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46" r:id="rId7"/>
    <p:sldId id="394" r:id="rId8"/>
    <p:sldId id="395" r:id="rId9"/>
    <p:sldId id="391" r:id="rId10"/>
    <p:sldId id="392" r:id="rId11"/>
    <p:sldId id="393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FE0600"/>
    <a:srgbClr val="0000FF"/>
    <a:srgbClr val="E61C0E"/>
    <a:srgbClr val="FFFF99"/>
    <a:srgbClr val="D0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8207" autoAdjust="0"/>
  </p:normalViewPr>
  <p:slideViewPr>
    <p:cSldViewPr showGuides="1">
      <p:cViewPr varScale="1">
        <p:scale>
          <a:sx n="110" d="100"/>
          <a:sy n="110" d="100"/>
        </p:scale>
        <p:origin x="1734" y="96"/>
      </p:cViewPr>
      <p:guideLst>
        <p:guide orient="horz" pos="43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E536D5D-4A10-474D-9A57-9CE69273F75E}" type="datetimeFigureOut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7031D16-7EE7-44BB-B348-E4812D10B50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6889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CCB77A8D-146A-4E31-BF8B-89BD71021044}" type="datetimeFigureOut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75FC39-0E56-412E-BF18-195F09853BF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2460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283D49B-40DF-439A-BC98-D9EE1F9C4AA8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B01F183-C53E-43E8-9270-650F8A785315}" type="slidenum">
              <a:rPr lang="zh-TW" altLang="en-US" smtClean="0"/>
              <a:pPr eaLnBrk="1" hangingPunct="1"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17414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458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12EBD2AB-9DAE-4BC2-859D-DFBD1469AB38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F5679488-F47A-4343-A258-B6F80A3BBF26}" type="slidenum">
              <a:rPr lang="zh-TW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zh-TW" altLang="en-US"/>
          </a:p>
        </p:txBody>
      </p:sp>
      <p:sp>
        <p:nvSpPr>
          <p:cNvPr id="2458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54340EC-7F23-4F37-9573-D11AF1EBAC09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59A88345-F4B6-4693-A259-48C8F3BFCD1B}" type="slidenum">
              <a:rPr lang="zh-TW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zh-TW" altLang="en-US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3272F98-8E77-4936-83B9-D684CAF586B3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E668E336-2E00-4A9F-AEF2-73F1A523B8FB}" type="slidenum">
              <a:rPr lang="zh-TW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zh-TW" altLang="en-US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7FC73298-31DF-4737-923B-E2FCB5EBAA29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606CAD-1406-4DC3-8AB6-DE8837AE16B5}" type="slidenum">
              <a:rPr lang="zh-TW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zh-TW" altLang="en-US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1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7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E01233F-6C5D-4711-BB7F-EBE9AE1DD0E4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05CAC72B-18C3-4722-80D2-08DB11D28DFB}" type="slidenum">
              <a:rPr lang="zh-TW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zh-TW" altLang="en-US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49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21989A9B-BE45-4073-B261-C0EC2EDEB1D6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4D4B2ADB-6A32-47B4-9345-5368877E8054}" type="slidenum">
              <a:rPr lang="zh-TW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zh-TW" altLang="en-US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57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9809A8F6-2C60-4700-A306-3F05F8D12CEE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A1163C04-1F54-46F8-8EB5-0F4D21E995C1}" type="slidenum">
              <a:rPr lang="zh-TW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zh-TW" altLang="en-US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009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CE3CF896-2603-4D52-998D-BB7746549DAC}" type="datetime1">
              <a:rPr lang="zh-TW" altLang="en-US" smtClean="0"/>
              <a:pPr eaLnBrk="1" hangingPunct="1">
                <a:spcBef>
                  <a:spcPct val="0"/>
                </a:spcBef>
              </a:pPr>
              <a:t>2024/11/30</a:t>
            </a:fld>
            <a:endParaRPr lang="zh-TW" altLang="en-US"/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fld id="{B48B8125-098C-4F3C-A53C-53C640575B9B}" type="slidenum">
              <a:rPr lang="zh-TW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zh-TW" altLang="en-US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4744"/>
            <a:ext cx="7772400" cy="1296144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2F3D856-AFF1-4616-A471-EF07D3AAAA7D}" type="datetime1">
              <a:rPr lang="zh-TW" altLang="en-US"/>
              <a:pPr>
                <a:defRPr/>
              </a:pPr>
              <a:t>2024/11/30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FEB971A1-CD22-4C4D-9E57-C1AFEF9F4910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4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B8A85-128F-4380-8739-FB1FDE3397D5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371D9-0563-4BAF-9BDB-38744F5AFC5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51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415B1-ABFC-47A3-944F-2C7E515FDC4F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45320-DCF5-4484-B986-DACD0721CB0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721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 marL="742950" indent="-285750">
              <a:spcBef>
                <a:spcPts val="1000"/>
              </a:spcBef>
              <a:buFont typeface="Arial" pitchFamily="34" charset="0"/>
              <a:buChar char="•"/>
              <a:defRPr/>
            </a:lvl2pPr>
            <a:lvl3pPr>
              <a:spcBef>
                <a:spcPts val="1000"/>
              </a:spcBef>
              <a:defRPr/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9CC1B-1E3B-46F2-8F0D-55946A0C65FD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052D4-10CD-42B4-B963-4CDBB7ED14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714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EE919-8002-4069-B77F-46FB7508B877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EF93-40A0-4B7D-8F8E-BC500F185F8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5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B6A34-15A6-4782-A8AF-8FC87640654D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F1C61-D1A1-4F16-B8D4-84F69305577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622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D1323-F569-40F0-A11F-09CC396784FC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861C4-CE9B-4497-9C69-73518BFBA2A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8A89C-EFA2-4C2F-9435-40BD41CCD0DD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A258B-E4D8-4A99-B504-06F83824AF9E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522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B6475-0C48-44CE-9667-957348347A8A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F76F3-FB7A-4DA2-ACD0-07684F1ABFD5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8110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28383-7510-4106-A204-961078C95863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4A187-9E59-4BA8-B99F-8DF1CAFE1DB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868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F0C4F-FF3D-4895-9E8B-78A2FC8726FC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F872FE-4F58-4E52-BBEB-DAA54F4B74F9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90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D0C018-3748-4B58-950F-777A8FF45690}" type="datetime1">
              <a:rPr lang="zh-TW" altLang="en-US"/>
              <a:pPr>
                <a:defRPr/>
              </a:pPr>
              <a:t>2024/11/30</a:t>
            </a:fld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623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62197F8-017C-4902-BDB0-3BB0A2E49054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8712968" cy="86409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20241129 LP-P1 C4 PTC OOS</a:t>
            </a:r>
            <a:endParaRPr lang="zh-TW" altLang="en-US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9482" y="54554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EE4EF44-1A7F-422F-97C7-B53112505294}" type="slidenum">
              <a:rPr lang="zh-TW" altLang="en-US"/>
              <a:pPr>
                <a:defRPr/>
              </a:pPr>
              <a:t>9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0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7. Prevent the Problem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預防行動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問題不會再次發生的行動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59007" y="6247606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F8B14A-D956-4919-93D7-4E3254D40E14}" type="slidenum">
              <a:rPr lang="zh-TW" altLang="en-US"/>
              <a:pPr>
                <a:defRPr/>
              </a:pPr>
              <a:t>10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344816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8. Congratulate the Team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恭禧小組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若照以上步驟完成後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問題已改善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此時可解散小組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D1E011-399C-4433-A83F-38A148A1BCC4}" type="slidenum">
              <a:rPr lang="zh-TW" altLang="en-US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269305" y="0"/>
            <a:ext cx="7255023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8999"/>
                </a:srgbClr>
              </a:gs>
              <a:gs pos="50000">
                <a:schemeClr val="bg1">
                  <a:alpha val="72000"/>
                </a:schemeClr>
              </a:gs>
              <a:gs pos="100000">
                <a:srgbClr val="FF9900">
                  <a:alpha val="78999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1. Form the Team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成立小組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通常是跨功能性的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由相關人員組成</a:t>
            </a: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8772562" y="439601"/>
            <a:ext cx="371438" cy="864096"/>
            <a:chOff x="4175956" y="2024844"/>
            <a:chExt cx="360040" cy="1152128"/>
          </a:xfr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</p:grpSpPr>
        <p:sp>
          <p:nvSpPr>
            <p:cNvPr id="5" name="流程圖: 人工作業 4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4175956" y="2276872"/>
              <a:ext cx="360040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D1</a:t>
              </a:r>
              <a:endParaRPr lang="zh-TW" altLang="en-US" dirty="0"/>
            </a:p>
          </p:txBody>
        </p:sp>
      </p:grpSp>
      <p:grpSp>
        <p:nvGrpSpPr>
          <p:cNvPr id="10" name="群組 9"/>
          <p:cNvGrpSpPr/>
          <p:nvPr/>
        </p:nvGrpSpPr>
        <p:grpSpPr>
          <a:xfrm>
            <a:off x="8778261" y="1231689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1" name="流程圖: 人工作業 10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D2</a:t>
              </a:r>
              <a:endParaRPr lang="zh-TW" altLang="en-US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8778261" y="202377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4" name="流程圖: 人工作業 13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D3</a:t>
              </a:r>
              <a:endParaRPr lang="zh-TW" altLang="en-US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8778261" y="2815865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17" name="流程圖: 人工作業 16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D4</a:t>
              </a:r>
              <a:endParaRPr lang="zh-TW" altLang="en-US" dirty="0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8772562" y="3607953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0" name="流程圖: 人工作業 19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D5</a:t>
              </a:r>
              <a:endParaRPr lang="zh-TW" altLang="en-US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8778261" y="4400041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3" name="流程圖: 人工作業 22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D6</a:t>
              </a:r>
              <a:endParaRPr lang="zh-TW" altLang="en-US" dirty="0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8778261" y="5191422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6" name="流程圖: 人工作業 25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D7</a:t>
              </a:r>
              <a:endParaRPr lang="zh-TW" altLang="en-US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8778261" y="5984217"/>
            <a:ext cx="416552" cy="864096"/>
            <a:chOff x="4125144" y="2024844"/>
            <a:chExt cx="461665" cy="1152128"/>
          </a:xfrm>
          <a:solidFill>
            <a:schemeClr val="bg1"/>
          </a:solidFill>
        </p:grpSpPr>
        <p:sp>
          <p:nvSpPr>
            <p:cNvPr id="29" name="流程圖: 人工作業 28"/>
            <p:cNvSpPr/>
            <p:nvPr/>
          </p:nvSpPr>
          <p:spPr>
            <a:xfrm rot="5400000">
              <a:off x="3779912" y="2420888"/>
              <a:ext cx="1152128" cy="360040"/>
            </a:xfrm>
            <a:prstGeom prst="flowChartManualOperation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125144" y="2276872"/>
              <a:ext cx="461665" cy="646331"/>
            </a:xfrm>
            <a:prstGeom prst="rect">
              <a:avLst/>
            </a:prstGeom>
            <a:noFill/>
            <a:ln w="3175">
              <a:noFill/>
            </a:ln>
          </p:spPr>
          <p:txBody>
            <a:bodyPr vert="vert270" anchor="ctr" anchorCtr="1">
              <a:spAutoFit/>
            </a:bodyPr>
            <a:lstStyle/>
            <a:p>
              <a:pPr algn="ctr">
                <a:defRPr/>
              </a:pPr>
              <a:r>
                <a:rPr lang="en-US" altLang="zh-TW" dirty="0"/>
                <a:t>D8</a:t>
              </a:r>
              <a:endParaRPr lang="zh-TW" altLang="en-US" dirty="0"/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1DACDF-20CA-4989-8153-AA3341A476C7}" type="slidenum">
              <a:rPr lang="zh-TW" altLang="en-US"/>
              <a:pPr>
                <a:defRPr/>
              </a:pPr>
              <a:t>2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+mn-ea"/>
                <a:ea typeface="+mn-ea"/>
              </a:rPr>
              <a:t>Discipline 2. Describe the Problem </a:t>
            </a:r>
            <a:br>
              <a:rPr lang="en-US" altLang="zh-TW" b="1" dirty="0">
                <a:latin typeface="+mn-ea"/>
                <a:ea typeface="+mn-ea"/>
              </a:rPr>
            </a:br>
            <a:r>
              <a:rPr lang="en-US" altLang="zh-TW" b="1" dirty="0">
                <a:latin typeface="+mn-ea"/>
                <a:ea typeface="+mn-ea"/>
              </a:rPr>
              <a:t>                      </a:t>
            </a:r>
            <a:r>
              <a:rPr lang="zh-TW" altLang="en-US" b="1" dirty="0">
                <a:latin typeface="+mn-ea"/>
                <a:ea typeface="+mn-ea"/>
              </a:rPr>
              <a:t>現況分析</a:t>
            </a:r>
            <a:r>
              <a:rPr lang="en-US" altLang="zh-TW" b="1" dirty="0">
                <a:latin typeface="+mn-ea"/>
                <a:ea typeface="+mn-ea"/>
              </a:rPr>
              <a:t>:</a:t>
            </a:r>
            <a:r>
              <a:rPr lang="zh-TW" altLang="en-US" b="1" dirty="0">
                <a:latin typeface="+mn-ea"/>
                <a:ea typeface="+mn-ea"/>
              </a:rPr>
              <a:t>將問題儘可能量化清楚</a:t>
            </a:r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250056" y="686894"/>
            <a:ext cx="8461375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/>
              <a:tabLst>
                <a:tab pos="1255713" algn="l"/>
              </a:tabLst>
              <a:defRPr/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事件說明 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Run LP1P07 C4 PTC:587 OOS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Impact :  6 Lot/150pcs</a:t>
            </a:r>
          </a:p>
          <a:p>
            <a:pPr marL="0" indent="0">
              <a:spcBef>
                <a:spcPct val="50000"/>
              </a:spcBef>
              <a:tabLst>
                <a:tab pos="1255713" algn="l"/>
              </a:tabLst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Machine : LP-P1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2293144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6" name="流程圖: 人工作業 15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32211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22" name="流程圖: 人工作業 21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25" name="流程圖: 人工作業 2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8" name="流程圖: 人工作業 27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31" name="流程圖: 人工作業 30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DC2E109-9011-827E-00B2-B0580422F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9435"/>
              </p:ext>
            </p:extLst>
          </p:nvPr>
        </p:nvGraphicFramePr>
        <p:xfrm>
          <a:off x="484471" y="1098617"/>
          <a:ext cx="8047970" cy="1985852"/>
        </p:xfrm>
        <a:graphic>
          <a:graphicData uri="http://schemas.openxmlformats.org/drawingml/2006/table">
            <a:tbl>
              <a:tblPr/>
              <a:tblGrid>
                <a:gridCol w="1758031">
                  <a:extLst>
                    <a:ext uri="{9D8B030D-6E8A-4147-A177-3AD203B41FA5}">
                      <a16:colId xmlns:a16="http://schemas.microsoft.com/office/drawing/2014/main" val="3312658382"/>
                    </a:ext>
                  </a:extLst>
                </a:gridCol>
                <a:gridCol w="663408">
                  <a:extLst>
                    <a:ext uri="{9D8B030D-6E8A-4147-A177-3AD203B41FA5}">
                      <a16:colId xmlns:a16="http://schemas.microsoft.com/office/drawing/2014/main" val="3729030310"/>
                    </a:ext>
                  </a:extLst>
                </a:gridCol>
                <a:gridCol w="796090">
                  <a:extLst>
                    <a:ext uri="{9D8B030D-6E8A-4147-A177-3AD203B41FA5}">
                      <a16:colId xmlns:a16="http://schemas.microsoft.com/office/drawing/2014/main" val="2468180302"/>
                    </a:ext>
                  </a:extLst>
                </a:gridCol>
                <a:gridCol w="514141">
                  <a:extLst>
                    <a:ext uri="{9D8B030D-6E8A-4147-A177-3AD203B41FA5}">
                      <a16:colId xmlns:a16="http://schemas.microsoft.com/office/drawing/2014/main" val="3439286592"/>
                    </a:ext>
                  </a:extLst>
                </a:gridCol>
                <a:gridCol w="1011698">
                  <a:extLst>
                    <a:ext uri="{9D8B030D-6E8A-4147-A177-3AD203B41FA5}">
                      <a16:colId xmlns:a16="http://schemas.microsoft.com/office/drawing/2014/main" val="3737123394"/>
                    </a:ext>
                  </a:extLst>
                </a:gridCol>
                <a:gridCol w="1476084">
                  <a:extLst>
                    <a:ext uri="{9D8B030D-6E8A-4147-A177-3AD203B41FA5}">
                      <a16:colId xmlns:a16="http://schemas.microsoft.com/office/drawing/2014/main" val="1157864520"/>
                    </a:ext>
                  </a:extLst>
                </a:gridCol>
                <a:gridCol w="796090">
                  <a:extLst>
                    <a:ext uri="{9D8B030D-6E8A-4147-A177-3AD203B41FA5}">
                      <a16:colId xmlns:a16="http://schemas.microsoft.com/office/drawing/2014/main" val="3559978806"/>
                    </a:ext>
                  </a:extLst>
                </a:gridCol>
                <a:gridCol w="584628">
                  <a:extLst>
                    <a:ext uri="{9D8B030D-6E8A-4147-A177-3AD203B41FA5}">
                      <a16:colId xmlns:a16="http://schemas.microsoft.com/office/drawing/2014/main" val="708363486"/>
                    </a:ext>
                  </a:extLst>
                </a:gridCol>
                <a:gridCol w="447800">
                  <a:extLst>
                    <a:ext uri="{9D8B030D-6E8A-4147-A177-3AD203B41FA5}">
                      <a16:colId xmlns:a16="http://schemas.microsoft.com/office/drawing/2014/main" val="3520490871"/>
                    </a:ext>
                  </a:extLst>
                </a:gridCol>
              </a:tblGrid>
              <a:tr h="28278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上貨時間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Oper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Qty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09426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13:34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LP1P07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24424160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YCB01W   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T046QI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243046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13:34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LP1P07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24447800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YBQ02Y   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P041NI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401064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13:34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LP1P07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24447000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Y5Y05Y     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A046HA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612192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13:34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LP1P07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24451790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Y5Y10Y     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L041SI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168497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13:34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LP1P07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24445920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Y5V01Y     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A0412I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963833"/>
                  </a:ext>
                </a:extLst>
              </a:tr>
              <a:tr h="282782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2024/11/29 13:34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LP-P1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LP1P07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24445950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Y5V01Y     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A0412I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538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44664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3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87624" y="1220788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+mn-ea"/>
                <a:ea typeface="+mn-ea"/>
              </a:rPr>
              <a:t>Check M/W map</a:t>
            </a:r>
            <a:r>
              <a:rPr lang="zh-TW" altLang="en-US" dirty="0">
                <a:latin typeface="+mn-ea"/>
                <a:ea typeface="+mn-ea"/>
              </a:rPr>
              <a:t> </a:t>
            </a:r>
            <a:r>
              <a:rPr lang="en-US" altLang="zh-TW" dirty="0">
                <a:latin typeface="+mn-ea"/>
                <a:ea typeface="+mn-ea"/>
              </a:rPr>
              <a:t>3</a:t>
            </a:r>
            <a:r>
              <a:rPr lang="zh-TW" altLang="en-US" dirty="0">
                <a:latin typeface="+mn-ea"/>
                <a:ea typeface="+mn-ea"/>
              </a:rPr>
              <a:t>點鐘放射狀</a:t>
            </a:r>
          </a:p>
        </p:txBody>
      </p:sp>
      <p:pic>
        <p:nvPicPr>
          <p:cNvPr id="5" name="圖片 4" descr="一張含有 文字, 螢幕擷取畫面, 多媒體軟體, 繪圖軟體 的圖片&#10;&#10;自動產生的描述">
            <a:extLst>
              <a:ext uri="{FF2B5EF4-FFF2-40B4-BE49-F238E27FC236}">
                <a16:creationId xmlns:a16="http://schemas.microsoft.com/office/drawing/2014/main" id="{1F0BD09F-6233-CB0E-76C0-238DF77FA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00808"/>
            <a:ext cx="6021288" cy="40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0157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圖片 65">
            <a:extLst>
              <a:ext uri="{FF2B5EF4-FFF2-40B4-BE49-F238E27FC236}">
                <a16:creationId xmlns:a16="http://schemas.microsoft.com/office/drawing/2014/main" id="{F2283A73-73C5-4014-7F2B-9CECD3ABE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679" y="4114987"/>
            <a:ext cx="5423625" cy="2338349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6CC6E0BF-CEC6-05A8-17A1-F4FC62898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1745293"/>
            <a:ext cx="5296220" cy="228477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3662363" y="6365059"/>
            <a:ext cx="2133600" cy="365125"/>
          </a:xfrm>
        </p:spPr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4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28287"/>
            <a:ext cx="7272808" cy="584775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26" name="直線接點 25"/>
          <p:cNvCxnSpPr>
            <a:cxnSpLocks/>
          </p:cNvCxnSpPr>
          <p:nvPr/>
        </p:nvCxnSpPr>
        <p:spPr>
          <a:xfrm>
            <a:off x="5136546" y="1688870"/>
            <a:ext cx="0" cy="22441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>
            <a:cxnSpLocks/>
          </p:cNvCxnSpPr>
          <p:nvPr/>
        </p:nvCxnSpPr>
        <p:spPr>
          <a:xfrm>
            <a:off x="6156176" y="1729271"/>
            <a:ext cx="0" cy="2203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cxnSpLocks/>
          </p:cNvCxnSpPr>
          <p:nvPr/>
        </p:nvCxnSpPr>
        <p:spPr>
          <a:xfrm flipV="1">
            <a:off x="5199265" y="2800044"/>
            <a:ext cx="900000" cy="10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487715" y="2597862"/>
            <a:ext cx="15694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Issue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b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APC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1877" y="574211"/>
            <a:ext cx="8424936" cy="115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r>
              <a:rPr lang="zh-TW" altLang="en-US" sz="16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16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issue run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反應步驟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168~170 stable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比較前一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反應步驟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APC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174~180 stable</a:t>
            </a:r>
            <a:endParaRPr lang="en-US" altLang="zh-TW" sz="1600" b="1" dirty="0">
              <a:solidFill>
                <a:srgbClr val="FF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D2BEE4B4-544B-29E9-24DE-5B8A272E0CA7}"/>
              </a:ext>
            </a:extLst>
          </p:cNvPr>
          <p:cNvCxnSpPr>
            <a:cxnSpLocks/>
          </p:cNvCxnSpPr>
          <p:nvPr/>
        </p:nvCxnSpPr>
        <p:spPr>
          <a:xfrm>
            <a:off x="4596491" y="4114987"/>
            <a:ext cx="0" cy="23393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11642CB3-0384-A2BD-FB3A-0258B8993FA8}"/>
              </a:ext>
            </a:extLst>
          </p:cNvPr>
          <p:cNvCxnSpPr>
            <a:cxnSpLocks/>
          </p:cNvCxnSpPr>
          <p:nvPr/>
        </p:nvCxnSpPr>
        <p:spPr>
          <a:xfrm>
            <a:off x="6444208" y="4114987"/>
            <a:ext cx="0" cy="22989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957C44D-96B5-C284-51A0-0823C921A94C}"/>
              </a:ext>
            </a:extLst>
          </p:cNvPr>
          <p:cNvCxnSpPr>
            <a:cxnSpLocks/>
          </p:cNvCxnSpPr>
          <p:nvPr/>
        </p:nvCxnSpPr>
        <p:spPr>
          <a:xfrm flipV="1">
            <a:off x="4680113" y="5283100"/>
            <a:ext cx="1718045" cy="674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ECAD6E72-0B15-32B5-EB48-19C4656F8C86}"/>
              </a:ext>
            </a:extLst>
          </p:cNvPr>
          <p:cNvSpPr txBox="1"/>
          <p:nvPr/>
        </p:nvSpPr>
        <p:spPr>
          <a:xfrm>
            <a:off x="2919152" y="5078766"/>
            <a:ext cx="1569469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last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b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Step.14 APC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stable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302382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E2C7CD-B94E-4527-A639-AA8FC39C22E5}" type="slidenum">
              <a:rPr lang="zh-TW" altLang="en-US"/>
              <a:pPr>
                <a:defRPr/>
              </a:pPr>
              <a:t>5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70000"/>
                </a:srgbClr>
              </a:gs>
              <a:gs pos="50000">
                <a:schemeClr val="bg1"/>
              </a:gs>
              <a:gs pos="100000">
                <a:srgbClr val="FF9900">
                  <a:alpha val="70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3. Contain the Problem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緊急對策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對於解決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的行動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包含清庫存等 </a:t>
            </a:r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30853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21" name="流程圖: 人工作業 20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23" name="流程圖: 人工作業 22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67544" y="751344"/>
            <a:ext cx="8424936" cy="2632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P07 , C4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PTC=587 OOS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m/w map 3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點鐘放射狀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shutter/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鐵板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/cap no powder, boat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無刮管痕跡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injector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正常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vent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氣聲正常</a:t>
            </a:r>
            <a:b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 Clean robot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和軸桿交界處的白色髒污，軸桿上油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 C1/C4/C8 transfer ok</a:t>
            </a:r>
          </a:p>
          <a:p>
            <a:pPr>
              <a:lnSpc>
                <a:spcPct val="150000"/>
              </a:lnSpc>
            </a:pPr>
            <a:r>
              <a:rPr lang="en-US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7. Test run P07, add 3 m/w</a:t>
            </a:r>
          </a:p>
        </p:txBody>
      </p:sp>
    </p:spTree>
    <p:extLst>
      <p:ext uri="{BB962C8B-B14F-4D97-AF65-F5344CB8AC3E}">
        <p14:creationId xmlns:p14="http://schemas.microsoft.com/office/powerpoint/2010/main" val="65221855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74DFA0-903E-4772-9AE3-00826A469973}" type="slidenum">
              <a:rPr lang="zh-TW" altLang="en-US"/>
              <a:pPr>
                <a:defRPr/>
              </a:pPr>
              <a:t>6</a:t>
            </a:fld>
            <a:endParaRPr lang="zh-TW" alt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4. Identify the Root Cause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確認真因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發生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D2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問題的原因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1" name="流程圖: 人工作業 10"/>
          <p:cNvSpPr/>
          <p:nvPr/>
        </p:nvSpPr>
        <p:spPr>
          <a:xfrm rot="5400000">
            <a:off x="8549482" y="3877469"/>
            <a:ext cx="863600" cy="325437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838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8EF0D1-8664-4729-9ADB-EC77FD959A92}" type="slidenum">
              <a:rPr lang="zh-TW" altLang="en-US"/>
              <a:pPr>
                <a:defRPr/>
              </a:pPr>
              <a:t>7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5. Formulate and Verify Corrective Actions</a:t>
            </a:r>
            <a:b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         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矯正措施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D4</a:t>
            </a:r>
            <a:r>
              <a:rPr lang="zh-TW" altLang="en-US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的真因給清除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3" name="流程圖: 人工作業 12"/>
          <p:cNvSpPr/>
          <p:nvPr/>
        </p:nvSpPr>
        <p:spPr>
          <a:xfrm rot="5400000">
            <a:off x="8554244" y="4669631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0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圖: 人工作業 20"/>
          <p:cNvSpPr/>
          <p:nvPr/>
        </p:nvSpPr>
        <p:spPr>
          <a:xfrm rot="5400000">
            <a:off x="8539163" y="4664075"/>
            <a:ext cx="865187" cy="334963"/>
          </a:xfrm>
          <a:prstGeom prst="flowChartManualOperation">
            <a:avLst/>
          </a:prstGeom>
          <a:gradFill flip="none" rotWithShape="1">
            <a:gsLst>
              <a:gs pos="0">
                <a:srgbClr val="FE0600"/>
              </a:gs>
              <a:gs pos="75000">
                <a:schemeClr val="bg1"/>
              </a:gs>
              <a:gs pos="50000">
                <a:srgbClr val="FF0000"/>
              </a:gs>
              <a:gs pos="25000">
                <a:schemeClr val="bg1"/>
              </a:gs>
              <a:gs pos="100000">
                <a:srgbClr val="FE0600"/>
              </a:gs>
            </a:gsLst>
            <a:lin ang="18900000" scaled="1"/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2CC40FC-0842-4009-95B6-BE0B3BEC16F8}" type="slidenum">
              <a:rPr lang="zh-TW" altLang="en-US"/>
              <a:pPr>
                <a:defRPr/>
              </a:pPr>
              <a:t>8</a:t>
            </a:fld>
            <a:endParaRPr lang="zh-TW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1521" y="0"/>
            <a:ext cx="7272808" cy="641350"/>
          </a:xfrm>
          <a:prstGeom prst="rect">
            <a:avLst/>
          </a:prstGeom>
          <a:gradFill rotWithShape="1">
            <a:gsLst>
              <a:gs pos="0">
                <a:srgbClr val="FF9900">
                  <a:alpha val="66000"/>
                </a:srgbClr>
              </a:gs>
              <a:gs pos="50000">
                <a:schemeClr val="bg1"/>
              </a:gs>
              <a:gs pos="100000">
                <a:srgbClr val="FF9900">
                  <a:alpha val="66000"/>
                </a:srgb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Discipline 6. Correct the Problem and Confirm the Effects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                    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改善問題並確認效果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D5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後的結果</a:t>
            </a:r>
          </a:p>
        </p:txBody>
      </p:sp>
      <p:sp>
        <p:nvSpPr>
          <p:cNvPr id="5" name="流程圖: 人工作業 4"/>
          <p:cNvSpPr/>
          <p:nvPr/>
        </p:nvSpPr>
        <p:spPr>
          <a:xfrm rot="5400000">
            <a:off x="8543925" y="3871913"/>
            <a:ext cx="865188" cy="334962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流程圖: 人工作業 5"/>
          <p:cNvSpPr/>
          <p:nvPr/>
        </p:nvSpPr>
        <p:spPr>
          <a:xfrm rot="5400000">
            <a:off x="8539957" y="3080543"/>
            <a:ext cx="863600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流程圖: 人工作業 6"/>
          <p:cNvSpPr/>
          <p:nvPr/>
        </p:nvSpPr>
        <p:spPr>
          <a:xfrm rot="5400000">
            <a:off x="8539163" y="2287587"/>
            <a:ext cx="865188" cy="334963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流程圖: 人工作業 7"/>
          <p:cNvSpPr/>
          <p:nvPr/>
        </p:nvSpPr>
        <p:spPr>
          <a:xfrm rot="5400000">
            <a:off x="8547100" y="706438"/>
            <a:ext cx="863600" cy="330200"/>
          </a:xfrm>
          <a:prstGeom prst="flowChartManualOperation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813194" y="628622"/>
            <a:ext cx="330805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778261" y="221279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D3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778261" y="3004886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D4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772562" y="3796974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D5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778261" y="4589062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D6</a:t>
            </a:r>
            <a:endParaRPr lang="zh-TW" altLang="en-US" dirty="0"/>
          </a:p>
        </p:txBody>
      </p:sp>
      <p:sp>
        <p:nvSpPr>
          <p:cNvPr id="15" name="流程圖: 人工作業 14"/>
          <p:cNvSpPr/>
          <p:nvPr/>
        </p:nvSpPr>
        <p:spPr>
          <a:xfrm rot="5400000">
            <a:off x="8554244" y="546020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778261" y="5380443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D7</a:t>
            </a:r>
            <a:endParaRPr lang="zh-TW" altLang="en-US" dirty="0"/>
          </a:p>
        </p:txBody>
      </p:sp>
      <p:sp>
        <p:nvSpPr>
          <p:cNvPr id="17" name="流程圖: 人工作業 16"/>
          <p:cNvSpPr/>
          <p:nvPr/>
        </p:nvSpPr>
        <p:spPr>
          <a:xfrm rot="5400000">
            <a:off x="8554244" y="6253956"/>
            <a:ext cx="863600" cy="325438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78261" y="6173238"/>
            <a:ext cx="41655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D8</a:t>
            </a:r>
            <a:endParaRPr lang="zh-TW" altLang="en-US" dirty="0"/>
          </a:p>
        </p:txBody>
      </p:sp>
      <p:sp>
        <p:nvSpPr>
          <p:cNvPr id="19" name="流程圖: 人工作業 18"/>
          <p:cNvSpPr/>
          <p:nvPr/>
        </p:nvSpPr>
        <p:spPr>
          <a:xfrm rot="5400000">
            <a:off x="8547894" y="1486694"/>
            <a:ext cx="865187" cy="333375"/>
          </a:xfrm>
          <a:prstGeom prst="flowChartManualOperation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8772562" y="1410169"/>
            <a:ext cx="415822" cy="484748"/>
          </a:xfrm>
          <a:prstGeom prst="rect">
            <a:avLst/>
          </a:prstGeom>
          <a:noFill/>
          <a:ln w="3175">
            <a:noFill/>
          </a:ln>
        </p:spPr>
        <p:txBody>
          <a:bodyPr vert="vert270" anchor="ctr" anchorCtr="1">
            <a:spAutoFit/>
          </a:bodyPr>
          <a:lstStyle/>
          <a:p>
            <a:pPr algn="ctr">
              <a:defRPr/>
            </a:pPr>
            <a:r>
              <a:rPr lang="en-US" altLang="zh-TW" dirty="0"/>
              <a:t>D2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7B72A579B9B74C8B60CD9DA12CE965" ma:contentTypeVersion="0" ma:contentTypeDescription="Create a new document." ma:contentTypeScope="" ma:versionID="7bfc160474e469b017f2f82ca208a82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C4C4DC-2307-47E5-9FCD-68E7D41EB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312041-9EA2-4A3F-9B89-3D53D0F0CF2F}">
  <ds:schemaRefs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6E2AC4C-FE06-4EB5-A213-DB7E59777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21518</TotalTime>
  <Words>587</Words>
  <Application>Microsoft Office PowerPoint</Application>
  <PresentationFormat>如螢幕大小 (4:3)</PresentationFormat>
  <Paragraphs>214</Paragraphs>
  <Slides>11</Slides>
  <Notes>11</Notes>
  <HiddenSlides>6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Wingdings</vt:lpstr>
      <vt:lpstr>Office Theme</vt:lpstr>
      <vt:lpstr>20241129 LP-P1 C4 PTC OOS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AD10 YHChang8</dc:creator>
  <cp:lastModifiedBy>S220 JYLin</cp:lastModifiedBy>
  <cp:revision>311</cp:revision>
  <dcterms:created xsi:type="dcterms:W3CDTF">2012-03-21T02:57:47Z</dcterms:created>
  <dcterms:modified xsi:type="dcterms:W3CDTF">2024-11-29T23:11:28Z</dcterms:modified>
</cp:coreProperties>
</file>