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46" r:id="rId7"/>
    <p:sldId id="394" r:id="rId8"/>
    <p:sldId id="395" r:id="rId9"/>
    <p:sldId id="391" r:id="rId10"/>
    <p:sldId id="392" r:id="rId11"/>
    <p:sldId id="393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00"/>
    <a:srgbClr val="FC2110"/>
    <a:srgbClr val="0000FF"/>
    <a:srgbClr val="E61C0E"/>
    <a:srgbClr val="FFFF99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8207" autoAdjust="0"/>
  </p:normalViewPr>
  <p:slideViewPr>
    <p:cSldViewPr showGuides="1">
      <p:cViewPr varScale="1">
        <p:scale>
          <a:sx n="85" d="100"/>
          <a:sy n="85" d="100"/>
        </p:scale>
        <p:origin x="1218" y="96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E536D5D-4A10-474D-9A57-9CE69273F75E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7031D16-7EE7-44BB-B348-E4812D10B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688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CB77A8D-146A-4E31-BF8B-89BD71021044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75FC39-0E56-412E-BF18-195F09853B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60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3D49B-40DF-439A-BC98-D9EE1F9C4AA8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1F183-C53E-43E8-9270-650F8A785315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EBD2AB-9DAE-4BC2-859D-DFBD1469AB38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79488-F47A-4343-A258-B6F80A3BBF26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zh-TW" alt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340EC-7F23-4F37-9573-D11AF1EBAC09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8345-F4B6-4693-A259-48C8F3BFCD1B}" type="slidenum">
              <a:rPr lang="zh-TW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zh-TW" altLang="en-US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3272F98-8E77-4936-83B9-D684CAF586B3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8E336-2E00-4A9F-AEF2-73F1A523B8FB}" type="slidenum">
              <a:rPr lang="zh-TW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73298-31DF-4737-923B-E2FCB5EBAA29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06CAD-1406-4DC3-8AB6-DE8837AE16B5}" type="slidenum">
              <a:rPr lang="zh-TW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TW" altLang="en-US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1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89A9B-BE45-4073-B261-C0EC2EDEB1D6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D4B2ADB-6A32-47B4-9345-5368877E8054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9A8F6-2C60-4700-A306-3F05F8D12CEE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63C04-1F54-46F8-8EB5-0F4D21E995C1}" type="slidenum">
              <a:rPr lang="zh-TW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zh-TW" alt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3CF896-2603-4D52-998D-BB7746549DAC}" type="datetime1">
              <a:rPr lang="zh-TW" altLang="en-US" smtClean="0"/>
              <a:pPr eaLnBrk="1" hangingPunct="1">
                <a:spcBef>
                  <a:spcPct val="0"/>
                </a:spcBef>
              </a:pPr>
              <a:t>2024/12/5</a:t>
            </a:fld>
            <a:endParaRPr lang="zh-TW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8B8125-098C-4F3C-A53C-53C640575B9B}" type="slidenum">
              <a:rPr lang="zh-TW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zh-TW" altLang="en-US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F3D856-AFF1-4616-A471-EF07D3AAAA7D}" type="datetime1">
              <a:rPr lang="zh-TW" altLang="en-US"/>
              <a:pPr>
                <a:defRPr/>
              </a:pPr>
              <a:t>2024/12/5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FEB971A1-CD22-4C4D-9E57-C1AFEF9F49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8A85-128F-4380-8739-FB1FDE3397D5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1D9-0563-4BAF-9BDB-38744F5AFC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15B1-ABFC-47A3-944F-2C7E515FDC4F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5320-DCF5-4484-B986-DACD0721CB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2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9CC1B-1E3B-46F2-8F0D-55946A0C65FD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52D4-10CD-42B4-B963-4CDBB7ED14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E919-8002-4069-B77F-46FB7508B877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F93-40A0-4B7D-8F8E-BC500F185F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A34-15A6-4782-A8AF-8FC87640654D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1C61-D1A1-4F16-B8D4-84F69305577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1323-F569-40F0-A11F-09CC396784FC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61C4-CE9B-4497-9C69-73518BFBA2A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9C-EFA2-4C2F-9435-40BD41CCD0DD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258B-E4D8-4A99-B504-06F83824AF9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6475-0C48-44CE-9667-957348347A8A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76F3-FB7A-4DA2-ACD0-07684F1ABF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8383-7510-4106-A204-961078C95863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4A187-9E59-4BA8-B99F-8DF1CAFE1DB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0C4F-FF3D-4895-9E8B-78A2FC8726FC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872FE-4F58-4E52-BBEB-DAA54F4B74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D0C018-3748-4B58-950F-777A8FF45690}" type="datetime1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197F8-017C-4902-BDB0-3BB0A2E4905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712968" cy="86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20241205 LP-P2 C1 PTC OOS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9482" y="54554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4EF44-1A7F-422F-97C7-B53112505294}" type="slidenum">
              <a:rPr lang="zh-TW" altLang="en-US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7. Prevent the Problem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預防行動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問題不會再次發生的行動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59007" y="6247606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F8B14A-D956-4919-93D7-4E3254D40E14}" type="slidenum">
              <a:rPr lang="zh-TW" altLang="en-US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344816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8. Congratulate the Team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恭禧小組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若照以上步驟完成後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問題已改善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此時可解散小組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1E011-399C-4433-A83F-38A148A1BCC4}" type="slidenum">
              <a:rPr lang="zh-TW" altLang="en-US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69305" y="0"/>
            <a:ext cx="7255023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8999"/>
                </a:srgbClr>
              </a:gs>
              <a:gs pos="50000">
                <a:schemeClr val="bg1">
                  <a:alpha val="72000"/>
                </a:schemeClr>
              </a:gs>
              <a:gs pos="100000">
                <a:srgbClr val="FF9900">
                  <a:alpha val="78999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1. Form the Team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成立小組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通常是跨功能性的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由相關人員組成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772562" y="439601"/>
            <a:ext cx="371438" cy="864096"/>
            <a:chOff x="4175956" y="2024844"/>
            <a:chExt cx="360040" cy="1152128"/>
          </a:xfr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</p:grpSpPr>
        <p:sp>
          <p:nvSpPr>
            <p:cNvPr id="5" name="流程圖: 人工作業 4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75956" y="2276872"/>
              <a:ext cx="360040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D1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78261" y="1231689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1" name="流程圖: 人工作業 10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78261" y="202377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4" name="流程圖: 人工作業 13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78261" y="2815865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7" name="流程圖: 人工作業 16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D4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772562" y="3607953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0" name="流程圖: 人工作業 19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D5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78261" y="4400041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3" name="流程圖: 人工作業 22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D6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78261" y="5191422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6" name="流程圖: 人工作業 25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D7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778261" y="598421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9" name="流程圖: 人工作業 28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D8</a:t>
              </a:r>
              <a:endParaRPr lang="zh-TW" altLang="en-US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1DACDF-20CA-4989-8153-AA3341A476C7}" type="slidenum">
              <a:rPr lang="zh-TW" altLang="en-US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ea"/>
                <a:ea typeface="+mn-ea"/>
              </a:rPr>
              <a:t>Discipline 2. Describe the Problem </a:t>
            </a:r>
            <a:br>
              <a:rPr lang="en-US" altLang="zh-TW" b="1" dirty="0">
                <a:latin typeface="+mn-ea"/>
                <a:ea typeface="+mn-ea"/>
              </a:rPr>
            </a:br>
            <a:r>
              <a:rPr lang="en-US" altLang="zh-TW" b="1" dirty="0">
                <a:latin typeface="+mn-ea"/>
                <a:ea typeface="+mn-ea"/>
              </a:rPr>
              <a:t>                      </a:t>
            </a:r>
            <a:r>
              <a:rPr lang="zh-TW" altLang="en-US" b="1" dirty="0">
                <a:latin typeface="+mn-ea"/>
                <a:ea typeface="+mn-ea"/>
              </a:rPr>
              <a:t>現況分析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r>
              <a:rPr lang="zh-TW" altLang="en-US" b="1" dirty="0">
                <a:latin typeface="+mn-ea"/>
                <a:ea typeface="+mn-ea"/>
              </a:rPr>
              <a:t>將問題儘可能量化清楚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0056" y="686894"/>
            <a:ext cx="846137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tabLst>
                <a:tab pos="1255713" algn="l"/>
              </a:tabLst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事件說明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Run LP2P09 C1 PTC:133 OOS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Impact :  4 Lot/100pcs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Machine : LP-P2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2293144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6" name="流程圖: 人工作業 15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32211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22" name="流程圖: 人工作業 21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25" name="流程圖: 人工作業 2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8" name="流程圖: 人工作業 27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31" name="流程圖: 人工作業 30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DC2E109-9011-827E-00B2-B0580422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75112"/>
              </p:ext>
            </p:extLst>
          </p:nvPr>
        </p:nvGraphicFramePr>
        <p:xfrm>
          <a:off x="484471" y="1098617"/>
          <a:ext cx="8047970" cy="1985852"/>
        </p:xfrm>
        <a:graphic>
          <a:graphicData uri="http://schemas.openxmlformats.org/drawingml/2006/table">
            <a:tbl>
              <a:tblPr/>
              <a:tblGrid>
                <a:gridCol w="1758031">
                  <a:extLst>
                    <a:ext uri="{9D8B030D-6E8A-4147-A177-3AD203B41FA5}">
                      <a16:colId xmlns:a16="http://schemas.microsoft.com/office/drawing/2014/main" val="3312658382"/>
                    </a:ext>
                  </a:extLst>
                </a:gridCol>
                <a:gridCol w="663408">
                  <a:extLst>
                    <a:ext uri="{9D8B030D-6E8A-4147-A177-3AD203B41FA5}">
                      <a16:colId xmlns:a16="http://schemas.microsoft.com/office/drawing/2014/main" val="372903031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2468180302"/>
                    </a:ext>
                  </a:extLst>
                </a:gridCol>
                <a:gridCol w="514141">
                  <a:extLst>
                    <a:ext uri="{9D8B030D-6E8A-4147-A177-3AD203B41FA5}">
                      <a16:colId xmlns:a16="http://schemas.microsoft.com/office/drawing/2014/main" val="3439286592"/>
                    </a:ext>
                  </a:extLst>
                </a:gridCol>
                <a:gridCol w="1011698">
                  <a:extLst>
                    <a:ext uri="{9D8B030D-6E8A-4147-A177-3AD203B41FA5}">
                      <a16:colId xmlns:a16="http://schemas.microsoft.com/office/drawing/2014/main" val="3737123394"/>
                    </a:ext>
                  </a:extLst>
                </a:gridCol>
                <a:gridCol w="1476084">
                  <a:extLst>
                    <a:ext uri="{9D8B030D-6E8A-4147-A177-3AD203B41FA5}">
                      <a16:colId xmlns:a16="http://schemas.microsoft.com/office/drawing/2014/main" val="115786452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3559978806"/>
                    </a:ext>
                  </a:extLst>
                </a:gridCol>
                <a:gridCol w="584628">
                  <a:extLst>
                    <a:ext uri="{9D8B030D-6E8A-4147-A177-3AD203B41FA5}">
                      <a16:colId xmlns:a16="http://schemas.microsoft.com/office/drawing/2014/main" val="708363486"/>
                    </a:ext>
                  </a:extLst>
                </a:gridCol>
                <a:gridCol w="447800">
                  <a:extLst>
                    <a:ext uri="{9D8B030D-6E8A-4147-A177-3AD203B41FA5}">
                      <a16:colId xmlns:a16="http://schemas.microsoft.com/office/drawing/2014/main" val="3520490871"/>
                    </a:ext>
                  </a:extLst>
                </a:gridCol>
              </a:tblGrid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0942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LP2P09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24451950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Y5Y10Y    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L041SI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4304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LP2P09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24451910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Y5Y10Y    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L041SI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01064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LP2P09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24446850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Y5Y07Y    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A0412I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12192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LP2P09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24445940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Y5V01Y    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A0412I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168497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63833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2024/12/5 03:11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66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220788"/>
            <a:ext cx="403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Check M/W map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11</a:t>
            </a:r>
            <a:r>
              <a:rPr lang="zh-TW" altLang="en-US" dirty="0">
                <a:latin typeface="+mn-ea"/>
                <a:ea typeface="+mn-ea"/>
              </a:rPr>
              <a:t>點鐘異常</a:t>
            </a:r>
            <a:r>
              <a:rPr lang="en-US" altLang="zh-TW" dirty="0">
                <a:latin typeface="+mn-ea"/>
                <a:ea typeface="+mn-ea"/>
              </a:rPr>
              <a:t>pattern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" name="圖片 9" descr="一張含有 螢幕擷取畫面, 多媒體軟體, 文字, 軟體 的圖片&#10;&#10;自動產生的描述">
            <a:extLst>
              <a:ext uri="{FF2B5EF4-FFF2-40B4-BE49-F238E27FC236}">
                <a16:creationId xmlns:a16="http://schemas.microsoft.com/office/drawing/2014/main" id="{44860C6A-241B-D76D-594A-11FB92F0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19064"/>
            <a:ext cx="6021288" cy="40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5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62363" y="6365059"/>
            <a:ext cx="2133600" cy="365125"/>
          </a:xfrm>
        </p:spPr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28287"/>
            <a:ext cx="7272808" cy="584775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1877" y="574211"/>
            <a:ext cx="8424936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issue 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132~133 stable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9A769EF-5F4A-C38B-E15F-1AA2F328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39484"/>
            <a:ext cx="6825342" cy="4481804"/>
          </a:xfrm>
          <a:prstGeom prst="rect">
            <a:avLst/>
          </a:prstGeom>
        </p:spPr>
      </p:pic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27B6EA7-6E3F-BC77-2D86-354F47BD45F5}"/>
              </a:ext>
            </a:extLst>
          </p:cNvPr>
          <p:cNvCxnSpPr>
            <a:cxnSpLocks/>
          </p:cNvCxnSpPr>
          <p:nvPr/>
        </p:nvCxnSpPr>
        <p:spPr>
          <a:xfrm>
            <a:off x="5148064" y="2455068"/>
            <a:ext cx="0" cy="3167749"/>
          </a:xfrm>
          <a:prstGeom prst="line">
            <a:avLst/>
          </a:prstGeom>
          <a:ln w="28575">
            <a:solidFill>
              <a:srgbClr val="FE0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EAF9743-3420-E251-8A2A-D82528750D6D}"/>
              </a:ext>
            </a:extLst>
          </p:cNvPr>
          <p:cNvCxnSpPr>
            <a:cxnSpLocks/>
          </p:cNvCxnSpPr>
          <p:nvPr/>
        </p:nvCxnSpPr>
        <p:spPr>
          <a:xfrm>
            <a:off x="5796136" y="2455068"/>
            <a:ext cx="0" cy="3167749"/>
          </a:xfrm>
          <a:prstGeom prst="line">
            <a:avLst/>
          </a:prstGeom>
          <a:ln w="28575">
            <a:solidFill>
              <a:srgbClr val="FE0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47934A-7CE6-FD49-2243-DFCF6AF6DA33}"/>
              </a:ext>
            </a:extLst>
          </p:cNvPr>
          <p:cNvCxnSpPr>
            <a:cxnSpLocks/>
          </p:cNvCxnSpPr>
          <p:nvPr/>
        </p:nvCxnSpPr>
        <p:spPr>
          <a:xfrm>
            <a:off x="5194066" y="4038942"/>
            <a:ext cx="53006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07FD6A-4AB1-568F-2CF6-53751830115B}"/>
              </a:ext>
            </a:extLst>
          </p:cNvPr>
          <p:cNvSpPr txBox="1"/>
          <p:nvPr/>
        </p:nvSpPr>
        <p:spPr>
          <a:xfrm>
            <a:off x="3392481" y="3857157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38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7544" y="751344"/>
            <a:ext cx="8424936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P09 , C1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PTC=133 OOS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m/w map 11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點鐘異常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shutter/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鐵板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/Cap/DW no powder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氣聲正常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C1//C8 transfer ok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7. Test run P07, add 3 m/w</a:t>
            </a:r>
          </a:p>
        </p:txBody>
      </p:sp>
    </p:spTree>
    <p:extLst>
      <p:ext uri="{BB962C8B-B14F-4D97-AF65-F5344CB8AC3E}">
        <p14:creationId xmlns:p14="http://schemas.microsoft.com/office/powerpoint/2010/main" val="65221855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4DFA0-903E-4772-9AE3-00826A469973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4. Identify the Root Cause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問題的原因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1" name="流程圖: 人工作業 10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38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EF0D1-8664-4729-9ADB-EC77FD959A92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5. Formulate and Verify Corrective Actions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矯正措施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的真因給清除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163" y="4664075"/>
            <a:ext cx="865187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C40FC-0842-4009-95B6-BE0B3BEC16F8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6. Correct the Problem and Confirm the Effects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改善問題並確認效果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312041-9EA2-4A3F-9B89-3D53D0F0CF2F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21528</TotalTime>
  <Words>532</Words>
  <Application>Microsoft Office PowerPoint</Application>
  <PresentationFormat>如螢幕大小 (4:3)</PresentationFormat>
  <Paragraphs>205</Paragraphs>
  <Slides>11</Slides>
  <Notes>11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Wingdings</vt:lpstr>
      <vt:lpstr>Office Theme</vt:lpstr>
      <vt:lpstr>20241205 LP-P2 C1 PTC OOS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JYLin</cp:lastModifiedBy>
  <cp:revision>312</cp:revision>
  <dcterms:created xsi:type="dcterms:W3CDTF">2012-03-21T02:57:47Z</dcterms:created>
  <dcterms:modified xsi:type="dcterms:W3CDTF">2024-12-05T03:40:47Z</dcterms:modified>
</cp:coreProperties>
</file>