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18"/>
  </p:handout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7" r:id="rId15"/>
    <p:sldId id="286" r:id="rId16"/>
    <p:sldId id="285" r:id="rId17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EF457F0-C9B6-41FF-84E6-085E7ED9089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FA33E4C-F8A1-4248-8187-1B13B7B5F0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7053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065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267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893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719138" y="906463"/>
            <a:ext cx="7813675" cy="5114925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196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0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294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50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8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95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8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79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001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8C78E18-B7E0-468F-90B7-9D42876AA1B1}" type="datetimeFigureOut">
              <a:rPr lang="zh-TW" altLang="en-US" smtClean="0"/>
              <a:t>2019/1/24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fld id="{3AE33565-785E-4B69-86BD-2F397F36A2B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7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+mj-ea"/>
              </a:rPr>
              <a:t>Furnace </a:t>
            </a:r>
            <a:r>
              <a:rPr lang="en-US" altLang="zh-TW" b="1" dirty="0">
                <a:solidFill>
                  <a:srgbClr val="FF0000"/>
                </a:solidFill>
                <a:latin typeface="+mj-ea"/>
              </a:rPr>
              <a:t>APC angle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</a:rPr>
              <a:t>monitor</a:t>
            </a:r>
            <a:br>
              <a:rPr lang="en-US" altLang="zh-TW" b="1" dirty="0" smtClean="0">
                <a:solidFill>
                  <a:srgbClr val="FF0000"/>
                </a:solidFill>
                <a:latin typeface="+mj-ea"/>
              </a:rPr>
            </a:br>
            <a:r>
              <a:rPr lang="zh-TW" altLang="en-US" b="1" dirty="0" smtClean="0">
                <a:solidFill>
                  <a:srgbClr val="FF0000"/>
                </a:solidFill>
                <a:latin typeface="+mj-ea"/>
              </a:rPr>
              <a:t>查詢方法 </a:t>
            </a:r>
            <a:r>
              <a:rPr lang="en-US" altLang="zh-TW" b="1" dirty="0" smtClean="0">
                <a:solidFill>
                  <a:srgbClr val="FF0000"/>
                </a:solidFill>
                <a:latin typeface="+mj-ea"/>
              </a:rPr>
              <a:t>(EXCEL)</a:t>
            </a:r>
            <a:endParaRPr lang="zh-TW" altLang="en-US" b="1" dirty="0">
              <a:solidFill>
                <a:srgbClr val="FF0000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428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815813" y="1709754"/>
            <a:ext cx="5348092" cy="4011069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4494" y="641132"/>
            <a:ext cx="77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七、框選所需</a:t>
            </a:r>
            <a:r>
              <a:rPr lang="en-US" altLang="zh-TW" sz="2000" dirty="0" smtClean="0">
                <a:latin typeface="+mj-ea"/>
                <a:ea typeface="+mj-ea"/>
              </a:rPr>
              <a:t>APC</a:t>
            </a:r>
            <a:r>
              <a:rPr lang="zh-TW" altLang="en-US" sz="2000" dirty="0" smtClean="0">
                <a:latin typeface="+mj-ea"/>
                <a:ea typeface="+mj-ea"/>
              </a:rPr>
              <a:t> 電壓範圍，點選驚嘆號圖示 </a:t>
            </a:r>
            <a:r>
              <a:rPr lang="en-US" altLang="zh-TW" sz="2000" dirty="0" smtClean="0">
                <a:latin typeface="+mj-ea"/>
                <a:ea typeface="+mj-ea"/>
              </a:rPr>
              <a:t>-&gt;</a:t>
            </a:r>
            <a:r>
              <a:rPr lang="zh-TW" altLang="en-US" sz="2000" dirty="0" smtClean="0">
                <a:latin typeface="+mj-ea"/>
                <a:ea typeface="+mj-ea"/>
              </a:rPr>
              <a:t> 轉換成數字</a:t>
            </a:r>
            <a:endParaRPr lang="en-US" altLang="zh-TW" sz="20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52796" y="1785231"/>
            <a:ext cx="2774736" cy="2873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36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523" y="1072772"/>
            <a:ext cx="7399282" cy="5549462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4494" y="641132"/>
            <a:ext cx="77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j-ea"/>
                <a:ea typeface="+mj-ea"/>
              </a:rPr>
              <a:t>八</a:t>
            </a:r>
            <a:r>
              <a:rPr lang="zh-TW" altLang="en-US" sz="2000" dirty="0" smtClean="0">
                <a:latin typeface="+mj-ea"/>
                <a:ea typeface="+mj-ea"/>
              </a:rPr>
              <a:t>、插入 </a:t>
            </a:r>
            <a:r>
              <a:rPr lang="en-US" altLang="zh-TW" sz="2000" dirty="0" smtClean="0">
                <a:latin typeface="+mj-ea"/>
                <a:ea typeface="+mj-ea"/>
              </a:rPr>
              <a:t>-&gt;</a:t>
            </a:r>
            <a:r>
              <a:rPr lang="zh-TW" altLang="en-US" sz="2000" dirty="0" smtClean="0">
                <a:latin typeface="+mj-ea"/>
                <a:ea typeface="+mj-ea"/>
              </a:rPr>
              <a:t> 折線圖 </a:t>
            </a:r>
            <a:r>
              <a:rPr lang="en-US" altLang="zh-TW" sz="2000" dirty="0" smtClean="0">
                <a:latin typeface="+mj-ea"/>
                <a:ea typeface="+mj-ea"/>
              </a:rPr>
              <a:t>-&gt;</a:t>
            </a:r>
            <a:r>
              <a:rPr lang="zh-TW" altLang="en-US" sz="2000" dirty="0" smtClean="0">
                <a:latin typeface="+mj-ea"/>
                <a:ea typeface="+mj-ea"/>
              </a:rPr>
              <a:t> 將框選範圍匯出成圖表</a:t>
            </a:r>
            <a:endParaRPr lang="en-US" altLang="zh-TW" sz="20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60327" y="1764211"/>
            <a:ext cx="683176" cy="4219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686092" y="2069011"/>
            <a:ext cx="2427893" cy="40059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90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523" y="1072772"/>
            <a:ext cx="7399282" cy="5549461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4494" y="641132"/>
            <a:ext cx="77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九、此為</a:t>
            </a:r>
            <a:r>
              <a:rPr lang="en-US" altLang="zh-TW" sz="2000" dirty="0" smtClean="0">
                <a:latin typeface="+mj-ea"/>
                <a:ea typeface="+mj-ea"/>
              </a:rPr>
              <a:t>APC</a:t>
            </a:r>
            <a:r>
              <a:rPr lang="zh-TW" altLang="en-US" sz="2000" dirty="0" smtClean="0">
                <a:latin typeface="+mj-ea"/>
                <a:ea typeface="+mj-ea"/>
              </a:rPr>
              <a:t> 電壓值</a:t>
            </a:r>
            <a:endParaRPr lang="en-US" altLang="zh-TW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4719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4494" y="641132"/>
            <a:ext cx="77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j-ea"/>
                <a:ea typeface="+mj-ea"/>
              </a:rPr>
              <a:t>十</a:t>
            </a:r>
            <a:r>
              <a:rPr lang="zh-TW" altLang="en-US" sz="2000" dirty="0" smtClean="0">
                <a:latin typeface="+mj-ea"/>
                <a:ea typeface="+mj-ea"/>
              </a:rPr>
              <a:t>、</a:t>
            </a:r>
            <a:r>
              <a:rPr lang="en-US" altLang="zh-TW" sz="2000" dirty="0" smtClean="0">
                <a:latin typeface="+mj-ea"/>
                <a:ea typeface="+mj-ea"/>
              </a:rPr>
              <a:t>APC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STEP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=</a:t>
            </a:r>
            <a:r>
              <a:rPr lang="zh-TW" altLang="en-US" sz="2000" dirty="0" smtClean="0">
                <a:latin typeface="+mj-ea"/>
                <a:ea typeface="+mj-ea"/>
              </a:rPr>
              <a:t> 電壓 </a:t>
            </a:r>
            <a:r>
              <a:rPr lang="en-US" altLang="zh-TW" sz="2000" dirty="0" smtClean="0">
                <a:latin typeface="+mj-ea"/>
                <a:ea typeface="+mj-ea"/>
              </a:rPr>
              <a:t>/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0.005</a:t>
            </a:r>
          </a:p>
          <a:p>
            <a:r>
              <a:rPr lang="zh-TW" altLang="en-US" sz="2000" dirty="0" smtClean="0">
                <a:latin typeface="+mj-ea"/>
                <a:ea typeface="+mj-ea"/>
              </a:rPr>
              <a:t>        在</a:t>
            </a:r>
            <a:r>
              <a:rPr lang="en-US" altLang="zh-TW" sz="2000" dirty="0" smtClean="0">
                <a:latin typeface="+mj-ea"/>
                <a:ea typeface="+mj-ea"/>
              </a:rPr>
              <a:t>EXCEL </a:t>
            </a:r>
            <a:r>
              <a:rPr lang="zh-TW" altLang="en-US" sz="2000" dirty="0" smtClean="0">
                <a:latin typeface="+mj-ea"/>
                <a:ea typeface="+mj-ea"/>
              </a:rPr>
              <a:t>空白欄處輸入 →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en-US" altLang="zh-TW" sz="2000" dirty="0" smtClean="0">
                <a:latin typeface="+mj-ea"/>
                <a:ea typeface="+mj-ea"/>
              </a:rPr>
              <a:t>=</a:t>
            </a:r>
            <a:r>
              <a:rPr lang="zh-TW" altLang="en-US" sz="2000" dirty="0" smtClean="0">
                <a:latin typeface="+mj-ea"/>
                <a:ea typeface="+mj-ea"/>
              </a:rPr>
              <a:t>電壓值</a:t>
            </a:r>
            <a:r>
              <a:rPr lang="en-US" altLang="zh-TW" sz="2000" dirty="0" smtClean="0">
                <a:latin typeface="+mj-ea"/>
                <a:ea typeface="+mj-ea"/>
              </a:rPr>
              <a:t>/0.005)</a:t>
            </a:r>
            <a:r>
              <a:rPr lang="zh-TW" altLang="en-US" sz="2000" dirty="0" smtClean="0">
                <a:latin typeface="+mj-ea"/>
                <a:ea typeface="+mj-ea"/>
              </a:rPr>
              <a:t> → </a:t>
            </a:r>
            <a:r>
              <a:rPr lang="en-US" altLang="zh-TW" sz="2000" dirty="0" smtClean="0">
                <a:latin typeface="+mj-ea"/>
                <a:ea typeface="+mj-ea"/>
              </a:rPr>
              <a:t>ENTER</a:t>
            </a:r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866" y="1349018"/>
            <a:ext cx="7031423" cy="527356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57899" y="3048000"/>
            <a:ext cx="735729" cy="262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681650" y="3549620"/>
            <a:ext cx="651647" cy="262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094475" y="3570640"/>
            <a:ext cx="651647" cy="2627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400792" y="3896460"/>
            <a:ext cx="1513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1. 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先輸入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=</a:t>
            </a:r>
            <a:endParaRPr lang="en-US" altLang="zh-TW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312266" y="3702020"/>
            <a:ext cx="2091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2. </a:t>
            </a:r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點選一個欄位</a:t>
            </a:r>
            <a:endParaRPr lang="en-US" altLang="zh-TW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400792" y="4296570"/>
            <a:ext cx="1345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  <a:latin typeface="+mj-ea"/>
                <a:ea typeface="+mj-ea"/>
              </a:rPr>
              <a:t>3</a:t>
            </a:r>
            <a:r>
              <a:rPr lang="en-US" altLang="zh-TW" sz="2000" dirty="0" smtClean="0">
                <a:solidFill>
                  <a:srgbClr val="FF0000"/>
                </a:solidFill>
                <a:latin typeface="+mj-ea"/>
                <a:ea typeface="+mj-ea"/>
              </a:rPr>
              <a:t>. /0.005</a:t>
            </a:r>
            <a:endParaRPr lang="en-US" altLang="zh-TW" sz="20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6792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77157" y="1716883"/>
            <a:ext cx="2102069" cy="4545724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4494" y="641132"/>
            <a:ext cx="7788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十一、按下</a:t>
            </a:r>
            <a:r>
              <a:rPr lang="en-US" altLang="zh-TW" sz="2000" dirty="0" smtClean="0">
                <a:latin typeface="+mj-ea"/>
                <a:ea typeface="+mj-ea"/>
              </a:rPr>
              <a:t>ENTER </a:t>
            </a:r>
            <a:r>
              <a:rPr lang="zh-TW" altLang="en-US" sz="2000" dirty="0" smtClean="0">
                <a:latin typeface="+mj-ea"/>
                <a:ea typeface="+mj-ea"/>
              </a:rPr>
              <a:t>後會出現計算後的數值</a:t>
            </a:r>
            <a:r>
              <a:rPr lang="en-US" altLang="zh-TW" sz="2000" dirty="0" smtClean="0">
                <a:latin typeface="+mj-ea"/>
                <a:ea typeface="+mj-ea"/>
              </a:rPr>
              <a:t/>
            </a:r>
            <a:br>
              <a:rPr lang="en-US" altLang="zh-TW" sz="2000" dirty="0" smtClean="0">
                <a:latin typeface="+mj-ea"/>
                <a:ea typeface="+mj-ea"/>
              </a:rPr>
            </a:br>
            <a:r>
              <a:rPr lang="zh-TW" altLang="en-US" sz="2000" dirty="0" smtClean="0">
                <a:latin typeface="+mj-ea"/>
                <a:ea typeface="+mj-ea"/>
              </a:rPr>
              <a:t>            將滑鼠移置框框右下角處會出現＋，按住滑鼠左鍵向下拉至</a:t>
            </a:r>
            <a:r>
              <a:rPr lang="en-US" altLang="zh-TW" sz="2000" dirty="0" smtClean="0">
                <a:latin typeface="+mj-ea"/>
                <a:ea typeface="+mj-ea"/>
              </a:rPr>
              <a:t/>
            </a:r>
            <a:br>
              <a:rPr lang="en-US" altLang="zh-TW" sz="2000" dirty="0" smtClean="0">
                <a:latin typeface="+mj-ea"/>
                <a:ea typeface="+mj-ea"/>
              </a:rPr>
            </a:br>
            <a:r>
              <a:rPr lang="zh-TW" altLang="en-US" sz="2000" dirty="0" smtClean="0">
                <a:latin typeface="+mj-ea"/>
                <a:ea typeface="+mj-ea"/>
              </a:rPr>
              <a:t>            所需選取範圍後放開，所框選處會得出計算後的數值</a:t>
            </a:r>
            <a:endParaRPr lang="en-US" altLang="zh-TW" sz="2000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54015" y="2607739"/>
            <a:ext cx="557046" cy="429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1471442" y="3220463"/>
            <a:ext cx="180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+mj-ea"/>
                <a:ea typeface="+mj-ea"/>
              </a:rPr>
              <a:t>按住滑鼠左鍵向下拉</a:t>
            </a:r>
            <a:endParaRPr lang="en-US" altLang="zh-TW" sz="2000" dirty="0" smtClean="0">
              <a:solidFill>
                <a:srgbClr val="FF0000"/>
              </a:solidFill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555985" y="3421530"/>
            <a:ext cx="4545724" cy="1136429"/>
          </a:xfrm>
          <a:prstGeom prst="rect">
            <a:avLst/>
          </a:prstGeom>
        </p:spPr>
      </p:pic>
      <p:cxnSp>
        <p:nvCxnSpPr>
          <p:cNvPr id="16" name="直線單箭頭接點 15"/>
          <p:cNvCxnSpPr/>
          <p:nvPr/>
        </p:nvCxnSpPr>
        <p:spPr>
          <a:xfrm flipH="1">
            <a:off x="5244662" y="2336992"/>
            <a:ext cx="14455" cy="33070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489766" y="3989744"/>
            <a:ext cx="581679" cy="10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4637880" y="3490691"/>
            <a:ext cx="4545725" cy="998107"/>
          </a:xfrm>
          <a:prstGeom prst="rect">
            <a:avLst/>
          </a:prstGeom>
        </p:spPr>
      </p:pic>
      <p:cxnSp>
        <p:nvCxnSpPr>
          <p:cNvPr id="24" name="直線單箭頭接點 23"/>
          <p:cNvCxnSpPr/>
          <p:nvPr/>
        </p:nvCxnSpPr>
        <p:spPr>
          <a:xfrm>
            <a:off x="5639515" y="4000255"/>
            <a:ext cx="581679" cy="105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8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4494" y="641132"/>
            <a:ext cx="77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十二、</a:t>
            </a:r>
            <a:r>
              <a:rPr lang="zh-TW" altLang="en-US" sz="2000" dirty="0">
                <a:latin typeface="+mj-ea"/>
                <a:ea typeface="+mj-ea"/>
              </a:rPr>
              <a:t>插入 </a:t>
            </a:r>
            <a:r>
              <a:rPr lang="en-US" altLang="zh-TW" sz="2000" dirty="0">
                <a:latin typeface="+mj-ea"/>
                <a:ea typeface="+mj-ea"/>
              </a:rPr>
              <a:t>-&gt;</a:t>
            </a:r>
            <a:r>
              <a:rPr lang="zh-TW" altLang="en-US" sz="2000" dirty="0">
                <a:latin typeface="+mj-ea"/>
                <a:ea typeface="+mj-ea"/>
              </a:rPr>
              <a:t> 折線圖 </a:t>
            </a:r>
            <a:r>
              <a:rPr lang="en-US" altLang="zh-TW" sz="2000" dirty="0">
                <a:latin typeface="+mj-ea"/>
                <a:ea typeface="+mj-ea"/>
              </a:rPr>
              <a:t>-&gt;</a:t>
            </a:r>
            <a:r>
              <a:rPr lang="zh-TW" altLang="en-US" sz="2000" dirty="0">
                <a:latin typeface="+mj-ea"/>
                <a:ea typeface="+mj-ea"/>
              </a:rPr>
              <a:t> 將框選範圍匯出成圖表</a:t>
            </a:r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412" y="1041242"/>
            <a:ext cx="7216147" cy="541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4494" y="641132"/>
            <a:ext cx="77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十三、關閉檔案時請不要儲存，或者是另存新檔</a:t>
            </a:r>
            <a:endParaRPr lang="en-US" altLang="zh-TW" sz="2000" dirty="0">
              <a:latin typeface="+mj-ea"/>
              <a:ea typeface="+mj-ea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413" y="1717757"/>
            <a:ext cx="7216144" cy="40590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83721" y="3941379"/>
            <a:ext cx="1650128" cy="5150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57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4494" y="641132"/>
            <a:ext cx="6926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+mj-ea"/>
                <a:ea typeface="+mj-ea"/>
              </a:rPr>
              <a:t>APC MONITOER </a:t>
            </a:r>
            <a:r>
              <a:rPr lang="zh-TW" altLang="en-US" sz="2000" dirty="0">
                <a:latin typeface="+mj-ea"/>
                <a:ea typeface="+mj-ea"/>
              </a:rPr>
              <a:t>主機位置擺放於</a:t>
            </a:r>
            <a:r>
              <a:rPr lang="en-US" altLang="zh-TW" sz="2000" dirty="0">
                <a:latin typeface="+mj-ea"/>
                <a:ea typeface="+mj-ea"/>
              </a:rPr>
              <a:t>F39 </a:t>
            </a:r>
            <a:r>
              <a:rPr lang="zh-TW" altLang="en-US" sz="2000" dirty="0">
                <a:latin typeface="+mj-ea"/>
                <a:ea typeface="+mj-ea"/>
              </a:rPr>
              <a:t>維修區走道</a:t>
            </a:r>
            <a:r>
              <a:rPr lang="zh-TW" altLang="en-US" sz="2000" dirty="0" smtClean="0">
                <a:latin typeface="+mj-ea"/>
                <a:ea typeface="+mj-ea"/>
              </a:rPr>
              <a:t>旁</a:t>
            </a:r>
            <a:endParaRPr lang="en-US" altLang="zh-TW" sz="2000" dirty="0" smtClean="0">
              <a:latin typeface="+mj-ea"/>
              <a:ea typeface="+mj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帳號：</a:t>
            </a:r>
            <a:r>
              <a:rPr lang="en-US" altLang="zh-TW" sz="2000" dirty="0" smtClean="0">
                <a:latin typeface="+mj-ea"/>
                <a:ea typeface="+mj-ea"/>
              </a:rPr>
              <a:t>s200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密碼：</a:t>
            </a:r>
            <a:r>
              <a:rPr lang="en-US" altLang="zh-TW" sz="2000" dirty="0" smtClean="0">
                <a:latin typeface="+mj-ea"/>
                <a:ea typeface="+mj-ea"/>
              </a:rPr>
              <a:t>123456789</a:t>
            </a:r>
            <a:r>
              <a:rPr lang="zh-TW" altLang="en-US" sz="2000" dirty="0" smtClean="0">
                <a:latin typeface="+mj-ea"/>
                <a:ea typeface="+mj-ea"/>
              </a:rPr>
              <a:t>（放置於鍵盤底下</a:t>
            </a:r>
            <a:r>
              <a:rPr lang="en-US" altLang="zh-TW" sz="2000" dirty="0" smtClean="0">
                <a:latin typeface="+mj-ea"/>
                <a:ea typeface="+mj-ea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因主機無法使用</a:t>
            </a:r>
            <a:r>
              <a:rPr lang="en-US" altLang="zh-TW" sz="2000" dirty="0" smtClean="0">
                <a:latin typeface="+mj-ea"/>
                <a:ea typeface="+mj-ea"/>
              </a:rPr>
              <a:t>USB</a:t>
            </a:r>
            <a:r>
              <a:rPr lang="zh-TW" altLang="en-US" sz="2000" dirty="0" smtClean="0">
                <a:latin typeface="+mj-ea"/>
                <a:ea typeface="+mj-ea"/>
              </a:rPr>
              <a:t>，目前只能用相機將畫面給拍下來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212" y="3058197"/>
            <a:ext cx="3970260" cy="2977695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2853" y="2561914"/>
            <a:ext cx="5293681" cy="39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6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4494" y="641132"/>
            <a:ext cx="77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dirty="0" smtClean="0">
                <a:latin typeface="+mj-ea"/>
                <a:ea typeface="+mj-ea"/>
              </a:rPr>
              <a:t>進入畫面中，右邊三個程式皆須打開才會記錄</a:t>
            </a:r>
            <a:r>
              <a:rPr lang="en-US" altLang="zh-TW" sz="2000" dirty="0" smtClean="0">
                <a:latin typeface="+mj-ea"/>
                <a:ea typeface="+mj-ea"/>
              </a:rPr>
              <a:t>DATA</a:t>
            </a:r>
            <a:r>
              <a:rPr lang="zh-TW" altLang="en-US" sz="2000" dirty="0" smtClean="0">
                <a:latin typeface="+mj-ea"/>
                <a:ea typeface="+mj-ea"/>
              </a:rPr>
              <a:t>，然後存放於左邊資料夾中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9083" y="1349018"/>
            <a:ext cx="5718990" cy="30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4494" y="641132"/>
            <a:ext cx="77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一、此為</a:t>
            </a:r>
            <a:r>
              <a:rPr lang="en-US" altLang="zh-TW" sz="2000" dirty="0" err="1" smtClean="0">
                <a:latin typeface="+mj-ea"/>
                <a:ea typeface="+mj-ea"/>
              </a:rPr>
              <a:t>ioSearch</a:t>
            </a:r>
            <a:r>
              <a:rPr lang="en-US" altLang="zh-TW" sz="2000" dirty="0" smtClean="0">
                <a:latin typeface="+mj-ea"/>
                <a:ea typeface="+mj-ea"/>
              </a:rPr>
              <a:t> </a:t>
            </a:r>
            <a:r>
              <a:rPr lang="zh-TW" altLang="en-US" sz="2000" dirty="0" smtClean="0">
                <a:latin typeface="+mj-ea"/>
                <a:ea typeface="+mj-ea"/>
              </a:rPr>
              <a:t>畫面，只要有開啟就好，不用去更動設定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048" y="1041242"/>
            <a:ext cx="7841157" cy="441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3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504494" y="641132"/>
            <a:ext cx="77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二、此為</a:t>
            </a:r>
            <a:r>
              <a:rPr lang="en-US" altLang="zh-TW" sz="2000" dirty="0">
                <a:latin typeface="+mj-ea"/>
                <a:ea typeface="+mj-ea"/>
              </a:rPr>
              <a:t>MX-AOPC UA Server </a:t>
            </a:r>
            <a:r>
              <a:rPr lang="zh-TW" altLang="en-US" sz="2000" dirty="0" smtClean="0">
                <a:latin typeface="+mj-ea"/>
                <a:ea typeface="+mj-ea"/>
              </a:rPr>
              <a:t>畫面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        </a:t>
            </a:r>
            <a:r>
              <a:rPr lang="en-US" altLang="zh-TW" sz="2000" dirty="0" smtClean="0">
                <a:latin typeface="+mj-ea"/>
                <a:ea typeface="+mj-ea"/>
              </a:rPr>
              <a:t>Runtime -&gt; Start Server Runtime Service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841" y="1454118"/>
            <a:ext cx="6767999" cy="5076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385846" y="1496158"/>
            <a:ext cx="1555533" cy="4272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41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2"/>
          <a:stretch/>
        </p:blipFill>
        <p:spPr>
          <a:xfrm>
            <a:off x="1376856" y="2748663"/>
            <a:ext cx="6484880" cy="3647745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4494" y="641132"/>
            <a:ext cx="77881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三、此為</a:t>
            </a:r>
            <a:r>
              <a:rPr lang="en-US" altLang="zh-TW" sz="2000" dirty="0">
                <a:latin typeface="+mj-ea"/>
                <a:ea typeface="+mj-ea"/>
              </a:rPr>
              <a:t>MX-AOPC UA Logger </a:t>
            </a:r>
            <a:r>
              <a:rPr lang="zh-TW" altLang="en-US" sz="2000" dirty="0" smtClean="0">
                <a:latin typeface="+mj-ea"/>
                <a:ea typeface="+mj-ea"/>
              </a:rPr>
              <a:t>畫面</a:t>
            </a:r>
            <a:endParaRPr lang="en-US" altLang="zh-TW" sz="2000" dirty="0" smtClean="0">
              <a:latin typeface="+mj-ea"/>
              <a:ea typeface="+mj-ea"/>
            </a:endParaRPr>
          </a:p>
          <a:p>
            <a:r>
              <a:rPr lang="zh-TW" altLang="en-US" sz="2000" dirty="0" smtClean="0">
                <a:latin typeface="+mj-ea"/>
                <a:ea typeface="+mj-ea"/>
              </a:rPr>
              <a:t>        按下</a:t>
            </a:r>
            <a:r>
              <a:rPr lang="en-US" altLang="zh-TW" sz="2000" dirty="0" smtClean="0">
                <a:latin typeface="+mj-ea"/>
                <a:ea typeface="+mj-ea"/>
              </a:rPr>
              <a:t>Start Runtime Service</a:t>
            </a:r>
            <a:r>
              <a:rPr lang="zh-TW" altLang="en-US" sz="2000" dirty="0" smtClean="0">
                <a:latin typeface="+mj-ea"/>
                <a:ea typeface="+mj-ea"/>
              </a:rPr>
              <a:t>，按鍵由綠轉紅，表示開始記錄</a:t>
            </a:r>
            <a:r>
              <a:rPr lang="en-US" altLang="zh-TW" sz="2000" dirty="0" smtClean="0">
                <a:latin typeface="+mj-ea"/>
                <a:ea typeface="+mj-ea"/>
              </a:rPr>
              <a:t/>
            </a:r>
            <a:br>
              <a:rPr lang="en-US" altLang="zh-TW" sz="2000" dirty="0" smtClean="0">
                <a:latin typeface="+mj-ea"/>
                <a:ea typeface="+mj-ea"/>
              </a:rPr>
            </a:br>
            <a:r>
              <a:rPr lang="zh-TW" altLang="en-US" sz="2000" dirty="0" smtClean="0">
                <a:latin typeface="+mj-ea"/>
                <a:ea typeface="+mj-ea"/>
              </a:rPr>
              <a:t>        </a:t>
            </a:r>
            <a:r>
              <a:rPr lang="en-US" altLang="zh-TW" sz="2000" dirty="0" smtClean="0">
                <a:latin typeface="+mj-ea"/>
                <a:ea typeface="+mj-ea"/>
              </a:rPr>
              <a:t>DATA</a:t>
            </a:r>
            <a:r>
              <a:rPr lang="zh-TW" altLang="en-US" sz="2000" dirty="0" smtClean="0">
                <a:latin typeface="+mj-ea"/>
                <a:ea typeface="+mj-ea"/>
              </a:rPr>
              <a:t> 且儲存於資料夾中，反之則停止記錄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66894" y="2858060"/>
            <a:ext cx="1198180" cy="557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70184" y="1876908"/>
            <a:ext cx="1681656" cy="651641"/>
          </a:xfrm>
          <a:prstGeom prst="rect">
            <a:avLst/>
          </a:prstGeom>
        </p:spPr>
      </p:pic>
      <p:cxnSp>
        <p:nvCxnSpPr>
          <p:cNvPr id="9" name="直線單箭頭接點 8"/>
          <p:cNvCxnSpPr/>
          <p:nvPr/>
        </p:nvCxnSpPr>
        <p:spPr>
          <a:xfrm flipV="1">
            <a:off x="4834757" y="2428399"/>
            <a:ext cx="1250731" cy="3202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097" y="1349018"/>
            <a:ext cx="6852744" cy="513955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4494" y="641132"/>
            <a:ext cx="7788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j-ea"/>
                <a:ea typeface="+mj-ea"/>
              </a:rPr>
              <a:t>四</a:t>
            </a:r>
            <a:r>
              <a:rPr lang="zh-TW" altLang="en-US" sz="2000" dirty="0" smtClean="0">
                <a:latin typeface="+mj-ea"/>
                <a:ea typeface="+mj-ea"/>
              </a:rPr>
              <a:t>、先從</a:t>
            </a:r>
            <a:r>
              <a:rPr lang="en-US" altLang="zh-TW" sz="2000" dirty="0" smtClean="0">
                <a:latin typeface="+mj-ea"/>
                <a:ea typeface="+mj-ea"/>
              </a:rPr>
              <a:t>RMS</a:t>
            </a:r>
            <a:r>
              <a:rPr lang="zh-TW" altLang="en-US" sz="2000" dirty="0" smtClean="0">
                <a:latin typeface="+mj-ea"/>
                <a:ea typeface="+mj-ea"/>
              </a:rPr>
              <a:t> 查詢哪一個</a:t>
            </a:r>
            <a:r>
              <a:rPr lang="en-US" altLang="zh-TW" sz="2000" dirty="0" smtClean="0">
                <a:latin typeface="+mj-ea"/>
                <a:ea typeface="+mj-ea"/>
              </a:rPr>
              <a:t>RUN</a:t>
            </a:r>
            <a:r>
              <a:rPr lang="zh-TW" altLang="en-US" sz="2000" dirty="0" smtClean="0">
                <a:latin typeface="+mj-ea"/>
                <a:ea typeface="+mj-ea"/>
              </a:rPr>
              <a:t> 的時間後，打開</a:t>
            </a:r>
            <a:r>
              <a:rPr lang="en-US" altLang="zh-TW" sz="2000" dirty="0">
                <a:latin typeface="+mj-ea"/>
                <a:ea typeface="+mj-ea"/>
              </a:rPr>
              <a:t>2018 </a:t>
            </a:r>
            <a:r>
              <a:rPr lang="en-US" altLang="zh-TW" sz="2000" dirty="0" err="1">
                <a:latin typeface="+mj-ea"/>
                <a:ea typeface="+mj-ea"/>
              </a:rPr>
              <a:t>apc</a:t>
            </a:r>
            <a:r>
              <a:rPr lang="en-US" altLang="zh-TW" sz="2000" dirty="0">
                <a:latin typeface="+mj-ea"/>
                <a:ea typeface="+mj-ea"/>
              </a:rPr>
              <a:t> </a:t>
            </a:r>
            <a:r>
              <a:rPr lang="en-US" altLang="zh-TW" sz="2000" dirty="0" smtClean="0">
                <a:latin typeface="+mj-ea"/>
                <a:ea typeface="+mj-ea"/>
              </a:rPr>
              <a:t>monitor</a:t>
            </a:r>
            <a:br>
              <a:rPr lang="en-US" altLang="zh-TW" sz="2000" dirty="0" smtClean="0">
                <a:latin typeface="+mj-ea"/>
                <a:ea typeface="+mj-ea"/>
              </a:rPr>
            </a:br>
            <a:r>
              <a:rPr lang="zh-TW" altLang="en-US" sz="2000" dirty="0" smtClean="0">
                <a:latin typeface="+mj-ea"/>
                <a:ea typeface="+mj-ea"/>
              </a:rPr>
              <a:t>        </a:t>
            </a:r>
            <a:r>
              <a:rPr lang="en-US" altLang="zh-TW" sz="2000" dirty="0" smtClean="0">
                <a:latin typeface="+mj-ea"/>
                <a:ea typeface="+mj-ea"/>
              </a:rPr>
              <a:t>data</a:t>
            </a:r>
            <a:r>
              <a:rPr lang="zh-TW" altLang="en-US" sz="2000" dirty="0" smtClean="0">
                <a:latin typeface="+mj-ea"/>
                <a:ea typeface="+mj-ea"/>
              </a:rPr>
              <a:t> 資料夾，再來尋找所需的檔案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0359" y="1414269"/>
            <a:ext cx="1355834" cy="49024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99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097" y="1349018"/>
            <a:ext cx="6852744" cy="513955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4494" y="641132"/>
            <a:ext cx="77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latin typeface="+mj-ea"/>
                <a:ea typeface="+mj-ea"/>
              </a:rPr>
              <a:t>五、打開檔案後，可看到機台、</a:t>
            </a:r>
            <a:r>
              <a:rPr lang="en-US" altLang="zh-TW" sz="2000" dirty="0" smtClean="0">
                <a:latin typeface="+mj-ea"/>
                <a:ea typeface="+mj-ea"/>
              </a:rPr>
              <a:t>APC</a:t>
            </a:r>
            <a:r>
              <a:rPr lang="zh-TW" altLang="en-US" sz="2000" dirty="0" smtClean="0">
                <a:latin typeface="+mj-ea"/>
                <a:ea typeface="+mj-ea"/>
              </a:rPr>
              <a:t> </a:t>
            </a:r>
            <a:r>
              <a:rPr lang="zh-TW" altLang="en-US" sz="2000" dirty="0">
                <a:latin typeface="+mj-ea"/>
                <a:ea typeface="+mj-ea"/>
              </a:rPr>
              <a:t>記錄</a:t>
            </a:r>
            <a:r>
              <a:rPr lang="zh-TW" altLang="en-US" sz="2000" dirty="0" smtClean="0">
                <a:latin typeface="+mj-ea"/>
                <a:ea typeface="+mj-ea"/>
              </a:rPr>
              <a:t>電壓、時間（時間不準）</a:t>
            </a:r>
            <a:endParaRPr lang="en-US" altLang="zh-TW" sz="2000" dirty="0" smtClean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92469" y="1467572"/>
            <a:ext cx="746234" cy="494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291256" y="1467572"/>
            <a:ext cx="672661" cy="494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15559" y="1467572"/>
            <a:ext cx="2333296" cy="4943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1865586" y="1003469"/>
            <a:ext cx="1676400" cy="3732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 flipV="1">
            <a:off x="2596055" y="1003469"/>
            <a:ext cx="2307023" cy="4135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540469" y="1003469"/>
            <a:ext cx="1713186" cy="4048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64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4097" y="1349018"/>
            <a:ext cx="6852744" cy="5139558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04494" y="641132"/>
            <a:ext cx="778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j-ea"/>
                <a:ea typeface="+mj-ea"/>
              </a:rPr>
              <a:t>六</a:t>
            </a:r>
            <a:r>
              <a:rPr lang="zh-TW" altLang="en-US" sz="2000" dirty="0" smtClean="0">
                <a:latin typeface="+mj-ea"/>
                <a:ea typeface="+mj-ea"/>
              </a:rPr>
              <a:t>、排序與篩選 </a:t>
            </a:r>
            <a:r>
              <a:rPr lang="en-US" altLang="zh-TW" sz="2000" dirty="0" smtClean="0">
                <a:latin typeface="+mj-ea"/>
                <a:ea typeface="+mj-ea"/>
              </a:rPr>
              <a:t>-&gt;</a:t>
            </a:r>
            <a:r>
              <a:rPr lang="zh-TW" altLang="en-US" sz="2000" dirty="0" smtClean="0">
                <a:latin typeface="+mj-ea"/>
                <a:ea typeface="+mj-ea"/>
              </a:rPr>
              <a:t> 篩選，然後選取所需機台即可</a:t>
            </a:r>
            <a:endParaRPr lang="en-US" altLang="zh-TW" sz="2000" dirty="0"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08687" y="2560646"/>
            <a:ext cx="609602" cy="28732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5993476" y="3363713"/>
            <a:ext cx="3312000" cy="2484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直線單箭頭接點 11"/>
          <p:cNvCxnSpPr/>
          <p:nvPr/>
        </p:nvCxnSpPr>
        <p:spPr>
          <a:xfrm flipV="1">
            <a:off x="1912879" y="2249214"/>
            <a:ext cx="5108031" cy="3114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199586" y="1954924"/>
            <a:ext cx="388882" cy="388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742578" y="3363713"/>
            <a:ext cx="3312000" cy="2484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6" name="直線單箭頭接點 15"/>
          <p:cNvCxnSpPr/>
          <p:nvPr/>
        </p:nvCxnSpPr>
        <p:spPr>
          <a:xfrm>
            <a:off x="7394027" y="2436460"/>
            <a:ext cx="255449" cy="3890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H="1">
            <a:off x="5722854" y="4605712"/>
            <a:ext cx="61474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957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9F73B200-A75D-4074-B62E-F2C31471BD2E}" vid="{C1044B16-24B3-46DF-8D41-4FE6AFB3E03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0CD258BBC88E43B57431BF1E856D6E" ma:contentTypeVersion="0" ma:contentTypeDescription="Create a new document." ma:contentTypeScope="" ma:versionID="9e5e8276131c04a31d7b0d5898b21ac0">
  <xsd:schema xmlns:xsd="http://www.w3.org/2001/XMLSchema" xmlns:xs="http://www.w3.org/2001/XMLSchema" xmlns:p="http://schemas.microsoft.com/office/2006/metadata/properties" xmlns:ns2="58D20CF5-C8BB-438E-B574-31BF1E856D6E" targetNamespace="http://schemas.microsoft.com/office/2006/metadata/properties" ma:root="true" ma:fieldsID="3847fbccc683c91a36cc3c5e539c8435" ns2:_="">
    <xsd:import namespace="58D20CF5-C8BB-438E-B574-31BF1E856D6E"/>
    <xsd:element name="properties">
      <xsd:complexType>
        <xsd:sequence>
          <xsd:element name="documentManagement">
            <xsd:complexType>
              <xsd:all>
                <xsd:element ref="ns2:_x4e3b__x65e8_" minOccurs="0"/>
                <xsd:element ref="ns2:Owner" minOccurs="0"/>
                <xsd:element ref="ns2:Description" minOccurs="0"/>
                <xsd:element ref="ns2:Status" minOccurs="0"/>
                <xsd:element ref="ns2:SPSPlus_DocField1" minOccurs="0"/>
                <xsd:element ref="ns2:SPSPlus_DocField2" minOccurs="0"/>
                <xsd:element ref="ns2:SPSPlus_DocField3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20CF5-C8BB-438E-B574-31BF1E856D6E" elementFormDefault="qualified">
    <xsd:import namespace="http://schemas.microsoft.com/office/2006/documentManagement/types"/>
    <xsd:import namespace="http://schemas.microsoft.com/office/infopath/2007/PartnerControls"/>
    <xsd:element name="_x4e3b__x65e8_" ma:index="8" nillable="true" ma:displayName="主旨" ma:internalName="_x4e3b__x65e8_">
      <xsd:simpleType>
        <xsd:restriction base="dms:Text">
          <xsd:maxLength value="255"/>
        </xsd:restriction>
      </xsd:simpleType>
    </xsd:element>
    <xsd:element name="Owner" ma:index="9" nillable="true" ma:displayName="擁有人" ma:internalName="Owner">
      <xsd:simpleType>
        <xsd:restriction base="dms:Text"/>
      </xsd:simpleType>
    </xsd:element>
    <xsd:element name="Description" ma:index="10" nillable="true" ma:displayName="描述" ma:internalName="Description">
      <xsd:simpleType>
        <xsd:restriction base="dms:Note">
          <xsd:maxLength value="255"/>
        </xsd:restriction>
      </xsd:simpleType>
    </xsd:element>
    <xsd:element name="Status" ma:index="11" nillable="true" ma:displayName="狀態" ma:internalName="Status">
      <xsd:simpleType>
        <xsd:restriction base="dms:Choice">
          <xsd:enumeration value="粗糙"/>
          <xsd:enumeration value="草稿"/>
          <xsd:enumeration value="預覽"/>
          <xsd:enumeration value="完稿"/>
        </xsd:restriction>
      </xsd:simpleType>
    </xsd:element>
    <xsd:element name="SPSPlus_DocField1" ma:index="12" nillable="true" ma:displayName="Hit Rates" ma:internalName="SPSPlus_DocField1" ma:readOnly="true">
      <xsd:simpleType>
        <xsd:restriction base="dms:Unknown"/>
      </xsd:simpleType>
    </xsd:element>
    <xsd:element name="SPSPlus_DocField2" ma:index="13" nillable="true" ma:displayName="Vote of useful" ma:internalName="SPSPlus_DocField2" ma:readOnly="true">
      <xsd:simpleType>
        <xsd:restriction base="dms:Unknown"/>
      </xsd:simpleType>
    </xsd:element>
    <xsd:element name="SPSPlus_DocField3" ma:index="14" nillable="true" ma:displayName="Vote of useless" ma:internalName="SPSPlus_DocField3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8D20CF5-C8BB-438E-B574-31BF1E856D6E" xsi:nil="true"/>
    <_x4e3b__x65e8_ xmlns="58D20CF5-C8BB-438E-B574-31BF1E856D6E">Furnace APC angle monitor 查詢方法</_x4e3b__x65e8_>
    <Description xmlns="58D20CF5-C8BB-438E-B574-31BF1E856D6E" xsi:nil="true"/>
    <Owner xmlns="58D20CF5-C8BB-438E-B574-31BF1E856D6E" xsi:nil="true"/>
  </documentManagement>
</p:properties>
</file>

<file path=customXml/itemProps1.xml><?xml version="1.0" encoding="utf-8"?>
<ds:datastoreItem xmlns:ds="http://schemas.openxmlformats.org/officeDocument/2006/customXml" ds:itemID="{ED4D8516-A625-4EDD-A0F3-D0EE028D3057}"/>
</file>

<file path=customXml/itemProps2.xml><?xml version="1.0" encoding="utf-8"?>
<ds:datastoreItem xmlns:ds="http://schemas.openxmlformats.org/officeDocument/2006/customXml" ds:itemID="{0A4D1627-3A97-468E-8280-1F24128070F5}"/>
</file>

<file path=customXml/itemProps3.xml><?xml version="1.0" encoding="utf-8"?>
<ds:datastoreItem xmlns:ds="http://schemas.openxmlformats.org/officeDocument/2006/customXml" ds:itemID="{829228F3-A04E-4E32-8953-E7AB848E4B99}"/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513</TotalTime>
  <Words>295</Words>
  <Application>Microsoft Office PowerPoint</Application>
  <PresentationFormat>如螢幕大小 (4:3)</PresentationFormat>
  <Paragraphs>26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Franklin Gothic Book</vt:lpstr>
      <vt:lpstr>Perpetua</vt:lpstr>
      <vt:lpstr>Wingdings 2</vt:lpstr>
      <vt:lpstr>佈景主題1</vt:lpstr>
      <vt:lpstr>Furnace APC angle monitor 查詢方法 (EXCEL)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2018 Furnace APC angle monitor</dc:title>
  <dc:creator>S220 SHCHOU</dc:creator>
  <cp:lastModifiedBy>S220 SHCHOU</cp:lastModifiedBy>
  <cp:revision>44</cp:revision>
  <cp:lastPrinted>2018-12-26T11:27:45Z</cp:lastPrinted>
  <dcterms:created xsi:type="dcterms:W3CDTF">2018-11-20T10:06:36Z</dcterms:created>
  <dcterms:modified xsi:type="dcterms:W3CDTF">2019-01-24T11:59:08Z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0x010100F50CD258BBC88E43B57431BF1E856D6E</vt:lpwstr>
  </property>
  <property fmtid="{D5CDD505-2E9C-101B-9397-08002B2CF9AE}" pid="3" name="vti_description">
    <vt:lpwstr/>
  </property>
</Properties>
</file>