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slides/slide37.xml" ContentType="application/vnd.openxmlformats-officedocument.presentationml.slide+xml"/>
  <Override PartName="/ppt/presentation.xml" ContentType="application/vnd.openxmlformats-officedocument.presentationml.presentation.main+xml"/>
  <Override PartName="/ppt/slides/slide3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35.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3"/>
  </p:sldMasterIdLst>
  <p:notesMasterIdLst>
    <p:notesMasterId r:id="rId41"/>
  </p:notesMasterIdLst>
  <p:handoutMasterIdLst>
    <p:handoutMasterId r:id="rId42"/>
  </p:handoutMasterIdLst>
  <p:sldIdLst>
    <p:sldId id="256" r:id="rId4"/>
    <p:sldId id="257" r:id="rId5"/>
    <p:sldId id="258" r:id="rId6"/>
    <p:sldId id="367" r:id="rId7"/>
    <p:sldId id="369" r:id="rId8"/>
    <p:sldId id="373" r:id="rId9"/>
    <p:sldId id="370" r:id="rId10"/>
    <p:sldId id="372" r:id="rId11"/>
    <p:sldId id="346" r:id="rId12"/>
    <p:sldId id="375" r:id="rId13"/>
    <p:sldId id="376" r:id="rId14"/>
    <p:sldId id="385" r:id="rId15"/>
    <p:sldId id="386" r:id="rId16"/>
    <p:sldId id="387" r:id="rId17"/>
    <p:sldId id="388" r:id="rId18"/>
    <p:sldId id="430" r:id="rId19"/>
    <p:sldId id="389" r:id="rId20"/>
    <p:sldId id="390" r:id="rId21"/>
    <p:sldId id="392" r:id="rId22"/>
    <p:sldId id="393" r:id="rId23"/>
    <p:sldId id="397" r:id="rId24"/>
    <p:sldId id="398" r:id="rId25"/>
    <p:sldId id="400" r:id="rId26"/>
    <p:sldId id="401" r:id="rId27"/>
    <p:sldId id="402" r:id="rId28"/>
    <p:sldId id="429" r:id="rId29"/>
    <p:sldId id="405" r:id="rId30"/>
    <p:sldId id="407" r:id="rId31"/>
    <p:sldId id="411" r:id="rId32"/>
    <p:sldId id="413" r:id="rId33"/>
    <p:sldId id="414" r:id="rId34"/>
    <p:sldId id="417" r:id="rId35"/>
    <p:sldId id="419" r:id="rId36"/>
    <p:sldId id="420" r:id="rId37"/>
    <p:sldId id="425" r:id="rId38"/>
    <p:sldId id="421" r:id="rId39"/>
    <p:sldId id="426" r:id="rId40"/>
  </p:sldIdLst>
  <p:sldSz cx="9144000" cy="6858000" type="screen4x3"/>
  <p:notesSz cx="9144000" cy="6858000"/>
  <p:defaultTextStyle>
    <a:defPPr>
      <a:defRPr lang="zh-TW"/>
    </a:defPPr>
    <a:lvl1pPr algn="ctr"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ctr"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ctr"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ctr"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ctr"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9B99"/>
    <a:srgbClr val="FF9933"/>
    <a:srgbClr val="FF6600"/>
    <a:srgbClr val="FF0000"/>
    <a:srgbClr val="009900"/>
    <a:srgbClr val="000000"/>
    <a:srgbClr val="F66C2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288" y="-4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47" Type="http://schemas.openxmlformats.org/officeDocument/2006/relationships/customXml" Target="../customXml/item3.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9554"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atin typeface="Arial" charset="0"/>
              </a:defRPr>
            </a:lvl1pPr>
          </a:lstStyle>
          <a:p>
            <a:pPr>
              <a:defRPr/>
            </a:pPr>
            <a:endParaRPr lang="en-US" altLang="zh-TW"/>
          </a:p>
        </p:txBody>
      </p:sp>
      <p:sp>
        <p:nvSpPr>
          <p:cNvPr id="279555" name="Rectangle 3"/>
          <p:cNvSpPr>
            <a:spLocks noGrp="1" noChangeArrowheads="1"/>
          </p:cNvSpPr>
          <p:nvPr>
            <p:ph type="dt" sz="quarter"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ltLang="zh-TW"/>
          </a:p>
        </p:txBody>
      </p:sp>
      <p:sp>
        <p:nvSpPr>
          <p:cNvPr id="279556" name="Rectangle 4"/>
          <p:cNvSpPr>
            <a:spLocks noGrp="1" noChangeArrowheads="1"/>
          </p:cNvSpPr>
          <p:nvPr>
            <p:ph type="ftr" sz="quarter" idx="2"/>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atin typeface="Arial" charset="0"/>
              </a:defRPr>
            </a:lvl1pPr>
          </a:lstStyle>
          <a:p>
            <a:pPr>
              <a:defRPr/>
            </a:pPr>
            <a:endParaRPr lang="en-US" altLang="zh-TW"/>
          </a:p>
        </p:txBody>
      </p:sp>
      <p:sp>
        <p:nvSpPr>
          <p:cNvPr id="279557" name="Rectangle 5"/>
          <p:cNvSpPr>
            <a:spLocks noGrp="1" noChangeArrowheads="1"/>
          </p:cNvSpPr>
          <p:nvPr>
            <p:ph type="sldNum" sz="quarter" idx="3"/>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A94FED9-3CA4-492D-8A97-AC75102205E6}" type="slidenum">
              <a:rPr lang="en-US" altLang="zh-TW"/>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atin typeface="Arial" charset="0"/>
              </a:defRPr>
            </a:lvl1pPr>
          </a:lstStyle>
          <a:p>
            <a:pPr>
              <a:defRPr/>
            </a:pPr>
            <a:endParaRPr lang="en-US" altLang="zh-TW"/>
          </a:p>
        </p:txBody>
      </p:sp>
      <p:sp>
        <p:nvSpPr>
          <p:cNvPr id="284675" name="Rectangle 3"/>
          <p:cNvSpPr>
            <a:spLocks noGrp="1" noChangeArrowheads="1"/>
          </p:cNvSpPr>
          <p:nvPr>
            <p:ph type="dt" idx="1"/>
          </p:nvPr>
        </p:nvSpPr>
        <p:spPr bwMode="auto">
          <a:xfrm>
            <a:off x="5180013"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ltLang="zh-TW"/>
          </a:p>
        </p:txBody>
      </p:sp>
      <p:sp>
        <p:nvSpPr>
          <p:cNvPr id="40964" name="Rectangle 4"/>
          <p:cNvSpPr>
            <a:spLocks noRo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4677" name="Rectangle 5"/>
          <p:cNvSpPr>
            <a:spLocks noGrp="1" noChangeArrowheads="1"/>
          </p:cNvSpPr>
          <p:nvPr>
            <p:ph type="body" sz="quarter" idx="3"/>
          </p:nvPr>
        </p:nvSpPr>
        <p:spPr bwMode="auto">
          <a:xfrm>
            <a:off x="914400" y="3257550"/>
            <a:ext cx="7315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284678" name="Rectangle 6"/>
          <p:cNvSpPr>
            <a:spLocks noGrp="1" noChangeArrowheads="1"/>
          </p:cNvSpPr>
          <p:nvPr>
            <p:ph type="ftr" sz="quarter" idx="4"/>
          </p:nvPr>
        </p:nvSpPr>
        <p:spPr bwMode="auto">
          <a:xfrm>
            <a:off x="0"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atin typeface="Arial" charset="0"/>
              </a:defRPr>
            </a:lvl1pPr>
          </a:lstStyle>
          <a:p>
            <a:pPr>
              <a:defRPr/>
            </a:pPr>
            <a:endParaRPr lang="en-US" altLang="zh-TW"/>
          </a:p>
        </p:txBody>
      </p:sp>
      <p:sp>
        <p:nvSpPr>
          <p:cNvPr id="284679" name="Rectangle 7"/>
          <p:cNvSpPr>
            <a:spLocks noGrp="1" noChangeArrowheads="1"/>
          </p:cNvSpPr>
          <p:nvPr>
            <p:ph type="sldNum" sz="quarter" idx="5"/>
          </p:nvPr>
        </p:nvSpPr>
        <p:spPr bwMode="auto">
          <a:xfrm>
            <a:off x="5180013" y="6513513"/>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676306D-9E8C-4C08-B085-68C15D7EF0DE}"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fld id="{DA864BE0-7927-4A98-8C40-B4FB6177ED3E}" type="slidenum">
              <a:rPr lang="en-US" altLang="zh-TW"/>
              <a:pPr eaLnBrk="1" hangingPunct="1"/>
              <a:t>1</a:t>
            </a:fld>
            <a:endParaRPr lang="en-US" altLang="zh-TW"/>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TW" altLang="zh-TW">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319088" y="1752600"/>
            <a:ext cx="8824912" cy="5129213"/>
            <a:chOff x="201" y="1104"/>
            <a:chExt cx="5559" cy="3231"/>
          </a:xfrm>
        </p:grpSpPr>
        <p:sp>
          <p:nvSpPr>
            <p:cNvPr id="5" name="Freeform 3"/>
            <p:cNvSpPr>
              <a:spLocks/>
            </p:cNvSpPr>
            <p:nvPr/>
          </p:nvSpPr>
          <p:spPr bwMode="ltGray">
            <a:xfrm>
              <a:off x="210" y="1104"/>
              <a:ext cx="5550" cy="3216"/>
            </a:xfrm>
            <a:custGeom>
              <a:avLst/>
              <a:gdLst>
                <a:gd name="T0" fmla="*/ 335 w 5550"/>
                <a:gd name="T1" fmla="*/ 0 h 3216"/>
                <a:gd name="T2" fmla="*/ 333 w 5550"/>
                <a:gd name="T3" fmla="*/ 1290 h 3216"/>
                <a:gd name="T4" fmla="*/ 0 w 5550"/>
                <a:gd name="T5" fmla="*/ 1290 h 3216"/>
                <a:gd name="T6" fmla="*/ 6 w 5550"/>
                <a:gd name="T7" fmla="*/ 3210 h 3216"/>
                <a:gd name="T8" fmla="*/ 5550 w 5550"/>
                <a:gd name="T9" fmla="*/ 3216 h 3216"/>
                <a:gd name="T10" fmla="*/ 5550 w 5550"/>
                <a:gd name="T11" fmla="*/ 0 h 3216"/>
                <a:gd name="T12" fmla="*/ 335 w 5550"/>
                <a:gd name="T13" fmla="*/ 0 h 3216"/>
                <a:gd name="T14" fmla="*/ 335 w 5550"/>
                <a:gd name="T15" fmla="*/ 0 h 32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50" h="3216">
                  <a:moveTo>
                    <a:pt x="335" y="0"/>
                  </a:moveTo>
                  <a:lnTo>
                    <a:pt x="333" y="1290"/>
                  </a:lnTo>
                  <a:lnTo>
                    <a:pt x="0" y="1290"/>
                  </a:lnTo>
                  <a:lnTo>
                    <a:pt x="6" y="3210"/>
                  </a:lnTo>
                  <a:lnTo>
                    <a:pt x="5550" y="3216"/>
                  </a:lnTo>
                  <a:lnTo>
                    <a:pt x="5550" y="0"/>
                  </a:lnTo>
                  <a:lnTo>
                    <a:pt x="335" y="0"/>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4"/>
            <p:cNvSpPr>
              <a:spLocks/>
            </p:cNvSpPr>
            <p:nvPr/>
          </p:nvSpPr>
          <p:spPr bwMode="ltGray">
            <a:xfrm>
              <a:off x="528" y="2400"/>
              <a:ext cx="5232" cy="1920"/>
            </a:xfrm>
            <a:custGeom>
              <a:avLst/>
              <a:gdLst>
                <a:gd name="T0" fmla="*/ 0 w 4897"/>
                <a:gd name="T1" fmla="*/ 0 h 2182"/>
                <a:gd name="T2" fmla="*/ 0 w 4897"/>
                <a:gd name="T3" fmla="*/ 1920 h 2182"/>
                <a:gd name="T4" fmla="*/ 5232 w 4897"/>
                <a:gd name="T5" fmla="*/ 1920 h 2182"/>
                <a:gd name="T6" fmla="*/ 5232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bg2">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Freeform 5"/>
            <p:cNvSpPr>
              <a:spLocks/>
            </p:cNvSpPr>
            <p:nvPr/>
          </p:nvSpPr>
          <p:spPr bwMode="ltGray">
            <a:xfrm>
              <a:off x="201" y="2377"/>
              <a:ext cx="3455" cy="29"/>
            </a:xfrm>
            <a:custGeom>
              <a:avLst/>
              <a:gdLst>
                <a:gd name="T0" fmla="*/ 0 w 5387"/>
                <a:gd name="T1" fmla="*/ 0 h 149"/>
                <a:gd name="T2" fmla="*/ 0 w 5387"/>
                <a:gd name="T3" fmla="*/ 149 h 149"/>
                <a:gd name="T4" fmla="*/ 5387 w 5387"/>
                <a:gd name="T5" fmla="*/ 149 h 149"/>
                <a:gd name="T6" fmla="*/ 5387 w 5387"/>
                <a:gd name="T7" fmla="*/ 0 h 149"/>
                <a:gd name="T8" fmla="*/ 0 w 5387"/>
                <a:gd name="T9" fmla="*/ 0 h 149"/>
                <a:gd name="T10" fmla="*/ 0 w 5387"/>
                <a:gd name="T11" fmla="*/ 0 h 149"/>
              </a:gdLst>
              <a:ahLst/>
              <a:cxnLst>
                <a:cxn ang="0">
                  <a:pos x="T0" y="T1"/>
                </a:cxn>
                <a:cxn ang="0">
                  <a:pos x="T2" y="T3"/>
                </a:cxn>
                <a:cxn ang="0">
                  <a:pos x="T4" y="T5"/>
                </a:cxn>
                <a:cxn ang="0">
                  <a:pos x="T6" y="T7"/>
                </a:cxn>
                <a:cxn ang="0">
                  <a:pos x="T8" y="T9"/>
                </a:cxn>
                <a:cxn ang="0">
                  <a:pos x="T10" y="T11"/>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TW" altLang="en-US">
                <a:latin typeface="Arial" charset="0"/>
              </a:endParaRPr>
            </a:p>
          </p:txBody>
        </p:sp>
        <p:sp>
          <p:nvSpPr>
            <p:cNvPr id="8" name="Freeform 6"/>
            <p:cNvSpPr>
              <a:spLocks/>
            </p:cNvSpPr>
            <p:nvPr/>
          </p:nvSpPr>
          <p:spPr bwMode="ltGray">
            <a:xfrm>
              <a:off x="528" y="1104"/>
              <a:ext cx="4894" cy="29"/>
            </a:xfrm>
            <a:custGeom>
              <a:avLst/>
              <a:gdLst>
                <a:gd name="T0" fmla="*/ 0 w 5387"/>
                <a:gd name="T1" fmla="*/ 0 h 149"/>
                <a:gd name="T2" fmla="*/ 0 w 5387"/>
                <a:gd name="T3" fmla="*/ 149 h 149"/>
                <a:gd name="T4" fmla="*/ 5387 w 5387"/>
                <a:gd name="T5" fmla="*/ 149 h 149"/>
                <a:gd name="T6" fmla="*/ 5387 w 5387"/>
                <a:gd name="T7" fmla="*/ 0 h 149"/>
                <a:gd name="T8" fmla="*/ 0 w 5387"/>
                <a:gd name="T9" fmla="*/ 0 h 149"/>
                <a:gd name="T10" fmla="*/ 0 w 5387"/>
                <a:gd name="T11" fmla="*/ 0 h 149"/>
              </a:gdLst>
              <a:ahLst/>
              <a:cxnLst>
                <a:cxn ang="0">
                  <a:pos x="T0" y="T1"/>
                </a:cxn>
                <a:cxn ang="0">
                  <a:pos x="T2" y="T3"/>
                </a:cxn>
                <a:cxn ang="0">
                  <a:pos x="T4" y="T5"/>
                </a:cxn>
                <a:cxn ang="0">
                  <a:pos x="T6" y="T7"/>
                </a:cxn>
                <a:cxn ang="0">
                  <a:pos x="T8" y="T9"/>
                </a:cxn>
                <a:cxn ang="0">
                  <a:pos x="T10" y="T11"/>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TW" altLang="en-US">
                <a:latin typeface="Arial" charset="0"/>
              </a:endParaRPr>
            </a:p>
          </p:txBody>
        </p:sp>
        <p:sp>
          <p:nvSpPr>
            <p:cNvPr id="9" name="Freeform 7"/>
            <p:cNvSpPr>
              <a:spLocks/>
            </p:cNvSpPr>
            <p:nvPr/>
          </p:nvSpPr>
          <p:spPr bwMode="ltGray">
            <a:xfrm>
              <a:off x="201" y="2377"/>
              <a:ext cx="30" cy="1958"/>
            </a:xfrm>
            <a:custGeom>
              <a:avLst/>
              <a:gdLst>
                <a:gd name="T0" fmla="*/ 0 w 30"/>
                <a:gd name="T1" fmla="*/ 0 h 1416"/>
                <a:gd name="T2" fmla="*/ 0 w 30"/>
                <a:gd name="T3" fmla="*/ 1416 h 1416"/>
                <a:gd name="T4" fmla="*/ 29 w 30"/>
                <a:gd name="T5" fmla="*/ 1416 h 1416"/>
                <a:gd name="T6" fmla="*/ 30 w 30"/>
                <a:gd name="T7" fmla="*/ 27 h 1416"/>
                <a:gd name="T8" fmla="*/ 0 w 30"/>
                <a:gd name="T9" fmla="*/ 0 h 1416"/>
                <a:gd name="T10" fmla="*/ 0 w 30"/>
                <a:gd name="T11" fmla="*/ 0 h 1416"/>
              </a:gdLst>
              <a:ahLst/>
              <a:cxnLst>
                <a:cxn ang="0">
                  <a:pos x="T0" y="T1"/>
                </a:cxn>
                <a:cxn ang="0">
                  <a:pos x="T2" y="T3"/>
                </a:cxn>
                <a:cxn ang="0">
                  <a:pos x="T4" y="T5"/>
                </a:cxn>
                <a:cxn ang="0">
                  <a:pos x="T6" y="T7"/>
                </a:cxn>
                <a:cxn ang="0">
                  <a:pos x="T8" y="T9"/>
                </a:cxn>
                <a:cxn ang="0">
                  <a:pos x="T10" y="T11"/>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TW" altLang="en-US">
                <a:latin typeface="Arial" charset="0"/>
              </a:endParaRPr>
            </a:p>
          </p:txBody>
        </p:sp>
        <p:sp>
          <p:nvSpPr>
            <p:cNvPr id="10" name="Freeform 8"/>
            <p:cNvSpPr>
              <a:spLocks/>
            </p:cNvSpPr>
            <p:nvPr/>
          </p:nvSpPr>
          <p:spPr bwMode="ltGray">
            <a:xfrm>
              <a:off x="528" y="1104"/>
              <a:ext cx="29" cy="3225"/>
            </a:xfrm>
            <a:custGeom>
              <a:avLst/>
              <a:gdLst>
                <a:gd name="T0" fmla="*/ 0 w 29"/>
                <a:gd name="T1" fmla="*/ 0 h 2161"/>
                <a:gd name="T2" fmla="*/ 0 w 29"/>
                <a:gd name="T3" fmla="*/ 2161 h 2161"/>
                <a:gd name="T4" fmla="*/ 29 w 29"/>
                <a:gd name="T5" fmla="*/ 2161 h 2161"/>
                <a:gd name="T6" fmla="*/ 27 w 29"/>
                <a:gd name="T7" fmla="*/ 27 h 2161"/>
                <a:gd name="T8" fmla="*/ 0 w 29"/>
                <a:gd name="T9" fmla="*/ 0 h 2161"/>
                <a:gd name="T10" fmla="*/ 0 w 29"/>
                <a:gd name="T11" fmla="*/ 0 h 2161"/>
              </a:gdLst>
              <a:ahLst/>
              <a:cxnLst>
                <a:cxn ang="0">
                  <a:pos x="T0" y="T1"/>
                </a:cxn>
                <a:cxn ang="0">
                  <a:pos x="T2" y="T3"/>
                </a:cxn>
                <a:cxn ang="0">
                  <a:pos x="T4" y="T5"/>
                </a:cxn>
                <a:cxn ang="0">
                  <a:pos x="T6" y="T7"/>
                </a:cxn>
                <a:cxn ang="0">
                  <a:pos x="T8" y="T9"/>
                </a:cxn>
                <a:cxn ang="0">
                  <a:pos x="T10" y="T11"/>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TW" altLang="en-US">
                <a:latin typeface="Arial" charset="0"/>
              </a:endParaRPr>
            </a:p>
          </p:txBody>
        </p:sp>
      </p:grpSp>
      <p:sp>
        <p:nvSpPr>
          <p:cNvPr id="318473" name="Rectangle 9"/>
          <p:cNvSpPr>
            <a:spLocks noGrp="1" noChangeArrowheads="1"/>
          </p:cNvSpPr>
          <p:nvPr>
            <p:ph type="ctrTitle" sz="quarter"/>
          </p:nvPr>
        </p:nvSpPr>
        <p:spPr>
          <a:xfrm>
            <a:off x="990600" y="1905000"/>
            <a:ext cx="7772400" cy="1736725"/>
          </a:xfrm>
        </p:spPr>
        <p:txBody>
          <a:bodyPr anchor="t"/>
          <a:lstStyle>
            <a:lvl1pPr>
              <a:defRPr sz="5400"/>
            </a:lvl1pPr>
          </a:lstStyle>
          <a:p>
            <a:pPr lvl="0"/>
            <a:r>
              <a:rPr lang="zh-TW" altLang="en-US" noProof="0"/>
              <a:t>按一下以編輯母片標題樣式</a:t>
            </a:r>
          </a:p>
        </p:txBody>
      </p:sp>
      <p:sp>
        <p:nvSpPr>
          <p:cNvPr id="318474" name="Rectangle 10"/>
          <p:cNvSpPr>
            <a:spLocks noGrp="1" noChangeArrowheads="1"/>
          </p:cNvSpPr>
          <p:nvPr>
            <p:ph type="subTitle" sz="quarter" idx="1"/>
          </p:nvPr>
        </p:nvSpPr>
        <p:spPr>
          <a:xfrm>
            <a:off x="990600" y="3962400"/>
            <a:ext cx="6781800" cy="1752600"/>
          </a:xfrm>
        </p:spPr>
        <p:txBody>
          <a:bodyPr/>
          <a:lstStyle>
            <a:lvl1pPr marL="0" indent="0">
              <a:buFont typeface="Wingdings" pitchFamily="2" charset="2"/>
              <a:buNone/>
              <a:defRPr/>
            </a:lvl1pPr>
          </a:lstStyle>
          <a:p>
            <a:pPr lvl="0"/>
            <a:r>
              <a:rPr lang="zh-TW" altLang="en-US" noProof="0"/>
              <a:t>按一下以編輯母片副標題樣式</a:t>
            </a:r>
          </a:p>
        </p:txBody>
      </p:sp>
      <p:sp>
        <p:nvSpPr>
          <p:cNvPr id="11" name="Rectangle 11"/>
          <p:cNvSpPr>
            <a:spLocks noGrp="1" noChangeArrowheads="1"/>
          </p:cNvSpPr>
          <p:nvPr>
            <p:ph type="dt" sz="quarter" idx="10"/>
          </p:nvPr>
        </p:nvSpPr>
        <p:spPr>
          <a:xfrm>
            <a:off x="990600" y="6245225"/>
            <a:ext cx="1901825" cy="476250"/>
          </a:xfrm>
        </p:spPr>
        <p:txBody>
          <a:bodyPr/>
          <a:lstStyle>
            <a:lvl1pPr>
              <a:defRPr smtClean="0"/>
            </a:lvl1pPr>
          </a:lstStyle>
          <a:p>
            <a:pPr>
              <a:defRPr/>
            </a:pPr>
            <a:endParaRPr lang="en-US" altLang="zh-TW"/>
          </a:p>
        </p:txBody>
      </p:sp>
      <p:sp>
        <p:nvSpPr>
          <p:cNvPr id="12" name="Rectangle 12"/>
          <p:cNvSpPr>
            <a:spLocks noGrp="1" noChangeArrowheads="1"/>
          </p:cNvSpPr>
          <p:nvPr>
            <p:ph type="ftr" sz="quarter" idx="11"/>
          </p:nvPr>
        </p:nvSpPr>
        <p:spPr>
          <a:xfrm>
            <a:off x="3468688" y="6245225"/>
            <a:ext cx="2895600" cy="476250"/>
          </a:xfrm>
        </p:spPr>
        <p:txBody>
          <a:bodyPr/>
          <a:lstStyle>
            <a:lvl1pPr>
              <a:defRPr smtClean="0"/>
            </a:lvl1pPr>
          </a:lstStyle>
          <a:p>
            <a:pPr>
              <a:defRPr/>
            </a:pPr>
            <a:endParaRPr lang="en-US" altLang="zh-TW"/>
          </a:p>
        </p:txBody>
      </p:sp>
      <p:sp>
        <p:nvSpPr>
          <p:cNvPr id="13" name="Rectangle 13"/>
          <p:cNvSpPr>
            <a:spLocks noGrp="1" noChangeArrowheads="1"/>
          </p:cNvSpPr>
          <p:nvPr>
            <p:ph type="sldNum" sz="quarter" idx="12"/>
          </p:nvPr>
        </p:nvSpPr>
        <p:spPr/>
        <p:txBody>
          <a:bodyPr/>
          <a:lstStyle>
            <a:lvl1pPr>
              <a:defRPr/>
            </a:lvl1pPr>
          </a:lstStyle>
          <a:p>
            <a:fld id="{B18A04AE-A84D-4052-AEC2-ABCCB31DD33A}" type="slidenum">
              <a:rPr lang="en-US" altLang="zh-TW"/>
              <a:pPr/>
              <a:t>‹#›</a:t>
            </a:fld>
            <a:endParaRPr lang="en-US" altLang="zh-TW"/>
          </a:p>
        </p:txBody>
      </p:sp>
    </p:spTree>
    <p:extLst>
      <p:ext uri="{BB962C8B-B14F-4D97-AF65-F5344CB8AC3E}">
        <p14:creationId xmlns:p14="http://schemas.microsoft.com/office/powerpoint/2010/main" val="443411891"/>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fld id="{E86A6CBB-63FA-4D77-8178-29751404189A}" type="slidenum">
              <a:rPr lang="en-US" altLang="zh-TW"/>
              <a:pPr/>
              <a:t>‹#›</a:t>
            </a:fld>
            <a:endParaRPr lang="en-US" altLang="zh-TW"/>
          </a:p>
        </p:txBody>
      </p:sp>
    </p:spTree>
    <p:extLst>
      <p:ext uri="{BB962C8B-B14F-4D97-AF65-F5344CB8AC3E}">
        <p14:creationId xmlns:p14="http://schemas.microsoft.com/office/powerpoint/2010/main" val="2581552017"/>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48463" y="244475"/>
            <a:ext cx="2097087"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44475"/>
            <a:ext cx="6138863"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fld id="{28A488D9-31C0-4DB0-8E4E-F087F01DA367}" type="slidenum">
              <a:rPr lang="en-US" altLang="zh-TW"/>
              <a:pPr/>
              <a:t>‹#›</a:t>
            </a:fld>
            <a:endParaRPr lang="en-US" altLang="zh-TW"/>
          </a:p>
        </p:txBody>
      </p:sp>
    </p:spTree>
    <p:extLst>
      <p:ext uri="{BB962C8B-B14F-4D97-AF65-F5344CB8AC3E}">
        <p14:creationId xmlns:p14="http://schemas.microsoft.com/office/powerpoint/2010/main" val="2840376657"/>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457200" y="244475"/>
            <a:ext cx="8385175" cy="1431925"/>
          </a:xfrm>
        </p:spPr>
        <p:txBody>
          <a:bodyPr/>
          <a:lstStyle/>
          <a:p>
            <a:r>
              <a:rPr lang="zh-TW" altLang="en-US"/>
              <a:t>按一下以編輯母片標題樣式</a:t>
            </a:r>
          </a:p>
        </p:txBody>
      </p:sp>
      <p:sp>
        <p:nvSpPr>
          <p:cNvPr id="3" name="表格版面配置區 2"/>
          <p:cNvSpPr>
            <a:spLocks noGrp="1"/>
          </p:cNvSpPr>
          <p:nvPr>
            <p:ph type="tbl" idx="1"/>
          </p:nvPr>
        </p:nvSpPr>
        <p:spPr>
          <a:xfrm>
            <a:off x="838200" y="1905000"/>
            <a:ext cx="8007350" cy="4191000"/>
          </a:xfrm>
        </p:spPr>
        <p:txBody>
          <a:bodyPr/>
          <a:lstStyle/>
          <a:p>
            <a:pPr lvl="0"/>
            <a:endParaRPr lang="zh-TW" altLang="en-US" noProof="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fld id="{7A4FA174-1498-4796-84DB-26D68D8D470C}" type="slidenum">
              <a:rPr lang="en-US" altLang="zh-TW"/>
              <a:pPr/>
              <a:t>‹#›</a:t>
            </a:fld>
            <a:endParaRPr lang="en-US" altLang="zh-TW"/>
          </a:p>
        </p:txBody>
      </p:sp>
    </p:spTree>
    <p:extLst>
      <p:ext uri="{BB962C8B-B14F-4D97-AF65-F5344CB8AC3E}">
        <p14:creationId xmlns:p14="http://schemas.microsoft.com/office/powerpoint/2010/main" val="1415493504"/>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fld id="{7889AF91-DE0A-44EF-8EAE-E1C79D2A2209}" type="slidenum">
              <a:rPr lang="en-US" altLang="zh-TW"/>
              <a:pPr/>
              <a:t>‹#›</a:t>
            </a:fld>
            <a:endParaRPr lang="en-US" altLang="zh-TW"/>
          </a:p>
        </p:txBody>
      </p:sp>
    </p:spTree>
    <p:extLst>
      <p:ext uri="{BB962C8B-B14F-4D97-AF65-F5344CB8AC3E}">
        <p14:creationId xmlns:p14="http://schemas.microsoft.com/office/powerpoint/2010/main" val="804008668"/>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fld id="{B6AA29CD-DBEC-48AE-A625-9E214325C18B}" type="slidenum">
              <a:rPr lang="en-US" altLang="zh-TW"/>
              <a:pPr/>
              <a:t>‹#›</a:t>
            </a:fld>
            <a:endParaRPr lang="en-US" altLang="zh-TW"/>
          </a:p>
        </p:txBody>
      </p:sp>
    </p:spTree>
    <p:extLst>
      <p:ext uri="{BB962C8B-B14F-4D97-AF65-F5344CB8AC3E}">
        <p14:creationId xmlns:p14="http://schemas.microsoft.com/office/powerpoint/2010/main" val="12459110"/>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905000"/>
            <a:ext cx="39274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918075" y="1905000"/>
            <a:ext cx="39274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fld id="{623C50FA-1B0A-4F1B-9A25-EDCA9EE3257C}" type="slidenum">
              <a:rPr lang="en-US" altLang="zh-TW"/>
              <a:pPr/>
              <a:t>‹#›</a:t>
            </a:fld>
            <a:endParaRPr lang="en-US" altLang="zh-TW"/>
          </a:p>
        </p:txBody>
      </p:sp>
    </p:spTree>
    <p:extLst>
      <p:ext uri="{BB962C8B-B14F-4D97-AF65-F5344CB8AC3E}">
        <p14:creationId xmlns:p14="http://schemas.microsoft.com/office/powerpoint/2010/main" val="1376094806"/>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13"/>
          <p:cNvSpPr>
            <a:spLocks noGrp="1" noChangeArrowheads="1"/>
          </p:cNvSpPr>
          <p:nvPr>
            <p:ph type="sldNum" sz="quarter" idx="12"/>
          </p:nvPr>
        </p:nvSpPr>
        <p:spPr>
          <a:ln/>
        </p:spPr>
        <p:txBody>
          <a:bodyPr/>
          <a:lstStyle>
            <a:lvl1pPr>
              <a:defRPr/>
            </a:lvl1pPr>
          </a:lstStyle>
          <a:p>
            <a:fld id="{D360B6BB-BE8A-463E-9A1B-CB9C62271AC1}" type="slidenum">
              <a:rPr lang="en-US" altLang="zh-TW"/>
              <a:pPr/>
              <a:t>‹#›</a:t>
            </a:fld>
            <a:endParaRPr lang="en-US" altLang="zh-TW"/>
          </a:p>
        </p:txBody>
      </p:sp>
    </p:spTree>
    <p:extLst>
      <p:ext uri="{BB962C8B-B14F-4D97-AF65-F5344CB8AC3E}">
        <p14:creationId xmlns:p14="http://schemas.microsoft.com/office/powerpoint/2010/main" val="714461379"/>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13"/>
          <p:cNvSpPr>
            <a:spLocks noGrp="1" noChangeArrowheads="1"/>
          </p:cNvSpPr>
          <p:nvPr>
            <p:ph type="sldNum" sz="quarter" idx="12"/>
          </p:nvPr>
        </p:nvSpPr>
        <p:spPr>
          <a:ln/>
        </p:spPr>
        <p:txBody>
          <a:bodyPr/>
          <a:lstStyle>
            <a:lvl1pPr>
              <a:defRPr/>
            </a:lvl1pPr>
          </a:lstStyle>
          <a:p>
            <a:fld id="{DF63784F-C0C8-43ED-A1A4-268CAC038DE6}" type="slidenum">
              <a:rPr lang="en-US" altLang="zh-TW"/>
              <a:pPr/>
              <a:t>‹#›</a:t>
            </a:fld>
            <a:endParaRPr lang="en-US" altLang="zh-TW"/>
          </a:p>
        </p:txBody>
      </p:sp>
    </p:spTree>
    <p:extLst>
      <p:ext uri="{BB962C8B-B14F-4D97-AF65-F5344CB8AC3E}">
        <p14:creationId xmlns:p14="http://schemas.microsoft.com/office/powerpoint/2010/main" val="1439093929"/>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13"/>
          <p:cNvSpPr>
            <a:spLocks noGrp="1" noChangeArrowheads="1"/>
          </p:cNvSpPr>
          <p:nvPr>
            <p:ph type="sldNum" sz="quarter" idx="12"/>
          </p:nvPr>
        </p:nvSpPr>
        <p:spPr>
          <a:ln/>
        </p:spPr>
        <p:txBody>
          <a:bodyPr/>
          <a:lstStyle>
            <a:lvl1pPr>
              <a:defRPr/>
            </a:lvl1pPr>
          </a:lstStyle>
          <a:p>
            <a:fld id="{6A64A60C-A914-4E73-B2BD-37A24855F5E1}" type="slidenum">
              <a:rPr lang="en-US" altLang="zh-TW"/>
              <a:pPr/>
              <a:t>‹#›</a:t>
            </a:fld>
            <a:endParaRPr lang="en-US" altLang="zh-TW"/>
          </a:p>
        </p:txBody>
      </p:sp>
    </p:spTree>
    <p:extLst>
      <p:ext uri="{BB962C8B-B14F-4D97-AF65-F5344CB8AC3E}">
        <p14:creationId xmlns:p14="http://schemas.microsoft.com/office/powerpoint/2010/main" val="2713067648"/>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fld id="{F837B624-C75E-4319-81AC-326558FF6E24}" type="slidenum">
              <a:rPr lang="en-US" altLang="zh-TW"/>
              <a:pPr/>
              <a:t>‹#›</a:t>
            </a:fld>
            <a:endParaRPr lang="en-US" altLang="zh-TW"/>
          </a:p>
        </p:txBody>
      </p:sp>
    </p:spTree>
    <p:extLst>
      <p:ext uri="{BB962C8B-B14F-4D97-AF65-F5344CB8AC3E}">
        <p14:creationId xmlns:p14="http://schemas.microsoft.com/office/powerpoint/2010/main" val="2067246058"/>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fld id="{0A76D29C-C9AF-4610-8D48-B4F9A6CBF81E}" type="slidenum">
              <a:rPr lang="en-US" altLang="zh-TW"/>
              <a:pPr/>
              <a:t>‹#›</a:t>
            </a:fld>
            <a:endParaRPr lang="en-US" altLang="zh-TW"/>
          </a:p>
        </p:txBody>
      </p:sp>
    </p:spTree>
    <p:extLst>
      <p:ext uri="{BB962C8B-B14F-4D97-AF65-F5344CB8AC3E}">
        <p14:creationId xmlns:p14="http://schemas.microsoft.com/office/powerpoint/2010/main" val="782157995"/>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accent2"/>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9088" y="1828800"/>
            <a:ext cx="8824912" cy="5029200"/>
            <a:chOff x="201" y="1152"/>
            <a:chExt cx="5559" cy="3168"/>
          </a:xfrm>
        </p:grpSpPr>
        <p:sp>
          <p:nvSpPr>
            <p:cNvPr id="1032" name="Freeform 3"/>
            <p:cNvSpPr>
              <a:spLocks/>
            </p:cNvSpPr>
            <p:nvPr/>
          </p:nvSpPr>
          <p:spPr bwMode="ltGray">
            <a:xfrm>
              <a:off x="528" y="2909"/>
              <a:ext cx="5232" cy="1411"/>
            </a:xfrm>
            <a:custGeom>
              <a:avLst/>
              <a:gdLst>
                <a:gd name="T0" fmla="*/ 0 w 4897"/>
                <a:gd name="T1" fmla="*/ 0 h 2182"/>
                <a:gd name="T2" fmla="*/ 0 w 4897"/>
                <a:gd name="T3" fmla="*/ 1411 h 2182"/>
                <a:gd name="T4" fmla="*/ 5232 w 4897"/>
                <a:gd name="T5" fmla="*/ 1411 h 2182"/>
                <a:gd name="T6" fmla="*/ 5232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bg2">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 name="Freeform 4"/>
            <p:cNvSpPr>
              <a:spLocks/>
            </p:cNvSpPr>
            <p:nvPr/>
          </p:nvSpPr>
          <p:spPr bwMode="ltGray">
            <a:xfrm>
              <a:off x="210" y="1152"/>
              <a:ext cx="5550" cy="3168"/>
            </a:xfrm>
            <a:custGeom>
              <a:avLst/>
              <a:gdLst>
                <a:gd name="T0" fmla="*/ 330 w 5550"/>
                <a:gd name="T1" fmla="*/ 1764 h 3168"/>
                <a:gd name="T2" fmla="*/ 0 w 5550"/>
                <a:gd name="T3" fmla="*/ 1764 h 3168"/>
                <a:gd name="T4" fmla="*/ 0 w 5550"/>
                <a:gd name="T5" fmla="*/ 3168 h 3168"/>
                <a:gd name="T6" fmla="*/ 5550 w 5550"/>
                <a:gd name="T7" fmla="*/ 3168 h 3168"/>
                <a:gd name="T8" fmla="*/ 5550 w 5550"/>
                <a:gd name="T9" fmla="*/ 0 h 3168"/>
                <a:gd name="T10" fmla="*/ 330 w 5550"/>
                <a:gd name="T11" fmla="*/ 0 h 3168"/>
                <a:gd name="T12" fmla="*/ 330 w 5550"/>
                <a:gd name="T13" fmla="*/ 1764 h 31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50" h="3168">
                  <a:moveTo>
                    <a:pt x="330" y="1764"/>
                  </a:moveTo>
                  <a:lnTo>
                    <a:pt x="0" y="1764"/>
                  </a:lnTo>
                  <a:lnTo>
                    <a:pt x="0" y="3168"/>
                  </a:lnTo>
                  <a:lnTo>
                    <a:pt x="5550" y="3168"/>
                  </a:lnTo>
                  <a:lnTo>
                    <a:pt x="5550" y="0"/>
                  </a:lnTo>
                  <a:lnTo>
                    <a:pt x="330" y="0"/>
                  </a:lnTo>
                  <a:lnTo>
                    <a:pt x="330" y="1764"/>
                  </a:lnTo>
                  <a:close/>
                </a:path>
              </a:pathLst>
            </a:custGeom>
            <a:solidFill>
              <a:schemeClr val="bg2">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 name="Freeform 5"/>
            <p:cNvSpPr>
              <a:spLocks/>
            </p:cNvSpPr>
            <p:nvPr/>
          </p:nvSpPr>
          <p:spPr bwMode="ltGray">
            <a:xfrm>
              <a:off x="528" y="2932"/>
              <a:ext cx="5232" cy="1388"/>
            </a:xfrm>
            <a:custGeom>
              <a:avLst/>
              <a:gdLst>
                <a:gd name="T0" fmla="*/ 0 w 4897"/>
                <a:gd name="T1" fmla="*/ 0 h 2182"/>
                <a:gd name="T2" fmla="*/ 0 w 4897"/>
                <a:gd name="T3" fmla="*/ 1388 h 2182"/>
                <a:gd name="T4" fmla="*/ 5232 w 4897"/>
                <a:gd name="T5" fmla="*/ 1388 h 2182"/>
                <a:gd name="T6" fmla="*/ 5232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accent2">
                <a:alpha val="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446" name="Freeform 6"/>
            <p:cNvSpPr>
              <a:spLocks/>
            </p:cNvSpPr>
            <p:nvPr/>
          </p:nvSpPr>
          <p:spPr bwMode="ltGray">
            <a:xfrm>
              <a:off x="528" y="1152"/>
              <a:ext cx="4607" cy="29"/>
            </a:xfrm>
            <a:custGeom>
              <a:avLst/>
              <a:gdLst>
                <a:gd name="T0" fmla="*/ 0 w 5387"/>
                <a:gd name="T1" fmla="*/ 0 h 149"/>
                <a:gd name="T2" fmla="*/ 0 w 5387"/>
                <a:gd name="T3" fmla="*/ 149 h 149"/>
                <a:gd name="T4" fmla="*/ 5387 w 5387"/>
                <a:gd name="T5" fmla="*/ 149 h 149"/>
                <a:gd name="T6" fmla="*/ 5387 w 5387"/>
                <a:gd name="T7" fmla="*/ 0 h 149"/>
                <a:gd name="T8" fmla="*/ 0 w 5387"/>
                <a:gd name="T9" fmla="*/ 0 h 149"/>
                <a:gd name="T10" fmla="*/ 0 w 5387"/>
                <a:gd name="T11" fmla="*/ 0 h 149"/>
              </a:gdLst>
              <a:ahLst/>
              <a:cxnLst>
                <a:cxn ang="0">
                  <a:pos x="T0" y="T1"/>
                </a:cxn>
                <a:cxn ang="0">
                  <a:pos x="T2" y="T3"/>
                </a:cxn>
                <a:cxn ang="0">
                  <a:pos x="T4" y="T5"/>
                </a:cxn>
                <a:cxn ang="0">
                  <a:pos x="T6" y="T7"/>
                </a:cxn>
                <a:cxn ang="0">
                  <a:pos x="T8" y="T9"/>
                </a:cxn>
                <a:cxn ang="0">
                  <a:pos x="T10" y="T11"/>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TW" altLang="en-US">
                <a:latin typeface="Arial" charset="0"/>
              </a:endParaRPr>
            </a:p>
          </p:txBody>
        </p:sp>
        <p:sp>
          <p:nvSpPr>
            <p:cNvPr id="317447" name="Freeform 7"/>
            <p:cNvSpPr>
              <a:spLocks/>
            </p:cNvSpPr>
            <p:nvPr/>
          </p:nvSpPr>
          <p:spPr bwMode="ltGray">
            <a:xfrm>
              <a:off x="528" y="1152"/>
              <a:ext cx="29" cy="1785"/>
            </a:xfrm>
            <a:custGeom>
              <a:avLst/>
              <a:gdLst>
                <a:gd name="T0" fmla="*/ 0 w 29"/>
                <a:gd name="T1" fmla="*/ 0 h 2161"/>
                <a:gd name="T2" fmla="*/ 0 w 29"/>
                <a:gd name="T3" fmla="*/ 2161 h 2161"/>
                <a:gd name="T4" fmla="*/ 29 w 29"/>
                <a:gd name="T5" fmla="*/ 2161 h 2161"/>
                <a:gd name="T6" fmla="*/ 27 w 29"/>
                <a:gd name="T7" fmla="*/ 27 h 2161"/>
                <a:gd name="T8" fmla="*/ 0 w 29"/>
                <a:gd name="T9" fmla="*/ 0 h 2161"/>
                <a:gd name="T10" fmla="*/ 0 w 29"/>
                <a:gd name="T11" fmla="*/ 0 h 2161"/>
              </a:gdLst>
              <a:ahLst/>
              <a:cxnLst>
                <a:cxn ang="0">
                  <a:pos x="T0" y="T1"/>
                </a:cxn>
                <a:cxn ang="0">
                  <a:pos x="T2" y="T3"/>
                </a:cxn>
                <a:cxn ang="0">
                  <a:pos x="T4" y="T5"/>
                </a:cxn>
                <a:cxn ang="0">
                  <a:pos x="T6" y="T7"/>
                </a:cxn>
                <a:cxn ang="0">
                  <a:pos x="T8" y="T9"/>
                </a:cxn>
                <a:cxn ang="0">
                  <a:pos x="T10" y="T11"/>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TW" altLang="en-US">
                <a:latin typeface="Arial" charset="0"/>
              </a:endParaRPr>
            </a:p>
          </p:txBody>
        </p:sp>
        <p:sp>
          <p:nvSpPr>
            <p:cNvPr id="317448" name="Freeform 8"/>
            <p:cNvSpPr>
              <a:spLocks/>
            </p:cNvSpPr>
            <p:nvPr/>
          </p:nvSpPr>
          <p:spPr bwMode="ltGray">
            <a:xfrm>
              <a:off x="527" y="2904"/>
              <a:ext cx="29" cy="1416"/>
            </a:xfrm>
            <a:custGeom>
              <a:avLst/>
              <a:gdLst>
                <a:gd name="T0" fmla="*/ 0 w 29"/>
                <a:gd name="T1" fmla="*/ 1416 h 1416"/>
                <a:gd name="T2" fmla="*/ 29 w 29"/>
                <a:gd name="T3" fmla="*/ 1416 h 1416"/>
                <a:gd name="T4" fmla="*/ 28 w 29"/>
                <a:gd name="T5" fmla="*/ 24 h 1416"/>
                <a:gd name="T6" fmla="*/ 0 w 29"/>
                <a:gd name="T7" fmla="*/ 0 h 1416"/>
                <a:gd name="T8" fmla="*/ 0 w 29"/>
                <a:gd name="T9" fmla="*/ 1416 h 1416"/>
              </a:gdLst>
              <a:ahLst/>
              <a:cxnLst>
                <a:cxn ang="0">
                  <a:pos x="T0" y="T1"/>
                </a:cxn>
                <a:cxn ang="0">
                  <a:pos x="T2" y="T3"/>
                </a:cxn>
                <a:cxn ang="0">
                  <a:pos x="T4" y="T5"/>
                </a:cxn>
                <a:cxn ang="0">
                  <a:pos x="T6" y="T7"/>
                </a:cxn>
                <a:cxn ang="0">
                  <a:pos x="T8" y="T9"/>
                </a:cxn>
              </a:cxnLst>
              <a:rect l="0" t="0" r="r" b="b"/>
              <a:pathLst>
                <a:path w="29" h="1416">
                  <a:moveTo>
                    <a:pt x="0" y="1416"/>
                  </a:moveTo>
                  <a:lnTo>
                    <a:pt x="29" y="1416"/>
                  </a:lnTo>
                  <a:lnTo>
                    <a:pt x="28" y="24"/>
                  </a:lnTo>
                  <a:lnTo>
                    <a:pt x="0" y="0"/>
                  </a:lnTo>
                  <a:lnTo>
                    <a:pt x="0" y="1416"/>
                  </a:lnTo>
                  <a:close/>
                </a:path>
              </a:pathLst>
            </a:custGeom>
            <a:gradFill rotWithShape="1">
              <a:gsLst>
                <a:gs pos="0">
                  <a:schemeClr val="bg2">
                    <a:gamma/>
                    <a:tint val="87843"/>
                    <a:invGamma/>
                  </a:schemeClr>
                </a:gs>
                <a:gs pos="100000">
                  <a:schemeClr val="bg2">
                    <a:alpha val="0"/>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TW" altLang="en-US">
                <a:latin typeface="Arial" charset="0"/>
              </a:endParaRPr>
            </a:p>
          </p:txBody>
        </p:sp>
        <p:sp>
          <p:nvSpPr>
            <p:cNvPr id="317449" name="Freeform 9"/>
            <p:cNvSpPr>
              <a:spLocks/>
            </p:cNvSpPr>
            <p:nvPr/>
          </p:nvSpPr>
          <p:spPr bwMode="ltGray">
            <a:xfrm>
              <a:off x="201" y="2904"/>
              <a:ext cx="2879" cy="29"/>
            </a:xfrm>
            <a:custGeom>
              <a:avLst/>
              <a:gdLst>
                <a:gd name="T0" fmla="*/ 0 w 5387"/>
                <a:gd name="T1" fmla="*/ 0 h 149"/>
                <a:gd name="T2" fmla="*/ 0 w 5387"/>
                <a:gd name="T3" fmla="*/ 149 h 149"/>
                <a:gd name="T4" fmla="*/ 5387 w 5387"/>
                <a:gd name="T5" fmla="*/ 149 h 149"/>
                <a:gd name="T6" fmla="*/ 5387 w 5387"/>
                <a:gd name="T7" fmla="*/ 0 h 149"/>
                <a:gd name="T8" fmla="*/ 0 w 5387"/>
                <a:gd name="T9" fmla="*/ 0 h 149"/>
                <a:gd name="T10" fmla="*/ 0 w 5387"/>
                <a:gd name="T11" fmla="*/ 0 h 149"/>
              </a:gdLst>
              <a:ahLst/>
              <a:cxnLst>
                <a:cxn ang="0">
                  <a:pos x="T0" y="T1"/>
                </a:cxn>
                <a:cxn ang="0">
                  <a:pos x="T2" y="T3"/>
                </a:cxn>
                <a:cxn ang="0">
                  <a:pos x="T4" y="T5"/>
                </a:cxn>
                <a:cxn ang="0">
                  <a:pos x="T6" y="T7"/>
                </a:cxn>
                <a:cxn ang="0">
                  <a:pos x="T8" y="T9"/>
                </a:cxn>
                <a:cxn ang="0">
                  <a:pos x="T10" y="T11"/>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TW" altLang="en-US">
                <a:latin typeface="Arial" charset="0"/>
              </a:endParaRPr>
            </a:p>
          </p:txBody>
        </p:sp>
        <p:sp>
          <p:nvSpPr>
            <p:cNvPr id="317450" name="Freeform 10"/>
            <p:cNvSpPr>
              <a:spLocks/>
            </p:cNvSpPr>
            <p:nvPr/>
          </p:nvSpPr>
          <p:spPr bwMode="ltGray">
            <a:xfrm>
              <a:off x="201" y="2904"/>
              <a:ext cx="30" cy="1416"/>
            </a:xfrm>
            <a:custGeom>
              <a:avLst/>
              <a:gdLst>
                <a:gd name="T0" fmla="*/ 0 w 30"/>
                <a:gd name="T1" fmla="*/ 0 h 1416"/>
                <a:gd name="T2" fmla="*/ 0 w 30"/>
                <a:gd name="T3" fmla="*/ 1416 h 1416"/>
                <a:gd name="T4" fmla="*/ 29 w 30"/>
                <a:gd name="T5" fmla="*/ 1416 h 1416"/>
                <a:gd name="T6" fmla="*/ 30 w 30"/>
                <a:gd name="T7" fmla="*/ 27 h 1416"/>
                <a:gd name="T8" fmla="*/ 0 w 30"/>
                <a:gd name="T9" fmla="*/ 0 h 1416"/>
                <a:gd name="T10" fmla="*/ 0 w 30"/>
                <a:gd name="T11" fmla="*/ 0 h 1416"/>
              </a:gdLst>
              <a:ahLst/>
              <a:cxnLst>
                <a:cxn ang="0">
                  <a:pos x="T0" y="T1"/>
                </a:cxn>
                <a:cxn ang="0">
                  <a:pos x="T2" y="T3"/>
                </a:cxn>
                <a:cxn ang="0">
                  <a:pos x="T4" y="T5"/>
                </a:cxn>
                <a:cxn ang="0">
                  <a:pos x="T6" y="T7"/>
                </a:cxn>
                <a:cxn ang="0">
                  <a:pos x="T8" y="T9"/>
                </a:cxn>
                <a:cxn ang="0">
                  <a:pos x="T10" y="T11"/>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10001"/>
                  </a:schemeClr>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TW" altLang="en-US">
                <a:latin typeface="Arial" charset="0"/>
              </a:endParaRPr>
            </a:p>
          </p:txBody>
        </p:sp>
      </p:grpSp>
      <p:sp>
        <p:nvSpPr>
          <p:cNvPr id="317451" name="Rectangle 11"/>
          <p:cNvSpPr>
            <a:spLocks noGrp="1" noChangeArrowheads="1"/>
          </p:cNvSpPr>
          <p:nvPr>
            <p:ph type="dt" sz="half" idx="2"/>
          </p:nvPr>
        </p:nvSpPr>
        <p:spPr bwMode="auto">
          <a:xfrm>
            <a:off x="838200" y="6245225"/>
            <a:ext cx="19018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kumimoji="0" sz="1400" smtClean="0">
                <a:effectLst>
                  <a:outerShdw blurRad="38100" dist="38100" dir="2700000" algn="tl">
                    <a:srgbClr val="000000"/>
                  </a:outerShdw>
                </a:effectLst>
                <a:latin typeface="Arial" charset="0"/>
              </a:defRPr>
            </a:lvl1pPr>
          </a:lstStyle>
          <a:p>
            <a:pPr>
              <a:defRPr/>
            </a:pPr>
            <a:endParaRPr lang="en-US" altLang="zh-TW"/>
          </a:p>
        </p:txBody>
      </p:sp>
      <p:sp>
        <p:nvSpPr>
          <p:cNvPr id="317452" name="Rectangle 12"/>
          <p:cNvSpPr>
            <a:spLocks noGrp="1" noChangeArrowheads="1"/>
          </p:cNvSpPr>
          <p:nvPr>
            <p:ph type="ftr" sz="quarter" idx="3"/>
          </p:nvPr>
        </p:nvSpPr>
        <p:spPr bwMode="auto">
          <a:xfrm>
            <a:off x="34290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400" smtClean="0">
                <a:effectLst>
                  <a:outerShdw blurRad="38100" dist="38100" dir="2700000" algn="tl">
                    <a:srgbClr val="000000"/>
                  </a:outerShdw>
                </a:effectLst>
                <a:latin typeface="Arial" charset="0"/>
              </a:defRPr>
            </a:lvl1pPr>
          </a:lstStyle>
          <a:p>
            <a:pPr>
              <a:defRPr/>
            </a:pPr>
            <a:endParaRPr lang="en-US" altLang="zh-TW"/>
          </a:p>
        </p:txBody>
      </p:sp>
      <p:sp>
        <p:nvSpPr>
          <p:cNvPr id="317453" name="Rectangle 13"/>
          <p:cNvSpPr>
            <a:spLocks noGrp="1" noChangeArrowheads="1"/>
          </p:cNvSpPr>
          <p:nvPr>
            <p:ph type="sldNum" sz="quarter" idx="4"/>
          </p:nvPr>
        </p:nvSpPr>
        <p:spPr bwMode="auto">
          <a:xfrm>
            <a:off x="6937375" y="6245225"/>
            <a:ext cx="19018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400">
                <a:effectLst>
                  <a:outerShdw blurRad="38100" dist="38100" dir="2700000" algn="tl">
                    <a:srgbClr val="000000"/>
                  </a:outerShdw>
                </a:effectLst>
              </a:defRPr>
            </a:lvl1pPr>
          </a:lstStyle>
          <a:p>
            <a:fld id="{62CE1EC8-8261-4E66-9DA7-3FD5A9D442AB}" type="slidenum">
              <a:rPr lang="en-US" altLang="zh-TW"/>
              <a:pPr/>
              <a:t>‹#›</a:t>
            </a:fld>
            <a:endParaRPr lang="en-US" altLang="zh-TW"/>
          </a:p>
        </p:txBody>
      </p:sp>
      <p:sp>
        <p:nvSpPr>
          <p:cNvPr id="317454" name="Rectangle 14"/>
          <p:cNvSpPr>
            <a:spLocks noGrp="1" noRot="1" noChangeArrowheads="1"/>
          </p:cNvSpPr>
          <p:nvPr>
            <p:ph type="title"/>
          </p:nvPr>
        </p:nvSpPr>
        <p:spPr bwMode="auto">
          <a:xfrm>
            <a:off x="457200" y="244475"/>
            <a:ext cx="8385175"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317455" name="Rectangle 15"/>
          <p:cNvSpPr>
            <a:spLocks noGrp="1" noRot="1" noChangeArrowheads="1"/>
          </p:cNvSpPr>
          <p:nvPr>
            <p:ph type="body" idx="1"/>
          </p:nvPr>
        </p:nvSpPr>
        <p:spPr bwMode="auto">
          <a:xfrm>
            <a:off x="838200" y="1905000"/>
            <a:ext cx="80073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Tree>
  </p:cSld>
  <p:clrMap bg1="dk2" tx1="lt1" bg2="dk1" tx2="lt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ransition spd="slow">
    <p:randomBar dir="vert"/>
  </p:transition>
  <p:txStyles>
    <p:titleStyle>
      <a:lvl1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新細明體" pitchFamily="18" charset="-120"/>
        </a:defRPr>
      </a:lvl2pPr>
      <a:lvl3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新細明體" pitchFamily="18" charset="-120"/>
        </a:defRPr>
      </a:lvl3pPr>
      <a:lvl4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新細明體" pitchFamily="18" charset="-120"/>
        </a:defRPr>
      </a:lvl4pPr>
      <a:lvl5pPr algn="l"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新細明體" pitchFamily="18" charset="-120"/>
        </a:defRPr>
      </a:lvl5pPr>
      <a:lvl6pPr marL="457200" algn="l"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新細明體" pitchFamily="18" charset="-120"/>
        </a:defRPr>
      </a:lvl6pPr>
      <a:lvl7pPr marL="914400" algn="l"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新細明體" pitchFamily="18" charset="-120"/>
        </a:defRPr>
      </a:lvl7pPr>
      <a:lvl8pPr marL="1371600" algn="l"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新細明體" pitchFamily="18" charset="-120"/>
        </a:defRPr>
      </a:lvl8pPr>
      <a:lvl9pPr marL="1828800" algn="l"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新細明體" pitchFamily="18" charset="-12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
        <a:defRPr kumimoji="1"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kumimoji="1"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Font typeface="Wingdings" pitchFamily="2" charset="2"/>
        <a:buChar char="§"/>
        <a:defRPr kumimoji="1"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Font typeface="Wingdings" pitchFamily="2" charset="2"/>
        <a:buChar char="§"/>
        <a:defRPr kumimoji="1"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Font typeface="Wingdings" pitchFamily="2" charset="2"/>
        <a:buChar char="§"/>
        <a:defRPr kumimoji="1"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Font typeface="Wingdings" pitchFamily="2" charset="2"/>
        <a:buChar char="§"/>
        <a:defRPr kumimoji="1" sz="2000">
          <a:solidFill>
            <a:schemeClr val="tx1"/>
          </a:solidFill>
          <a:effectLst>
            <a:outerShdw blurRad="38100" dist="38100" dir="2700000" algn="tl">
              <a:srgbClr val="000000"/>
            </a:outerShdw>
          </a:effectLst>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3.w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611188" y="765175"/>
            <a:ext cx="8137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zh-TW" altLang="en-US" sz="3200" b="1">
                <a:solidFill>
                  <a:srgbClr val="FF6600"/>
                </a:solidFill>
              </a:rPr>
              <a:t>降低 </a:t>
            </a:r>
            <a:r>
              <a:rPr lang="en-US" altLang="zh-TW" sz="3200" b="1">
                <a:solidFill>
                  <a:srgbClr val="FF6600"/>
                </a:solidFill>
              </a:rPr>
              <a:t>RTP </a:t>
            </a:r>
            <a:r>
              <a:rPr lang="zh-TW" altLang="en-US" sz="3200" b="1">
                <a:solidFill>
                  <a:srgbClr val="FF6600"/>
                </a:solidFill>
              </a:rPr>
              <a:t>測機 </a:t>
            </a:r>
            <a:r>
              <a:rPr lang="en-US" altLang="zh-TW" sz="3200" b="1">
                <a:solidFill>
                  <a:srgbClr val="FF6600"/>
                </a:solidFill>
              </a:rPr>
              <a:t>OOS Rate</a:t>
            </a:r>
            <a:r>
              <a:rPr lang="en-US" altLang="zh-TW" sz="3200"/>
              <a:t> </a:t>
            </a:r>
          </a:p>
        </p:txBody>
      </p:sp>
      <p:sp>
        <p:nvSpPr>
          <p:cNvPr id="3075" name="Text Box 5"/>
          <p:cNvSpPr txBox="1">
            <a:spLocks noChangeArrowheads="1"/>
          </p:cNvSpPr>
          <p:nvPr/>
        </p:nvSpPr>
        <p:spPr bwMode="auto">
          <a:xfrm>
            <a:off x="684213" y="2420938"/>
            <a:ext cx="3743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zh-TW" altLang="en-US" sz="2400" b="1"/>
              <a:t>輔導員：邱尊護 副理</a:t>
            </a:r>
          </a:p>
        </p:txBody>
      </p:sp>
      <p:sp>
        <p:nvSpPr>
          <p:cNvPr id="3076" name="Text Box 6"/>
          <p:cNvSpPr txBox="1">
            <a:spLocks noChangeArrowheads="1"/>
          </p:cNvSpPr>
          <p:nvPr/>
        </p:nvSpPr>
        <p:spPr bwMode="auto">
          <a:xfrm>
            <a:off x="684213" y="321310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zh-TW" altLang="en-US" sz="2400" b="1"/>
              <a:t>組長：    薛鐘隆</a:t>
            </a:r>
          </a:p>
        </p:txBody>
      </p:sp>
      <p:sp>
        <p:nvSpPr>
          <p:cNvPr id="3077" name="Text Box 8"/>
          <p:cNvSpPr txBox="1">
            <a:spLocks noChangeArrowheads="1"/>
          </p:cNvSpPr>
          <p:nvPr/>
        </p:nvSpPr>
        <p:spPr bwMode="auto">
          <a:xfrm>
            <a:off x="684213" y="4149725"/>
            <a:ext cx="6480175"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zh-TW" altLang="en-US" sz="2400" b="1"/>
              <a:t>組員：    林忠平、范炳明、林明宗、楊裕濬</a:t>
            </a:r>
          </a:p>
          <a:p>
            <a:pPr algn="l" eaLnBrk="1" hangingPunct="1">
              <a:spcBef>
                <a:spcPct val="50000"/>
              </a:spcBef>
            </a:pPr>
            <a:r>
              <a:rPr lang="zh-TW" altLang="en-US" sz="2400" b="1"/>
              <a:t>           </a:t>
            </a: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rrowheads="1"/>
          </p:cNvSpPr>
          <p:nvPr>
            <p:ph type="title"/>
          </p:nvPr>
        </p:nvSpPr>
        <p:spPr/>
        <p:txBody>
          <a:bodyPr/>
          <a:lstStyle/>
          <a:p>
            <a:pPr algn="ctr" eaLnBrk="1" hangingPunct="1">
              <a:defRPr/>
            </a:pPr>
            <a:r>
              <a:rPr kumimoji="0" lang="zh-TW" altLang="en-US" sz="5200" b="0" u="sng">
                <a:solidFill>
                  <a:srgbClr val="FF9933"/>
                </a:solidFill>
                <a:ea typeface="標楷體" pitchFamily="65" charset="-120"/>
              </a:rPr>
              <a:t>二、現況分析</a:t>
            </a:r>
            <a:br>
              <a:rPr kumimoji="0" lang="zh-TW" altLang="en-US" sz="5200" b="0" u="sng">
                <a:solidFill>
                  <a:srgbClr val="FF9933"/>
                </a:solidFill>
                <a:ea typeface="標楷體" pitchFamily="65" charset="-120"/>
              </a:rPr>
            </a:br>
            <a:r>
              <a:rPr kumimoji="0" lang="en-US" altLang="zh-TW" sz="3500" b="0" u="sng">
                <a:solidFill>
                  <a:schemeClr val="tx1"/>
                </a:solidFill>
                <a:latin typeface="新細明體" pitchFamily="18" charset="-120"/>
              </a:rPr>
              <a:t>2.2 </a:t>
            </a:r>
            <a:r>
              <a:rPr kumimoji="0" lang="zh-TW" altLang="en-US" sz="3500" b="0" u="sng">
                <a:solidFill>
                  <a:schemeClr val="tx1"/>
                </a:solidFill>
                <a:latin typeface="新細明體" pitchFamily="18" charset="-120"/>
              </a:rPr>
              <a:t>層別因素分析</a:t>
            </a:r>
            <a:br>
              <a:rPr kumimoji="0" lang="zh-TW" altLang="en-US" sz="3500" b="0" u="sng">
                <a:solidFill>
                  <a:schemeClr val="tx1"/>
                </a:solidFill>
                <a:latin typeface="新細明體" pitchFamily="18" charset="-120"/>
              </a:rPr>
            </a:br>
            <a:r>
              <a:rPr kumimoji="0" lang="zh-TW" altLang="en-US" sz="3500" b="0" u="sng"/>
              <a:t>機臺別</a:t>
            </a:r>
            <a:r>
              <a:rPr kumimoji="0" lang="zh-TW" altLang="en-US" sz="4000"/>
              <a:t> </a:t>
            </a:r>
          </a:p>
        </p:txBody>
      </p:sp>
      <p:pic>
        <p:nvPicPr>
          <p:cNvPr id="12291" name="Picture 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205038"/>
            <a:ext cx="6119812" cy="21685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292" name="Text Box 54"/>
          <p:cNvSpPr txBox="1">
            <a:spLocks noChangeArrowheads="1"/>
          </p:cNvSpPr>
          <p:nvPr/>
        </p:nvSpPr>
        <p:spPr bwMode="auto">
          <a:xfrm>
            <a:off x="539750" y="4581525"/>
            <a:ext cx="8208963"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r>
              <a:rPr lang="en-US" altLang="zh-TW"/>
              <a:t>RTP-1 </a:t>
            </a:r>
            <a:r>
              <a:rPr lang="zh-TW" altLang="en-US"/>
              <a:t>用 </a:t>
            </a:r>
            <a:r>
              <a:rPr lang="en-US" altLang="zh-TW"/>
              <a:t>Pyrometer </a:t>
            </a:r>
            <a:r>
              <a:rPr lang="zh-TW" altLang="en-US"/>
              <a:t>偵測溫度，</a:t>
            </a:r>
            <a:r>
              <a:rPr lang="en-US" altLang="zh-TW"/>
              <a:t>RTP-2 ~ RTP-4  </a:t>
            </a:r>
            <a:r>
              <a:rPr lang="zh-TW" altLang="en-US"/>
              <a:t>用 </a:t>
            </a:r>
            <a:r>
              <a:rPr lang="en-US" altLang="zh-TW"/>
              <a:t>DTC Sensing Pyrometer </a:t>
            </a:r>
            <a:r>
              <a:rPr lang="zh-TW" altLang="en-US"/>
              <a:t>偵測溫度。</a:t>
            </a:r>
          </a:p>
          <a:p>
            <a:pPr algn="l" eaLnBrk="1" hangingPunct="1"/>
            <a:r>
              <a:rPr lang="zh-TW" altLang="en-US"/>
              <a:t>由上表知 </a:t>
            </a:r>
            <a:r>
              <a:rPr lang="en-US" altLang="zh-TW"/>
              <a:t>RTP-1 </a:t>
            </a:r>
            <a:r>
              <a:rPr lang="zh-TW" altLang="en-US"/>
              <a:t>的 </a:t>
            </a:r>
            <a:r>
              <a:rPr lang="en-US" altLang="zh-TW"/>
              <a:t>Rs range </a:t>
            </a:r>
            <a:r>
              <a:rPr lang="zh-TW" altLang="en-US"/>
              <a:t>較 </a:t>
            </a:r>
            <a:r>
              <a:rPr lang="en-US" altLang="zh-TW"/>
              <a:t>RTP-2 ~ RTP-4 </a:t>
            </a:r>
            <a:r>
              <a:rPr lang="zh-TW" altLang="en-US"/>
              <a:t>小。</a:t>
            </a:r>
          </a:p>
          <a:p>
            <a:pPr algn="l" eaLnBrk="1" hangingPunct="1"/>
            <a:r>
              <a:rPr lang="zh-TW" altLang="en-US"/>
              <a:t>後續的分析指標主要以 </a:t>
            </a:r>
            <a:r>
              <a:rPr lang="en-US" altLang="zh-TW"/>
              <a:t>Rs range </a:t>
            </a:r>
            <a:r>
              <a:rPr lang="zh-TW" altLang="en-US"/>
              <a:t>做探討。</a:t>
            </a:r>
          </a:p>
        </p:txBody>
      </p:sp>
      <p:pic>
        <p:nvPicPr>
          <p:cNvPr id="12293" name="Picture 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6021388"/>
            <a:ext cx="78486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rrowheads="1"/>
          </p:cNvSpPr>
          <p:nvPr>
            <p:ph type="title"/>
          </p:nvPr>
        </p:nvSpPr>
        <p:spPr/>
        <p:txBody>
          <a:bodyPr/>
          <a:lstStyle/>
          <a:p>
            <a:pPr algn="ctr" eaLnBrk="1" hangingPunct="1">
              <a:defRPr/>
            </a:pPr>
            <a:r>
              <a:rPr kumimoji="0" lang="zh-TW" altLang="en-US" sz="5200" b="0" u="sng">
                <a:solidFill>
                  <a:srgbClr val="FF9933"/>
                </a:solidFill>
                <a:ea typeface="標楷體" pitchFamily="65" charset="-120"/>
              </a:rPr>
              <a:t>二、現況分析</a:t>
            </a:r>
            <a:br>
              <a:rPr kumimoji="0" lang="zh-TW" altLang="en-US" sz="5200" b="0" u="sng">
                <a:solidFill>
                  <a:srgbClr val="FF9933"/>
                </a:solidFill>
                <a:ea typeface="標楷體" pitchFamily="65" charset="-120"/>
              </a:rPr>
            </a:br>
            <a:r>
              <a:rPr kumimoji="0" lang="en-US" altLang="zh-TW" sz="3500" b="0" u="sng">
                <a:solidFill>
                  <a:schemeClr val="tx1"/>
                </a:solidFill>
                <a:latin typeface="新細明體" pitchFamily="18" charset="-120"/>
              </a:rPr>
              <a:t>2.2 </a:t>
            </a:r>
            <a:r>
              <a:rPr kumimoji="0" lang="zh-TW" altLang="en-US" sz="3500" b="0" u="sng">
                <a:solidFill>
                  <a:schemeClr val="tx1"/>
                </a:solidFill>
                <a:latin typeface="新細明體" pitchFamily="18" charset="-120"/>
              </a:rPr>
              <a:t>層別因素分析</a:t>
            </a:r>
            <a:br>
              <a:rPr kumimoji="0" lang="zh-TW" altLang="en-US" sz="3500" b="0" u="sng">
                <a:solidFill>
                  <a:schemeClr val="tx1"/>
                </a:solidFill>
                <a:latin typeface="新細明體" pitchFamily="18" charset="-120"/>
              </a:rPr>
            </a:br>
            <a:r>
              <a:rPr kumimoji="0" lang="zh-TW" altLang="en-US" sz="3500" b="0" u="sng"/>
              <a:t>時間別</a:t>
            </a:r>
            <a:r>
              <a:rPr kumimoji="0" lang="zh-TW" altLang="en-US" sz="4000"/>
              <a:t> </a:t>
            </a:r>
          </a:p>
        </p:txBody>
      </p:sp>
      <p:pic>
        <p:nvPicPr>
          <p:cNvPr id="13315" name="Picture 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060575"/>
            <a:ext cx="7129462" cy="411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54"/>
          <p:cNvSpPr txBox="1">
            <a:spLocks noChangeArrowheads="1"/>
          </p:cNvSpPr>
          <p:nvPr/>
        </p:nvSpPr>
        <p:spPr bwMode="auto">
          <a:xfrm>
            <a:off x="2771775" y="6308725"/>
            <a:ext cx="4032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a:latin typeface="新細明體" panose="02020500000000000000" pitchFamily="18" charset="-120"/>
              </a:rPr>
              <a:t>RTP-1  PM </a:t>
            </a:r>
            <a:r>
              <a:rPr lang="zh-TW" altLang="en-US">
                <a:latin typeface="新細明體" panose="02020500000000000000" pitchFamily="18" charset="-120"/>
              </a:rPr>
              <a:t>後 </a:t>
            </a:r>
            <a:r>
              <a:rPr lang="en-US" altLang="zh-TW">
                <a:latin typeface="新細明體" panose="02020500000000000000" pitchFamily="18" charset="-120"/>
              </a:rPr>
              <a:t>Rs range </a:t>
            </a:r>
            <a:r>
              <a:rPr lang="zh-TW" altLang="en-US">
                <a:latin typeface="新細明體" panose="02020500000000000000" pitchFamily="18" charset="-120"/>
              </a:rPr>
              <a:t>確實會受影響。</a:t>
            </a:r>
          </a:p>
        </p:txBody>
      </p:sp>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rrowheads="1"/>
          </p:cNvSpPr>
          <p:nvPr>
            <p:ph type="title"/>
          </p:nvPr>
        </p:nvSpPr>
        <p:spPr/>
        <p:txBody>
          <a:bodyPr/>
          <a:lstStyle/>
          <a:p>
            <a:pPr algn="ctr" eaLnBrk="1" hangingPunct="1">
              <a:defRPr/>
            </a:pPr>
            <a:r>
              <a:rPr kumimoji="0" lang="zh-TW" altLang="en-US" sz="5200" b="0" u="sng">
                <a:solidFill>
                  <a:srgbClr val="FF9933"/>
                </a:solidFill>
                <a:ea typeface="標楷體" pitchFamily="65" charset="-120"/>
              </a:rPr>
              <a:t>二、現況分析</a:t>
            </a:r>
            <a:br>
              <a:rPr kumimoji="0" lang="zh-TW" altLang="en-US" sz="5200" b="0" u="sng">
                <a:solidFill>
                  <a:srgbClr val="FF9933"/>
                </a:solidFill>
                <a:ea typeface="標楷體" pitchFamily="65" charset="-120"/>
              </a:rPr>
            </a:br>
            <a:r>
              <a:rPr kumimoji="0" lang="en-US" altLang="zh-TW" sz="3500" b="0" u="sng">
                <a:solidFill>
                  <a:schemeClr val="tx1"/>
                </a:solidFill>
                <a:latin typeface="新細明體" pitchFamily="18" charset="-120"/>
              </a:rPr>
              <a:t>2.2 </a:t>
            </a:r>
            <a:r>
              <a:rPr kumimoji="0" lang="zh-TW" altLang="en-US" sz="3500" b="0" u="sng">
                <a:solidFill>
                  <a:schemeClr val="tx1"/>
                </a:solidFill>
                <a:latin typeface="新細明體" pitchFamily="18" charset="-120"/>
              </a:rPr>
              <a:t>層別因素分析</a:t>
            </a:r>
            <a:br>
              <a:rPr kumimoji="0" lang="zh-TW" altLang="en-US" sz="3500" b="0" u="sng">
                <a:solidFill>
                  <a:schemeClr val="tx1"/>
                </a:solidFill>
                <a:latin typeface="新細明體" pitchFamily="18" charset="-120"/>
              </a:rPr>
            </a:br>
            <a:r>
              <a:rPr kumimoji="0" lang="zh-TW" altLang="en-US" sz="4000" b="0" u="sng"/>
              <a:t>人員別</a:t>
            </a:r>
            <a:r>
              <a:rPr kumimoji="0" lang="zh-TW" altLang="en-US" sz="4000"/>
              <a:t> </a:t>
            </a:r>
          </a:p>
        </p:txBody>
      </p:sp>
      <p:pic>
        <p:nvPicPr>
          <p:cNvPr id="14339" name="Picture 6" descr="6-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060575"/>
            <a:ext cx="6985000" cy="402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6237288"/>
            <a:ext cx="78486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rrowheads="1"/>
          </p:cNvSpPr>
          <p:nvPr>
            <p:ph type="title"/>
          </p:nvPr>
        </p:nvSpPr>
        <p:spPr/>
        <p:txBody>
          <a:bodyPr/>
          <a:lstStyle/>
          <a:p>
            <a:pPr algn="ctr" eaLnBrk="1" hangingPunct="1">
              <a:defRPr/>
            </a:pPr>
            <a:r>
              <a:rPr kumimoji="0" lang="zh-TW" altLang="en-US" sz="5200" b="0" u="sng">
                <a:solidFill>
                  <a:srgbClr val="FF9933"/>
                </a:solidFill>
                <a:ea typeface="標楷體" pitchFamily="65" charset="-120"/>
              </a:rPr>
              <a:t>二、現況分析</a:t>
            </a:r>
            <a:br>
              <a:rPr kumimoji="0" lang="zh-TW" altLang="en-US" sz="5200" b="0" u="sng">
                <a:solidFill>
                  <a:srgbClr val="FF9933"/>
                </a:solidFill>
                <a:ea typeface="標楷體" pitchFamily="65" charset="-120"/>
              </a:rPr>
            </a:br>
            <a:r>
              <a:rPr kumimoji="0" lang="en-US" altLang="zh-TW" sz="3500" b="0" u="sng">
                <a:solidFill>
                  <a:schemeClr val="tx1"/>
                </a:solidFill>
                <a:latin typeface="新細明體" pitchFamily="18" charset="-120"/>
              </a:rPr>
              <a:t>2.2 </a:t>
            </a:r>
            <a:r>
              <a:rPr kumimoji="0" lang="zh-TW" altLang="en-US" sz="3500" b="0" u="sng">
                <a:solidFill>
                  <a:schemeClr val="tx1"/>
                </a:solidFill>
                <a:latin typeface="新細明體" pitchFamily="18" charset="-120"/>
              </a:rPr>
              <a:t>層別因素分析</a:t>
            </a:r>
            <a:br>
              <a:rPr kumimoji="0" lang="zh-TW" altLang="en-US" sz="3500" b="0" u="sng">
                <a:solidFill>
                  <a:schemeClr val="tx1"/>
                </a:solidFill>
                <a:latin typeface="新細明體" pitchFamily="18" charset="-120"/>
              </a:rPr>
            </a:br>
            <a:r>
              <a:rPr kumimoji="0" lang="zh-TW" altLang="en-US" sz="3500" b="0" u="sng"/>
              <a:t>量測機臺與控片別</a:t>
            </a:r>
            <a:r>
              <a:rPr kumimoji="0" lang="zh-TW" altLang="en-US" sz="4000"/>
              <a:t> </a:t>
            </a:r>
          </a:p>
        </p:txBody>
      </p:sp>
      <p:pic>
        <p:nvPicPr>
          <p:cNvPr id="1536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6237288"/>
            <a:ext cx="792003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133600"/>
            <a:ext cx="62658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rrowheads="1"/>
          </p:cNvSpPr>
          <p:nvPr>
            <p:ph type="title"/>
          </p:nvPr>
        </p:nvSpPr>
        <p:spPr/>
        <p:txBody>
          <a:bodyPr/>
          <a:lstStyle/>
          <a:p>
            <a:pPr algn="ctr" eaLnBrk="1" hangingPunct="1">
              <a:defRPr/>
            </a:pPr>
            <a:r>
              <a:rPr kumimoji="0" lang="zh-TW" altLang="en-US" sz="5200" b="0" u="sng">
                <a:solidFill>
                  <a:srgbClr val="FF9933"/>
                </a:solidFill>
                <a:ea typeface="標楷體" pitchFamily="65" charset="-120"/>
              </a:rPr>
              <a:t>二、現況分析</a:t>
            </a:r>
            <a:br>
              <a:rPr kumimoji="0" lang="zh-TW" altLang="en-US" sz="5200" b="0" u="sng">
                <a:solidFill>
                  <a:srgbClr val="FF9933"/>
                </a:solidFill>
                <a:ea typeface="標楷體" pitchFamily="65" charset="-120"/>
              </a:rPr>
            </a:br>
            <a:r>
              <a:rPr kumimoji="0" lang="en-US" altLang="zh-TW" sz="3500" b="0" u="sng">
                <a:solidFill>
                  <a:schemeClr val="tx1"/>
                </a:solidFill>
                <a:latin typeface="新細明體" pitchFamily="18" charset="-120"/>
              </a:rPr>
              <a:t>2.2 </a:t>
            </a:r>
            <a:r>
              <a:rPr kumimoji="0" lang="zh-TW" altLang="en-US" sz="3500" b="0" u="sng">
                <a:solidFill>
                  <a:schemeClr val="tx1"/>
                </a:solidFill>
                <a:latin typeface="新細明體" pitchFamily="18" charset="-120"/>
              </a:rPr>
              <a:t>層別因素分析</a:t>
            </a:r>
            <a:br>
              <a:rPr kumimoji="0" lang="zh-TW" altLang="en-US" sz="3500" b="0" u="sng">
                <a:solidFill>
                  <a:schemeClr val="tx1"/>
                </a:solidFill>
                <a:latin typeface="新細明體" pitchFamily="18" charset="-120"/>
              </a:rPr>
            </a:br>
            <a:r>
              <a:rPr kumimoji="0" lang="zh-TW" altLang="en-US" sz="3500" b="0" u="sng"/>
              <a:t>程式別</a:t>
            </a:r>
            <a:r>
              <a:rPr kumimoji="0" lang="zh-TW" altLang="en-US" sz="4000"/>
              <a:t> </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708275"/>
            <a:ext cx="8642350" cy="16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5"/>
          <p:cNvSpPr txBox="1">
            <a:spLocks noChangeArrowheads="1"/>
          </p:cNvSpPr>
          <p:nvPr/>
        </p:nvSpPr>
        <p:spPr bwMode="auto">
          <a:xfrm>
            <a:off x="468313" y="5084763"/>
            <a:ext cx="8280400" cy="36671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r>
              <a:rPr lang="zh-TW" altLang="en-US">
                <a:solidFill>
                  <a:srgbClr val="000000"/>
                </a:solidFill>
              </a:rPr>
              <a:t>程式別</a:t>
            </a:r>
            <a:r>
              <a:rPr lang="zh-TW" altLang="en-US">
                <a:solidFill>
                  <a:srgbClr val="000000"/>
                </a:solidFill>
                <a:latin typeface="Batang" pitchFamily="18" charset="-127"/>
                <a:ea typeface="細明體" panose="02020509000000000000" pitchFamily="49" charset="-120"/>
              </a:rPr>
              <a:t>小結</a:t>
            </a:r>
            <a:r>
              <a:rPr lang="en-US" altLang="zh-TW">
                <a:solidFill>
                  <a:srgbClr val="000000"/>
                </a:solidFill>
                <a:latin typeface="Batang" pitchFamily="18" charset="-127"/>
                <a:ea typeface="細明體" panose="02020509000000000000" pitchFamily="49" charset="-120"/>
              </a:rPr>
              <a:t>:</a:t>
            </a:r>
            <a:r>
              <a:rPr lang="zh-TW" altLang="en-US">
                <a:solidFill>
                  <a:srgbClr val="000000"/>
                </a:solidFill>
              </a:rPr>
              <a:t>程式內容  </a:t>
            </a:r>
            <a:r>
              <a:rPr lang="en-US" altLang="zh-TW">
                <a:solidFill>
                  <a:srgbClr val="000000"/>
                </a:solidFill>
                <a:latin typeface="細明體" panose="02020509000000000000" pitchFamily="49" charset="-120"/>
                <a:ea typeface="細明體" panose="02020509000000000000" pitchFamily="49" charset="-120"/>
              </a:rPr>
              <a:t>Zone </a:t>
            </a:r>
            <a:r>
              <a:rPr lang="zh-TW" altLang="en-US">
                <a:solidFill>
                  <a:srgbClr val="000000"/>
                </a:solidFill>
              </a:rPr>
              <a:t>的加熱功率各有差異，須再解析差異之關聯性。 </a:t>
            </a:r>
          </a:p>
        </p:txBody>
      </p:sp>
    </p:spTree>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rrowheads="1"/>
          </p:cNvSpPr>
          <p:nvPr>
            <p:ph type="title"/>
          </p:nvPr>
        </p:nvSpPr>
        <p:spPr/>
        <p:txBody>
          <a:bodyPr/>
          <a:lstStyle/>
          <a:p>
            <a:pPr marL="552450" indent="-552450" algn="ctr" eaLnBrk="1" hangingPunct="1">
              <a:defRPr/>
            </a:pPr>
            <a:r>
              <a:rPr kumimoji="0" lang="zh-TW" altLang="en-US" sz="5200" b="0" u="sng">
                <a:solidFill>
                  <a:srgbClr val="FF9933"/>
                </a:solidFill>
                <a:ea typeface="標楷體" pitchFamily="65" charset="-120"/>
              </a:rPr>
              <a:t>二、現況分析</a:t>
            </a:r>
            <a:br>
              <a:rPr kumimoji="0" lang="zh-TW" altLang="en-US" sz="5200" b="0" u="sng">
                <a:solidFill>
                  <a:srgbClr val="FF9933"/>
                </a:solidFill>
                <a:ea typeface="標楷體" pitchFamily="65" charset="-120"/>
              </a:rPr>
            </a:br>
            <a:r>
              <a:rPr kumimoji="0" lang="en-US" altLang="zh-TW" sz="3500" b="0" u="sng">
                <a:solidFill>
                  <a:schemeClr val="tx1"/>
                </a:solidFill>
                <a:latin typeface="新細明體" pitchFamily="18" charset="-120"/>
              </a:rPr>
              <a:t>2.2 </a:t>
            </a:r>
            <a:r>
              <a:rPr kumimoji="0" lang="zh-TW" altLang="en-US" sz="3500" b="0" u="sng">
                <a:solidFill>
                  <a:schemeClr val="tx1"/>
                </a:solidFill>
                <a:latin typeface="新細明體" pitchFamily="18" charset="-120"/>
              </a:rPr>
              <a:t>層別因素分析</a:t>
            </a:r>
            <a:br>
              <a:rPr kumimoji="0" lang="zh-TW" altLang="en-US" sz="3500" b="0" u="sng">
                <a:solidFill>
                  <a:schemeClr val="tx1"/>
                </a:solidFill>
                <a:latin typeface="新細明體" pitchFamily="18" charset="-120"/>
              </a:rPr>
            </a:br>
            <a:r>
              <a:rPr kumimoji="0" lang="zh-TW" altLang="en-US" sz="3500" b="0" u="sng"/>
              <a:t>層別因素分析結論</a:t>
            </a:r>
          </a:p>
        </p:txBody>
      </p:sp>
      <p:graphicFrame>
        <p:nvGraphicFramePr>
          <p:cNvPr id="224484" name="Group 228"/>
          <p:cNvGraphicFramePr>
            <a:graphicFrameLocks noGrp="1"/>
          </p:cNvGraphicFramePr>
          <p:nvPr>
            <p:ph idx="1"/>
          </p:nvPr>
        </p:nvGraphicFramePr>
        <p:xfrm>
          <a:off x="1258888" y="2060575"/>
          <a:ext cx="7007225" cy="3476625"/>
        </p:xfrm>
        <a:graphic>
          <a:graphicData uri="http://schemas.openxmlformats.org/drawingml/2006/table">
            <a:tbl>
              <a:tblPr/>
              <a:tblGrid>
                <a:gridCol w="1289050">
                  <a:extLst>
                    <a:ext uri="{9D8B030D-6E8A-4147-A177-3AD203B41FA5}">
                      <a16:colId xmlns:a16="http://schemas.microsoft.com/office/drawing/2014/main" val="20000"/>
                    </a:ext>
                  </a:extLst>
                </a:gridCol>
                <a:gridCol w="458787">
                  <a:extLst>
                    <a:ext uri="{9D8B030D-6E8A-4147-A177-3AD203B41FA5}">
                      <a16:colId xmlns:a16="http://schemas.microsoft.com/office/drawing/2014/main" val="20001"/>
                    </a:ext>
                  </a:extLst>
                </a:gridCol>
                <a:gridCol w="258763">
                  <a:extLst>
                    <a:ext uri="{9D8B030D-6E8A-4147-A177-3AD203B41FA5}">
                      <a16:colId xmlns:a16="http://schemas.microsoft.com/office/drawing/2014/main" val="20002"/>
                    </a:ext>
                  </a:extLst>
                </a:gridCol>
                <a:gridCol w="301625">
                  <a:extLst>
                    <a:ext uri="{9D8B030D-6E8A-4147-A177-3AD203B41FA5}">
                      <a16:colId xmlns:a16="http://schemas.microsoft.com/office/drawing/2014/main" val="20003"/>
                    </a:ext>
                  </a:extLst>
                </a:gridCol>
                <a:gridCol w="4699000">
                  <a:extLst>
                    <a:ext uri="{9D8B030D-6E8A-4147-A177-3AD203B41FA5}">
                      <a16:colId xmlns:a16="http://schemas.microsoft.com/office/drawing/2014/main" val="20004"/>
                    </a:ext>
                  </a:extLst>
                </a:gridCol>
              </a:tblGrid>
              <a:tr h="525463">
                <a:tc rowSpan="2">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00000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00000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00000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400" b="1" i="0" u="none" strike="noStrike" cap="none" normalizeH="0" baseline="0">
                          <a:ln>
                            <a:noFill/>
                          </a:ln>
                          <a:solidFill>
                            <a:srgbClr val="000000"/>
                          </a:solidFill>
                          <a:effectLst>
                            <a:outerShdw blurRad="38100" dist="38100" dir="2700000" algn="tl">
                              <a:srgbClr val="FFFFFF"/>
                            </a:outerShdw>
                          </a:effectLst>
                          <a:latin typeface="細明體" pitchFamily="49" charset="-120"/>
                          <a:ea typeface="細明體" pitchFamily="49" charset="-120"/>
                          <a:cs typeface="Times New Roman" pitchFamily="18" charset="0"/>
                        </a:rPr>
                        <a:t>層別因素</a:t>
                      </a:r>
                      <a:endParaRPr kumimoji="1" lang="zh-TW" altLang="en-US" sz="1400" b="0" i="0" u="none" strike="noStrike" cap="none" normalizeH="0" baseline="0">
                        <a:ln>
                          <a:noFill/>
                        </a:ln>
                        <a:solidFill>
                          <a:srgbClr val="000000"/>
                        </a:solidFill>
                        <a:effectLst>
                          <a:outerShdw blurRad="38100" dist="38100" dir="2700000" algn="tl">
                            <a:srgbClr val="FFFFFF"/>
                          </a:outerShdw>
                        </a:effectLst>
                        <a:latin typeface="Arial" charset="0"/>
                        <a:ea typeface="細明體" pitchFamily="49" charset="-120"/>
                        <a:cs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lgn="l">
                        <a:spcBef>
                          <a:spcPct val="20000"/>
                        </a:spcBef>
                        <a:buClr>
                          <a:schemeClr val="hlink"/>
                        </a:buClr>
                        <a:buFont typeface="Wingdings" pitchFamily="2" charset="2"/>
                        <a:defRPr kumimoji="1" sz="2800">
                          <a:solidFill>
                            <a:schemeClr val="tx1"/>
                          </a:solidFill>
                          <a:effectLst>
                            <a:outerShdw blurRad="38100" dist="38100" dir="2700000" algn="tl">
                              <a:srgbClr val="000000"/>
                            </a:outerShdw>
                          </a:effectLst>
                          <a:latin typeface="Arial" charset="0"/>
                          <a:ea typeface="新細明體" pitchFamily="18" charset="-120"/>
                        </a:defRPr>
                      </a:lvl1pPr>
                      <a:lvl2pPr algn="l">
                        <a:spcBef>
                          <a:spcPct val="20000"/>
                        </a:spcBef>
                        <a:buClr>
                          <a:schemeClr val="accent2"/>
                        </a:buClr>
                        <a:buFont typeface="Wingdings" pitchFamily="2" charset="2"/>
                        <a:defRPr kumimoji="1" sz="2400">
                          <a:solidFill>
                            <a:schemeClr val="tx1"/>
                          </a:solidFill>
                          <a:effectLst>
                            <a:outerShdw blurRad="38100" dist="38100" dir="2700000" algn="tl">
                              <a:srgbClr val="000000"/>
                            </a:outerShdw>
                          </a:effectLst>
                          <a:latin typeface="Arial" charset="0"/>
                          <a:ea typeface="新細明體" pitchFamily="18" charset="-120"/>
                        </a:defRPr>
                      </a:lvl2pPr>
                      <a:lvl3pPr algn="l">
                        <a:spcBef>
                          <a:spcPct val="20000"/>
                        </a:spcBef>
                        <a:buClr>
                          <a:schemeClr val="hlink"/>
                        </a:buClr>
                        <a:buFont typeface="Wingdings" pitchFamily="2" charset="2"/>
                        <a:defRPr kumimoji="1" sz="2000">
                          <a:solidFill>
                            <a:schemeClr val="tx1"/>
                          </a:solidFill>
                          <a:effectLst>
                            <a:outerShdw blurRad="38100" dist="38100" dir="2700000" algn="tl">
                              <a:srgbClr val="000000"/>
                            </a:outerShdw>
                          </a:effectLst>
                          <a:latin typeface="Arial" charset="0"/>
                          <a:ea typeface="新細明體" pitchFamily="18" charset="-120"/>
                        </a:defRPr>
                      </a:lvl3pPr>
                      <a:lvl4pPr algn="l">
                        <a:spcBef>
                          <a:spcPct val="20000"/>
                        </a:spcBef>
                        <a:buClr>
                          <a:schemeClr val="accent2"/>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4pPr>
                      <a:lvl5pPr algn="l">
                        <a:spcBef>
                          <a:spcPct val="20000"/>
                        </a:spcBef>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400" b="1" i="0" u="none" strike="noStrike" cap="none" normalizeH="0" baseline="0">
                          <a:ln>
                            <a:noFill/>
                          </a:ln>
                          <a:solidFill>
                            <a:srgbClr val="000000"/>
                          </a:solidFill>
                          <a:effectLst>
                            <a:outerShdw blurRad="38100" dist="38100" dir="2700000" algn="tl">
                              <a:srgbClr val="FFFFFF"/>
                            </a:outerShdw>
                          </a:effectLst>
                          <a:latin typeface="細明體" pitchFamily="49" charset="-120"/>
                          <a:ea typeface="細明體" pitchFamily="49" charset="-120"/>
                          <a:cs typeface="Times New Roman" pitchFamily="18" charset="0"/>
                        </a:rPr>
                        <a:t>選定</a:t>
                      </a:r>
                      <a:endParaRPr kumimoji="1" lang="zh-TW" altLang="en-US" sz="1400" b="0" i="0" u="none" strike="noStrike" cap="none" normalizeH="0" baseline="0">
                        <a:ln>
                          <a:noFill/>
                        </a:ln>
                        <a:solidFill>
                          <a:srgbClr val="000000"/>
                        </a:solidFill>
                        <a:effectLst>
                          <a:outerShdw blurRad="38100" dist="38100" dir="2700000" algn="tl">
                            <a:srgbClr val="FFFFFF"/>
                          </a:outerShdw>
                        </a:effectLst>
                        <a:latin typeface="Arial" charset="0"/>
                        <a:ea typeface="細明體" pitchFamily="49"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gridSpan="2">
                  <a:txBody>
                    <a:bodyPr/>
                    <a:lstStyle>
                      <a:lvl1pPr algn="l">
                        <a:spcBef>
                          <a:spcPct val="20000"/>
                        </a:spcBef>
                        <a:buClr>
                          <a:schemeClr val="hlink"/>
                        </a:buClr>
                        <a:buFont typeface="Wingdings" pitchFamily="2" charset="2"/>
                        <a:defRPr kumimoji="1" sz="2800">
                          <a:solidFill>
                            <a:schemeClr val="tx1"/>
                          </a:solidFill>
                          <a:effectLst>
                            <a:outerShdw blurRad="38100" dist="38100" dir="2700000" algn="tl">
                              <a:srgbClr val="000000"/>
                            </a:outerShdw>
                          </a:effectLst>
                          <a:latin typeface="Arial" charset="0"/>
                          <a:ea typeface="新細明體" pitchFamily="18" charset="-120"/>
                        </a:defRPr>
                      </a:lvl1pPr>
                      <a:lvl2pPr algn="l">
                        <a:spcBef>
                          <a:spcPct val="20000"/>
                        </a:spcBef>
                        <a:buClr>
                          <a:schemeClr val="accent2"/>
                        </a:buClr>
                        <a:buFont typeface="Wingdings" pitchFamily="2" charset="2"/>
                        <a:defRPr kumimoji="1" sz="2400">
                          <a:solidFill>
                            <a:schemeClr val="tx1"/>
                          </a:solidFill>
                          <a:effectLst>
                            <a:outerShdw blurRad="38100" dist="38100" dir="2700000" algn="tl">
                              <a:srgbClr val="000000"/>
                            </a:outerShdw>
                          </a:effectLst>
                          <a:latin typeface="Arial" charset="0"/>
                          <a:ea typeface="新細明體" pitchFamily="18" charset="-120"/>
                        </a:defRPr>
                      </a:lvl2pPr>
                      <a:lvl3pPr algn="l">
                        <a:spcBef>
                          <a:spcPct val="20000"/>
                        </a:spcBef>
                        <a:buClr>
                          <a:schemeClr val="hlink"/>
                        </a:buClr>
                        <a:buFont typeface="Wingdings" pitchFamily="2" charset="2"/>
                        <a:defRPr kumimoji="1" sz="2000">
                          <a:solidFill>
                            <a:schemeClr val="tx1"/>
                          </a:solidFill>
                          <a:effectLst>
                            <a:outerShdw blurRad="38100" dist="38100" dir="2700000" algn="tl">
                              <a:srgbClr val="000000"/>
                            </a:outerShdw>
                          </a:effectLst>
                          <a:latin typeface="Arial" charset="0"/>
                          <a:ea typeface="新細明體" pitchFamily="18" charset="-120"/>
                        </a:defRPr>
                      </a:lvl3pPr>
                      <a:lvl4pPr algn="l">
                        <a:spcBef>
                          <a:spcPct val="20000"/>
                        </a:spcBef>
                        <a:buClr>
                          <a:schemeClr val="accent2"/>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4pPr>
                      <a:lvl5pPr algn="l">
                        <a:spcBef>
                          <a:spcPct val="20000"/>
                        </a:spcBef>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400" b="1" i="0" u="none" strike="noStrike" cap="none" normalizeH="0" baseline="0">
                          <a:ln>
                            <a:noFill/>
                          </a:ln>
                          <a:solidFill>
                            <a:srgbClr val="000000"/>
                          </a:solidFill>
                          <a:effectLst>
                            <a:outerShdw blurRad="38100" dist="38100" dir="2700000" algn="tl">
                              <a:srgbClr val="FFFFFF"/>
                            </a:outerShdw>
                          </a:effectLst>
                          <a:latin typeface="細明體" pitchFamily="49" charset="-120"/>
                          <a:ea typeface="細明體" pitchFamily="49" charset="-120"/>
                          <a:cs typeface="Times New Roman" pitchFamily="18" charset="0"/>
                        </a:rPr>
                        <a:t>現況</a:t>
                      </a:r>
                      <a:endParaRPr kumimoji="1" lang="zh-TW" altLang="en-US" sz="1400" b="0" i="0" u="none" strike="noStrike" cap="none" normalizeH="0" baseline="0">
                        <a:ln>
                          <a:noFill/>
                        </a:ln>
                        <a:solidFill>
                          <a:srgbClr val="000000"/>
                        </a:solidFill>
                        <a:effectLst>
                          <a:outerShdw blurRad="38100" dist="38100" dir="2700000" algn="tl">
                            <a:srgbClr val="FFFFFF"/>
                          </a:outerShdw>
                        </a:effectLst>
                        <a:latin typeface="Arial" charset="0"/>
                        <a:ea typeface="細明體" pitchFamily="49"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zh-TW" altLang="en-US"/>
                    </a:p>
                  </a:txBody>
                  <a:tcPr/>
                </a:tc>
                <a:tc rowSpan="2">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00000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00000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00000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400" b="1" i="0" u="none" strike="noStrike" cap="none" normalizeH="0" baseline="0">
                          <a:ln>
                            <a:noFill/>
                          </a:ln>
                          <a:solidFill>
                            <a:srgbClr val="000000"/>
                          </a:solidFill>
                          <a:effectLst>
                            <a:outerShdw blurRad="38100" dist="38100" dir="2700000" algn="tl">
                              <a:srgbClr val="FFFFFF"/>
                            </a:outerShdw>
                          </a:effectLst>
                          <a:latin typeface="細明體" pitchFamily="49" charset="-120"/>
                          <a:ea typeface="細明體" pitchFamily="49" charset="-120"/>
                          <a:cs typeface="Times New Roman" pitchFamily="18" charset="0"/>
                        </a:rPr>
                        <a:t>現  況  之  分  析  結  論</a:t>
                      </a:r>
                      <a:endParaRPr kumimoji="1" lang="zh-TW" altLang="en-US" sz="1400" b="0" i="0" u="none" strike="noStrike" cap="none" normalizeH="0" baseline="0">
                        <a:ln>
                          <a:noFill/>
                        </a:ln>
                        <a:solidFill>
                          <a:srgbClr val="000000"/>
                        </a:solidFill>
                        <a:effectLst>
                          <a:outerShdw blurRad="38100" dist="38100" dir="2700000" algn="tl">
                            <a:srgbClr val="FFFFFF"/>
                          </a:outerShdw>
                        </a:effectLst>
                        <a:latin typeface="Arial" charset="0"/>
                        <a:ea typeface="細明體" pitchFamily="49"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525463">
                <a:tc vMerge="1">
                  <a:txBody>
                    <a:bodyPr/>
                    <a:lstStyle/>
                    <a:p>
                      <a:endParaRPr lang="zh-TW" altLang="en-US"/>
                    </a:p>
                  </a:txBody>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00000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00000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00000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400" b="1" i="0" u="none" strike="noStrike" cap="none" normalizeH="0" baseline="0">
                          <a:ln>
                            <a:noFill/>
                          </a:ln>
                          <a:solidFill>
                            <a:srgbClr val="000000"/>
                          </a:solidFill>
                          <a:effectLst>
                            <a:outerShdw blurRad="38100" dist="38100" dir="2700000" algn="tl">
                              <a:srgbClr val="FFFFFF"/>
                            </a:outerShdw>
                          </a:effectLst>
                          <a:latin typeface="細明體" pitchFamily="49" charset="-120"/>
                          <a:ea typeface="細明體" pitchFamily="49" charset="-120"/>
                          <a:cs typeface="Times New Roman" pitchFamily="18" charset="0"/>
                        </a:rPr>
                        <a:t>層別</a:t>
                      </a:r>
                      <a:endParaRPr kumimoji="1" lang="zh-TW" altLang="en-US" sz="1400" b="0" i="0" u="none" strike="noStrike" cap="none" normalizeH="0" baseline="0">
                        <a:ln>
                          <a:noFill/>
                        </a:ln>
                        <a:solidFill>
                          <a:srgbClr val="000000"/>
                        </a:solidFill>
                        <a:effectLst>
                          <a:outerShdw blurRad="38100" dist="38100" dir="2700000" algn="tl">
                            <a:srgbClr val="FFFFFF"/>
                          </a:outerShdw>
                        </a:effectLst>
                        <a:latin typeface="Arial" charset="0"/>
                        <a:ea typeface="細明體" pitchFamily="49"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00000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00000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00000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400" b="1" i="0" u="none" strike="noStrike" cap="none" normalizeH="0" baseline="0">
                          <a:ln>
                            <a:noFill/>
                          </a:ln>
                          <a:solidFill>
                            <a:srgbClr val="000000"/>
                          </a:solidFill>
                          <a:effectLst>
                            <a:outerShdw blurRad="38100" dist="38100" dir="2700000" algn="tl">
                              <a:srgbClr val="FFFFFF"/>
                            </a:outerShdw>
                          </a:effectLst>
                          <a:latin typeface="細明體" pitchFamily="49" charset="-120"/>
                          <a:ea typeface="細明體" pitchFamily="49" charset="-120"/>
                          <a:cs typeface="Times New Roman" pitchFamily="18" charset="0"/>
                        </a:rPr>
                        <a:t>已明</a:t>
                      </a:r>
                      <a:endParaRPr kumimoji="1" lang="zh-TW" altLang="en-US" sz="1400" b="0" i="0" u="none" strike="noStrike" cap="none" normalizeH="0" baseline="0">
                        <a:ln>
                          <a:noFill/>
                        </a:ln>
                        <a:solidFill>
                          <a:srgbClr val="000000"/>
                        </a:solidFill>
                        <a:effectLst>
                          <a:outerShdw blurRad="38100" dist="38100" dir="2700000" algn="tl">
                            <a:srgbClr val="FFFFFF"/>
                          </a:outerShdw>
                        </a:effectLst>
                        <a:latin typeface="Arial" charset="0"/>
                        <a:ea typeface="細明體" pitchFamily="49"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00000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00000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00000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400" b="1" i="0" u="none" strike="noStrike" cap="none" normalizeH="0" baseline="0">
                          <a:ln>
                            <a:noFill/>
                          </a:ln>
                          <a:solidFill>
                            <a:srgbClr val="000000"/>
                          </a:solidFill>
                          <a:effectLst>
                            <a:outerShdw blurRad="38100" dist="38100" dir="2700000" algn="tl">
                              <a:srgbClr val="FFFFFF"/>
                            </a:outerShdw>
                          </a:effectLst>
                          <a:latin typeface="細明體" pitchFamily="49" charset="-120"/>
                          <a:ea typeface="細明體" pitchFamily="49" charset="-120"/>
                          <a:cs typeface="Times New Roman" pitchFamily="18" charset="0"/>
                        </a:rPr>
                        <a:t>未</a:t>
                      </a:r>
                      <a:endParaRPr kumimoji="1" lang="zh-TW" altLang="en-US" sz="14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細明體" pitchFamily="49"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400" b="1" i="0" u="none" strike="noStrike" cap="none" normalizeH="0" baseline="0">
                          <a:ln>
                            <a:noFill/>
                          </a:ln>
                          <a:solidFill>
                            <a:srgbClr val="000000"/>
                          </a:solidFill>
                          <a:effectLst>
                            <a:outerShdw blurRad="38100" dist="38100" dir="2700000" algn="tl">
                              <a:srgbClr val="FFFFFF"/>
                            </a:outerShdw>
                          </a:effectLst>
                          <a:latin typeface="細明體" pitchFamily="49" charset="-120"/>
                          <a:ea typeface="細明體" pitchFamily="49" charset="-120"/>
                          <a:cs typeface="Times New Roman" pitchFamily="18" charset="0"/>
                        </a:rPr>
                        <a:t>明</a:t>
                      </a:r>
                      <a:endParaRPr kumimoji="1" lang="zh-TW" altLang="en-US" sz="1400" b="0" i="0" u="none" strike="noStrike" cap="none" normalizeH="0" baseline="0">
                        <a:ln>
                          <a:noFill/>
                        </a:ln>
                        <a:solidFill>
                          <a:srgbClr val="000000"/>
                        </a:solidFill>
                        <a:effectLst>
                          <a:outerShdw blurRad="38100" dist="38100" dir="2700000" algn="tl">
                            <a:srgbClr val="FFFFFF"/>
                          </a:outerShdw>
                        </a:effectLst>
                        <a:latin typeface="Arial" charset="0"/>
                        <a:ea typeface="細明體" pitchFamily="49"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vMerge="1">
                  <a:txBody>
                    <a:bodyPr/>
                    <a:lstStyle/>
                    <a:p>
                      <a:endParaRPr lang="zh-TW" altLang="en-US"/>
                    </a:p>
                  </a:txBody>
                  <a:tcPr/>
                </a:tc>
                <a:extLst>
                  <a:ext uri="{0D108BD9-81ED-4DB2-BD59-A6C34878D82A}">
                    <a16:rowId xmlns:a16="http://schemas.microsoft.com/office/drawing/2014/main" val="10001"/>
                  </a:ext>
                </a:extLst>
              </a:tr>
              <a:tr h="369888">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機 臺 別</a:t>
                      </a:r>
                      <a:endParaRPr kumimoji="1" lang="zh-TW" altLang="en-US"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V</a:t>
                      </a:r>
                      <a:endParaRPr kumimoji="1" lang="en-US" altLang="zh-TW"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V</a:t>
                      </a:r>
                      <a:endParaRPr kumimoji="1" lang="en-US" altLang="zh-TW"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TW" altLang="zh-TW" sz="1400" b="1" i="0" u="none" strike="noStrike" cap="none" normalizeH="0" baseline="0">
                        <a:ln>
                          <a:noFill/>
                        </a:ln>
                        <a:solidFill>
                          <a:srgbClr val="000000"/>
                        </a:solidFill>
                        <a:effectLst/>
                        <a:latin typeface="Arial"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控溫元件與 </a:t>
                      </a: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Rs range </a:t>
                      </a: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的確有關。</a:t>
                      </a:r>
                      <a:endParaRPr kumimoji="1" lang="zh-TW" altLang="en-US"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417513">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時間別  </a:t>
                      </a:r>
                      <a:endParaRPr kumimoji="1" lang="zh-TW" altLang="en-US"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TW" altLang="zh-TW" sz="1400" b="1" i="0" u="none" strike="noStrike" cap="none" normalizeH="0" baseline="0">
                        <a:ln>
                          <a:noFill/>
                        </a:ln>
                        <a:solidFill>
                          <a:srgbClr val="000000"/>
                        </a:solidFill>
                        <a:effectLst/>
                        <a:latin typeface="Arial"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V</a:t>
                      </a:r>
                      <a:endParaRPr kumimoji="1" lang="en-US" altLang="zh-TW"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TW" altLang="zh-TW" sz="1400" b="1" i="0" u="none" strike="noStrike" cap="none" normalizeH="0" baseline="0">
                        <a:ln>
                          <a:noFill/>
                        </a:ln>
                        <a:solidFill>
                          <a:srgbClr val="000000"/>
                        </a:solidFill>
                        <a:effectLst/>
                        <a:latin typeface="Arial"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機臺 </a:t>
                      </a: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PM </a:t>
                      </a: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後 </a:t>
                      </a: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RS range </a:t>
                      </a: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值確實會受影響。</a:t>
                      </a:r>
                      <a:endParaRPr kumimoji="1" lang="zh-TW" altLang="en-US"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369888">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人 員 別</a:t>
                      </a:r>
                      <a:endParaRPr kumimoji="1" lang="zh-TW" altLang="en-US"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TW" altLang="zh-TW" sz="1400" b="1" i="0" u="none" strike="noStrike" cap="none" normalizeH="0" baseline="0">
                        <a:ln>
                          <a:noFill/>
                        </a:ln>
                        <a:solidFill>
                          <a:srgbClr val="000000"/>
                        </a:solidFill>
                        <a:effectLst/>
                        <a:latin typeface="Arial"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V</a:t>
                      </a:r>
                      <a:endParaRPr kumimoji="1" lang="en-US" altLang="zh-TW"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TW" altLang="zh-TW" sz="1400" b="1" i="0" u="none" strike="noStrike" cap="none" normalizeH="0" baseline="0">
                        <a:ln>
                          <a:noFill/>
                        </a:ln>
                        <a:solidFill>
                          <a:srgbClr val="000000"/>
                        </a:solidFill>
                        <a:effectLst/>
                        <a:latin typeface="Arial"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各班別 </a:t>
                      </a: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S/U data </a:t>
                      </a: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無明顯差異</a:t>
                      </a:r>
                      <a:endParaRPr kumimoji="1" lang="zh-TW" altLang="en-US"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r h="742949">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量測機臺 </a:t>
                      </a:r>
                    </a:p>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&amp; </a:t>
                      </a:r>
                    </a:p>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控片別</a:t>
                      </a:r>
                      <a:endParaRPr kumimoji="1" lang="zh-TW" altLang="en-US"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TW" altLang="zh-TW" sz="1400" b="1" i="0" u="none" strike="noStrike" cap="none" normalizeH="0" baseline="0">
                        <a:ln>
                          <a:noFill/>
                        </a:ln>
                        <a:solidFill>
                          <a:srgbClr val="000000"/>
                        </a:solidFill>
                        <a:effectLst/>
                        <a:latin typeface="Arial"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V</a:t>
                      </a:r>
                      <a:endParaRPr kumimoji="1" lang="en-US" altLang="zh-TW"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TW" altLang="zh-TW" sz="1400" b="1" i="0" u="none" strike="noStrike" cap="none" normalizeH="0" baseline="0">
                        <a:ln>
                          <a:noFill/>
                        </a:ln>
                        <a:solidFill>
                          <a:srgbClr val="000000"/>
                        </a:solidFill>
                        <a:effectLst/>
                        <a:latin typeface="Arial"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RS </a:t>
                      </a: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量測機臺 </a:t>
                      </a: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&amp; </a:t>
                      </a: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控片與</a:t>
                      </a: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Rs range </a:t>
                      </a: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無關。</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5"/>
                  </a:ext>
                </a:extLst>
              </a:tr>
              <a:tr h="525463">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程 式 別</a:t>
                      </a:r>
                      <a:endParaRPr kumimoji="1" lang="zh-TW" altLang="en-US"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V</a:t>
                      </a:r>
                      <a:endParaRPr kumimoji="1" lang="en-US" altLang="zh-TW"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TW" altLang="zh-TW" sz="1400" b="1" i="0" u="none" strike="noStrike" cap="none" normalizeH="0" baseline="0">
                        <a:ln>
                          <a:noFill/>
                        </a:ln>
                        <a:solidFill>
                          <a:srgbClr val="000000"/>
                        </a:solidFill>
                        <a:effectLst/>
                        <a:latin typeface="Arial" charset="0"/>
                        <a:ea typeface="新細明體" pitchFamily="18" charset="-12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V</a:t>
                      </a:r>
                      <a:endParaRPr kumimoji="1" lang="en-US" altLang="zh-TW"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RTP-1~4 </a:t>
                      </a: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程式內容各有差異，須再解析差異之關聯性。</a:t>
                      </a:r>
                      <a:endParaRPr kumimoji="1" lang="zh-TW" altLang="en-US"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6"/>
                  </a:ext>
                </a:extLst>
              </a:tr>
            </a:tbl>
          </a:graphicData>
        </a:graphic>
      </p:graphicFrame>
      <p:sp>
        <p:nvSpPr>
          <p:cNvPr id="17459" name="Text Box 222"/>
          <p:cNvSpPr txBox="1">
            <a:spLocks noChangeArrowheads="1"/>
          </p:cNvSpPr>
          <p:nvPr/>
        </p:nvSpPr>
        <p:spPr bwMode="auto">
          <a:xfrm>
            <a:off x="468313" y="5734050"/>
            <a:ext cx="8137525" cy="91598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r>
              <a:rPr lang="en-US" altLang="zh-TW">
                <a:solidFill>
                  <a:srgbClr val="000000"/>
                </a:solidFill>
                <a:latin typeface="細明體" panose="02020509000000000000" pitchFamily="49" charset="-120"/>
                <a:ea typeface="細明體" panose="02020509000000000000" pitchFamily="49" charset="-120"/>
              </a:rPr>
              <a:t>1.</a:t>
            </a:r>
            <a:r>
              <a:rPr lang="zh-TW" altLang="en-US">
                <a:solidFill>
                  <a:srgbClr val="000000"/>
                </a:solidFill>
                <a:latin typeface="細明體" panose="02020509000000000000" pitchFamily="49" charset="-120"/>
                <a:ea typeface="細明體" panose="02020509000000000000" pitchFamily="49" charset="-120"/>
              </a:rPr>
              <a:t>機臺控溫元件直接影響溫度的 </a:t>
            </a:r>
            <a:r>
              <a:rPr lang="en-US" altLang="zh-TW">
                <a:solidFill>
                  <a:srgbClr val="000000"/>
                </a:solidFill>
                <a:latin typeface="細明體" panose="02020509000000000000" pitchFamily="49" charset="-120"/>
                <a:ea typeface="細明體" panose="02020509000000000000" pitchFamily="49" charset="-120"/>
              </a:rPr>
              <a:t>range</a:t>
            </a:r>
            <a:r>
              <a:rPr lang="zh-TW" altLang="en-US">
                <a:solidFill>
                  <a:srgbClr val="000000"/>
                </a:solidFill>
                <a:latin typeface="細明體" panose="02020509000000000000" pitchFamily="49" charset="-120"/>
                <a:ea typeface="細明體" panose="02020509000000000000" pitchFamily="49" charset="-120"/>
              </a:rPr>
              <a:t>。</a:t>
            </a:r>
          </a:p>
          <a:p>
            <a:pPr algn="l" eaLnBrk="1" hangingPunct="1"/>
            <a:endParaRPr lang="zh-TW" altLang="en-US">
              <a:solidFill>
                <a:srgbClr val="000000"/>
              </a:solidFill>
              <a:latin typeface="細明體" panose="02020509000000000000" pitchFamily="49" charset="-120"/>
              <a:ea typeface="細明體" panose="02020509000000000000" pitchFamily="49" charset="-120"/>
            </a:endParaRPr>
          </a:p>
          <a:p>
            <a:pPr algn="l" eaLnBrk="1" hangingPunct="1"/>
            <a:r>
              <a:rPr lang="en-US" altLang="zh-TW">
                <a:solidFill>
                  <a:srgbClr val="000000"/>
                </a:solidFill>
                <a:latin typeface="細明體" panose="02020509000000000000" pitchFamily="49" charset="-120"/>
                <a:ea typeface="細明體" panose="02020509000000000000" pitchFamily="49" charset="-120"/>
              </a:rPr>
              <a:t>2.</a:t>
            </a:r>
            <a:r>
              <a:rPr lang="en-US" altLang="zh-TW">
                <a:solidFill>
                  <a:srgbClr val="000000"/>
                </a:solidFill>
              </a:rPr>
              <a:t>RTP-1~4 </a:t>
            </a:r>
            <a:r>
              <a:rPr lang="zh-TW" altLang="en-US">
                <a:solidFill>
                  <a:srgbClr val="000000"/>
                </a:solidFill>
              </a:rPr>
              <a:t>程式內容各有差異，須再解析差異之關聯性。</a:t>
            </a:r>
          </a:p>
        </p:txBody>
      </p:sp>
    </p:spTree>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rrowheads="1"/>
          </p:cNvSpPr>
          <p:nvPr>
            <p:ph type="title"/>
          </p:nvPr>
        </p:nvSpPr>
        <p:spPr>
          <a:xfrm>
            <a:off x="755650" y="476250"/>
            <a:ext cx="7696200" cy="1143000"/>
          </a:xfrm>
        </p:spPr>
        <p:txBody>
          <a:bodyPr/>
          <a:lstStyle/>
          <a:p>
            <a:pPr marL="552450" indent="-552450" algn="ctr" eaLnBrk="1" hangingPunct="1">
              <a:defRPr/>
            </a:pPr>
            <a:r>
              <a:rPr kumimoji="0" lang="zh-TW" altLang="en-US" sz="5200" b="0" u="sng">
                <a:solidFill>
                  <a:srgbClr val="FF9933"/>
                </a:solidFill>
                <a:ea typeface="標楷體" pitchFamily="65" charset="-120"/>
              </a:rPr>
              <a:t>二、現況再分析</a:t>
            </a:r>
            <a:br>
              <a:rPr kumimoji="0" lang="zh-TW" altLang="en-US" sz="4700" b="0" u="sng">
                <a:solidFill>
                  <a:srgbClr val="FF9933"/>
                </a:solidFill>
                <a:ea typeface="標楷體" pitchFamily="65" charset="-120"/>
              </a:rPr>
            </a:br>
            <a:endParaRPr kumimoji="0" lang="zh-TW" altLang="en-US" sz="4700" b="0" u="sng">
              <a:solidFill>
                <a:srgbClr val="FF9933"/>
              </a:solidFill>
              <a:ea typeface="標楷體" pitchFamily="65" charset="-120"/>
            </a:endParaRPr>
          </a:p>
        </p:txBody>
      </p:sp>
      <p:pic>
        <p:nvPicPr>
          <p:cNvPr id="18435" name="Picture 6" descr="圖片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1916113"/>
            <a:ext cx="4032250" cy="362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916113"/>
            <a:ext cx="413385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7" name="Text Box 9"/>
          <p:cNvSpPr txBox="1">
            <a:spLocks noChangeArrowheads="1"/>
          </p:cNvSpPr>
          <p:nvPr/>
        </p:nvSpPr>
        <p:spPr bwMode="auto">
          <a:xfrm>
            <a:off x="684213" y="5661025"/>
            <a:ext cx="33829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a:t>	Old T/C wafer</a:t>
            </a:r>
          </a:p>
        </p:txBody>
      </p:sp>
      <p:sp>
        <p:nvSpPr>
          <p:cNvPr id="18438" name="Text Box 10"/>
          <p:cNvSpPr txBox="1">
            <a:spLocks noChangeArrowheads="1"/>
          </p:cNvSpPr>
          <p:nvPr/>
        </p:nvSpPr>
        <p:spPr bwMode="auto">
          <a:xfrm>
            <a:off x="5219700" y="5661025"/>
            <a:ext cx="33829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a:t>	New T/C wafer</a:t>
            </a:r>
          </a:p>
        </p:txBody>
      </p:sp>
    </p:spTree>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rrowheads="1"/>
          </p:cNvSpPr>
          <p:nvPr>
            <p:ph type="title"/>
          </p:nvPr>
        </p:nvSpPr>
        <p:spPr>
          <a:xfrm>
            <a:off x="755650" y="476250"/>
            <a:ext cx="7696200" cy="1143000"/>
          </a:xfrm>
        </p:spPr>
        <p:txBody>
          <a:bodyPr/>
          <a:lstStyle/>
          <a:p>
            <a:pPr marL="552450" indent="-552450" algn="ctr" eaLnBrk="1" hangingPunct="1">
              <a:defRPr/>
            </a:pPr>
            <a:r>
              <a:rPr kumimoji="0" lang="zh-TW" altLang="en-US" sz="5200" b="0" u="sng">
                <a:solidFill>
                  <a:srgbClr val="FF9933"/>
                </a:solidFill>
                <a:ea typeface="標楷體" pitchFamily="65" charset="-120"/>
              </a:rPr>
              <a:t>二、現況再分析</a:t>
            </a:r>
            <a:br>
              <a:rPr kumimoji="0" lang="zh-TW" altLang="en-US" sz="4700" b="0" u="sng">
                <a:solidFill>
                  <a:srgbClr val="FF9933"/>
                </a:solidFill>
                <a:ea typeface="標楷體" pitchFamily="65" charset="-120"/>
              </a:rPr>
            </a:br>
            <a:endParaRPr kumimoji="0" lang="zh-TW" altLang="en-US" sz="4700" b="0" u="sng">
              <a:solidFill>
                <a:srgbClr val="FF9933"/>
              </a:solidFill>
              <a:ea typeface="標楷體" pitchFamily="65" charset="-120"/>
            </a:endParaRPr>
          </a:p>
        </p:txBody>
      </p:sp>
      <p:sp>
        <p:nvSpPr>
          <p:cNvPr id="19459" name="Text Box 55"/>
          <p:cNvSpPr txBox="1">
            <a:spLocks noChangeArrowheads="1"/>
          </p:cNvSpPr>
          <p:nvPr/>
        </p:nvSpPr>
        <p:spPr bwMode="auto">
          <a:xfrm>
            <a:off x="611188" y="4868863"/>
            <a:ext cx="8064500" cy="17399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新細明體" panose="02020500000000000000" pitchFamily="18" charset="-120"/>
              </a:defRPr>
            </a:lvl1pPr>
            <a:lvl2pPr marL="800100" indent="-342900" algn="l" eaLnBrk="0" hangingPunct="0">
              <a:spcBef>
                <a:spcPct val="20000"/>
              </a:spcBef>
              <a:buClr>
                <a:schemeClr val="accent2"/>
              </a:buClr>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257300" indent="-342900" algn="l" eaLnBrk="0" hangingPunct="0">
              <a:spcBef>
                <a:spcPct val="20000"/>
              </a:spcBef>
              <a:buClr>
                <a:schemeClr val="hlink"/>
              </a:buClr>
              <a:buFont typeface="Wingdings" panose="05000000000000000000" pitchFamily="2" charset="2"/>
              <a:buChar char="§"/>
              <a:defRPr kumimoji="1" sz="2400">
                <a:solidFill>
                  <a:schemeClr val="tx1"/>
                </a:solidFill>
                <a:latin typeface="Arial" panose="020B0604020202020204" pitchFamily="34" charset="0"/>
                <a:ea typeface="新細明體" panose="02020500000000000000" pitchFamily="18" charset="-120"/>
              </a:defRPr>
            </a:lvl3pPr>
            <a:lvl4pPr marL="1714500" indent="-342900" algn="l" eaLnBrk="0" hangingPunct="0">
              <a:spcBef>
                <a:spcPct val="20000"/>
              </a:spcBef>
              <a:buClr>
                <a:schemeClr val="accent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171700" indent="-342900" algn="l" eaLnBrk="0" hangingPunct="0">
              <a:spcBef>
                <a:spcPct val="20000"/>
              </a:spcBef>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628900" indent="-3429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3086100" indent="-3429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543300" indent="-3429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4000500" indent="-3429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FontTx/>
              <a:buAutoNum type="alphaLcPeriod"/>
            </a:pPr>
            <a:r>
              <a:rPr lang="en-US" altLang="zh-TW" sz="1800">
                <a:solidFill>
                  <a:srgbClr val="000000"/>
                </a:solidFill>
                <a:latin typeface="細明體" panose="02020509000000000000" pitchFamily="49" charset="-120"/>
                <a:ea typeface="細明體" panose="02020509000000000000" pitchFamily="49" charset="-120"/>
              </a:rPr>
              <a:t>Rs </a:t>
            </a:r>
            <a:r>
              <a:rPr lang="zh-TW" altLang="en-US" sz="1800">
                <a:solidFill>
                  <a:srgbClr val="000000"/>
                </a:solidFill>
                <a:latin typeface="細明體" panose="02020509000000000000" pitchFamily="49" charset="-120"/>
                <a:ea typeface="細明體" panose="02020509000000000000" pitchFamily="49" charset="-120"/>
              </a:rPr>
              <a:t>與溫度成反比。</a:t>
            </a:r>
          </a:p>
          <a:p>
            <a:pPr eaLnBrk="1" hangingPunct="1">
              <a:spcBef>
                <a:spcPct val="0"/>
              </a:spcBef>
              <a:buClrTx/>
              <a:buFontTx/>
              <a:buAutoNum type="alphaLcPeriod"/>
            </a:pPr>
            <a:endParaRPr lang="zh-TW" altLang="en-US" sz="1800">
              <a:solidFill>
                <a:srgbClr val="000000"/>
              </a:solidFill>
              <a:latin typeface="細明體" panose="02020509000000000000" pitchFamily="49" charset="-120"/>
              <a:ea typeface="細明體" panose="02020509000000000000" pitchFamily="49" charset="-120"/>
            </a:endParaRPr>
          </a:p>
          <a:p>
            <a:pPr eaLnBrk="1" hangingPunct="1">
              <a:spcBef>
                <a:spcPct val="0"/>
              </a:spcBef>
              <a:buClrTx/>
              <a:buFontTx/>
              <a:buAutoNum type="alphaLcPeriod"/>
            </a:pPr>
            <a:r>
              <a:rPr lang="en-US" altLang="zh-TW" sz="1800">
                <a:solidFill>
                  <a:srgbClr val="000000"/>
                </a:solidFill>
                <a:latin typeface="細明體" panose="02020509000000000000" pitchFamily="49" charset="-120"/>
                <a:ea typeface="細明體" panose="02020509000000000000" pitchFamily="49" charset="-120"/>
              </a:rPr>
              <a:t>+/-1 ℃ </a:t>
            </a:r>
            <a:r>
              <a:rPr lang="zh-TW" altLang="en-US" sz="1800">
                <a:solidFill>
                  <a:srgbClr val="000000"/>
                </a:solidFill>
                <a:latin typeface="細明體" panose="02020509000000000000" pitchFamily="49" charset="-120"/>
                <a:ea typeface="細明體" panose="02020509000000000000" pitchFamily="49" charset="-120"/>
              </a:rPr>
              <a:t>相當於 </a:t>
            </a:r>
            <a:r>
              <a:rPr lang="en-US" altLang="zh-TW" sz="1800">
                <a:solidFill>
                  <a:srgbClr val="000000"/>
                </a:solidFill>
                <a:latin typeface="細明體" panose="02020509000000000000" pitchFamily="49" charset="-120"/>
                <a:ea typeface="細明體" panose="02020509000000000000" pitchFamily="49" charset="-120"/>
              </a:rPr>
              <a:t>-/+ 0.08 Ω </a:t>
            </a:r>
            <a:r>
              <a:rPr lang="zh-TW" altLang="en-US" sz="1800">
                <a:solidFill>
                  <a:srgbClr val="000000"/>
                </a:solidFill>
                <a:latin typeface="細明體" panose="02020509000000000000" pitchFamily="49" charset="-120"/>
                <a:ea typeface="細明體" panose="02020509000000000000" pitchFamily="49" charset="-120"/>
              </a:rPr>
              <a:t>。</a:t>
            </a:r>
          </a:p>
          <a:p>
            <a:pPr eaLnBrk="1" hangingPunct="1">
              <a:spcBef>
                <a:spcPct val="0"/>
              </a:spcBef>
              <a:buClrTx/>
              <a:buFontTx/>
              <a:buNone/>
            </a:pPr>
            <a:r>
              <a:rPr lang="zh-TW" altLang="en-US" sz="1800">
                <a:latin typeface="細明體" panose="02020509000000000000" pitchFamily="49" charset="-120"/>
                <a:ea typeface="細明體" panose="02020509000000000000" pitchFamily="49" charset="-120"/>
              </a:rPr>
              <a:t>   </a:t>
            </a:r>
            <a:r>
              <a:rPr lang="zh-TW" altLang="en-US" sz="1800" b="1">
                <a:solidFill>
                  <a:srgbClr val="FF0000"/>
                </a:solidFill>
                <a:latin typeface="細明體" panose="02020509000000000000" pitchFamily="49" charset="-120"/>
                <a:ea typeface="細明體" panose="02020509000000000000" pitchFamily="49" charset="-120"/>
              </a:rPr>
              <a:t>故目標設定 </a:t>
            </a:r>
            <a:r>
              <a:rPr lang="en-US" altLang="zh-TW" sz="1800" b="1">
                <a:solidFill>
                  <a:srgbClr val="FF0000"/>
                </a:solidFill>
                <a:latin typeface="細明體" panose="02020509000000000000" pitchFamily="49" charset="-120"/>
                <a:ea typeface="細明體" panose="02020509000000000000" pitchFamily="49" charset="-120"/>
              </a:rPr>
              <a:t>Rs range </a:t>
            </a:r>
            <a:r>
              <a:rPr lang="zh-TW" altLang="en-US" sz="1800" b="1">
                <a:solidFill>
                  <a:srgbClr val="FF0000"/>
                </a:solidFill>
                <a:latin typeface="細明體" panose="02020509000000000000" pitchFamily="49" charset="-120"/>
                <a:ea typeface="細明體" panose="02020509000000000000" pitchFamily="49" charset="-120"/>
              </a:rPr>
              <a:t>小於 </a:t>
            </a:r>
            <a:r>
              <a:rPr lang="en-US" altLang="zh-TW" sz="1800" b="1" u="sng">
                <a:solidFill>
                  <a:srgbClr val="FF0000"/>
                </a:solidFill>
                <a:latin typeface="細明體" panose="02020509000000000000" pitchFamily="49" charset="-120"/>
                <a:ea typeface="細明體" panose="02020509000000000000" pitchFamily="49" charset="-120"/>
              </a:rPr>
              <a:t>1.2</a:t>
            </a:r>
            <a:r>
              <a:rPr lang="en-US" altLang="zh-TW" sz="1800" b="1">
                <a:solidFill>
                  <a:srgbClr val="FF0000"/>
                </a:solidFill>
                <a:latin typeface="細明體" panose="02020509000000000000" pitchFamily="49" charset="-120"/>
                <a:ea typeface="細明體" panose="02020509000000000000" pitchFamily="49" charset="-120"/>
              </a:rPr>
              <a:t> Ω</a:t>
            </a:r>
            <a:r>
              <a:rPr lang="zh-TW" altLang="en-US" sz="1800" b="1">
                <a:solidFill>
                  <a:srgbClr val="FF0000"/>
                </a:solidFill>
                <a:latin typeface="細明體" panose="02020509000000000000" pitchFamily="49" charset="-120"/>
                <a:ea typeface="細明體" panose="02020509000000000000" pitchFamily="49" charset="-120"/>
              </a:rPr>
              <a:t>，相對溫度 </a:t>
            </a:r>
            <a:r>
              <a:rPr lang="en-US" altLang="zh-TW" sz="1800" b="1">
                <a:solidFill>
                  <a:srgbClr val="FF0000"/>
                </a:solidFill>
                <a:latin typeface="細明體" panose="02020509000000000000" pitchFamily="49" charset="-120"/>
                <a:ea typeface="細明體" panose="02020509000000000000" pitchFamily="49" charset="-120"/>
              </a:rPr>
              <a:t>range </a:t>
            </a:r>
            <a:r>
              <a:rPr lang="zh-TW" altLang="en-US" sz="1800" b="1">
                <a:solidFill>
                  <a:srgbClr val="FF0000"/>
                </a:solidFill>
                <a:latin typeface="細明體" panose="02020509000000000000" pitchFamily="49" charset="-120"/>
                <a:ea typeface="細明體" panose="02020509000000000000" pitchFamily="49" charset="-120"/>
              </a:rPr>
              <a:t>需小於 </a:t>
            </a:r>
            <a:r>
              <a:rPr lang="en-US" altLang="zh-TW" sz="1800" b="1" u="sng">
                <a:solidFill>
                  <a:srgbClr val="FF0000"/>
                </a:solidFill>
                <a:latin typeface="細明體" panose="02020509000000000000" pitchFamily="49" charset="-120"/>
                <a:ea typeface="細明體" panose="02020509000000000000" pitchFamily="49" charset="-120"/>
              </a:rPr>
              <a:t>15</a:t>
            </a:r>
            <a:r>
              <a:rPr lang="en-US" altLang="zh-TW" sz="1800" b="1">
                <a:solidFill>
                  <a:srgbClr val="FF0000"/>
                </a:solidFill>
                <a:latin typeface="細明體" panose="02020509000000000000" pitchFamily="49" charset="-120"/>
                <a:ea typeface="細明體" panose="02020509000000000000" pitchFamily="49" charset="-120"/>
              </a:rPr>
              <a:t> ℃</a:t>
            </a:r>
            <a:r>
              <a:rPr lang="zh-TW" altLang="en-US" sz="1800" b="1">
                <a:solidFill>
                  <a:srgbClr val="FF0000"/>
                </a:solidFill>
                <a:latin typeface="細明體" panose="02020509000000000000" pitchFamily="49" charset="-120"/>
                <a:ea typeface="細明體" panose="02020509000000000000" pitchFamily="49" charset="-120"/>
              </a:rPr>
              <a:t>。</a:t>
            </a:r>
          </a:p>
          <a:p>
            <a:pPr eaLnBrk="1" hangingPunct="1">
              <a:spcBef>
                <a:spcPct val="0"/>
              </a:spcBef>
              <a:buClrTx/>
              <a:buFontTx/>
              <a:buNone/>
            </a:pPr>
            <a:endParaRPr lang="zh-TW" altLang="en-US" sz="1800">
              <a:latin typeface="細明體" panose="02020509000000000000" pitchFamily="49" charset="-120"/>
              <a:ea typeface="細明體" panose="02020509000000000000" pitchFamily="49" charset="-120"/>
            </a:endParaRPr>
          </a:p>
          <a:p>
            <a:pPr eaLnBrk="1" hangingPunct="1">
              <a:spcBef>
                <a:spcPct val="0"/>
              </a:spcBef>
              <a:buClrTx/>
              <a:buFontTx/>
              <a:buNone/>
            </a:pPr>
            <a:r>
              <a:rPr lang="en-US" altLang="zh-TW" sz="1800">
                <a:solidFill>
                  <a:srgbClr val="FF3300"/>
                </a:solidFill>
                <a:latin typeface="細明體" panose="02020509000000000000" pitchFamily="49" charset="-120"/>
                <a:ea typeface="細明體" panose="02020509000000000000" pitchFamily="49" charset="-120"/>
              </a:rPr>
              <a:t>c.</a:t>
            </a:r>
            <a:r>
              <a:rPr lang="en-US" altLang="zh-TW" sz="1800">
                <a:latin typeface="細明體" panose="02020509000000000000" pitchFamily="49" charset="-120"/>
                <a:ea typeface="細明體" panose="02020509000000000000" pitchFamily="49" charset="-120"/>
              </a:rPr>
              <a:t> </a:t>
            </a:r>
            <a:r>
              <a:rPr lang="en-US" altLang="zh-TW" sz="1800" b="1">
                <a:solidFill>
                  <a:srgbClr val="FF0000"/>
                </a:solidFill>
                <a:latin typeface="新細明體" panose="02020500000000000000" pitchFamily="18" charset="-120"/>
              </a:rPr>
              <a:t>9 </a:t>
            </a:r>
            <a:r>
              <a:rPr lang="zh-TW" altLang="en-US" sz="1800" b="1">
                <a:solidFill>
                  <a:srgbClr val="FF0000"/>
                </a:solidFill>
                <a:latin typeface="新細明體" panose="02020500000000000000" pitchFamily="18" charset="-120"/>
              </a:rPr>
              <a:t>點溫度 </a:t>
            </a:r>
            <a:r>
              <a:rPr lang="en-US" altLang="zh-TW" sz="1800" b="1">
                <a:solidFill>
                  <a:srgbClr val="FF0000"/>
                </a:solidFill>
                <a:latin typeface="新細明體" panose="02020500000000000000" pitchFamily="18" charset="-120"/>
              </a:rPr>
              <a:t>Range </a:t>
            </a:r>
            <a:r>
              <a:rPr lang="zh-TW" altLang="en-US" sz="1800" b="1">
                <a:solidFill>
                  <a:srgbClr val="FF0000"/>
                </a:solidFill>
                <a:latin typeface="新細明體" panose="02020500000000000000" pitchFamily="18" charset="-120"/>
              </a:rPr>
              <a:t>直接影響 </a:t>
            </a:r>
            <a:r>
              <a:rPr lang="en-US" altLang="zh-TW" sz="1800" b="1">
                <a:solidFill>
                  <a:srgbClr val="FF0000"/>
                </a:solidFill>
                <a:latin typeface="新細明體" panose="02020500000000000000" pitchFamily="18" charset="-120"/>
              </a:rPr>
              <a:t>9</a:t>
            </a:r>
            <a:r>
              <a:rPr lang="zh-TW" altLang="en-US" sz="1800" b="1">
                <a:solidFill>
                  <a:srgbClr val="FF0000"/>
                </a:solidFill>
                <a:latin typeface="新細明體" panose="02020500000000000000" pitchFamily="18" charset="-120"/>
              </a:rPr>
              <a:t>點 </a:t>
            </a:r>
            <a:r>
              <a:rPr lang="en-US" altLang="zh-TW" sz="1800" b="1">
                <a:solidFill>
                  <a:srgbClr val="FF0000"/>
                </a:solidFill>
                <a:latin typeface="新細明體" panose="02020500000000000000" pitchFamily="18" charset="-120"/>
              </a:rPr>
              <a:t>Rs range</a:t>
            </a:r>
            <a:r>
              <a:rPr lang="zh-TW" altLang="en-US" sz="1800" b="1">
                <a:solidFill>
                  <a:srgbClr val="FF0000"/>
                </a:solidFill>
                <a:latin typeface="新細明體" panose="02020500000000000000" pitchFamily="18" charset="-120"/>
              </a:rPr>
              <a:t>。</a:t>
            </a:r>
          </a:p>
        </p:txBody>
      </p:sp>
      <p:pic>
        <p:nvPicPr>
          <p:cNvPr id="19460" name="Picture 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773238"/>
            <a:ext cx="4103687" cy="262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1" name="Picture 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1773238"/>
            <a:ext cx="3671888" cy="264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rrowheads="1"/>
          </p:cNvSpPr>
          <p:nvPr>
            <p:ph type="title"/>
          </p:nvPr>
        </p:nvSpPr>
        <p:spPr/>
        <p:txBody>
          <a:bodyPr/>
          <a:lstStyle/>
          <a:p>
            <a:pPr marL="552450" indent="-552450" algn="ctr" eaLnBrk="1" hangingPunct="1">
              <a:defRPr/>
            </a:pPr>
            <a:r>
              <a:rPr kumimoji="0" lang="zh-TW" altLang="en-US" sz="5200" b="0" u="sng">
                <a:solidFill>
                  <a:srgbClr val="FF9933"/>
                </a:solidFill>
                <a:ea typeface="標楷體" pitchFamily="65" charset="-120"/>
              </a:rPr>
              <a:t>三、要因分析</a:t>
            </a:r>
            <a:br>
              <a:rPr kumimoji="0" lang="zh-TW" altLang="en-US" sz="5200" b="0" u="sng">
                <a:solidFill>
                  <a:srgbClr val="FF9933"/>
                </a:solidFill>
                <a:ea typeface="標楷體" pitchFamily="65" charset="-120"/>
              </a:rPr>
            </a:br>
            <a:endParaRPr kumimoji="0" lang="zh-TW" altLang="en-US" sz="3500" b="0" u="sng"/>
          </a:p>
        </p:txBody>
      </p:sp>
      <p:sp>
        <p:nvSpPr>
          <p:cNvPr id="20483" name="Line 8"/>
          <p:cNvSpPr>
            <a:spLocks noChangeShapeType="1"/>
          </p:cNvSpPr>
          <p:nvPr/>
        </p:nvSpPr>
        <p:spPr bwMode="auto">
          <a:xfrm>
            <a:off x="898525" y="3862388"/>
            <a:ext cx="5472113"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4" name="Line 9"/>
          <p:cNvSpPr>
            <a:spLocks noChangeShapeType="1"/>
          </p:cNvSpPr>
          <p:nvPr/>
        </p:nvSpPr>
        <p:spPr bwMode="auto">
          <a:xfrm>
            <a:off x="3922713" y="2349500"/>
            <a:ext cx="1223962" cy="14398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5" name="Line 10"/>
          <p:cNvSpPr>
            <a:spLocks noChangeShapeType="1"/>
          </p:cNvSpPr>
          <p:nvPr/>
        </p:nvSpPr>
        <p:spPr bwMode="auto">
          <a:xfrm flipV="1">
            <a:off x="2193925" y="3933825"/>
            <a:ext cx="1512888" cy="15843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6" name="Line 12"/>
          <p:cNvSpPr>
            <a:spLocks noChangeShapeType="1"/>
          </p:cNvSpPr>
          <p:nvPr/>
        </p:nvSpPr>
        <p:spPr bwMode="auto">
          <a:xfrm>
            <a:off x="1258888" y="5157788"/>
            <a:ext cx="12239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7" name="Line 13"/>
          <p:cNvSpPr>
            <a:spLocks noChangeShapeType="1"/>
          </p:cNvSpPr>
          <p:nvPr/>
        </p:nvSpPr>
        <p:spPr bwMode="auto">
          <a:xfrm flipH="1">
            <a:off x="3059113" y="4652963"/>
            <a:ext cx="1800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8" name="Line 14"/>
          <p:cNvSpPr>
            <a:spLocks noChangeShapeType="1"/>
          </p:cNvSpPr>
          <p:nvPr/>
        </p:nvSpPr>
        <p:spPr bwMode="auto">
          <a:xfrm>
            <a:off x="2986088" y="2925763"/>
            <a:ext cx="12969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9" name="Line 15"/>
          <p:cNvSpPr>
            <a:spLocks noChangeShapeType="1"/>
          </p:cNvSpPr>
          <p:nvPr/>
        </p:nvSpPr>
        <p:spPr bwMode="auto">
          <a:xfrm flipH="1">
            <a:off x="4641850" y="3141663"/>
            <a:ext cx="15128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0" name="Text Box 16"/>
          <p:cNvSpPr txBox="1">
            <a:spLocks noChangeArrowheads="1"/>
          </p:cNvSpPr>
          <p:nvPr/>
        </p:nvSpPr>
        <p:spPr bwMode="auto">
          <a:xfrm>
            <a:off x="1833563" y="55181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zh-TW" altLang="en-US" sz="2400" b="1"/>
              <a:t>程式</a:t>
            </a:r>
          </a:p>
        </p:txBody>
      </p:sp>
      <p:sp>
        <p:nvSpPr>
          <p:cNvPr id="20491" name="Text Box 17"/>
          <p:cNvSpPr txBox="1">
            <a:spLocks noChangeArrowheads="1"/>
          </p:cNvSpPr>
          <p:nvPr/>
        </p:nvSpPr>
        <p:spPr bwMode="auto">
          <a:xfrm>
            <a:off x="3490913" y="1846263"/>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zh-TW" altLang="en-US" sz="2400" b="1"/>
              <a:t>機臺</a:t>
            </a:r>
          </a:p>
        </p:txBody>
      </p:sp>
      <p:sp>
        <p:nvSpPr>
          <p:cNvPr id="20492" name="Text Box 18"/>
          <p:cNvSpPr txBox="1">
            <a:spLocks noChangeArrowheads="1"/>
          </p:cNvSpPr>
          <p:nvPr/>
        </p:nvSpPr>
        <p:spPr bwMode="auto">
          <a:xfrm>
            <a:off x="4930775" y="2709863"/>
            <a:ext cx="1368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a:t>Lamp</a:t>
            </a:r>
          </a:p>
        </p:txBody>
      </p:sp>
      <p:sp>
        <p:nvSpPr>
          <p:cNvPr id="20493" name="Text Box 19"/>
          <p:cNvSpPr txBox="1">
            <a:spLocks noChangeArrowheads="1"/>
          </p:cNvSpPr>
          <p:nvPr/>
        </p:nvSpPr>
        <p:spPr bwMode="auto">
          <a:xfrm>
            <a:off x="2986088" y="2493963"/>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zh-TW" altLang="en-US"/>
              <a:t>測溫元件</a:t>
            </a:r>
          </a:p>
        </p:txBody>
      </p:sp>
      <p:sp>
        <p:nvSpPr>
          <p:cNvPr id="20494" name="Text Box 21"/>
          <p:cNvSpPr txBox="1">
            <a:spLocks noChangeArrowheads="1"/>
          </p:cNvSpPr>
          <p:nvPr/>
        </p:nvSpPr>
        <p:spPr bwMode="auto">
          <a:xfrm>
            <a:off x="1330325" y="4797425"/>
            <a:ext cx="12239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a:t>N2 gas</a:t>
            </a:r>
          </a:p>
        </p:txBody>
      </p:sp>
      <p:sp>
        <p:nvSpPr>
          <p:cNvPr id="20495" name="Text Box 22"/>
          <p:cNvSpPr txBox="1">
            <a:spLocks noChangeArrowheads="1"/>
          </p:cNvSpPr>
          <p:nvPr/>
        </p:nvSpPr>
        <p:spPr bwMode="auto">
          <a:xfrm>
            <a:off x="3276600" y="4292600"/>
            <a:ext cx="230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a:t>Bank control</a:t>
            </a:r>
          </a:p>
        </p:txBody>
      </p:sp>
      <p:sp>
        <p:nvSpPr>
          <p:cNvPr id="20496" name="Text Box 23"/>
          <p:cNvSpPr txBox="1">
            <a:spLocks noChangeArrowheads="1"/>
          </p:cNvSpPr>
          <p:nvPr/>
        </p:nvSpPr>
        <p:spPr bwMode="auto">
          <a:xfrm>
            <a:off x="6370638" y="3357563"/>
            <a:ext cx="23050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zh-TW" altLang="en-US" sz="2800" b="1"/>
              <a:t>如何控制</a:t>
            </a:r>
            <a:r>
              <a:rPr lang="en-US" altLang="zh-TW" sz="2800" b="1"/>
              <a:t>9</a:t>
            </a:r>
            <a:r>
              <a:rPr lang="zh-TW" altLang="en-US" sz="2800" b="1"/>
              <a:t>點溫度 </a:t>
            </a:r>
            <a:r>
              <a:rPr lang="en-US" altLang="zh-TW" sz="2800" b="1"/>
              <a:t>Range </a:t>
            </a:r>
          </a:p>
        </p:txBody>
      </p:sp>
    </p:spTree>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rrowheads="1"/>
          </p:cNvSpPr>
          <p:nvPr>
            <p:ph type="title"/>
          </p:nvPr>
        </p:nvSpPr>
        <p:spPr/>
        <p:txBody>
          <a:bodyPr/>
          <a:lstStyle/>
          <a:p>
            <a:pPr marL="552450" indent="-552450" algn="ctr" eaLnBrk="1" hangingPunct="1">
              <a:defRPr/>
            </a:pPr>
            <a:r>
              <a:rPr kumimoji="0" lang="zh-TW" altLang="en-US" sz="5200" b="0" u="sng">
                <a:solidFill>
                  <a:srgbClr val="FF9933"/>
                </a:solidFill>
                <a:ea typeface="標楷體" pitchFamily="65" charset="-120"/>
              </a:rPr>
              <a:t>三、要因分析</a:t>
            </a:r>
            <a:br>
              <a:rPr kumimoji="0" lang="zh-TW" altLang="en-US" sz="5200" b="0" u="sng">
                <a:solidFill>
                  <a:srgbClr val="FF9933"/>
                </a:solidFill>
                <a:ea typeface="標楷體" pitchFamily="65" charset="-120"/>
              </a:rPr>
            </a:br>
            <a:r>
              <a:rPr kumimoji="0" lang="zh-TW" altLang="en-US" sz="4000" b="0" u="sng"/>
              <a:t>機臺別</a:t>
            </a:r>
            <a:r>
              <a:rPr kumimoji="0" lang="zh-TW" altLang="en-US" sz="4000"/>
              <a:t> </a:t>
            </a:r>
            <a:br>
              <a:rPr kumimoji="0" lang="zh-TW" altLang="en-US" sz="3500" b="0" u="sng">
                <a:solidFill>
                  <a:schemeClr val="tx1"/>
                </a:solidFill>
                <a:latin typeface="新細明體" pitchFamily="18" charset="-120"/>
              </a:rPr>
            </a:br>
            <a:r>
              <a:rPr kumimoji="0" lang="zh-TW" altLang="en-US" sz="3500" b="0" u="sng"/>
              <a:t>測溫元件</a:t>
            </a:r>
            <a:r>
              <a:rPr kumimoji="0" lang="zh-TW" altLang="en-US" sz="4000"/>
              <a:t> </a:t>
            </a:r>
          </a:p>
        </p:txBody>
      </p:sp>
      <p:sp>
        <p:nvSpPr>
          <p:cNvPr id="21507" name="Text Box 53"/>
          <p:cNvSpPr txBox="1">
            <a:spLocks noChangeArrowheads="1"/>
          </p:cNvSpPr>
          <p:nvPr/>
        </p:nvSpPr>
        <p:spPr bwMode="auto">
          <a:xfrm>
            <a:off x="250825" y="2133600"/>
            <a:ext cx="8642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r>
              <a:rPr lang="en-US" altLang="zh-TW">
                <a:latin typeface="新細明體" panose="02020500000000000000" pitchFamily="18" charset="-120"/>
              </a:rPr>
              <a:t>RTP-1 RUN </a:t>
            </a:r>
            <a:r>
              <a:rPr lang="zh-TW" altLang="en-US">
                <a:latin typeface="新細明體" panose="02020500000000000000" pitchFamily="18" charset="-120"/>
              </a:rPr>
              <a:t>貨測溫元件為 </a:t>
            </a:r>
            <a:r>
              <a:rPr lang="en-US" altLang="zh-TW">
                <a:latin typeface="新細明體" panose="02020500000000000000" pitchFamily="18" charset="-120"/>
              </a:rPr>
              <a:t>Pyrometer </a:t>
            </a:r>
          </a:p>
          <a:p>
            <a:pPr algn="l" eaLnBrk="1" hangingPunct="1"/>
            <a:r>
              <a:rPr lang="en-US" altLang="zh-TW">
                <a:latin typeface="新細明體" panose="02020500000000000000" pitchFamily="18" charset="-120"/>
              </a:rPr>
              <a:t>RTP- 2 ~ RTP- 4 run </a:t>
            </a:r>
            <a:r>
              <a:rPr lang="zh-TW" altLang="en-US">
                <a:latin typeface="新細明體" panose="02020500000000000000" pitchFamily="18" charset="-120"/>
              </a:rPr>
              <a:t>貨測溫元件為 </a:t>
            </a:r>
            <a:r>
              <a:rPr lang="en-US" altLang="zh-TW">
                <a:latin typeface="新細明體" panose="02020500000000000000" pitchFamily="18" charset="-120"/>
              </a:rPr>
              <a:t>DTC sensing pyrometer </a:t>
            </a:r>
            <a:r>
              <a:rPr lang="zh-TW" altLang="en-US">
                <a:latin typeface="新細明體" panose="02020500000000000000" pitchFamily="18" charset="-120"/>
              </a:rPr>
              <a:t>。</a:t>
            </a:r>
          </a:p>
        </p:txBody>
      </p:sp>
      <p:pic>
        <p:nvPicPr>
          <p:cNvPr id="21508" name="Picture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068638"/>
            <a:ext cx="6913563"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468313" y="1700213"/>
            <a:ext cx="4256087"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defTabSz="762000">
              <a:spcBef>
                <a:spcPct val="20000"/>
              </a:spcBef>
              <a:buClr>
                <a:schemeClr val="hlink"/>
              </a:buClr>
              <a:buFont typeface="Wingdings" pitchFamily="2" charset="2"/>
              <a:buChar char="§"/>
              <a:defRPr kumimoji="1" sz="3200">
                <a:solidFill>
                  <a:schemeClr val="tx1"/>
                </a:solidFill>
                <a:effectLst>
                  <a:outerShdw blurRad="38100" dist="38100" dir="2700000" algn="tl">
                    <a:srgbClr val="000000"/>
                  </a:outerShdw>
                </a:effectLst>
                <a:latin typeface="Arial" charset="0"/>
                <a:ea typeface="新細明體" pitchFamily="18" charset="-120"/>
              </a:defRPr>
            </a:lvl1pPr>
            <a:lvl2pPr marL="742950" indent="-285750" algn="l" defTabSz="762000">
              <a:spcBef>
                <a:spcPct val="20000"/>
              </a:spcBef>
              <a:buClr>
                <a:schemeClr val="accent2"/>
              </a:buClr>
              <a:buFont typeface="Wingdings" pitchFamily="2" charset="2"/>
              <a:buChar char="§"/>
              <a:defRPr kumimoji="1" sz="2800">
                <a:solidFill>
                  <a:schemeClr val="tx1"/>
                </a:solidFill>
                <a:effectLst>
                  <a:outerShdw blurRad="38100" dist="38100" dir="2700000" algn="tl">
                    <a:srgbClr val="000000"/>
                  </a:outerShdw>
                </a:effectLst>
                <a:latin typeface="Arial" charset="0"/>
                <a:ea typeface="新細明體" pitchFamily="18" charset="-120"/>
              </a:defRPr>
            </a:lvl2pPr>
            <a:lvl3pPr marL="1143000" indent="-228600" algn="l" defTabSz="762000">
              <a:spcBef>
                <a:spcPct val="20000"/>
              </a:spcBef>
              <a:buClr>
                <a:schemeClr val="hlink"/>
              </a:buClr>
              <a:buFont typeface="Wingdings" pitchFamily="2" charset="2"/>
              <a:buChar char="§"/>
              <a:defRPr kumimoji="1" sz="2400">
                <a:solidFill>
                  <a:schemeClr val="tx1"/>
                </a:solidFill>
                <a:effectLst>
                  <a:outerShdw blurRad="38100" dist="38100" dir="2700000" algn="tl">
                    <a:srgbClr val="000000"/>
                  </a:outerShdw>
                </a:effectLst>
                <a:latin typeface="Arial" charset="0"/>
                <a:ea typeface="新細明體" pitchFamily="18" charset="-120"/>
              </a:defRPr>
            </a:lvl3pPr>
            <a:lvl4pPr marL="1600200" indent="-228600" algn="l" defTabSz="762000">
              <a:spcBef>
                <a:spcPct val="20000"/>
              </a:spcBef>
              <a:buClr>
                <a:schemeClr val="accent2"/>
              </a:buClr>
              <a:buFont typeface="Wingdings" pitchFamily="2" charset="2"/>
              <a:buChar char="§"/>
              <a:defRPr kumimoji="1" sz="2000">
                <a:solidFill>
                  <a:schemeClr val="tx1"/>
                </a:solidFill>
                <a:effectLst>
                  <a:outerShdw blurRad="38100" dist="38100" dir="2700000" algn="tl">
                    <a:srgbClr val="000000"/>
                  </a:outerShdw>
                </a:effectLst>
                <a:latin typeface="Arial" charset="0"/>
                <a:ea typeface="新細明體" pitchFamily="18" charset="-120"/>
              </a:defRPr>
            </a:lvl4pPr>
            <a:lvl5pPr marL="2057400" indent="-228600" algn="l" defTabSz="762000">
              <a:spcBef>
                <a:spcPct val="20000"/>
              </a:spcBef>
              <a:buClr>
                <a:schemeClr val="hlink"/>
              </a:buClr>
              <a:buFont typeface="Wingdings" pitchFamily="2" charset="2"/>
              <a:buChar char="§"/>
              <a:defRPr kumimoji="1" sz="2000">
                <a:solidFill>
                  <a:schemeClr val="tx1"/>
                </a:solidFill>
                <a:effectLst>
                  <a:outerShdw blurRad="38100" dist="38100" dir="2700000" algn="tl">
                    <a:srgbClr val="000000"/>
                  </a:outerShdw>
                </a:effectLst>
                <a:latin typeface="Arial" charset="0"/>
                <a:ea typeface="新細明體" pitchFamily="18" charset="-120"/>
              </a:defRPr>
            </a:lvl5pPr>
            <a:lvl6pPr marL="2514600" indent="-228600" defTabSz="762000" fontAlgn="base">
              <a:spcBef>
                <a:spcPct val="20000"/>
              </a:spcBef>
              <a:spcAft>
                <a:spcPct val="0"/>
              </a:spcAft>
              <a:buClr>
                <a:schemeClr val="hlink"/>
              </a:buClr>
              <a:buFont typeface="Wingdings" pitchFamily="2" charset="2"/>
              <a:buChar char="§"/>
              <a:defRPr kumimoji="1" sz="2000">
                <a:solidFill>
                  <a:schemeClr val="tx1"/>
                </a:solidFill>
                <a:effectLst>
                  <a:outerShdw blurRad="38100" dist="38100" dir="2700000" algn="tl">
                    <a:srgbClr val="000000"/>
                  </a:outerShdw>
                </a:effectLst>
                <a:latin typeface="Arial" charset="0"/>
                <a:ea typeface="新細明體" pitchFamily="18" charset="-120"/>
              </a:defRPr>
            </a:lvl6pPr>
            <a:lvl7pPr marL="2971800" indent="-228600" defTabSz="762000" fontAlgn="base">
              <a:spcBef>
                <a:spcPct val="20000"/>
              </a:spcBef>
              <a:spcAft>
                <a:spcPct val="0"/>
              </a:spcAft>
              <a:buClr>
                <a:schemeClr val="hlink"/>
              </a:buClr>
              <a:buFont typeface="Wingdings" pitchFamily="2" charset="2"/>
              <a:buChar char="§"/>
              <a:defRPr kumimoji="1" sz="2000">
                <a:solidFill>
                  <a:schemeClr val="tx1"/>
                </a:solidFill>
                <a:effectLst>
                  <a:outerShdw blurRad="38100" dist="38100" dir="2700000" algn="tl">
                    <a:srgbClr val="000000"/>
                  </a:outerShdw>
                </a:effectLst>
                <a:latin typeface="Arial" charset="0"/>
                <a:ea typeface="新細明體" pitchFamily="18" charset="-120"/>
              </a:defRPr>
            </a:lvl7pPr>
            <a:lvl8pPr marL="3429000" indent="-228600" defTabSz="762000" fontAlgn="base">
              <a:spcBef>
                <a:spcPct val="20000"/>
              </a:spcBef>
              <a:spcAft>
                <a:spcPct val="0"/>
              </a:spcAft>
              <a:buClr>
                <a:schemeClr val="hlink"/>
              </a:buClr>
              <a:buFont typeface="Wingdings" pitchFamily="2" charset="2"/>
              <a:buChar char="§"/>
              <a:defRPr kumimoji="1" sz="2000">
                <a:solidFill>
                  <a:schemeClr val="tx1"/>
                </a:solidFill>
                <a:effectLst>
                  <a:outerShdw blurRad="38100" dist="38100" dir="2700000" algn="tl">
                    <a:srgbClr val="000000"/>
                  </a:outerShdw>
                </a:effectLst>
                <a:latin typeface="Arial" charset="0"/>
                <a:ea typeface="新細明體" pitchFamily="18" charset="-120"/>
              </a:defRPr>
            </a:lvl8pPr>
            <a:lvl9pPr marL="3886200" indent="-228600" defTabSz="762000" fontAlgn="base">
              <a:spcBef>
                <a:spcPct val="20000"/>
              </a:spcBef>
              <a:spcAft>
                <a:spcPct val="0"/>
              </a:spcAft>
              <a:buClr>
                <a:schemeClr val="hlink"/>
              </a:buClr>
              <a:buFont typeface="Wingdings" pitchFamily="2" charset="2"/>
              <a:buChar char="§"/>
              <a:defRPr kumimoji="1" sz="2000">
                <a:solidFill>
                  <a:schemeClr val="tx1"/>
                </a:solidFill>
                <a:effectLst>
                  <a:outerShdw blurRad="38100" dist="38100" dir="2700000" algn="tl">
                    <a:srgbClr val="000000"/>
                  </a:outerShdw>
                </a:effectLst>
                <a:latin typeface="Arial" charset="0"/>
                <a:ea typeface="新細明體" pitchFamily="18" charset="-120"/>
              </a:defRPr>
            </a:lvl9pPr>
          </a:lstStyle>
          <a:p>
            <a:pPr>
              <a:buClr>
                <a:srgbClr val="070709"/>
              </a:buClr>
              <a:buFont typeface="Wingdings" pitchFamily="2" charset="2"/>
              <a:buNone/>
              <a:defRPr/>
            </a:pPr>
            <a:r>
              <a:rPr lang="zh-TW" altLang="en-US" b="1">
                <a:ea typeface="標楷體" pitchFamily="65" charset="-120"/>
              </a:rPr>
              <a:t>一、主題選定</a:t>
            </a:r>
          </a:p>
          <a:p>
            <a:pPr>
              <a:buClr>
                <a:srgbClr val="070709"/>
              </a:buClr>
              <a:buFont typeface="Wingdings" pitchFamily="2" charset="2"/>
              <a:buNone/>
              <a:defRPr/>
            </a:pPr>
            <a:r>
              <a:rPr lang="zh-TW" altLang="en-US" b="1">
                <a:ea typeface="標楷體" pitchFamily="65" charset="-120"/>
              </a:rPr>
              <a:t>二、現況分析</a:t>
            </a:r>
          </a:p>
          <a:p>
            <a:pPr>
              <a:buClr>
                <a:srgbClr val="070709"/>
              </a:buClr>
              <a:buFont typeface="Wingdings" pitchFamily="2" charset="2"/>
              <a:buNone/>
              <a:defRPr/>
            </a:pPr>
            <a:r>
              <a:rPr lang="zh-TW" altLang="en-US" b="1">
                <a:ea typeface="標楷體" pitchFamily="65" charset="-120"/>
              </a:rPr>
              <a:t>三、要因分析 </a:t>
            </a:r>
            <a:endParaRPr lang="zh-TW" altLang="en-US" b="1">
              <a:ea typeface="標楷體" pitchFamily="65" charset="-120"/>
              <a:sym typeface="Wingdings" pitchFamily="2" charset="2"/>
            </a:endParaRPr>
          </a:p>
          <a:p>
            <a:pPr>
              <a:buClr>
                <a:srgbClr val="070709"/>
              </a:buClr>
              <a:buFont typeface="Wingdings" pitchFamily="2" charset="2"/>
              <a:buNone/>
              <a:defRPr/>
            </a:pPr>
            <a:r>
              <a:rPr lang="zh-TW" altLang="en-US" b="1">
                <a:ea typeface="標楷體" pitchFamily="65" charset="-120"/>
              </a:rPr>
              <a:t>四、真因驗證</a:t>
            </a:r>
          </a:p>
          <a:p>
            <a:pPr>
              <a:buClr>
                <a:srgbClr val="070709"/>
              </a:buClr>
              <a:buFont typeface="Wingdings" pitchFamily="2" charset="2"/>
              <a:buNone/>
              <a:defRPr/>
            </a:pPr>
            <a:r>
              <a:rPr lang="zh-TW" altLang="en-US" b="1">
                <a:ea typeface="標楷體" pitchFamily="65" charset="-120"/>
              </a:rPr>
              <a:t>五、對策擬定與實施</a:t>
            </a:r>
          </a:p>
          <a:p>
            <a:pPr>
              <a:buClr>
                <a:srgbClr val="070709"/>
              </a:buClr>
              <a:buFont typeface="Wingdings" pitchFamily="2" charset="2"/>
              <a:buNone/>
              <a:defRPr/>
            </a:pPr>
            <a:r>
              <a:rPr lang="zh-TW" altLang="en-US" b="1">
                <a:ea typeface="標楷體" pitchFamily="65" charset="-120"/>
              </a:rPr>
              <a:t>六、效果確認</a:t>
            </a:r>
          </a:p>
          <a:p>
            <a:pPr>
              <a:buClr>
                <a:srgbClr val="070709"/>
              </a:buClr>
              <a:buFont typeface="Wingdings" pitchFamily="2" charset="2"/>
              <a:buNone/>
              <a:defRPr/>
            </a:pPr>
            <a:r>
              <a:rPr lang="zh-TW" altLang="en-US" b="1">
                <a:ea typeface="標楷體" pitchFamily="65" charset="-120"/>
              </a:rPr>
              <a:t>七、標準化</a:t>
            </a:r>
          </a:p>
          <a:p>
            <a:pPr>
              <a:buClr>
                <a:srgbClr val="070709"/>
              </a:buClr>
              <a:buFont typeface="Wingdings" pitchFamily="2" charset="2"/>
              <a:buNone/>
              <a:defRPr/>
            </a:pPr>
            <a:r>
              <a:rPr lang="zh-TW" altLang="en-US" b="1">
                <a:ea typeface="標楷體" pitchFamily="65" charset="-120"/>
              </a:rPr>
              <a:t>八、效益評估</a:t>
            </a:r>
          </a:p>
        </p:txBody>
      </p:sp>
      <p:sp>
        <p:nvSpPr>
          <p:cNvPr id="4099" name="Rectangle 5"/>
          <p:cNvSpPr>
            <a:spLocks noChangeArrowheads="1"/>
          </p:cNvSpPr>
          <p:nvPr/>
        </p:nvSpPr>
        <p:spPr bwMode="auto">
          <a:xfrm>
            <a:off x="5148263" y="1700213"/>
            <a:ext cx="3505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defTabSz="762000" eaLnBrk="0" hangingPunct="0">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lgn="l" defTabSz="762000" eaLnBrk="0" hangingPunct="0">
              <a:spcBef>
                <a:spcPct val="20000"/>
              </a:spcBef>
              <a:buClr>
                <a:schemeClr val="accent2"/>
              </a:buClr>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lgn="l" defTabSz="762000" eaLnBrk="0" hangingPunct="0">
              <a:spcBef>
                <a:spcPct val="20000"/>
              </a:spcBef>
              <a:buClr>
                <a:schemeClr val="hlink"/>
              </a:buClr>
              <a:buFont typeface="Wingdings" panose="05000000000000000000" pitchFamily="2"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lgn="l" defTabSz="762000" eaLnBrk="0" hangingPunct="0">
              <a:spcBef>
                <a:spcPct val="20000"/>
              </a:spcBef>
              <a:buClr>
                <a:schemeClr val="accent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lgn="l" defTabSz="762000" eaLnBrk="0" hangingPunct="0">
              <a:spcBef>
                <a:spcPct val="20000"/>
              </a:spcBef>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defTabSz="7620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defTabSz="7620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defTabSz="7620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defTabSz="7620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buClr>
                <a:srgbClr val="070709"/>
              </a:buClr>
              <a:buFontTx/>
              <a:buNone/>
            </a:pPr>
            <a:r>
              <a:rPr kumimoji="0" lang="zh-TW" altLang="en-US" b="1">
                <a:latin typeface="Times New Roman" panose="02020603050405020304" pitchFamily="18" charset="0"/>
                <a:ea typeface="標楷體" pitchFamily="65" charset="-120"/>
              </a:rPr>
              <a:t>九、殘留問題</a:t>
            </a:r>
          </a:p>
          <a:p>
            <a:pPr eaLnBrk="1" hangingPunct="1">
              <a:buClr>
                <a:srgbClr val="070709"/>
              </a:buClr>
              <a:buFontTx/>
              <a:buNone/>
            </a:pPr>
            <a:endParaRPr kumimoji="0" lang="en-US" altLang="zh-TW" b="1">
              <a:latin typeface="Times New Roman" panose="02020603050405020304" pitchFamily="18" charset="0"/>
              <a:ea typeface="標楷體" pitchFamily="65" charset="-120"/>
            </a:endParaRPr>
          </a:p>
        </p:txBody>
      </p:sp>
      <p:sp>
        <p:nvSpPr>
          <p:cNvPr id="4100" name="Text Box 7"/>
          <p:cNvSpPr txBox="1">
            <a:spLocks noChangeArrowheads="1"/>
          </p:cNvSpPr>
          <p:nvPr/>
        </p:nvSpPr>
        <p:spPr bwMode="auto">
          <a:xfrm>
            <a:off x="611188" y="765175"/>
            <a:ext cx="8137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zh-TW" altLang="en-US" sz="3200" b="1">
                <a:solidFill>
                  <a:srgbClr val="FF6600"/>
                </a:solidFill>
              </a:rPr>
              <a:t>降低 </a:t>
            </a:r>
            <a:r>
              <a:rPr lang="en-US" altLang="zh-TW" sz="3200" b="1">
                <a:solidFill>
                  <a:srgbClr val="FF6600"/>
                </a:solidFill>
              </a:rPr>
              <a:t>RTP </a:t>
            </a:r>
            <a:r>
              <a:rPr lang="zh-TW" altLang="en-US" sz="3200" b="1">
                <a:solidFill>
                  <a:srgbClr val="FF6600"/>
                </a:solidFill>
              </a:rPr>
              <a:t>測機 </a:t>
            </a:r>
            <a:r>
              <a:rPr lang="en-US" altLang="zh-TW" sz="3200" b="1">
                <a:solidFill>
                  <a:srgbClr val="FF6600"/>
                </a:solidFill>
              </a:rPr>
              <a:t>OOS Rate</a:t>
            </a:r>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rrowheads="1"/>
          </p:cNvSpPr>
          <p:nvPr>
            <p:ph type="title"/>
          </p:nvPr>
        </p:nvSpPr>
        <p:spPr/>
        <p:txBody>
          <a:bodyPr/>
          <a:lstStyle/>
          <a:p>
            <a:pPr marL="552450" indent="-552450" algn="ctr" eaLnBrk="1" hangingPunct="1">
              <a:defRPr/>
            </a:pPr>
            <a:r>
              <a:rPr kumimoji="0" lang="zh-TW" altLang="en-US" sz="5200" b="0" u="sng">
                <a:solidFill>
                  <a:srgbClr val="FF9933"/>
                </a:solidFill>
                <a:ea typeface="標楷體" pitchFamily="65" charset="-120"/>
              </a:rPr>
              <a:t>三、要因分析</a:t>
            </a:r>
            <a:br>
              <a:rPr kumimoji="0" lang="zh-TW" altLang="en-US" sz="5200" b="0" u="sng">
                <a:solidFill>
                  <a:srgbClr val="FF9933"/>
                </a:solidFill>
                <a:ea typeface="標楷體" pitchFamily="65" charset="-120"/>
              </a:rPr>
            </a:br>
            <a:r>
              <a:rPr kumimoji="0" lang="zh-TW" altLang="en-US" sz="4000" b="0" u="sng"/>
              <a:t>機臺別</a:t>
            </a:r>
            <a:r>
              <a:rPr kumimoji="0" lang="zh-TW" altLang="en-US" sz="4000"/>
              <a:t> </a:t>
            </a:r>
            <a:br>
              <a:rPr kumimoji="0" lang="zh-TW" altLang="en-US" sz="3500" b="0" u="sng">
                <a:solidFill>
                  <a:schemeClr val="tx1"/>
                </a:solidFill>
                <a:latin typeface="新細明體" pitchFamily="18" charset="-120"/>
              </a:rPr>
            </a:br>
            <a:r>
              <a:rPr kumimoji="0" lang="en-US" altLang="zh-TW" sz="3500" b="0" u="sng">
                <a:latin typeface="新細明體" pitchFamily="18" charset="-120"/>
              </a:rPr>
              <a:t>Lamp </a:t>
            </a:r>
            <a:r>
              <a:rPr kumimoji="0" lang="zh-TW" altLang="en-US" sz="3500" b="0" u="sng">
                <a:latin typeface="新細明體" pitchFamily="18" charset="-120"/>
              </a:rPr>
              <a:t>電流值</a:t>
            </a:r>
            <a:r>
              <a:rPr kumimoji="0" lang="zh-TW" altLang="en-US" sz="4000"/>
              <a:t> </a:t>
            </a:r>
          </a:p>
        </p:txBody>
      </p:sp>
      <p:pic>
        <p:nvPicPr>
          <p:cNvPr id="225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060575"/>
            <a:ext cx="5976938"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5805488"/>
            <a:ext cx="70215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rrowheads="1"/>
          </p:cNvSpPr>
          <p:nvPr>
            <p:ph type="title"/>
          </p:nvPr>
        </p:nvSpPr>
        <p:spPr/>
        <p:txBody>
          <a:bodyPr/>
          <a:lstStyle/>
          <a:p>
            <a:pPr marL="552450" indent="-552450" algn="ctr" eaLnBrk="1" hangingPunct="1">
              <a:defRPr/>
            </a:pPr>
            <a:r>
              <a:rPr kumimoji="0" lang="zh-TW" altLang="en-US" sz="5200" b="0" u="sng">
                <a:solidFill>
                  <a:srgbClr val="FF9933"/>
                </a:solidFill>
                <a:ea typeface="標楷體" pitchFamily="65" charset="-120"/>
              </a:rPr>
              <a:t>三、要因分析</a:t>
            </a:r>
            <a:br>
              <a:rPr kumimoji="0" lang="zh-TW" altLang="en-US" sz="5200" b="0" u="sng">
                <a:solidFill>
                  <a:srgbClr val="FF9933"/>
                </a:solidFill>
                <a:ea typeface="標楷體" pitchFamily="65" charset="-120"/>
              </a:rPr>
            </a:br>
            <a:r>
              <a:rPr kumimoji="0" lang="zh-TW" altLang="en-US" sz="4000" b="0" u="sng"/>
              <a:t>程式別</a:t>
            </a:r>
            <a:r>
              <a:rPr kumimoji="0" lang="zh-TW" altLang="en-US" sz="4000"/>
              <a:t> </a:t>
            </a:r>
            <a:br>
              <a:rPr kumimoji="0" lang="zh-TW" altLang="en-US" sz="3500" b="0" u="sng">
                <a:solidFill>
                  <a:schemeClr val="tx1"/>
                </a:solidFill>
                <a:latin typeface="新細明體" pitchFamily="18" charset="-120"/>
              </a:rPr>
            </a:br>
            <a:r>
              <a:rPr kumimoji="0" lang="en-US" altLang="zh-TW" sz="3500" b="0" u="sng">
                <a:latin typeface="新細明體" pitchFamily="18" charset="-120"/>
              </a:rPr>
              <a:t>N2 gas </a:t>
            </a:r>
            <a:r>
              <a:rPr kumimoji="0" lang="zh-TW" altLang="en-US" sz="3500" b="0" u="sng">
                <a:latin typeface="新細明體" pitchFamily="18" charset="-120"/>
              </a:rPr>
              <a:t>量的影響</a:t>
            </a:r>
            <a:r>
              <a:rPr kumimoji="0" lang="zh-TW" altLang="en-US" sz="4000"/>
              <a:t> </a:t>
            </a:r>
          </a:p>
        </p:txBody>
      </p:sp>
      <p:pic>
        <p:nvPicPr>
          <p:cNvPr id="235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205038"/>
            <a:ext cx="6840538"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 Box 9"/>
          <p:cNvSpPr txBox="1">
            <a:spLocks noChangeArrowheads="1"/>
          </p:cNvSpPr>
          <p:nvPr/>
        </p:nvSpPr>
        <p:spPr bwMode="auto">
          <a:xfrm>
            <a:off x="1042988" y="6237288"/>
            <a:ext cx="7129462" cy="36671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r>
              <a:rPr lang="en-US" altLang="zh-TW">
                <a:solidFill>
                  <a:srgbClr val="000000"/>
                </a:solidFill>
                <a:latin typeface="細明體" panose="02020509000000000000" pitchFamily="49" charset="-120"/>
                <a:ea typeface="細明體" panose="02020509000000000000" pitchFamily="49" charset="-120"/>
              </a:rPr>
              <a:t>N2 </a:t>
            </a:r>
            <a:r>
              <a:rPr lang="zh-TW" altLang="en-US">
                <a:solidFill>
                  <a:srgbClr val="000000"/>
                </a:solidFill>
                <a:latin typeface="細明體" panose="02020509000000000000" pitchFamily="49" charset="-120"/>
                <a:ea typeface="細明體" panose="02020509000000000000" pitchFamily="49" charset="-120"/>
              </a:rPr>
              <a:t>量會影響 </a:t>
            </a:r>
            <a:r>
              <a:rPr lang="en-US" altLang="zh-TW">
                <a:solidFill>
                  <a:srgbClr val="000000"/>
                </a:solidFill>
                <a:latin typeface="細明體" panose="02020509000000000000" pitchFamily="49" charset="-120"/>
                <a:ea typeface="細明體" panose="02020509000000000000" pitchFamily="49" charset="-120"/>
              </a:rPr>
              <a:t>9 </a:t>
            </a:r>
            <a:r>
              <a:rPr lang="zh-TW" altLang="en-US">
                <a:solidFill>
                  <a:srgbClr val="000000"/>
                </a:solidFill>
                <a:latin typeface="細明體" panose="02020509000000000000" pitchFamily="49" charset="-120"/>
                <a:ea typeface="細明體" panose="02020509000000000000" pitchFamily="49" charset="-120"/>
              </a:rPr>
              <a:t>點 溫度 </a:t>
            </a:r>
            <a:r>
              <a:rPr lang="en-US" altLang="zh-TW">
                <a:solidFill>
                  <a:srgbClr val="000000"/>
                </a:solidFill>
                <a:latin typeface="細明體" panose="02020509000000000000" pitchFamily="49" charset="-120"/>
                <a:ea typeface="細明體" panose="02020509000000000000" pitchFamily="49" charset="-120"/>
              </a:rPr>
              <a:t>Range </a:t>
            </a:r>
            <a:r>
              <a:rPr lang="zh-TW" altLang="en-US">
                <a:solidFill>
                  <a:srgbClr val="000000"/>
                </a:solidFill>
                <a:latin typeface="細明體" panose="02020509000000000000" pitchFamily="49" charset="-120"/>
                <a:ea typeface="細明體" panose="02020509000000000000" pitchFamily="49" charset="-120"/>
              </a:rPr>
              <a:t>，目前程式設定 </a:t>
            </a:r>
            <a:r>
              <a:rPr lang="en-US" altLang="zh-TW">
                <a:solidFill>
                  <a:srgbClr val="000000"/>
                </a:solidFill>
                <a:latin typeface="細明體" panose="02020509000000000000" pitchFamily="49" charset="-120"/>
                <a:ea typeface="細明體" panose="02020509000000000000" pitchFamily="49" charset="-120"/>
              </a:rPr>
              <a:t>8L </a:t>
            </a:r>
            <a:r>
              <a:rPr lang="zh-TW" altLang="en-US">
                <a:solidFill>
                  <a:srgbClr val="000000"/>
                </a:solidFill>
                <a:latin typeface="細明體" panose="02020509000000000000" pitchFamily="49" charset="-120"/>
                <a:ea typeface="細明體" panose="02020509000000000000" pitchFamily="49" charset="-120"/>
              </a:rPr>
              <a:t>已是最佳化。</a:t>
            </a:r>
          </a:p>
        </p:txBody>
      </p:sp>
    </p:spTree>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rrowheads="1"/>
          </p:cNvSpPr>
          <p:nvPr>
            <p:ph type="title"/>
          </p:nvPr>
        </p:nvSpPr>
        <p:spPr>
          <a:xfrm>
            <a:off x="684213" y="549275"/>
            <a:ext cx="7696200" cy="1143000"/>
          </a:xfrm>
        </p:spPr>
        <p:txBody>
          <a:bodyPr/>
          <a:lstStyle/>
          <a:p>
            <a:pPr marL="552450" indent="-552450" algn="ctr" eaLnBrk="1" hangingPunct="1">
              <a:defRPr/>
            </a:pPr>
            <a:r>
              <a:rPr kumimoji="0" lang="zh-TW" altLang="en-US" sz="5200" b="0" u="sng">
                <a:solidFill>
                  <a:srgbClr val="FF9933"/>
                </a:solidFill>
                <a:ea typeface="標楷體" pitchFamily="65" charset="-120"/>
              </a:rPr>
              <a:t>三、要因分析</a:t>
            </a:r>
            <a:br>
              <a:rPr kumimoji="0" lang="zh-TW" altLang="en-US" sz="5200" b="0" u="sng">
                <a:solidFill>
                  <a:srgbClr val="FF9933"/>
                </a:solidFill>
                <a:ea typeface="標楷體" pitchFamily="65" charset="-120"/>
              </a:rPr>
            </a:br>
            <a:r>
              <a:rPr kumimoji="0" lang="zh-TW" altLang="en-US" sz="4000" b="0" u="sng"/>
              <a:t>程式別 </a:t>
            </a:r>
            <a:r>
              <a:rPr kumimoji="0" lang="en-US" altLang="zh-TW" sz="3500" b="0" u="sng">
                <a:latin typeface="新細明體" pitchFamily="18" charset="-120"/>
              </a:rPr>
              <a:t>Bank control </a:t>
            </a:r>
            <a:r>
              <a:rPr kumimoji="0" lang="zh-TW" altLang="en-US" sz="3500" b="0" u="sng">
                <a:latin typeface="新細明體" pitchFamily="18" charset="-120"/>
              </a:rPr>
              <a:t>的影響</a:t>
            </a:r>
            <a:r>
              <a:rPr kumimoji="0" lang="zh-TW" altLang="en-US" sz="4000"/>
              <a:t> </a:t>
            </a:r>
            <a:br>
              <a:rPr kumimoji="0" lang="zh-TW" altLang="en-US" sz="3500" b="0" u="sng">
                <a:solidFill>
                  <a:schemeClr val="tx1"/>
                </a:solidFill>
                <a:latin typeface="新細明體" pitchFamily="18" charset="-120"/>
              </a:rPr>
            </a:br>
            <a:endParaRPr kumimoji="0" lang="zh-TW" altLang="en-US" sz="3500" b="0" u="sng">
              <a:solidFill>
                <a:schemeClr val="tx1"/>
              </a:solidFill>
              <a:latin typeface="新細明體" pitchFamily="18" charset="-120"/>
            </a:endParaRPr>
          </a:p>
        </p:txBody>
      </p:sp>
      <p:sp>
        <p:nvSpPr>
          <p:cNvPr id="24579" name="Line 8"/>
          <p:cNvSpPr>
            <a:spLocks noChangeShapeType="1"/>
          </p:cNvSpPr>
          <p:nvPr/>
        </p:nvSpPr>
        <p:spPr bwMode="auto">
          <a:xfrm>
            <a:off x="755650" y="1700213"/>
            <a:ext cx="7777163" cy="0"/>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4580" name="Picture 9" descr="Z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628775"/>
            <a:ext cx="4679950" cy="5113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4581" name="Picture 10" descr="6-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2636838"/>
            <a:ext cx="4140200" cy="309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AutoShape 11"/>
          <p:cNvSpPr>
            <a:spLocks/>
          </p:cNvSpPr>
          <p:nvPr/>
        </p:nvSpPr>
        <p:spPr bwMode="auto">
          <a:xfrm rot="5400000">
            <a:off x="8389144" y="3501232"/>
            <a:ext cx="71437" cy="215900"/>
          </a:xfrm>
          <a:prstGeom prst="rightBrace">
            <a:avLst>
              <a:gd name="adj1" fmla="val 25185"/>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24583" name="AutoShape 12"/>
          <p:cNvSpPr>
            <a:spLocks/>
          </p:cNvSpPr>
          <p:nvPr/>
        </p:nvSpPr>
        <p:spPr bwMode="auto">
          <a:xfrm rot="5400000">
            <a:off x="6084094" y="3501232"/>
            <a:ext cx="71437" cy="215900"/>
          </a:xfrm>
          <a:prstGeom prst="rightBrace">
            <a:avLst>
              <a:gd name="adj1" fmla="val 25185"/>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24584" name="AutoShape 13"/>
          <p:cNvSpPr>
            <a:spLocks/>
          </p:cNvSpPr>
          <p:nvPr/>
        </p:nvSpPr>
        <p:spPr bwMode="auto">
          <a:xfrm rot="5400000">
            <a:off x="6588125" y="3429001"/>
            <a:ext cx="71437" cy="360362"/>
          </a:xfrm>
          <a:prstGeom prst="rightBrace">
            <a:avLst>
              <a:gd name="adj1" fmla="val 42037"/>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24585" name="AutoShape 14"/>
          <p:cNvSpPr>
            <a:spLocks/>
          </p:cNvSpPr>
          <p:nvPr/>
        </p:nvSpPr>
        <p:spPr bwMode="auto">
          <a:xfrm rot="5400000">
            <a:off x="7885113" y="3429000"/>
            <a:ext cx="71437" cy="360363"/>
          </a:xfrm>
          <a:prstGeom prst="rightBrace">
            <a:avLst>
              <a:gd name="adj1" fmla="val 42037"/>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24586" name="AutoShape 15"/>
          <p:cNvSpPr>
            <a:spLocks/>
          </p:cNvSpPr>
          <p:nvPr/>
        </p:nvSpPr>
        <p:spPr bwMode="auto">
          <a:xfrm rot="5400000">
            <a:off x="7236619" y="3356769"/>
            <a:ext cx="71437" cy="504825"/>
          </a:xfrm>
          <a:prstGeom prst="rightBrace">
            <a:avLst>
              <a:gd name="adj1" fmla="val 58889"/>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24587" name="Text Box 16"/>
          <p:cNvSpPr txBox="1">
            <a:spLocks noChangeArrowheads="1"/>
          </p:cNvSpPr>
          <p:nvPr/>
        </p:nvSpPr>
        <p:spPr bwMode="auto">
          <a:xfrm>
            <a:off x="8316913" y="3573463"/>
            <a:ext cx="2873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sz="1000">
                <a:solidFill>
                  <a:srgbClr val="FF0000"/>
                </a:solidFill>
              </a:rPr>
              <a:t>1</a:t>
            </a:r>
          </a:p>
        </p:txBody>
      </p:sp>
      <p:sp>
        <p:nvSpPr>
          <p:cNvPr id="24588" name="Text Box 17"/>
          <p:cNvSpPr txBox="1">
            <a:spLocks noChangeArrowheads="1"/>
          </p:cNvSpPr>
          <p:nvPr/>
        </p:nvSpPr>
        <p:spPr bwMode="auto">
          <a:xfrm>
            <a:off x="7812088" y="3573463"/>
            <a:ext cx="2873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sz="1000">
                <a:solidFill>
                  <a:srgbClr val="FF0000"/>
                </a:solidFill>
              </a:rPr>
              <a:t>2</a:t>
            </a:r>
          </a:p>
        </p:txBody>
      </p:sp>
      <p:sp>
        <p:nvSpPr>
          <p:cNvPr id="24589" name="Text Box 18"/>
          <p:cNvSpPr txBox="1">
            <a:spLocks noChangeArrowheads="1"/>
          </p:cNvSpPr>
          <p:nvPr/>
        </p:nvSpPr>
        <p:spPr bwMode="auto">
          <a:xfrm>
            <a:off x="7164388" y="3573463"/>
            <a:ext cx="2873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sz="1000">
                <a:solidFill>
                  <a:srgbClr val="FF0000"/>
                </a:solidFill>
              </a:rPr>
              <a:t>3</a:t>
            </a:r>
          </a:p>
        </p:txBody>
      </p:sp>
      <p:sp>
        <p:nvSpPr>
          <p:cNvPr id="24590" name="Text Box 19"/>
          <p:cNvSpPr txBox="1">
            <a:spLocks noChangeArrowheads="1"/>
          </p:cNvSpPr>
          <p:nvPr/>
        </p:nvSpPr>
        <p:spPr bwMode="auto">
          <a:xfrm>
            <a:off x="6516688" y="3573463"/>
            <a:ext cx="2873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sz="1000">
                <a:solidFill>
                  <a:srgbClr val="FF0000"/>
                </a:solidFill>
              </a:rPr>
              <a:t>4</a:t>
            </a:r>
          </a:p>
        </p:txBody>
      </p:sp>
      <p:sp>
        <p:nvSpPr>
          <p:cNvPr id="24591" name="Text Box 20"/>
          <p:cNvSpPr txBox="1">
            <a:spLocks noChangeArrowheads="1"/>
          </p:cNvSpPr>
          <p:nvPr/>
        </p:nvSpPr>
        <p:spPr bwMode="auto">
          <a:xfrm>
            <a:off x="6011863" y="3573463"/>
            <a:ext cx="2873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sz="1000">
                <a:solidFill>
                  <a:srgbClr val="FF0000"/>
                </a:solidFill>
              </a:rPr>
              <a:t>5</a:t>
            </a:r>
          </a:p>
        </p:txBody>
      </p:sp>
    </p:spTree>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rrowheads="1"/>
          </p:cNvSpPr>
          <p:nvPr>
            <p:ph type="title"/>
          </p:nvPr>
        </p:nvSpPr>
        <p:spPr/>
        <p:txBody>
          <a:bodyPr/>
          <a:lstStyle/>
          <a:p>
            <a:pPr marL="552450" indent="-552450" algn="ctr" eaLnBrk="1" hangingPunct="1">
              <a:defRPr/>
            </a:pPr>
            <a:r>
              <a:rPr kumimoji="0" lang="zh-TW" altLang="en-US" sz="5200" b="0" u="sng">
                <a:solidFill>
                  <a:srgbClr val="FF9933"/>
                </a:solidFill>
                <a:ea typeface="標楷體" pitchFamily="65" charset="-120"/>
              </a:rPr>
              <a:t>三、要因分析</a:t>
            </a:r>
            <a:br>
              <a:rPr kumimoji="0" lang="zh-TW" altLang="en-US" sz="5200" b="0" u="sng">
                <a:solidFill>
                  <a:srgbClr val="FF9933"/>
                </a:solidFill>
                <a:ea typeface="標楷體" pitchFamily="65" charset="-120"/>
              </a:rPr>
            </a:br>
            <a:r>
              <a:rPr kumimoji="0" lang="zh-TW" altLang="en-US" sz="4000" b="0" u="sng"/>
              <a:t>程式別</a:t>
            </a:r>
            <a:r>
              <a:rPr kumimoji="0" lang="zh-TW" altLang="en-US" sz="4000"/>
              <a:t> </a:t>
            </a:r>
            <a:br>
              <a:rPr kumimoji="0" lang="zh-TW" altLang="en-US" sz="3500" b="0" u="sng">
                <a:solidFill>
                  <a:schemeClr val="tx1"/>
                </a:solidFill>
                <a:latin typeface="新細明體" pitchFamily="18" charset="-120"/>
              </a:rPr>
            </a:br>
            <a:r>
              <a:rPr kumimoji="0" lang="en-US" altLang="zh-TW" sz="3500" b="0" u="sng">
                <a:latin typeface="新細明體" pitchFamily="18" charset="-120"/>
              </a:rPr>
              <a:t>Bank control </a:t>
            </a:r>
            <a:r>
              <a:rPr kumimoji="0" lang="zh-TW" altLang="en-US" sz="3500" b="0" u="sng">
                <a:latin typeface="新細明體" pitchFamily="18" charset="-120"/>
              </a:rPr>
              <a:t>的影響</a:t>
            </a:r>
            <a:r>
              <a:rPr kumimoji="0" lang="zh-TW" altLang="en-US" sz="4000"/>
              <a:t> </a:t>
            </a:r>
          </a:p>
        </p:txBody>
      </p:sp>
      <p:pic>
        <p:nvPicPr>
          <p:cNvPr id="2560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492375"/>
            <a:ext cx="7667625" cy="3760788"/>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4" name="Text Box 9"/>
          <p:cNvSpPr txBox="1">
            <a:spLocks noChangeArrowheads="1"/>
          </p:cNvSpPr>
          <p:nvPr/>
        </p:nvSpPr>
        <p:spPr bwMode="auto">
          <a:xfrm>
            <a:off x="3995738" y="1844675"/>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sz="2400" b="1">
                <a:latin typeface="新細明體" panose="02020500000000000000" pitchFamily="18" charset="-120"/>
              </a:rPr>
              <a:t>RTP-1</a:t>
            </a:r>
          </a:p>
        </p:txBody>
      </p:sp>
    </p:spTree>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rrowheads="1"/>
          </p:cNvSpPr>
          <p:nvPr>
            <p:ph type="title"/>
          </p:nvPr>
        </p:nvSpPr>
        <p:spPr/>
        <p:txBody>
          <a:bodyPr/>
          <a:lstStyle/>
          <a:p>
            <a:pPr marL="552450" indent="-552450" algn="ctr" eaLnBrk="1" hangingPunct="1">
              <a:defRPr/>
            </a:pPr>
            <a:r>
              <a:rPr kumimoji="0" lang="zh-TW" altLang="en-US" sz="5200" b="0" u="sng">
                <a:solidFill>
                  <a:srgbClr val="FF9933"/>
                </a:solidFill>
                <a:ea typeface="標楷體" pitchFamily="65" charset="-120"/>
              </a:rPr>
              <a:t>三、要因分析</a:t>
            </a:r>
            <a:br>
              <a:rPr kumimoji="0" lang="zh-TW" altLang="en-US" sz="5200" b="0" u="sng">
                <a:solidFill>
                  <a:srgbClr val="FF9933"/>
                </a:solidFill>
                <a:ea typeface="標楷體" pitchFamily="65" charset="-120"/>
              </a:rPr>
            </a:br>
            <a:r>
              <a:rPr kumimoji="0" lang="zh-TW" altLang="en-US" sz="4000" b="0" u="sng"/>
              <a:t>程式別</a:t>
            </a:r>
            <a:r>
              <a:rPr kumimoji="0" lang="zh-TW" altLang="en-US" sz="4000"/>
              <a:t> </a:t>
            </a:r>
            <a:br>
              <a:rPr kumimoji="0" lang="zh-TW" altLang="en-US" sz="3500" b="0" u="sng">
                <a:solidFill>
                  <a:schemeClr val="tx1"/>
                </a:solidFill>
                <a:latin typeface="新細明體" pitchFamily="18" charset="-120"/>
              </a:rPr>
            </a:br>
            <a:r>
              <a:rPr kumimoji="0" lang="en-US" altLang="zh-TW" sz="3500" b="0" u="sng">
                <a:latin typeface="新細明體" pitchFamily="18" charset="-120"/>
              </a:rPr>
              <a:t>Bank control </a:t>
            </a:r>
            <a:r>
              <a:rPr kumimoji="0" lang="zh-TW" altLang="en-US" sz="3500" b="0" u="sng">
                <a:latin typeface="新細明體" pitchFamily="18" charset="-120"/>
              </a:rPr>
              <a:t>的影響</a:t>
            </a:r>
            <a:r>
              <a:rPr kumimoji="0" lang="zh-TW" altLang="en-US" sz="4000"/>
              <a:t> </a:t>
            </a:r>
          </a:p>
        </p:txBody>
      </p:sp>
      <p:pic>
        <p:nvPicPr>
          <p:cNvPr id="2662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349500"/>
            <a:ext cx="7920038" cy="39306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8" name="Text Box 9"/>
          <p:cNvSpPr txBox="1">
            <a:spLocks noChangeArrowheads="1"/>
          </p:cNvSpPr>
          <p:nvPr/>
        </p:nvSpPr>
        <p:spPr bwMode="auto">
          <a:xfrm>
            <a:off x="3995738" y="1844675"/>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sz="2400" b="1">
                <a:latin typeface="新細明體" panose="02020500000000000000" pitchFamily="18" charset="-120"/>
              </a:rPr>
              <a:t>RTP-2</a:t>
            </a:r>
          </a:p>
        </p:txBody>
      </p:sp>
    </p:spTree>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rrowheads="1"/>
          </p:cNvSpPr>
          <p:nvPr>
            <p:ph type="title"/>
          </p:nvPr>
        </p:nvSpPr>
        <p:spPr/>
        <p:txBody>
          <a:bodyPr/>
          <a:lstStyle/>
          <a:p>
            <a:pPr marL="552450" indent="-552450" algn="ctr" eaLnBrk="1" hangingPunct="1">
              <a:defRPr/>
            </a:pPr>
            <a:r>
              <a:rPr kumimoji="0" lang="zh-TW" altLang="en-US" sz="5200" b="0" u="sng">
                <a:solidFill>
                  <a:srgbClr val="FF9933"/>
                </a:solidFill>
                <a:ea typeface="標楷體" pitchFamily="65" charset="-120"/>
              </a:rPr>
              <a:t>三、要因分析</a:t>
            </a:r>
            <a:br>
              <a:rPr kumimoji="0" lang="zh-TW" altLang="en-US" sz="5200" b="0" u="sng">
                <a:solidFill>
                  <a:srgbClr val="FF9933"/>
                </a:solidFill>
                <a:ea typeface="標楷體" pitchFamily="65" charset="-120"/>
              </a:rPr>
            </a:br>
            <a:r>
              <a:rPr kumimoji="0" lang="zh-TW" altLang="en-US" sz="4000" b="0" u="sng"/>
              <a:t>程式別</a:t>
            </a:r>
            <a:r>
              <a:rPr kumimoji="0" lang="zh-TW" altLang="en-US" sz="4000"/>
              <a:t> </a:t>
            </a:r>
            <a:br>
              <a:rPr kumimoji="0" lang="zh-TW" altLang="en-US" sz="3500" b="0" u="sng">
                <a:solidFill>
                  <a:schemeClr val="tx1"/>
                </a:solidFill>
                <a:latin typeface="新細明體" pitchFamily="18" charset="-120"/>
              </a:rPr>
            </a:br>
            <a:r>
              <a:rPr kumimoji="0" lang="en-US" altLang="zh-TW" sz="3500" b="0" u="sng">
                <a:latin typeface="新細明體" pitchFamily="18" charset="-120"/>
              </a:rPr>
              <a:t>Bank control </a:t>
            </a:r>
            <a:r>
              <a:rPr kumimoji="0" lang="zh-TW" altLang="en-US" sz="3500" b="0" u="sng">
                <a:latin typeface="新細明體" pitchFamily="18" charset="-120"/>
              </a:rPr>
              <a:t>的影響</a:t>
            </a:r>
            <a:r>
              <a:rPr kumimoji="0" lang="zh-TW" altLang="en-US" sz="4000"/>
              <a:t> </a:t>
            </a:r>
          </a:p>
        </p:txBody>
      </p:sp>
      <p:pic>
        <p:nvPicPr>
          <p:cNvPr id="276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060575"/>
            <a:ext cx="5761037"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6"/>
          <p:cNvSpPr txBox="1">
            <a:spLocks noChangeArrowheads="1"/>
          </p:cNvSpPr>
          <p:nvPr/>
        </p:nvSpPr>
        <p:spPr bwMode="auto">
          <a:xfrm>
            <a:off x="971550" y="6021388"/>
            <a:ext cx="7488238" cy="6413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r>
              <a:rPr lang="zh-TW" altLang="en-US">
                <a:solidFill>
                  <a:srgbClr val="000000"/>
                </a:solidFill>
                <a:latin typeface="細明體" panose="02020509000000000000" pitchFamily="49" charset="-120"/>
                <a:ea typeface="細明體" panose="02020509000000000000" pitchFamily="49" charset="-120"/>
              </a:rPr>
              <a:t>程式別小結</a:t>
            </a:r>
            <a:r>
              <a:rPr lang="en-US" altLang="zh-TW">
                <a:solidFill>
                  <a:srgbClr val="000000"/>
                </a:solidFill>
                <a:latin typeface="細明體" panose="02020509000000000000" pitchFamily="49" charset="-120"/>
                <a:ea typeface="細明體" panose="02020509000000000000" pitchFamily="49" charset="-120"/>
              </a:rPr>
              <a:t>:</a:t>
            </a:r>
          </a:p>
          <a:p>
            <a:pPr algn="l" eaLnBrk="1" hangingPunct="1"/>
            <a:r>
              <a:rPr lang="zh-TW" altLang="en-US">
                <a:solidFill>
                  <a:srgbClr val="000000"/>
                </a:solidFill>
                <a:latin typeface="細明體" panose="02020509000000000000" pitchFamily="49" charset="-120"/>
                <a:ea typeface="細明體" panose="02020509000000000000" pitchFamily="49" charset="-120"/>
              </a:rPr>
              <a:t>藉由 </a:t>
            </a:r>
            <a:r>
              <a:rPr lang="en-US" altLang="zh-TW">
                <a:solidFill>
                  <a:srgbClr val="000000"/>
                </a:solidFill>
                <a:latin typeface="細明體" panose="02020509000000000000" pitchFamily="49" charset="-120"/>
                <a:ea typeface="細明體" panose="02020509000000000000" pitchFamily="49" charset="-120"/>
              </a:rPr>
              <a:t>Bank control</a:t>
            </a:r>
            <a:r>
              <a:rPr lang="zh-TW" altLang="en-US">
                <a:solidFill>
                  <a:srgbClr val="000000"/>
                </a:solidFill>
                <a:latin typeface="細明體" panose="02020509000000000000" pitchFamily="49" charset="-120"/>
                <a:ea typeface="細明體" panose="02020509000000000000" pitchFamily="49" charset="-120"/>
              </a:rPr>
              <a:t>的調整，</a:t>
            </a:r>
            <a:r>
              <a:rPr lang="en-US" altLang="zh-TW">
                <a:solidFill>
                  <a:srgbClr val="000000"/>
                </a:solidFill>
                <a:latin typeface="細明體" panose="02020509000000000000" pitchFamily="49" charset="-120"/>
                <a:ea typeface="細明體" panose="02020509000000000000" pitchFamily="49" charset="-120"/>
              </a:rPr>
              <a:t>Temp range </a:t>
            </a:r>
            <a:r>
              <a:rPr lang="zh-TW" altLang="en-US">
                <a:solidFill>
                  <a:srgbClr val="000000"/>
                </a:solidFill>
                <a:latin typeface="細明體" panose="02020509000000000000" pitchFamily="49" charset="-120"/>
                <a:ea typeface="細明體" panose="02020509000000000000" pitchFamily="49" charset="-120"/>
              </a:rPr>
              <a:t>由 </a:t>
            </a:r>
            <a:r>
              <a:rPr lang="en-US" altLang="zh-TW" u="sng">
                <a:solidFill>
                  <a:srgbClr val="000000"/>
                </a:solidFill>
                <a:latin typeface="細明體" panose="02020509000000000000" pitchFamily="49" charset="-120"/>
                <a:ea typeface="細明體" panose="02020509000000000000" pitchFamily="49" charset="-120"/>
              </a:rPr>
              <a:t>27.7</a:t>
            </a:r>
            <a:r>
              <a:rPr lang="en-US" altLang="zh-TW">
                <a:solidFill>
                  <a:srgbClr val="000000"/>
                </a:solidFill>
                <a:latin typeface="細明體" panose="02020509000000000000" pitchFamily="49" charset="-120"/>
                <a:ea typeface="細明體" panose="02020509000000000000" pitchFamily="49" charset="-120"/>
              </a:rPr>
              <a:t> </a:t>
            </a:r>
            <a:r>
              <a:rPr lang="en-US" altLang="zh-TW">
                <a:solidFill>
                  <a:srgbClr val="000000"/>
                </a:solidFill>
              </a:rPr>
              <a:t>℃ →</a:t>
            </a:r>
            <a:r>
              <a:rPr lang="en-US" altLang="zh-TW">
                <a:solidFill>
                  <a:srgbClr val="000000"/>
                </a:solidFill>
                <a:latin typeface="細明體" panose="02020509000000000000" pitchFamily="49" charset="-120"/>
                <a:ea typeface="細明體" panose="02020509000000000000" pitchFamily="49" charset="-120"/>
              </a:rPr>
              <a:t> </a:t>
            </a:r>
            <a:r>
              <a:rPr lang="en-US" altLang="zh-TW" u="sng">
                <a:solidFill>
                  <a:srgbClr val="000000"/>
                </a:solidFill>
                <a:latin typeface="細明體" panose="02020509000000000000" pitchFamily="49" charset="-120"/>
                <a:ea typeface="細明體" panose="02020509000000000000" pitchFamily="49" charset="-120"/>
              </a:rPr>
              <a:t>15.4</a:t>
            </a:r>
            <a:r>
              <a:rPr lang="en-US" altLang="zh-TW" u="sng">
                <a:solidFill>
                  <a:srgbClr val="000000"/>
                </a:solidFill>
              </a:rPr>
              <a:t> </a:t>
            </a:r>
            <a:r>
              <a:rPr lang="en-US" altLang="zh-TW">
                <a:solidFill>
                  <a:srgbClr val="000000"/>
                </a:solidFill>
              </a:rPr>
              <a:t>℃</a:t>
            </a:r>
            <a:r>
              <a:rPr lang="zh-TW" altLang="en-US">
                <a:solidFill>
                  <a:srgbClr val="000000"/>
                </a:solidFill>
              </a:rPr>
              <a:t>。</a:t>
            </a:r>
            <a:endParaRPr lang="zh-TW" altLang="en-US">
              <a:solidFill>
                <a:srgbClr val="000000"/>
              </a:solidFill>
              <a:latin typeface="細明體" panose="02020509000000000000" pitchFamily="49" charset="-120"/>
              <a:ea typeface="細明體" panose="02020509000000000000" pitchFamily="49" charset="-120"/>
            </a:endParaRPr>
          </a:p>
        </p:txBody>
      </p:sp>
    </p:spTree>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1" descr="圖片7"/>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341438"/>
            <a:ext cx="4427538" cy="2828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8675" name="Picture 12" descr="圖片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186238"/>
            <a:ext cx="4427538" cy="267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18" descr="ZO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557338"/>
            <a:ext cx="4478337" cy="4968875"/>
          </a:xfrm>
          <a:prstGeom prst="rect">
            <a:avLst/>
          </a:prstGeom>
          <a:solidFill>
            <a:schemeClr val="tx2"/>
          </a:solidFill>
          <a:ln w="9525">
            <a:solidFill>
              <a:schemeClr val="bg1"/>
            </a:solidFill>
            <a:miter lim="800000"/>
            <a:headEnd/>
            <a:tailEnd/>
          </a:ln>
        </p:spPr>
      </p:pic>
      <p:sp>
        <p:nvSpPr>
          <p:cNvPr id="292883" name="Rectangle 19"/>
          <p:cNvSpPr>
            <a:spLocks noChangeArrowheads="1"/>
          </p:cNvSpPr>
          <p:nvPr/>
        </p:nvSpPr>
        <p:spPr bwMode="auto">
          <a:xfrm>
            <a:off x="755650" y="188913"/>
            <a:ext cx="7696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marL="552450" indent="-552450" algn="l">
              <a:defRPr kumimoji="1" sz="4400" b="1">
                <a:solidFill>
                  <a:schemeClr val="tx2"/>
                </a:solidFill>
                <a:effectLst>
                  <a:outerShdw blurRad="38100" dist="38100" dir="2700000" algn="tl">
                    <a:srgbClr val="000000"/>
                  </a:outerShdw>
                </a:effectLst>
                <a:latin typeface="Arial Black" pitchFamily="34" charset="0"/>
                <a:ea typeface="新細明體" pitchFamily="18" charset="-120"/>
              </a:defRPr>
            </a:lvl1pPr>
            <a:lvl2pPr marL="552450" indent="-552450" algn="l">
              <a:defRPr kumimoji="1" sz="4400" b="1">
                <a:solidFill>
                  <a:schemeClr val="tx2"/>
                </a:solidFill>
                <a:effectLst>
                  <a:outerShdw blurRad="38100" dist="38100" dir="2700000" algn="tl">
                    <a:srgbClr val="000000"/>
                  </a:outerShdw>
                </a:effectLst>
                <a:latin typeface="Arial Black" pitchFamily="34" charset="0"/>
                <a:ea typeface="新細明體" pitchFamily="18" charset="-120"/>
              </a:defRPr>
            </a:lvl2pPr>
            <a:lvl3pPr marL="552450" indent="-552450" algn="l">
              <a:defRPr kumimoji="1" sz="4400" b="1">
                <a:solidFill>
                  <a:schemeClr val="tx2"/>
                </a:solidFill>
                <a:effectLst>
                  <a:outerShdw blurRad="38100" dist="38100" dir="2700000" algn="tl">
                    <a:srgbClr val="000000"/>
                  </a:outerShdw>
                </a:effectLst>
                <a:latin typeface="Arial Black" pitchFamily="34" charset="0"/>
                <a:ea typeface="新細明體" pitchFamily="18" charset="-120"/>
              </a:defRPr>
            </a:lvl3pPr>
            <a:lvl4pPr marL="552450" indent="-552450" algn="l">
              <a:defRPr kumimoji="1" sz="4400" b="1">
                <a:solidFill>
                  <a:schemeClr val="tx2"/>
                </a:solidFill>
                <a:effectLst>
                  <a:outerShdw blurRad="38100" dist="38100" dir="2700000" algn="tl">
                    <a:srgbClr val="000000"/>
                  </a:outerShdw>
                </a:effectLst>
                <a:latin typeface="Arial Black" pitchFamily="34" charset="0"/>
                <a:ea typeface="新細明體" pitchFamily="18" charset="-120"/>
              </a:defRPr>
            </a:lvl4pPr>
            <a:lvl5pPr marL="552450" indent="-552450" algn="l">
              <a:defRPr kumimoji="1" sz="4400" b="1">
                <a:solidFill>
                  <a:schemeClr val="tx2"/>
                </a:solidFill>
                <a:effectLst>
                  <a:outerShdw blurRad="38100" dist="38100" dir="2700000" algn="tl">
                    <a:srgbClr val="000000"/>
                  </a:outerShdw>
                </a:effectLst>
                <a:latin typeface="Arial Black" pitchFamily="34" charset="0"/>
                <a:ea typeface="新細明體" pitchFamily="18" charset="-120"/>
              </a:defRPr>
            </a:lvl5pPr>
            <a:lvl6pPr marL="1009650" indent="-55245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新細明體" pitchFamily="18" charset="-120"/>
              </a:defRPr>
            </a:lvl6pPr>
            <a:lvl7pPr marL="1466850" indent="-55245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新細明體" pitchFamily="18" charset="-120"/>
              </a:defRPr>
            </a:lvl7pPr>
            <a:lvl8pPr marL="1924050" indent="-55245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新細明體" pitchFamily="18" charset="-120"/>
              </a:defRPr>
            </a:lvl8pPr>
            <a:lvl9pPr marL="2381250" indent="-55245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新細明體" pitchFamily="18" charset="-120"/>
              </a:defRPr>
            </a:lvl9pPr>
          </a:lstStyle>
          <a:p>
            <a:pPr algn="ctr">
              <a:defRPr/>
            </a:pPr>
            <a:r>
              <a:rPr kumimoji="0" lang="zh-TW" altLang="en-US" sz="5200" b="0" u="sng">
                <a:solidFill>
                  <a:srgbClr val="FF9933"/>
                </a:solidFill>
                <a:ea typeface="標楷體" pitchFamily="65" charset="-120"/>
              </a:rPr>
              <a:t>四、</a:t>
            </a:r>
            <a:r>
              <a:rPr lang="zh-TW" altLang="en-US" sz="5200" b="0" u="sng">
                <a:solidFill>
                  <a:srgbClr val="FF9933"/>
                </a:solidFill>
              </a:rPr>
              <a:t>真因驗證</a:t>
            </a:r>
            <a:br>
              <a:rPr kumimoji="0" lang="zh-TW" altLang="en-US" sz="5200" b="0" u="sng">
                <a:solidFill>
                  <a:srgbClr val="FF9933"/>
                </a:solidFill>
                <a:ea typeface="標楷體" pitchFamily="65" charset="-120"/>
              </a:rPr>
            </a:br>
            <a:r>
              <a:rPr kumimoji="0" lang="zh-TW" altLang="en-US" sz="4000" b="0" u="sng"/>
              <a:t>程式別</a:t>
            </a:r>
            <a:r>
              <a:rPr kumimoji="0" lang="zh-TW" altLang="en-US" sz="4000"/>
              <a:t> </a:t>
            </a:r>
            <a:r>
              <a:rPr kumimoji="0" lang="en-US" altLang="zh-TW" sz="3500" b="0" u="sng">
                <a:latin typeface="新細明體" pitchFamily="18" charset="-120"/>
              </a:rPr>
              <a:t>Bank control </a:t>
            </a:r>
            <a:r>
              <a:rPr kumimoji="0" lang="zh-TW" altLang="en-US" sz="3500" b="0" u="sng">
                <a:latin typeface="新細明體" pitchFamily="18" charset="-120"/>
              </a:rPr>
              <a:t>的影響</a:t>
            </a:r>
            <a:r>
              <a:rPr kumimoji="0" lang="zh-TW" altLang="en-US" sz="4000"/>
              <a:t> </a:t>
            </a:r>
          </a:p>
        </p:txBody>
      </p:sp>
    </p:spTree>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rrowheads="1"/>
          </p:cNvSpPr>
          <p:nvPr>
            <p:ph type="title"/>
          </p:nvPr>
        </p:nvSpPr>
        <p:spPr/>
        <p:txBody>
          <a:bodyPr/>
          <a:lstStyle/>
          <a:p>
            <a:pPr marL="552450" indent="-552450" algn="ctr" eaLnBrk="1" hangingPunct="1">
              <a:defRPr/>
            </a:pPr>
            <a:r>
              <a:rPr kumimoji="0" lang="zh-TW" altLang="en-US" sz="5200" b="0" u="sng">
                <a:solidFill>
                  <a:srgbClr val="FF9933"/>
                </a:solidFill>
                <a:ea typeface="標楷體" pitchFamily="65" charset="-120"/>
              </a:rPr>
              <a:t>四、</a:t>
            </a:r>
            <a:r>
              <a:rPr lang="zh-TW" altLang="en-US" sz="5200" b="0" u="sng">
                <a:solidFill>
                  <a:srgbClr val="FF9933"/>
                </a:solidFill>
              </a:rPr>
              <a:t>真因驗證</a:t>
            </a:r>
            <a:br>
              <a:rPr kumimoji="0" lang="zh-TW" altLang="en-US" sz="5200" b="0" u="sng">
                <a:solidFill>
                  <a:srgbClr val="FF9933"/>
                </a:solidFill>
                <a:ea typeface="標楷體" pitchFamily="65" charset="-120"/>
              </a:rPr>
            </a:br>
            <a:r>
              <a:rPr kumimoji="0" lang="zh-TW" altLang="en-US" sz="4000" b="0" u="sng"/>
              <a:t>程式別</a:t>
            </a:r>
            <a:r>
              <a:rPr kumimoji="0" lang="zh-TW" altLang="en-US" sz="4000"/>
              <a:t> </a:t>
            </a:r>
            <a:br>
              <a:rPr kumimoji="0" lang="zh-TW" altLang="en-US" sz="3500" b="0" u="sng">
                <a:solidFill>
                  <a:schemeClr val="tx1"/>
                </a:solidFill>
                <a:latin typeface="新細明體" pitchFamily="18" charset="-120"/>
              </a:rPr>
            </a:br>
            <a:r>
              <a:rPr kumimoji="0" lang="en-US" altLang="zh-TW" sz="3500" b="0" u="sng">
                <a:latin typeface="新細明體" pitchFamily="18" charset="-120"/>
              </a:rPr>
              <a:t>Bank control </a:t>
            </a:r>
            <a:r>
              <a:rPr kumimoji="0" lang="zh-TW" altLang="en-US" sz="3500" b="0" u="sng">
                <a:latin typeface="新細明體" pitchFamily="18" charset="-120"/>
              </a:rPr>
              <a:t>的影響</a:t>
            </a:r>
            <a:r>
              <a:rPr kumimoji="0" lang="zh-TW" altLang="en-US" sz="4000"/>
              <a:t> </a:t>
            </a:r>
          </a:p>
        </p:txBody>
      </p:sp>
      <p:sp>
        <p:nvSpPr>
          <p:cNvPr id="29699" name="Text Box 6"/>
          <p:cNvSpPr txBox="1">
            <a:spLocks noChangeArrowheads="1"/>
          </p:cNvSpPr>
          <p:nvPr/>
        </p:nvSpPr>
        <p:spPr bwMode="auto">
          <a:xfrm>
            <a:off x="323850" y="2852738"/>
            <a:ext cx="8461375" cy="22891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新細明體" panose="02020500000000000000" pitchFamily="18" charset="-120"/>
              </a:defRPr>
            </a:lvl1pPr>
            <a:lvl2pPr marL="800100" indent="-342900" algn="l" eaLnBrk="0" hangingPunct="0">
              <a:spcBef>
                <a:spcPct val="20000"/>
              </a:spcBef>
              <a:buClr>
                <a:schemeClr val="accent2"/>
              </a:buClr>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257300" indent="-342900" algn="l" eaLnBrk="0" hangingPunct="0">
              <a:spcBef>
                <a:spcPct val="20000"/>
              </a:spcBef>
              <a:buClr>
                <a:schemeClr val="hlink"/>
              </a:buClr>
              <a:buFont typeface="Wingdings" panose="05000000000000000000" pitchFamily="2" charset="2"/>
              <a:buChar char="§"/>
              <a:defRPr kumimoji="1" sz="2400">
                <a:solidFill>
                  <a:schemeClr val="tx1"/>
                </a:solidFill>
                <a:latin typeface="Arial" panose="020B0604020202020204" pitchFamily="34" charset="0"/>
                <a:ea typeface="新細明體" panose="02020500000000000000" pitchFamily="18" charset="-120"/>
              </a:defRPr>
            </a:lvl3pPr>
            <a:lvl4pPr marL="1714500" indent="-342900" algn="l" eaLnBrk="0" hangingPunct="0">
              <a:spcBef>
                <a:spcPct val="20000"/>
              </a:spcBef>
              <a:buClr>
                <a:schemeClr val="accent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171700" indent="-342900" algn="l" eaLnBrk="0" hangingPunct="0">
              <a:spcBef>
                <a:spcPct val="20000"/>
              </a:spcBef>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628900" indent="-3429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3086100" indent="-3429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543300" indent="-3429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4000500" indent="-3429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FontTx/>
              <a:buAutoNum type="alphaLcPeriod"/>
            </a:pPr>
            <a:endParaRPr lang="en-US" altLang="zh-TW" sz="1800">
              <a:solidFill>
                <a:srgbClr val="000000"/>
              </a:solidFill>
              <a:latin typeface="細明體" panose="02020509000000000000" pitchFamily="49" charset="-120"/>
              <a:ea typeface="細明體" panose="02020509000000000000" pitchFamily="49" charset="-120"/>
            </a:endParaRPr>
          </a:p>
          <a:p>
            <a:pPr eaLnBrk="1" hangingPunct="1">
              <a:spcBef>
                <a:spcPct val="0"/>
              </a:spcBef>
              <a:buClrTx/>
              <a:buFontTx/>
              <a:buAutoNum type="alphaLcPeriod"/>
            </a:pPr>
            <a:r>
              <a:rPr lang="zh-TW" altLang="en-US" sz="1800">
                <a:solidFill>
                  <a:srgbClr val="000000"/>
                </a:solidFill>
                <a:latin typeface="細明體" panose="02020509000000000000" pitchFamily="49" charset="-120"/>
                <a:ea typeface="細明體" panose="02020509000000000000" pitchFamily="49" charset="-120"/>
              </a:rPr>
              <a:t>更改程式內容的 </a:t>
            </a:r>
            <a:r>
              <a:rPr lang="en-US" altLang="zh-TW" sz="1800">
                <a:solidFill>
                  <a:srgbClr val="000000"/>
                </a:solidFill>
                <a:latin typeface="細明體" panose="02020509000000000000" pitchFamily="49" charset="-120"/>
                <a:ea typeface="細明體" panose="02020509000000000000" pitchFamily="49" charset="-120"/>
              </a:rPr>
              <a:t>Bank control % </a:t>
            </a:r>
            <a:r>
              <a:rPr lang="zh-TW" altLang="en-US" sz="1800">
                <a:solidFill>
                  <a:srgbClr val="000000"/>
                </a:solidFill>
              </a:rPr>
              <a:t>值</a:t>
            </a:r>
            <a:r>
              <a:rPr lang="zh-TW" altLang="en-US" sz="1800">
                <a:solidFill>
                  <a:srgbClr val="000000"/>
                </a:solidFill>
                <a:latin typeface="細明體" panose="02020509000000000000" pitchFamily="49" charset="-120"/>
                <a:ea typeface="細明體" panose="02020509000000000000" pitchFamily="49" charset="-120"/>
              </a:rPr>
              <a:t>將明顯改善 </a:t>
            </a:r>
            <a:r>
              <a:rPr lang="en-US" altLang="zh-TW" sz="1800">
                <a:solidFill>
                  <a:srgbClr val="000000"/>
                </a:solidFill>
                <a:latin typeface="細明體" panose="02020509000000000000" pitchFamily="49" charset="-120"/>
                <a:ea typeface="細明體" panose="02020509000000000000" pitchFamily="49" charset="-120"/>
              </a:rPr>
              <a:t>9 </a:t>
            </a:r>
            <a:r>
              <a:rPr lang="zh-TW" altLang="en-US" sz="1800">
                <a:solidFill>
                  <a:srgbClr val="000000"/>
                </a:solidFill>
                <a:latin typeface="細明體" panose="02020509000000000000" pitchFamily="49" charset="-120"/>
                <a:ea typeface="細明體" panose="02020509000000000000" pitchFamily="49" charset="-120"/>
              </a:rPr>
              <a:t>點溫度 </a:t>
            </a:r>
            <a:r>
              <a:rPr lang="en-US" altLang="zh-TW" sz="1800">
                <a:solidFill>
                  <a:srgbClr val="000000"/>
                </a:solidFill>
                <a:latin typeface="細明體" panose="02020509000000000000" pitchFamily="49" charset="-120"/>
                <a:ea typeface="細明體" panose="02020509000000000000" pitchFamily="49" charset="-120"/>
              </a:rPr>
              <a:t>Range</a:t>
            </a:r>
            <a:r>
              <a:rPr lang="zh-TW" altLang="en-US" sz="1800">
                <a:solidFill>
                  <a:srgbClr val="000000"/>
                </a:solidFill>
                <a:latin typeface="細明體" panose="02020509000000000000" pitchFamily="49" charset="-120"/>
                <a:ea typeface="細明體" panose="02020509000000000000" pitchFamily="49" charset="-120"/>
              </a:rPr>
              <a:t>。</a:t>
            </a:r>
          </a:p>
          <a:p>
            <a:pPr eaLnBrk="1" hangingPunct="1">
              <a:spcBef>
                <a:spcPct val="0"/>
              </a:spcBef>
              <a:buClrTx/>
              <a:buFontTx/>
              <a:buAutoNum type="alphaLcPeriod"/>
            </a:pPr>
            <a:endParaRPr lang="zh-TW" altLang="en-US" sz="1800">
              <a:solidFill>
                <a:srgbClr val="000000"/>
              </a:solidFill>
              <a:latin typeface="細明體" panose="02020509000000000000" pitchFamily="49" charset="-120"/>
              <a:ea typeface="細明體" panose="02020509000000000000" pitchFamily="49" charset="-120"/>
            </a:endParaRPr>
          </a:p>
          <a:p>
            <a:pPr eaLnBrk="1" hangingPunct="1">
              <a:spcBef>
                <a:spcPct val="0"/>
              </a:spcBef>
              <a:buClrTx/>
              <a:buFontTx/>
              <a:buNone/>
            </a:pPr>
            <a:r>
              <a:rPr lang="en-US" altLang="zh-TW" sz="1800">
                <a:solidFill>
                  <a:srgbClr val="000000"/>
                </a:solidFill>
                <a:latin typeface="細明體" panose="02020509000000000000" pitchFamily="49" charset="-120"/>
                <a:ea typeface="細明體" panose="02020509000000000000" pitchFamily="49" charset="-120"/>
              </a:rPr>
              <a:t>b. Bank control </a:t>
            </a:r>
            <a:r>
              <a:rPr lang="zh-TW" altLang="en-US" sz="1800">
                <a:solidFill>
                  <a:srgbClr val="000000"/>
                </a:solidFill>
                <a:latin typeface="細明體" panose="02020509000000000000" pitchFamily="49" charset="-120"/>
                <a:ea typeface="細明體" panose="02020509000000000000" pitchFamily="49" charset="-120"/>
              </a:rPr>
              <a:t>內各 </a:t>
            </a:r>
            <a:r>
              <a:rPr lang="en-US" altLang="zh-TW" sz="1800">
                <a:solidFill>
                  <a:srgbClr val="000000"/>
                </a:solidFill>
                <a:latin typeface="細明體" panose="02020509000000000000" pitchFamily="49" charset="-120"/>
                <a:ea typeface="細明體" panose="02020509000000000000" pitchFamily="49" charset="-120"/>
              </a:rPr>
              <a:t>Zone </a:t>
            </a:r>
            <a:r>
              <a:rPr lang="zh-TW" altLang="en-US" sz="1800">
                <a:solidFill>
                  <a:srgbClr val="000000"/>
                </a:solidFill>
                <a:latin typeface="細明體" panose="02020509000000000000" pitchFamily="49" charset="-120"/>
                <a:ea typeface="細明體" panose="02020509000000000000" pitchFamily="49" charset="-120"/>
              </a:rPr>
              <a:t>別 </a:t>
            </a:r>
            <a:r>
              <a:rPr lang="en-US" altLang="zh-TW" sz="1800">
                <a:solidFill>
                  <a:srgbClr val="000000"/>
                </a:solidFill>
                <a:latin typeface="細明體" panose="02020509000000000000" pitchFamily="49" charset="-120"/>
                <a:ea typeface="細明體" panose="02020509000000000000" pitchFamily="49" charset="-120"/>
              </a:rPr>
              <a:t>% </a:t>
            </a:r>
            <a:r>
              <a:rPr lang="zh-TW" altLang="en-US" sz="1800">
                <a:solidFill>
                  <a:srgbClr val="000000"/>
                </a:solidFill>
                <a:latin typeface="細明體" panose="02020509000000000000" pitchFamily="49" charset="-120"/>
                <a:ea typeface="細明體" panose="02020509000000000000" pitchFamily="49" charset="-120"/>
              </a:rPr>
              <a:t>值的調整</a:t>
            </a:r>
            <a:r>
              <a:rPr lang="zh-TW" altLang="en-US" sz="1800">
                <a:solidFill>
                  <a:srgbClr val="000000"/>
                </a:solidFill>
              </a:rPr>
              <a:t>單一個 </a:t>
            </a:r>
            <a:r>
              <a:rPr lang="en-US" altLang="zh-TW" sz="1800">
                <a:solidFill>
                  <a:srgbClr val="000000"/>
                </a:solidFill>
              </a:rPr>
              <a:t>Zone % </a:t>
            </a:r>
            <a:r>
              <a:rPr lang="zh-TW" altLang="en-US" sz="1800">
                <a:solidFill>
                  <a:srgbClr val="000000"/>
                </a:solidFill>
              </a:rPr>
              <a:t>值 加</a:t>
            </a:r>
            <a:r>
              <a:rPr lang="en-US" altLang="zh-TW" sz="1800">
                <a:solidFill>
                  <a:srgbClr val="000000"/>
                </a:solidFill>
              </a:rPr>
              <a:t>/</a:t>
            </a:r>
            <a:r>
              <a:rPr lang="zh-TW" altLang="en-US" sz="1800">
                <a:solidFill>
                  <a:srgbClr val="000000"/>
                </a:solidFill>
              </a:rPr>
              <a:t>減 </a:t>
            </a:r>
            <a:r>
              <a:rPr lang="en-US" altLang="zh-TW" sz="1800">
                <a:solidFill>
                  <a:srgbClr val="000000"/>
                </a:solidFill>
              </a:rPr>
              <a:t>10% </a:t>
            </a:r>
            <a:r>
              <a:rPr lang="zh-TW" altLang="en-US" sz="1800">
                <a:solidFill>
                  <a:srgbClr val="000000"/>
                </a:solidFill>
              </a:rPr>
              <a:t>約可改變相對應點的溫度 加</a:t>
            </a:r>
            <a:r>
              <a:rPr lang="en-US" altLang="zh-TW" sz="1800">
                <a:solidFill>
                  <a:srgbClr val="000000"/>
                </a:solidFill>
              </a:rPr>
              <a:t>/</a:t>
            </a:r>
            <a:r>
              <a:rPr lang="zh-TW" altLang="en-US" sz="1800">
                <a:solidFill>
                  <a:srgbClr val="000000"/>
                </a:solidFill>
              </a:rPr>
              <a:t>減 </a:t>
            </a:r>
            <a:r>
              <a:rPr lang="en-US" altLang="zh-TW" sz="1800">
                <a:solidFill>
                  <a:srgbClr val="000000"/>
                </a:solidFill>
              </a:rPr>
              <a:t>2℃</a:t>
            </a:r>
            <a:r>
              <a:rPr lang="zh-TW" altLang="en-US" sz="1800">
                <a:solidFill>
                  <a:srgbClr val="000000"/>
                </a:solidFill>
              </a:rPr>
              <a:t>。</a:t>
            </a:r>
          </a:p>
          <a:p>
            <a:pPr eaLnBrk="1" hangingPunct="1">
              <a:spcBef>
                <a:spcPct val="0"/>
              </a:spcBef>
              <a:buClrTx/>
              <a:buFontTx/>
              <a:buNone/>
            </a:pPr>
            <a:r>
              <a:rPr lang="zh-TW" altLang="en-US" sz="1800">
                <a:solidFill>
                  <a:srgbClr val="000000"/>
                </a:solidFill>
              </a:rPr>
              <a:t>     然而</a:t>
            </a:r>
            <a:r>
              <a:rPr lang="zh-TW" altLang="en-US" sz="1800">
                <a:solidFill>
                  <a:srgbClr val="000000"/>
                </a:solidFill>
                <a:latin typeface="細明體" panose="02020509000000000000" pitchFamily="49" charset="-120"/>
                <a:ea typeface="細明體" panose="02020509000000000000" pitchFamily="49" charset="-120"/>
              </a:rPr>
              <a:t>調整單一</a:t>
            </a:r>
            <a:r>
              <a:rPr lang="en-US" altLang="zh-TW" sz="1800">
                <a:solidFill>
                  <a:srgbClr val="000000"/>
                </a:solidFill>
                <a:latin typeface="細明體" panose="02020509000000000000" pitchFamily="49" charset="-120"/>
                <a:ea typeface="細明體" panose="02020509000000000000" pitchFamily="49" charset="-120"/>
              </a:rPr>
              <a:t>Zone </a:t>
            </a:r>
            <a:r>
              <a:rPr lang="zh-TW" altLang="en-US" sz="1800">
                <a:solidFill>
                  <a:srgbClr val="000000"/>
                </a:solidFill>
                <a:latin typeface="細明體" panose="02020509000000000000" pitchFamily="49" charset="-120"/>
                <a:ea typeface="細明體" panose="02020509000000000000" pitchFamily="49" charset="-120"/>
              </a:rPr>
              <a:t>別不只影響一點的溫度，相對應於該 </a:t>
            </a:r>
            <a:r>
              <a:rPr lang="en-US" altLang="zh-TW" sz="1800">
                <a:solidFill>
                  <a:srgbClr val="000000"/>
                </a:solidFill>
                <a:latin typeface="細明體" panose="02020509000000000000" pitchFamily="49" charset="-120"/>
                <a:ea typeface="細明體" panose="02020509000000000000" pitchFamily="49" charset="-120"/>
              </a:rPr>
              <a:t>Zone </a:t>
            </a:r>
            <a:r>
              <a:rPr lang="zh-TW" altLang="en-US" sz="1800">
                <a:solidFill>
                  <a:srgbClr val="000000"/>
                </a:solidFill>
                <a:latin typeface="細明體" panose="02020509000000000000" pitchFamily="49" charset="-120"/>
                <a:ea typeface="細明體" panose="02020509000000000000" pitchFamily="49" charset="-120"/>
              </a:rPr>
              <a:t>上的點及相鄰的點皆會連帶受影響。</a:t>
            </a:r>
          </a:p>
          <a:p>
            <a:pPr eaLnBrk="1" hangingPunct="1">
              <a:spcBef>
                <a:spcPct val="0"/>
              </a:spcBef>
              <a:buClrTx/>
              <a:buFontTx/>
              <a:buNone/>
            </a:pPr>
            <a:endParaRPr lang="en-US" altLang="zh-TW" sz="1800">
              <a:solidFill>
                <a:srgbClr val="000000"/>
              </a:solidFill>
              <a:latin typeface="細明體" panose="02020509000000000000" pitchFamily="49" charset="-120"/>
              <a:ea typeface="細明體" panose="02020509000000000000" pitchFamily="49" charset="-120"/>
            </a:endParaRPr>
          </a:p>
        </p:txBody>
      </p:sp>
    </p:spTree>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rrowheads="1"/>
          </p:cNvSpPr>
          <p:nvPr>
            <p:ph type="title"/>
          </p:nvPr>
        </p:nvSpPr>
        <p:spPr/>
        <p:txBody>
          <a:bodyPr/>
          <a:lstStyle/>
          <a:p>
            <a:pPr marL="838200" indent="-838200" algn="ctr" eaLnBrk="1" hangingPunct="1">
              <a:defRPr/>
            </a:pPr>
            <a:r>
              <a:rPr kumimoji="0" lang="zh-TW" altLang="en-US" sz="5200" b="0" u="sng">
                <a:solidFill>
                  <a:srgbClr val="FF9933"/>
                </a:solidFill>
                <a:ea typeface="標楷體" pitchFamily="65" charset="-120"/>
              </a:rPr>
              <a:t>五、</a:t>
            </a:r>
            <a:r>
              <a:rPr lang="zh-TW" altLang="en-US" b="0" u="sng">
                <a:solidFill>
                  <a:srgbClr val="FF9933"/>
                </a:solidFill>
              </a:rPr>
              <a:t>對策擬定與實施</a:t>
            </a:r>
            <a:br>
              <a:rPr kumimoji="0" lang="zh-TW" altLang="en-US" sz="5200" b="0" u="sng">
                <a:solidFill>
                  <a:srgbClr val="FF9933"/>
                </a:solidFill>
                <a:ea typeface="標楷體" pitchFamily="65" charset="-120"/>
              </a:rPr>
            </a:br>
            <a:endParaRPr kumimoji="0" lang="zh-TW" altLang="en-US" sz="4000"/>
          </a:p>
        </p:txBody>
      </p:sp>
      <p:sp>
        <p:nvSpPr>
          <p:cNvPr id="30723" name="Text Box 3"/>
          <p:cNvSpPr txBox="1">
            <a:spLocks noChangeArrowheads="1"/>
          </p:cNvSpPr>
          <p:nvPr/>
        </p:nvSpPr>
        <p:spPr bwMode="auto">
          <a:xfrm>
            <a:off x="755650" y="1268413"/>
            <a:ext cx="7561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zh-TW" altLang="en-US" sz="2400" b="1">
                <a:solidFill>
                  <a:schemeClr val="folHlink"/>
                </a:solidFill>
              </a:rPr>
              <a:t>由真因驗證所得到數據重新排列後如下</a:t>
            </a:r>
            <a:r>
              <a:rPr lang="zh-TW" altLang="en-US"/>
              <a:t> </a:t>
            </a:r>
          </a:p>
        </p:txBody>
      </p:sp>
      <p:sp>
        <p:nvSpPr>
          <p:cNvPr id="30724" name="Text Box 4"/>
          <p:cNvSpPr txBox="1">
            <a:spLocks noChangeArrowheads="1"/>
          </p:cNvSpPr>
          <p:nvPr/>
        </p:nvSpPr>
        <p:spPr bwMode="auto">
          <a:xfrm>
            <a:off x="755650" y="1916113"/>
            <a:ext cx="77041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zh-TW">
                <a:latin typeface="新細明體" panose="02020500000000000000" pitchFamily="18" charset="-120"/>
              </a:rPr>
              <a:t>Example: RTP-1 </a:t>
            </a:r>
            <a:r>
              <a:rPr lang="zh-TW" altLang="en-US">
                <a:latin typeface="新細明體" panose="02020500000000000000" pitchFamily="18" charset="-120"/>
              </a:rPr>
              <a:t>之 </a:t>
            </a:r>
            <a:r>
              <a:rPr lang="en-US" altLang="zh-TW">
                <a:latin typeface="新細明體" panose="02020500000000000000" pitchFamily="18" charset="-120"/>
              </a:rPr>
              <a:t>9 </a:t>
            </a:r>
            <a:r>
              <a:rPr lang="zh-TW" altLang="en-US">
                <a:latin typeface="新細明體" panose="02020500000000000000" pitchFamily="18" charset="-120"/>
              </a:rPr>
              <a:t>點 </a:t>
            </a:r>
            <a:r>
              <a:rPr lang="en-US" altLang="zh-TW">
                <a:latin typeface="新細明體" panose="02020500000000000000" pitchFamily="18" charset="-120"/>
              </a:rPr>
              <a:t>Temp range </a:t>
            </a:r>
            <a:r>
              <a:rPr lang="zh-TW" altLang="en-US">
                <a:latin typeface="新細明體" panose="02020500000000000000" pitchFamily="18" charset="-120"/>
              </a:rPr>
              <a:t>與程式內容 </a:t>
            </a:r>
            <a:r>
              <a:rPr lang="en-US" altLang="zh-TW">
                <a:latin typeface="新細明體" panose="02020500000000000000" pitchFamily="18" charset="-120"/>
              </a:rPr>
              <a:t>Bank control % </a:t>
            </a:r>
            <a:r>
              <a:rPr lang="zh-TW" altLang="en-US">
                <a:latin typeface="新細明體" panose="02020500000000000000" pitchFamily="18" charset="-120"/>
              </a:rPr>
              <a:t>值 </a:t>
            </a:r>
          </a:p>
        </p:txBody>
      </p:sp>
      <p:pic>
        <p:nvPicPr>
          <p:cNvPr id="307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492375"/>
            <a:ext cx="8132763" cy="1981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0726" name="Text Box 6"/>
          <p:cNvSpPr txBox="1">
            <a:spLocks noChangeArrowheads="1"/>
          </p:cNvSpPr>
          <p:nvPr/>
        </p:nvSpPr>
        <p:spPr bwMode="auto">
          <a:xfrm>
            <a:off x="539750" y="4797425"/>
            <a:ext cx="8135938" cy="160496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a:solidFill>
                  <a:srgbClr val="000000"/>
                </a:solidFill>
              </a:rPr>
              <a:t>RTP-1 </a:t>
            </a:r>
            <a:r>
              <a:rPr lang="zh-TW" altLang="en-US">
                <a:solidFill>
                  <a:srgbClr val="000000"/>
                </a:solidFill>
              </a:rPr>
              <a:t>溫度 </a:t>
            </a:r>
            <a:r>
              <a:rPr lang="en-US" altLang="zh-TW">
                <a:solidFill>
                  <a:srgbClr val="000000"/>
                </a:solidFill>
              </a:rPr>
              <a:t>Range 22.1 ℃ → 10.8 ℃</a:t>
            </a:r>
          </a:p>
          <a:p>
            <a:pPr algn="l" eaLnBrk="1" hangingPunct="1">
              <a:spcBef>
                <a:spcPct val="50000"/>
              </a:spcBef>
            </a:pPr>
            <a:r>
              <a:rPr lang="en-US" altLang="zh-TW">
                <a:solidFill>
                  <a:srgbClr val="000000"/>
                </a:solidFill>
              </a:rPr>
              <a:t>RTP-2 </a:t>
            </a:r>
            <a:r>
              <a:rPr lang="zh-TW" altLang="en-US">
                <a:solidFill>
                  <a:srgbClr val="000000"/>
                </a:solidFill>
              </a:rPr>
              <a:t>溫度 </a:t>
            </a:r>
            <a:r>
              <a:rPr lang="en-US" altLang="zh-TW">
                <a:solidFill>
                  <a:srgbClr val="000000"/>
                </a:solidFill>
              </a:rPr>
              <a:t>Range 27.7 ℃ → 10.2 ℃</a:t>
            </a:r>
          </a:p>
          <a:p>
            <a:pPr algn="l" eaLnBrk="1" hangingPunct="1">
              <a:spcBef>
                <a:spcPct val="50000"/>
              </a:spcBef>
            </a:pPr>
            <a:r>
              <a:rPr lang="en-US" altLang="zh-TW">
                <a:solidFill>
                  <a:srgbClr val="000000"/>
                </a:solidFill>
              </a:rPr>
              <a:t>RTP-3 </a:t>
            </a:r>
            <a:r>
              <a:rPr lang="zh-TW" altLang="en-US">
                <a:solidFill>
                  <a:srgbClr val="000000"/>
                </a:solidFill>
              </a:rPr>
              <a:t>溫度 </a:t>
            </a:r>
            <a:r>
              <a:rPr lang="en-US" altLang="zh-TW">
                <a:solidFill>
                  <a:srgbClr val="000000"/>
                </a:solidFill>
              </a:rPr>
              <a:t>Range 21.3 ℃ → 12.3 ℃</a:t>
            </a:r>
          </a:p>
          <a:p>
            <a:pPr algn="l" eaLnBrk="1" hangingPunct="1">
              <a:spcBef>
                <a:spcPct val="50000"/>
              </a:spcBef>
            </a:pPr>
            <a:r>
              <a:rPr lang="en-US" altLang="zh-TW">
                <a:solidFill>
                  <a:srgbClr val="000000"/>
                </a:solidFill>
              </a:rPr>
              <a:t>RTP-4 </a:t>
            </a:r>
            <a:r>
              <a:rPr lang="zh-TW" altLang="en-US">
                <a:solidFill>
                  <a:srgbClr val="000000"/>
                </a:solidFill>
              </a:rPr>
              <a:t>溫度 </a:t>
            </a:r>
            <a:r>
              <a:rPr lang="en-US" altLang="zh-TW">
                <a:solidFill>
                  <a:srgbClr val="000000"/>
                </a:solidFill>
              </a:rPr>
              <a:t>Range 25.4 ℃ → 8 ℃</a:t>
            </a:r>
          </a:p>
        </p:txBody>
      </p:sp>
    </p:spTree>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Rot="1" noChangeArrowheads="1"/>
          </p:cNvSpPr>
          <p:nvPr>
            <p:ph type="title"/>
          </p:nvPr>
        </p:nvSpPr>
        <p:spPr/>
        <p:txBody>
          <a:bodyPr/>
          <a:lstStyle/>
          <a:p>
            <a:pPr marL="838200" indent="-838200" algn="ctr" eaLnBrk="1" hangingPunct="1">
              <a:defRPr/>
            </a:pPr>
            <a:r>
              <a:rPr kumimoji="0" lang="zh-TW" altLang="en-US" sz="5200" b="0" u="sng">
                <a:solidFill>
                  <a:srgbClr val="FF9933"/>
                </a:solidFill>
                <a:ea typeface="標楷體" pitchFamily="65" charset="-120"/>
              </a:rPr>
              <a:t>六、</a:t>
            </a:r>
            <a:r>
              <a:rPr lang="zh-TW" altLang="en-US" b="0" u="sng">
                <a:solidFill>
                  <a:srgbClr val="FF9933"/>
                </a:solidFill>
              </a:rPr>
              <a:t>效果確認</a:t>
            </a:r>
            <a:br>
              <a:rPr kumimoji="0" lang="zh-TW" altLang="en-US" sz="5200" b="0" u="sng">
                <a:solidFill>
                  <a:srgbClr val="FF9933"/>
                </a:solidFill>
                <a:ea typeface="標楷體" pitchFamily="65" charset="-120"/>
              </a:rPr>
            </a:br>
            <a:endParaRPr kumimoji="0" lang="zh-TW" altLang="en-US" sz="5200" b="0" u="sng">
              <a:solidFill>
                <a:srgbClr val="FF9933"/>
              </a:solidFill>
              <a:ea typeface="標楷體" pitchFamily="65" charset="-120"/>
            </a:endParaRPr>
          </a:p>
        </p:txBody>
      </p:sp>
      <p:pic>
        <p:nvPicPr>
          <p:cNvPr id="3174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57563"/>
            <a:ext cx="4572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 Box 11"/>
          <p:cNvSpPr txBox="1">
            <a:spLocks noChangeArrowheads="1"/>
          </p:cNvSpPr>
          <p:nvPr/>
        </p:nvSpPr>
        <p:spPr bwMode="auto">
          <a:xfrm>
            <a:off x="323850" y="1412875"/>
            <a:ext cx="8496300" cy="16033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r>
              <a:rPr lang="en-US" altLang="zh-TW">
                <a:solidFill>
                  <a:srgbClr val="000000"/>
                </a:solidFill>
              </a:rPr>
              <a:t>RTP-1 </a:t>
            </a:r>
          </a:p>
          <a:p>
            <a:pPr algn="l" eaLnBrk="1" hangingPunct="1"/>
            <a:r>
              <a:rPr lang="en-US" altLang="zh-TW">
                <a:solidFill>
                  <a:srgbClr val="000000"/>
                </a:solidFill>
              </a:rPr>
              <a:t>2006/09/15 </a:t>
            </a:r>
            <a:r>
              <a:rPr lang="zh-TW" altLang="en-US">
                <a:solidFill>
                  <a:srgbClr val="000000"/>
                </a:solidFill>
              </a:rPr>
              <a:t>更改程式內容的 </a:t>
            </a:r>
            <a:r>
              <a:rPr lang="en-US" altLang="zh-TW">
                <a:solidFill>
                  <a:srgbClr val="000000"/>
                </a:solidFill>
              </a:rPr>
              <a:t>Bank control</a:t>
            </a:r>
          </a:p>
          <a:p>
            <a:pPr algn="l" eaLnBrk="1" hangingPunct="1"/>
            <a:r>
              <a:rPr lang="en-US" altLang="zh-TW">
                <a:solidFill>
                  <a:srgbClr val="000000"/>
                </a:solidFill>
              </a:rPr>
              <a:t>2006/11/02 5PM  </a:t>
            </a:r>
          </a:p>
          <a:p>
            <a:pPr algn="l" eaLnBrk="1" hangingPunct="1"/>
            <a:r>
              <a:rPr lang="en-US" altLang="zh-TW">
                <a:solidFill>
                  <a:srgbClr val="000000"/>
                </a:solidFill>
              </a:rPr>
              <a:t>2006/11/07 </a:t>
            </a:r>
            <a:r>
              <a:rPr lang="zh-TW" altLang="en-US">
                <a:solidFill>
                  <a:srgbClr val="000000"/>
                </a:solidFill>
              </a:rPr>
              <a:t>將校溫程式內容 </a:t>
            </a:r>
            <a:r>
              <a:rPr lang="en-US" altLang="zh-TW">
                <a:solidFill>
                  <a:srgbClr val="000000"/>
                </a:solidFill>
              </a:rPr>
              <a:t>Bank control </a:t>
            </a:r>
            <a:r>
              <a:rPr lang="zh-TW" altLang="en-US">
                <a:solidFill>
                  <a:srgbClr val="000000"/>
                </a:solidFill>
              </a:rPr>
              <a:t>更改為新的 </a:t>
            </a:r>
            <a:r>
              <a:rPr lang="en-US" altLang="zh-TW">
                <a:solidFill>
                  <a:srgbClr val="000000"/>
                </a:solidFill>
              </a:rPr>
              <a:t>% </a:t>
            </a:r>
            <a:r>
              <a:rPr lang="zh-TW" altLang="en-US">
                <a:solidFill>
                  <a:srgbClr val="000000"/>
                </a:solidFill>
              </a:rPr>
              <a:t>值，重做校溫</a:t>
            </a:r>
          </a:p>
          <a:p>
            <a:pPr algn="l" eaLnBrk="1" hangingPunct="1">
              <a:spcBef>
                <a:spcPct val="50000"/>
              </a:spcBef>
            </a:pPr>
            <a:r>
              <a:rPr lang="zh-TW" altLang="en-US">
                <a:solidFill>
                  <a:srgbClr val="000000"/>
                </a:solidFill>
              </a:rPr>
              <a:t>測機 </a:t>
            </a:r>
            <a:r>
              <a:rPr lang="en-US" altLang="zh-TW">
                <a:solidFill>
                  <a:srgbClr val="000000"/>
                </a:solidFill>
              </a:rPr>
              <a:t>O.O.S Rate </a:t>
            </a:r>
            <a:r>
              <a:rPr lang="zh-TW" altLang="en-US">
                <a:solidFill>
                  <a:srgbClr val="000000"/>
                </a:solidFill>
              </a:rPr>
              <a:t>由 </a:t>
            </a:r>
            <a:r>
              <a:rPr lang="en-US" altLang="zh-TW">
                <a:solidFill>
                  <a:srgbClr val="000000"/>
                </a:solidFill>
              </a:rPr>
              <a:t>23.6 % →1.2 % </a:t>
            </a:r>
          </a:p>
        </p:txBody>
      </p:sp>
      <p:pic>
        <p:nvPicPr>
          <p:cNvPr id="3174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3357563"/>
            <a:ext cx="435610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ChangeArrowheads="1"/>
          </p:cNvSpPr>
          <p:nvPr/>
        </p:nvSpPr>
        <p:spPr bwMode="auto">
          <a:xfrm>
            <a:off x="2555875" y="188913"/>
            <a:ext cx="39608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lgn="l" eaLnBrk="0" hangingPunct="0">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lgn="l" eaLnBrk="0" hangingPunct="0">
              <a:spcBef>
                <a:spcPct val="20000"/>
              </a:spcBef>
              <a:buClr>
                <a:schemeClr val="accent2"/>
              </a:buClr>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lgn="l" eaLnBrk="0" hangingPunct="0">
              <a:spcBef>
                <a:spcPct val="20000"/>
              </a:spcBef>
              <a:buClr>
                <a:schemeClr val="hlink"/>
              </a:buClr>
              <a:buFont typeface="Wingdings" panose="05000000000000000000" pitchFamily="2"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lgn="l" eaLnBrk="0" hangingPunct="0">
              <a:spcBef>
                <a:spcPct val="20000"/>
              </a:spcBef>
              <a:buClr>
                <a:schemeClr val="accent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lgn="l" eaLnBrk="0" hangingPunct="0">
              <a:spcBef>
                <a:spcPct val="20000"/>
              </a:spcBef>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Tx/>
              <a:buNone/>
            </a:pPr>
            <a:r>
              <a:rPr lang="zh-TW" altLang="en-US" sz="4000" b="1" u="sng">
                <a:solidFill>
                  <a:srgbClr val="FF6600"/>
                </a:solidFill>
                <a:latin typeface="標楷體" pitchFamily="65" charset="-120"/>
                <a:ea typeface="標楷體" pitchFamily="65" charset="-120"/>
              </a:rPr>
              <a:t>一、主題選定</a:t>
            </a:r>
          </a:p>
        </p:txBody>
      </p:sp>
      <p:sp>
        <p:nvSpPr>
          <p:cNvPr id="5123" name="Text Box 5"/>
          <p:cNvSpPr txBox="1">
            <a:spLocks noChangeArrowheads="1"/>
          </p:cNvSpPr>
          <p:nvPr/>
        </p:nvSpPr>
        <p:spPr bwMode="auto">
          <a:xfrm>
            <a:off x="250825" y="1125538"/>
            <a:ext cx="856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buClr>
                <a:srgbClr val="FF3300"/>
              </a:buClr>
              <a:buFont typeface="Wingdings" panose="05000000000000000000" pitchFamily="2" charset="2"/>
              <a:buNone/>
            </a:pPr>
            <a:r>
              <a:rPr lang="zh-TW" altLang="en-US" sz="2400" b="1" u="sng">
                <a:latin typeface="標楷體" pitchFamily="65" charset="-120"/>
                <a:ea typeface="標楷體" pitchFamily="65" charset="-120"/>
              </a:rPr>
              <a:t>選題理由</a:t>
            </a:r>
            <a:r>
              <a:rPr lang="en-US" altLang="zh-TW" sz="2400" b="1">
                <a:latin typeface="標楷體" pitchFamily="65" charset="-120"/>
                <a:ea typeface="標楷體" pitchFamily="65" charset="-120"/>
              </a:rPr>
              <a:t>:</a:t>
            </a:r>
            <a:r>
              <a:rPr lang="en-US" altLang="zh-TW" b="1"/>
              <a:t>RTP-1 ~ RTP-4 2006/01/01 ~ 2006/06/30 RTC data </a:t>
            </a:r>
            <a:r>
              <a:rPr lang="zh-TW" altLang="en-US" b="1"/>
              <a:t>如下表所示。</a:t>
            </a:r>
            <a:r>
              <a:rPr lang="zh-TW" altLang="en-US" sz="2000" b="1">
                <a:latin typeface="標楷體" pitchFamily="65" charset="-120"/>
                <a:ea typeface="標楷體" pitchFamily="65" charset="-120"/>
              </a:rPr>
              <a:t>           </a:t>
            </a:r>
            <a:endParaRPr lang="zh-TW" altLang="en-US" sz="2400" b="1">
              <a:latin typeface="標楷體" pitchFamily="65" charset="-120"/>
              <a:ea typeface="標楷體" pitchFamily="65" charset="-120"/>
            </a:endParaRPr>
          </a:p>
        </p:txBody>
      </p:sp>
      <p:pic>
        <p:nvPicPr>
          <p:cNvPr id="512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844675"/>
            <a:ext cx="8496300" cy="289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7"/>
          <p:cNvSpPr txBox="1">
            <a:spLocks noChangeArrowheads="1"/>
          </p:cNvSpPr>
          <p:nvPr/>
        </p:nvSpPr>
        <p:spPr bwMode="auto">
          <a:xfrm>
            <a:off x="323850" y="5157788"/>
            <a:ext cx="81359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zh-TW" altLang="en-US"/>
              <a:t>由上表可看出 </a:t>
            </a:r>
            <a:r>
              <a:rPr lang="en-US" altLang="zh-TW"/>
              <a:t>RTP-1 ~ RTP-4 O.O.S Rate </a:t>
            </a:r>
            <a:r>
              <a:rPr lang="zh-TW" altLang="en-US"/>
              <a:t>高達 </a:t>
            </a:r>
            <a:r>
              <a:rPr lang="en-US" altLang="zh-TW" u="sng"/>
              <a:t>16.1</a:t>
            </a:r>
            <a:r>
              <a:rPr lang="en-US" altLang="zh-TW"/>
              <a:t> % </a:t>
            </a:r>
            <a:r>
              <a:rPr lang="zh-TW" altLang="en-US"/>
              <a:t>。</a:t>
            </a:r>
          </a:p>
        </p:txBody>
      </p:sp>
      <p:sp>
        <p:nvSpPr>
          <p:cNvPr id="4104" name="AutoShape 8"/>
          <p:cNvSpPr>
            <a:spLocks noChangeArrowheads="1"/>
          </p:cNvSpPr>
          <p:nvPr/>
        </p:nvSpPr>
        <p:spPr bwMode="auto">
          <a:xfrm>
            <a:off x="7956550" y="3789363"/>
            <a:ext cx="1187450" cy="1296987"/>
          </a:xfrm>
          <a:prstGeom prst="irregularSeal2">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grpId="0" nodeType="afterEffect">
                                  <p:stCondLst>
                                    <p:cond delay="0"/>
                                  </p:stCondLst>
                                  <p:childTnLst>
                                    <p:animScale>
                                      <p:cBhvr>
                                        <p:cTn id="6" dur="2000" fill="hold"/>
                                        <p:tgtEl>
                                          <p:spTgt spid="4104"/>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Rot="1" noChangeArrowheads="1"/>
          </p:cNvSpPr>
          <p:nvPr>
            <p:ph type="title"/>
          </p:nvPr>
        </p:nvSpPr>
        <p:spPr/>
        <p:txBody>
          <a:bodyPr/>
          <a:lstStyle/>
          <a:p>
            <a:pPr marL="838200" indent="-838200" algn="ctr" eaLnBrk="1" hangingPunct="1">
              <a:defRPr/>
            </a:pPr>
            <a:r>
              <a:rPr kumimoji="0" lang="zh-TW" altLang="en-US" sz="5200" b="0" u="sng">
                <a:solidFill>
                  <a:srgbClr val="FF9933"/>
                </a:solidFill>
                <a:ea typeface="標楷體" pitchFamily="65" charset="-120"/>
              </a:rPr>
              <a:t>六、</a:t>
            </a:r>
            <a:r>
              <a:rPr lang="zh-TW" altLang="en-US" b="0" u="sng">
                <a:solidFill>
                  <a:srgbClr val="FF9933"/>
                </a:solidFill>
              </a:rPr>
              <a:t>效果確認</a:t>
            </a:r>
            <a:br>
              <a:rPr kumimoji="0" lang="zh-TW" altLang="en-US" sz="5200" b="0" u="sng">
                <a:solidFill>
                  <a:srgbClr val="FF9933"/>
                </a:solidFill>
                <a:ea typeface="標楷體" pitchFamily="65" charset="-120"/>
              </a:rPr>
            </a:br>
            <a:endParaRPr kumimoji="0" lang="zh-TW" altLang="en-US" sz="5200" b="0" u="sng">
              <a:solidFill>
                <a:srgbClr val="FF9933"/>
              </a:solidFill>
              <a:ea typeface="標楷體" pitchFamily="65" charset="-120"/>
            </a:endParaRPr>
          </a:p>
        </p:txBody>
      </p:sp>
      <p:pic>
        <p:nvPicPr>
          <p:cNvPr id="3277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84538"/>
            <a:ext cx="4716463" cy="30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3284538"/>
            <a:ext cx="4284662" cy="3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 Box 8"/>
          <p:cNvSpPr txBox="1">
            <a:spLocks noChangeArrowheads="1"/>
          </p:cNvSpPr>
          <p:nvPr/>
        </p:nvSpPr>
        <p:spPr bwMode="auto">
          <a:xfrm>
            <a:off x="323850" y="1700213"/>
            <a:ext cx="8642350" cy="10541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r>
              <a:rPr lang="en-US" altLang="zh-TW">
                <a:solidFill>
                  <a:srgbClr val="000000"/>
                </a:solidFill>
                <a:latin typeface="新細明體" panose="02020500000000000000" pitchFamily="18" charset="-120"/>
              </a:rPr>
              <a:t>RTP-2  </a:t>
            </a:r>
          </a:p>
          <a:p>
            <a:pPr algn="l" eaLnBrk="1" hangingPunct="1"/>
            <a:r>
              <a:rPr lang="en-US" altLang="zh-TW">
                <a:solidFill>
                  <a:srgbClr val="000000"/>
                </a:solidFill>
                <a:latin typeface="新細明體" panose="02020500000000000000" pitchFamily="18" charset="-120"/>
              </a:rPr>
              <a:t>2006/10/18 </a:t>
            </a:r>
            <a:r>
              <a:rPr lang="zh-TW" altLang="en-US">
                <a:solidFill>
                  <a:srgbClr val="000000"/>
                </a:solidFill>
                <a:latin typeface="新細明體" panose="02020500000000000000" pitchFamily="18" charset="-120"/>
              </a:rPr>
              <a:t>更改程式內容的 </a:t>
            </a:r>
            <a:r>
              <a:rPr lang="en-US" altLang="zh-TW">
                <a:solidFill>
                  <a:srgbClr val="000000"/>
                </a:solidFill>
                <a:latin typeface="新細明體" panose="02020500000000000000" pitchFamily="18" charset="-120"/>
              </a:rPr>
              <a:t>Bank control</a:t>
            </a:r>
          </a:p>
          <a:p>
            <a:pPr algn="l" eaLnBrk="1" hangingPunct="1">
              <a:spcBef>
                <a:spcPct val="50000"/>
              </a:spcBef>
            </a:pPr>
            <a:r>
              <a:rPr lang="zh-TW" altLang="en-US">
                <a:solidFill>
                  <a:srgbClr val="000000"/>
                </a:solidFill>
                <a:latin typeface="新細明體" panose="02020500000000000000" pitchFamily="18" charset="-120"/>
              </a:rPr>
              <a:t>測機 </a:t>
            </a:r>
            <a:r>
              <a:rPr lang="en-US" altLang="zh-TW">
                <a:solidFill>
                  <a:srgbClr val="000000"/>
                </a:solidFill>
                <a:latin typeface="新細明體" panose="02020500000000000000" pitchFamily="18" charset="-120"/>
              </a:rPr>
              <a:t>O.O.S Rate </a:t>
            </a:r>
            <a:r>
              <a:rPr lang="zh-TW" altLang="en-US">
                <a:solidFill>
                  <a:srgbClr val="000000"/>
                </a:solidFill>
                <a:latin typeface="新細明體" panose="02020500000000000000" pitchFamily="18" charset="-120"/>
              </a:rPr>
              <a:t>由 </a:t>
            </a:r>
            <a:r>
              <a:rPr lang="en-US" altLang="zh-TW">
                <a:solidFill>
                  <a:srgbClr val="000000"/>
                </a:solidFill>
                <a:latin typeface="新細明體" panose="02020500000000000000" pitchFamily="18" charset="-120"/>
              </a:rPr>
              <a:t>28 % →13.1 %</a:t>
            </a:r>
            <a:r>
              <a:rPr lang="en-US" altLang="zh-TW">
                <a:solidFill>
                  <a:srgbClr val="000000"/>
                </a:solidFill>
              </a:rPr>
              <a:t> </a:t>
            </a:r>
          </a:p>
        </p:txBody>
      </p:sp>
    </p:spTree>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Rot="1" noChangeArrowheads="1"/>
          </p:cNvSpPr>
          <p:nvPr>
            <p:ph type="title"/>
          </p:nvPr>
        </p:nvSpPr>
        <p:spPr/>
        <p:txBody>
          <a:bodyPr/>
          <a:lstStyle/>
          <a:p>
            <a:pPr marL="838200" indent="-838200" algn="ctr" eaLnBrk="1" hangingPunct="1">
              <a:defRPr/>
            </a:pPr>
            <a:r>
              <a:rPr kumimoji="0" lang="zh-TW" altLang="en-US" sz="5200" b="0" u="sng">
                <a:solidFill>
                  <a:srgbClr val="FF9933"/>
                </a:solidFill>
                <a:ea typeface="標楷體" pitchFamily="65" charset="-120"/>
              </a:rPr>
              <a:t>六、</a:t>
            </a:r>
            <a:r>
              <a:rPr lang="zh-TW" altLang="en-US" b="0" u="sng">
                <a:solidFill>
                  <a:srgbClr val="FF9933"/>
                </a:solidFill>
              </a:rPr>
              <a:t>效果確認</a:t>
            </a:r>
            <a:br>
              <a:rPr kumimoji="0" lang="zh-TW" altLang="en-US" sz="5200" b="0" u="sng">
                <a:solidFill>
                  <a:srgbClr val="FF9933"/>
                </a:solidFill>
                <a:ea typeface="標楷體" pitchFamily="65" charset="-120"/>
              </a:rPr>
            </a:br>
            <a:endParaRPr kumimoji="0" lang="zh-TW" altLang="en-US" sz="5200" b="0" u="sng">
              <a:solidFill>
                <a:srgbClr val="FF9933"/>
              </a:solidFill>
              <a:ea typeface="標楷體" pitchFamily="65" charset="-120"/>
            </a:endParaRPr>
          </a:p>
        </p:txBody>
      </p:sp>
      <p:pic>
        <p:nvPicPr>
          <p:cNvPr id="3379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52738"/>
            <a:ext cx="4500563" cy="337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2852738"/>
            <a:ext cx="4500562" cy="337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 Box 8"/>
          <p:cNvSpPr txBox="1">
            <a:spLocks noChangeArrowheads="1"/>
          </p:cNvSpPr>
          <p:nvPr/>
        </p:nvSpPr>
        <p:spPr bwMode="auto">
          <a:xfrm>
            <a:off x="250825" y="1557338"/>
            <a:ext cx="8642350" cy="91598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r>
              <a:rPr lang="en-US" altLang="zh-TW">
                <a:solidFill>
                  <a:srgbClr val="000000"/>
                </a:solidFill>
                <a:latin typeface="新細明體" panose="02020500000000000000" pitchFamily="18" charset="-120"/>
              </a:rPr>
              <a:t>RTP-3  </a:t>
            </a:r>
          </a:p>
          <a:p>
            <a:pPr algn="l" eaLnBrk="1" hangingPunct="1"/>
            <a:r>
              <a:rPr lang="en-US" altLang="zh-TW">
                <a:solidFill>
                  <a:srgbClr val="000000"/>
                </a:solidFill>
                <a:latin typeface="新細明體" panose="02020500000000000000" pitchFamily="18" charset="-120"/>
              </a:rPr>
              <a:t>2006/12/11 </a:t>
            </a:r>
            <a:r>
              <a:rPr lang="zh-TW" altLang="en-US">
                <a:solidFill>
                  <a:srgbClr val="000000"/>
                </a:solidFill>
                <a:latin typeface="新細明體" panose="02020500000000000000" pitchFamily="18" charset="-120"/>
              </a:rPr>
              <a:t>更改程式內容的</a:t>
            </a:r>
            <a:r>
              <a:rPr lang="en-US" altLang="zh-TW">
                <a:solidFill>
                  <a:srgbClr val="000000"/>
                </a:solidFill>
                <a:latin typeface="新細明體" panose="02020500000000000000" pitchFamily="18" charset="-120"/>
              </a:rPr>
              <a:t>Bank control </a:t>
            </a:r>
          </a:p>
          <a:p>
            <a:pPr algn="l" eaLnBrk="1" hangingPunct="1"/>
            <a:r>
              <a:rPr lang="zh-TW" altLang="en-US">
                <a:solidFill>
                  <a:srgbClr val="000000"/>
                </a:solidFill>
                <a:latin typeface="新細明體" panose="02020500000000000000" pitchFamily="18" charset="-120"/>
              </a:rPr>
              <a:t>測機 </a:t>
            </a:r>
            <a:r>
              <a:rPr lang="en-US" altLang="zh-TW">
                <a:solidFill>
                  <a:srgbClr val="000000"/>
                </a:solidFill>
                <a:latin typeface="新細明體" panose="02020500000000000000" pitchFamily="18" charset="-120"/>
              </a:rPr>
              <a:t>O.O.S Rate </a:t>
            </a:r>
            <a:r>
              <a:rPr lang="zh-TW" altLang="en-US">
                <a:solidFill>
                  <a:srgbClr val="000000"/>
                </a:solidFill>
                <a:latin typeface="新細明體" panose="02020500000000000000" pitchFamily="18" charset="-120"/>
              </a:rPr>
              <a:t>由 </a:t>
            </a:r>
            <a:r>
              <a:rPr lang="en-US" altLang="zh-TW">
                <a:solidFill>
                  <a:srgbClr val="000000"/>
                </a:solidFill>
                <a:latin typeface="新細明體" panose="02020500000000000000" pitchFamily="18" charset="-120"/>
              </a:rPr>
              <a:t>39.5 % →11.6%</a:t>
            </a:r>
          </a:p>
        </p:txBody>
      </p:sp>
    </p:spTree>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Rot="1" noChangeArrowheads="1"/>
          </p:cNvSpPr>
          <p:nvPr>
            <p:ph type="title"/>
          </p:nvPr>
        </p:nvSpPr>
        <p:spPr/>
        <p:txBody>
          <a:bodyPr/>
          <a:lstStyle/>
          <a:p>
            <a:pPr marL="838200" indent="-838200" algn="ctr" eaLnBrk="1" hangingPunct="1">
              <a:defRPr/>
            </a:pPr>
            <a:r>
              <a:rPr kumimoji="0" lang="zh-TW" altLang="en-US" sz="5200" b="0" u="sng">
                <a:solidFill>
                  <a:srgbClr val="FF9933"/>
                </a:solidFill>
                <a:ea typeface="標楷體" pitchFamily="65" charset="-120"/>
              </a:rPr>
              <a:t>六、</a:t>
            </a:r>
            <a:r>
              <a:rPr lang="zh-TW" altLang="en-US" b="0" u="sng">
                <a:solidFill>
                  <a:srgbClr val="FF9933"/>
                </a:solidFill>
              </a:rPr>
              <a:t>效果確認</a:t>
            </a:r>
            <a:br>
              <a:rPr kumimoji="0" lang="zh-TW" altLang="en-US" sz="5200" b="0" u="sng">
                <a:solidFill>
                  <a:srgbClr val="FF9933"/>
                </a:solidFill>
                <a:ea typeface="標楷體" pitchFamily="65" charset="-120"/>
              </a:rPr>
            </a:br>
            <a:endParaRPr kumimoji="0" lang="zh-TW" altLang="en-US" sz="5200" b="0" u="sng">
              <a:solidFill>
                <a:srgbClr val="FF9933"/>
              </a:solidFill>
              <a:ea typeface="標楷體" pitchFamily="65" charset="-120"/>
            </a:endParaRPr>
          </a:p>
        </p:txBody>
      </p:sp>
      <p:sp>
        <p:nvSpPr>
          <p:cNvPr id="34819" name="Text Box 3"/>
          <p:cNvSpPr txBox="1">
            <a:spLocks noChangeArrowheads="1"/>
          </p:cNvSpPr>
          <p:nvPr/>
        </p:nvSpPr>
        <p:spPr bwMode="auto">
          <a:xfrm>
            <a:off x="250825" y="1557338"/>
            <a:ext cx="8713788" cy="10541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r>
              <a:rPr lang="en-US" altLang="zh-TW">
                <a:solidFill>
                  <a:srgbClr val="000000"/>
                </a:solidFill>
                <a:latin typeface="新細明體" panose="02020500000000000000" pitchFamily="18" charset="-120"/>
              </a:rPr>
              <a:t>RTP-4 </a:t>
            </a:r>
          </a:p>
          <a:p>
            <a:pPr algn="l" eaLnBrk="1" hangingPunct="1"/>
            <a:r>
              <a:rPr lang="en-US" altLang="zh-TW">
                <a:solidFill>
                  <a:srgbClr val="000000"/>
                </a:solidFill>
                <a:latin typeface="新細明體" panose="02020500000000000000" pitchFamily="18" charset="-120"/>
              </a:rPr>
              <a:t>2006/11/09 </a:t>
            </a:r>
            <a:r>
              <a:rPr lang="zh-TW" altLang="en-US">
                <a:solidFill>
                  <a:srgbClr val="000000"/>
                </a:solidFill>
                <a:latin typeface="新細明體" panose="02020500000000000000" pitchFamily="18" charset="-120"/>
              </a:rPr>
              <a:t>更改程式內容的 </a:t>
            </a:r>
            <a:r>
              <a:rPr lang="en-US" altLang="zh-TW">
                <a:solidFill>
                  <a:srgbClr val="000000"/>
                </a:solidFill>
                <a:latin typeface="新細明體" panose="02020500000000000000" pitchFamily="18" charset="-120"/>
              </a:rPr>
              <a:t>BANK CONTROL</a:t>
            </a:r>
          </a:p>
          <a:p>
            <a:pPr algn="l" eaLnBrk="1" hangingPunct="1">
              <a:spcBef>
                <a:spcPct val="50000"/>
              </a:spcBef>
            </a:pPr>
            <a:r>
              <a:rPr lang="zh-TW" altLang="en-US">
                <a:solidFill>
                  <a:srgbClr val="000000"/>
                </a:solidFill>
                <a:latin typeface="新細明體" panose="02020500000000000000" pitchFamily="18" charset="-120"/>
              </a:rPr>
              <a:t>測機 </a:t>
            </a:r>
            <a:r>
              <a:rPr lang="en-US" altLang="zh-TW">
                <a:solidFill>
                  <a:srgbClr val="000000"/>
                </a:solidFill>
                <a:latin typeface="新細明體" panose="02020500000000000000" pitchFamily="18" charset="-120"/>
              </a:rPr>
              <a:t>O.O.S Rate </a:t>
            </a:r>
            <a:r>
              <a:rPr lang="zh-TW" altLang="en-US">
                <a:solidFill>
                  <a:srgbClr val="000000"/>
                </a:solidFill>
                <a:latin typeface="新細明體" panose="02020500000000000000" pitchFamily="18" charset="-120"/>
              </a:rPr>
              <a:t>由 </a:t>
            </a:r>
            <a:r>
              <a:rPr lang="en-US" altLang="zh-TW">
                <a:solidFill>
                  <a:srgbClr val="000000"/>
                </a:solidFill>
                <a:latin typeface="新細明體" panose="02020500000000000000" pitchFamily="18" charset="-120"/>
              </a:rPr>
              <a:t>14.3 % →2.5%  </a:t>
            </a:r>
          </a:p>
        </p:txBody>
      </p:sp>
      <p:pic>
        <p:nvPicPr>
          <p:cNvPr id="3482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24175"/>
            <a:ext cx="4500563" cy="337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2924175"/>
            <a:ext cx="4500562" cy="337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Rot="1" noChangeArrowheads="1"/>
          </p:cNvSpPr>
          <p:nvPr>
            <p:ph type="title"/>
          </p:nvPr>
        </p:nvSpPr>
        <p:spPr/>
        <p:txBody>
          <a:bodyPr/>
          <a:lstStyle/>
          <a:p>
            <a:pPr marL="838200" indent="-838200" algn="ctr" eaLnBrk="1" hangingPunct="1">
              <a:defRPr/>
            </a:pPr>
            <a:r>
              <a:rPr kumimoji="0" lang="zh-TW" altLang="en-US" sz="5800" b="0" u="sng">
                <a:solidFill>
                  <a:srgbClr val="FF9933"/>
                </a:solidFill>
                <a:ea typeface="標楷體" pitchFamily="65" charset="-120"/>
              </a:rPr>
              <a:t>七、</a:t>
            </a:r>
            <a:r>
              <a:rPr lang="zh-TW" altLang="en-US" b="0" u="sng">
                <a:solidFill>
                  <a:srgbClr val="FF9933"/>
                </a:solidFill>
              </a:rPr>
              <a:t>標準化</a:t>
            </a:r>
            <a:br>
              <a:rPr kumimoji="0" lang="zh-TW" altLang="en-US" sz="5800" b="0" u="sng">
                <a:solidFill>
                  <a:srgbClr val="FF9933"/>
                </a:solidFill>
                <a:ea typeface="標楷體" pitchFamily="65" charset="-120"/>
              </a:rPr>
            </a:br>
            <a:endParaRPr kumimoji="0" lang="zh-TW" altLang="en-US" sz="5800" b="0" u="sng">
              <a:solidFill>
                <a:srgbClr val="FF9933"/>
              </a:solidFill>
              <a:ea typeface="標楷體" pitchFamily="65" charset="-120"/>
            </a:endParaRPr>
          </a:p>
        </p:txBody>
      </p:sp>
      <p:sp>
        <p:nvSpPr>
          <p:cNvPr id="35843" name="Oval 36"/>
          <p:cNvSpPr>
            <a:spLocks noChangeArrowheads="1"/>
          </p:cNvSpPr>
          <p:nvPr/>
        </p:nvSpPr>
        <p:spPr bwMode="auto">
          <a:xfrm>
            <a:off x="179388" y="4292600"/>
            <a:ext cx="720725" cy="5762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35844" name="Line 37"/>
          <p:cNvSpPr>
            <a:spLocks noChangeShapeType="1"/>
          </p:cNvSpPr>
          <p:nvPr/>
        </p:nvSpPr>
        <p:spPr bwMode="auto">
          <a:xfrm>
            <a:off x="900113" y="4581525"/>
            <a:ext cx="360362" cy="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5" name="Rectangle 38"/>
          <p:cNvSpPr>
            <a:spLocks noChangeArrowheads="1"/>
          </p:cNvSpPr>
          <p:nvPr/>
        </p:nvSpPr>
        <p:spPr bwMode="auto">
          <a:xfrm>
            <a:off x="1258888" y="4221163"/>
            <a:ext cx="865187" cy="6477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35846" name="Line 39"/>
          <p:cNvSpPr>
            <a:spLocks noChangeShapeType="1"/>
          </p:cNvSpPr>
          <p:nvPr/>
        </p:nvSpPr>
        <p:spPr bwMode="auto">
          <a:xfrm>
            <a:off x="2124075" y="4581525"/>
            <a:ext cx="360363" cy="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7" name="Rectangle 40"/>
          <p:cNvSpPr>
            <a:spLocks noChangeArrowheads="1"/>
          </p:cNvSpPr>
          <p:nvPr/>
        </p:nvSpPr>
        <p:spPr bwMode="auto">
          <a:xfrm>
            <a:off x="2484438" y="4149725"/>
            <a:ext cx="1295400" cy="863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35848" name="Line 41"/>
          <p:cNvSpPr>
            <a:spLocks noChangeShapeType="1"/>
          </p:cNvSpPr>
          <p:nvPr/>
        </p:nvSpPr>
        <p:spPr bwMode="auto">
          <a:xfrm>
            <a:off x="3779838" y="4581525"/>
            <a:ext cx="360362" cy="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9" name="Line 42"/>
          <p:cNvSpPr>
            <a:spLocks noChangeShapeType="1"/>
          </p:cNvSpPr>
          <p:nvPr/>
        </p:nvSpPr>
        <p:spPr bwMode="auto">
          <a:xfrm>
            <a:off x="6011863" y="4581525"/>
            <a:ext cx="504825" cy="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0" name="Line 43"/>
          <p:cNvSpPr>
            <a:spLocks noChangeShapeType="1"/>
          </p:cNvSpPr>
          <p:nvPr/>
        </p:nvSpPr>
        <p:spPr bwMode="auto">
          <a:xfrm>
            <a:off x="7667625" y="4581525"/>
            <a:ext cx="504825" cy="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1" name="Line 44"/>
          <p:cNvSpPr>
            <a:spLocks noChangeShapeType="1"/>
          </p:cNvSpPr>
          <p:nvPr/>
        </p:nvSpPr>
        <p:spPr bwMode="auto">
          <a:xfrm flipV="1">
            <a:off x="5076825" y="3500438"/>
            <a:ext cx="0" cy="433387"/>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2" name="AutoShape 45"/>
          <p:cNvSpPr>
            <a:spLocks noChangeArrowheads="1"/>
          </p:cNvSpPr>
          <p:nvPr/>
        </p:nvSpPr>
        <p:spPr bwMode="auto">
          <a:xfrm>
            <a:off x="4140200" y="3933825"/>
            <a:ext cx="1871663" cy="1295400"/>
          </a:xfrm>
          <a:prstGeom prst="diamond">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35853" name="Oval 47"/>
          <p:cNvSpPr>
            <a:spLocks noChangeArrowheads="1"/>
          </p:cNvSpPr>
          <p:nvPr/>
        </p:nvSpPr>
        <p:spPr bwMode="auto">
          <a:xfrm>
            <a:off x="8172450" y="4292600"/>
            <a:ext cx="720725" cy="5762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35854" name="Text Box 48"/>
          <p:cNvSpPr txBox="1">
            <a:spLocks noChangeArrowheads="1"/>
          </p:cNvSpPr>
          <p:nvPr/>
        </p:nvSpPr>
        <p:spPr bwMode="auto">
          <a:xfrm>
            <a:off x="323850" y="4437063"/>
            <a:ext cx="576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sz="1400">
                <a:solidFill>
                  <a:srgbClr val="000000"/>
                </a:solidFill>
                <a:latin typeface="新細明體" panose="02020500000000000000" pitchFamily="18" charset="-120"/>
              </a:rPr>
              <a:t>PM</a:t>
            </a:r>
          </a:p>
        </p:txBody>
      </p:sp>
      <p:sp>
        <p:nvSpPr>
          <p:cNvPr id="35855" name="Text Box 49"/>
          <p:cNvSpPr txBox="1">
            <a:spLocks noChangeArrowheads="1"/>
          </p:cNvSpPr>
          <p:nvPr/>
        </p:nvSpPr>
        <p:spPr bwMode="auto">
          <a:xfrm>
            <a:off x="1403350" y="4365625"/>
            <a:ext cx="649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zh-TW" altLang="en-US" sz="1400">
                <a:solidFill>
                  <a:srgbClr val="000000"/>
                </a:solidFill>
              </a:rPr>
              <a:t>校溫</a:t>
            </a:r>
          </a:p>
        </p:txBody>
      </p:sp>
      <p:sp>
        <p:nvSpPr>
          <p:cNvPr id="35856" name="Text Box 50"/>
          <p:cNvSpPr txBox="1">
            <a:spLocks noChangeArrowheads="1"/>
          </p:cNvSpPr>
          <p:nvPr/>
        </p:nvSpPr>
        <p:spPr bwMode="auto">
          <a:xfrm>
            <a:off x="2555875" y="4221163"/>
            <a:ext cx="11525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sz="1400">
                <a:solidFill>
                  <a:srgbClr val="000000"/>
                </a:solidFill>
                <a:latin typeface="新細明體" panose="02020500000000000000" pitchFamily="18" charset="-120"/>
              </a:rPr>
              <a:t>9 </a:t>
            </a:r>
            <a:r>
              <a:rPr lang="zh-TW" altLang="en-US" sz="1400">
                <a:solidFill>
                  <a:srgbClr val="000000"/>
                </a:solidFill>
                <a:latin typeface="新細明體" panose="02020500000000000000" pitchFamily="18" charset="-120"/>
              </a:rPr>
              <a:t>點 </a:t>
            </a:r>
            <a:r>
              <a:rPr lang="en-US" altLang="zh-TW" sz="1400">
                <a:solidFill>
                  <a:srgbClr val="000000"/>
                </a:solidFill>
                <a:latin typeface="新細明體" panose="02020500000000000000" pitchFamily="18" charset="-120"/>
              </a:rPr>
              <a:t>T/C wafer </a:t>
            </a:r>
            <a:r>
              <a:rPr lang="zh-TW" altLang="en-US" sz="1400">
                <a:solidFill>
                  <a:srgbClr val="000000"/>
                </a:solidFill>
                <a:latin typeface="新細明體" panose="02020500000000000000" pitchFamily="18" charset="-120"/>
              </a:rPr>
              <a:t>量測溫度</a:t>
            </a:r>
          </a:p>
        </p:txBody>
      </p:sp>
      <p:sp>
        <p:nvSpPr>
          <p:cNvPr id="35857" name="Text Box 51"/>
          <p:cNvSpPr txBox="1">
            <a:spLocks noChangeArrowheads="1"/>
          </p:cNvSpPr>
          <p:nvPr/>
        </p:nvSpPr>
        <p:spPr bwMode="auto">
          <a:xfrm>
            <a:off x="4500563" y="4365625"/>
            <a:ext cx="11525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sz="1400">
                <a:solidFill>
                  <a:srgbClr val="000000"/>
                </a:solidFill>
                <a:latin typeface="新細明體" panose="02020500000000000000" pitchFamily="18" charset="-120"/>
              </a:rPr>
              <a:t>9 </a:t>
            </a:r>
            <a:r>
              <a:rPr lang="zh-TW" altLang="en-US" sz="1400">
                <a:solidFill>
                  <a:srgbClr val="000000"/>
                </a:solidFill>
                <a:latin typeface="新細明體" panose="02020500000000000000" pitchFamily="18" charset="-120"/>
              </a:rPr>
              <a:t>點溫度    </a:t>
            </a:r>
            <a:r>
              <a:rPr lang="en-US" altLang="zh-TW" sz="1400">
                <a:solidFill>
                  <a:srgbClr val="000000"/>
                </a:solidFill>
                <a:latin typeface="新細明體" panose="02020500000000000000" pitchFamily="18" charset="-120"/>
              </a:rPr>
              <a:t>Range &lt;15℃</a:t>
            </a:r>
          </a:p>
        </p:txBody>
      </p:sp>
      <p:sp>
        <p:nvSpPr>
          <p:cNvPr id="35858" name="Text Box 53"/>
          <p:cNvSpPr txBox="1">
            <a:spLocks noChangeArrowheads="1"/>
          </p:cNvSpPr>
          <p:nvPr/>
        </p:nvSpPr>
        <p:spPr bwMode="auto">
          <a:xfrm>
            <a:off x="8172450" y="4437063"/>
            <a:ext cx="7921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sz="1400">
                <a:solidFill>
                  <a:srgbClr val="000000"/>
                </a:solidFill>
                <a:latin typeface="新細明體" panose="02020500000000000000" pitchFamily="18" charset="-120"/>
              </a:rPr>
              <a:t>Release</a:t>
            </a:r>
          </a:p>
        </p:txBody>
      </p:sp>
      <p:sp>
        <p:nvSpPr>
          <p:cNvPr id="35859" name="Text Box 54"/>
          <p:cNvSpPr txBox="1">
            <a:spLocks noChangeArrowheads="1"/>
          </p:cNvSpPr>
          <p:nvPr/>
        </p:nvSpPr>
        <p:spPr bwMode="auto">
          <a:xfrm>
            <a:off x="5868988" y="4221163"/>
            <a:ext cx="576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sz="1400">
                <a:solidFill>
                  <a:srgbClr val="000000"/>
                </a:solidFill>
              </a:rPr>
              <a:t>YES</a:t>
            </a:r>
          </a:p>
        </p:txBody>
      </p:sp>
      <p:sp>
        <p:nvSpPr>
          <p:cNvPr id="35860" name="Rectangle 56"/>
          <p:cNvSpPr>
            <a:spLocks noChangeArrowheads="1"/>
          </p:cNvSpPr>
          <p:nvPr/>
        </p:nvSpPr>
        <p:spPr bwMode="auto">
          <a:xfrm>
            <a:off x="3995738" y="2205038"/>
            <a:ext cx="2087562" cy="12954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35861" name="Text Box 57"/>
          <p:cNvSpPr txBox="1">
            <a:spLocks noChangeArrowheads="1"/>
          </p:cNvSpPr>
          <p:nvPr/>
        </p:nvSpPr>
        <p:spPr bwMode="auto">
          <a:xfrm>
            <a:off x="4068763" y="2420938"/>
            <a:ext cx="194468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r>
              <a:rPr lang="zh-TW" altLang="en-US" sz="1400">
                <a:solidFill>
                  <a:srgbClr val="000000"/>
                </a:solidFill>
              </a:rPr>
              <a:t>調整 “ </a:t>
            </a:r>
            <a:r>
              <a:rPr lang="en-US" altLang="zh-TW" sz="1400">
                <a:solidFill>
                  <a:srgbClr val="000000"/>
                </a:solidFill>
              </a:rPr>
              <a:t>MW710.V00 “</a:t>
            </a:r>
          </a:p>
          <a:p>
            <a:pPr algn="l" eaLnBrk="1" hangingPunct="1"/>
            <a:r>
              <a:rPr lang="zh-TW" altLang="en-US" sz="1400">
                <a:solidFill>
                  <a:srgbClr val="000000"/>
                </a:solidFill>
              </a:rPr>
              <a:t>程式內容的 </a:t>
            </a:r>
            <a:r>
              <a:rPr lang="en-US" altLang="zh-TW" sz="1400">
                <a:solidFill>
                  <a:srgbClr val="000000"/>
                </a:solidFill>
              </a:rPr>
              <a:t>BANK CONTROL % </a:t>
            </a:r>
            <a:r>
              <a:rPr lang="zh-TW" altLang="en-US" sz="1400">
                <a:solidFill>
                  <a:srgbClr val="000000"/>
                </a:solidFill>
              </a:rPr>
              <a:t>值</a:t>
            </a:r>
          </a:p>
        </p:txBody>
      </p:sp>
      <p:sp>
        <p:nvSpPr>
          <p:cNvPr id="35862" name="Line 60"/>
          <p:cNvSpPr>
            <a:spLocks noChangeShapeType="1"/>
          </p:cNvSpPr>
          <p:nvPr/>
        </p:nvSpPr>
        <p:spPr bwMode="auto">
          <a:xfrm flipH="1">
            <a:off x="3132138" y="2781300"/>
            <a:ext cx="865187" cy="0"/>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3" name="Line 61"/>
          <p:cNvSpPr>
            <a:spLocks noChangeShapeType="1"/>
          </p:cNvSpPr>
          <p:nvPr/>
        </p:nvSpPr>
        <p:spPr bwMode="auto">
          <a:xfrm>
            <a:off x="3132138" y="2781300"/>
            <a:ext cx="0" cy="1368425"/>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4" name="Text Box 63"/>
          <p:cNvSpPr txBox="1">
            <a:spLocks noChangeArrowheads="1"/>
          </p:cNvSpPr>
          <p:nvPr/>
        </p:nvSpPr>
        <p:spPr bwMode="auto">
          <a:xfrm>
            <a:off x="5148263" y="3573463"/>
            <a:ext cx="5762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sz="1400">
                <a:solidFill>
                  <a:srgbClr val="000000"/>
                </a:solidFill>
              </a:rPr>
              <a:t>NO</a:t>
            </a:r>
          </a:p>
        </p:txBody>
      </p:sp>
      <p:sp>
        <p:nvSpPr>
          <p:cNvPr id="35865" name="Rectangle 65"/>
          <p:cNvSpPr>
            <a:spLocks noChangeArrowheads="1"/>
          </p:cNvSpPr>
          <p:nvPr/>
        </p:nvSpPr>
        <p:spPr bwMode="auto">
          <a:xfrm>
            <a:off x="6516688" y="4149725"/>
            <a:ext cx="1150937" cy="936625"/>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35866" name="Text Box 66"/>
          <p:cNvSpPr txBox="1">
            <a:spLocks noChangeArrowheads="1"/>
          </p:cNvSpPr>
          <p:nvPr/>
        </p:nvSpPr>
        <p:spPr bwMode="auto">
          <a:xfrm>
            <a:off x="6588125" y="4437063"/>
            <a:ext cx="10080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zh-TW" sz="1400">
                <a:solidFill>
                  <a:srgbClr val="000000"/>
                </a:solidFill>
                <a:latin typeface="新細明體" panose="02020500000000000000" pitchFamily="18" charset="-120"/>
              </a:rPr>
              <a:t>M/W </a:t>
            </a:r>
            <a:r>
              <a:rPr lang="zh-TW" altLang="en-US" sz="1400">
                <a:solidFill>
                  <a:srgbClr val="000000"/>
                </a:solidFill>
                <a:latin typeface="新細明體" panose="02020500000000000000" pitchFamily="18" charset="-120"/>
              </a:rPr>
              <a:t>測機    </a:t>
            </a:r>
            <a:r>
              <a:rPr lang="zh-TW" altLang="en-US">
                <a:solidFill>
                  <a:srgbClr val="000000"/>
                </a:solidFill>
              </a:rPr>
              <a:t> </a:t>
            </a:r>
          </a:p>
        </p:txBody>
      </p:sp>
    </p:spTree>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Rot="1" noChangeArrowheads="1"/>
          </p:cNvSpPr>
          <p:nvPr>
            <p:ph type="title"/>
          </p:nvPr>
        </p:nvSpPr>
        <p:spPr>
          <a:xfrm>
            <a:off x="755650" y="333375"/>
            <a:ext cx="7696200" cy="1143000"/>
          </a:xfrm>
        </p:spPr>
        <p:txBody>
          <a:bodyPr/>
          <a:lstStyle/>
          <a:p>
            <a:pPr marL="838200" indent="-838200" algn="ctr" eaLnBrk="1" hangingPunct="1">
              <a:defRPr/>
            </a:pPr>
            <a:r>
              <a:rPr kumimoji="0" lang="zh-TW" altLang="en-US" sz="5800" b="0" u="sng">
                <a:solidFill>
                  <a:srgbClr val="FF9933"/>
                </a:solidFill>
                <a:ea typeface="標楷體" pitchFamily="65" charset="-120"/>
              </a:rPr>
              <a:t>八、</a:t>
            </a:r>
            <a:r>
              <a:rPr lang="zh-TW" altLang="en-US" b="0" u="sng">
                <a:solidFill>
                  <a:srgbClr val="FF9933"/>
                </a:solidFill>
              </a:rPr>
              <a:t>效益評估</a:t>
            </a:r>
            <a:br>
              <a:rPr lang="zh-TW" altLang="en-US" b="0" u="sng">
                <a:solidFill>
                  <a:srgbClr val="FF9933"/>
                </a:solidFill>
              </a:rPr>
            </a:br>
            <a:endParaRPr kumimoji="0" lang="zh-TW" altLang="en-US" sz="5800" b="0" u="sng">
              <a:solidFill>
                <a:srgbClr val="FF9933"/>
              </a:solidFill>
              <a:ea typeface="標楷體" pitchFamily="65" charset="-120"/>
            </a:endParaRPr>
          </a:p>
        </p:txBody>
      </p:sp>
      <p:sp>
        <p:nvSpPr>
          <p:cNvPr id="36867" name="Text Box 3"/>
          <p:cNvSpPr txBox="1">
            <a:spLocks noChangeArrowheads="1"/>
          </p:cNvSpPr>
          <p:nvPr/>
        </p:nvSpPr>
        <p:spPr bwMode="auto">
          <a:xfrm>
            <a:off x="2339975" y="908050"/>
            <a:ext cx="4751388"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zh-TW" altLang="en-US" sz="2400" b="1" u="sng">
                <a:solidFill>
                  <a:schemeClr val="tx2"/>
                </a:solidFill>
              </a:rPr>
              <a:t>有形效益</a:t>
            </a:r>
          </a:p>
          <a:p>
            <a:pPr eaLnBrk="1" hangingPunct="1">
              <a:spcBef>
                <a:spcPct val="50000"/>
              </a:spcBef>
            </a:pPr>
            <a:r>
              <a:rPr lang="en-US" altLang="zh-TW" sz="2400" b="1" u="sng">
                <a:solidFill>
                  <a:schemeClr val="folHlink"/>
                </a:solidFill>
                <a:latin typeface="新細明體" panose="02020500000000000000" pitchFamily="18" charset="-120"/>
              </a:rPr>
              <a:t>Rs range ↓</a:t>
            </a:r>
            <a:r>
              <a:rPr lang="zh-TW" altLang="en-US" sz="2400" b="1" u="sng">
                <a:solidFill>
                  <a:schemeClr val="folHlink"/>
                </a:solidFill>
                <a:latin typeface="新細明體" panose="02020500000000000000" pitchFamily="18" charset="-120"/>
              </a:rPr>
              <a:t>，降低 </a:t>
            </a:r>
            <a:r>
              <a:rPr lang="en-US" altLang="zh-TW" sz="2400" b="1" u="sng">
                <a:solidFill>
                  <a:schemeClr val="folHlink"/>
                </a:solidFill>
                <a:latin typeface="新細明體" panose="02020500000000000000" pitchFamily="18" charset="-120"/>
              </a:rPr>
              <a:t>O.O.S rate</a:t>
            </a:r>
            <a:r>
              <a:rPr lang="en-US" altLang="zh-TW" b="1">
                <a:solidFill>
                  <a:srgbClr val="4B9B99"/>
                </a:solidFill>
                <a:latin typeface="新細明體" panose="02020500000000000000" pitchFamily="18" charset="-120"/>
              </a:rPr>
              <a:t> </a:t>
            </a:r>
          </a:p>
        </p:txBody>
      </p:sp>
      <p:sp>
        <p:nvSpPr>
          <p:cNvPr id="36868" name="Text Box 4"/>
          <p:cNvSpPr txBox="1">
            <a:spLocks noChangeArrowheads="1"/>
          </p:cNvSpPr>
          <p:nvPr/>
        </p:nvSpPr>
        <p:spPr bwMode="auto">
          <a:xfrm>
            <a:off x="755650" y="2205038"/>
            <a:ext cx="77041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zh-TW">
                <a:latin typeface="新細明體" panose="02020500000000000000" pitchFamily="18" charset="-120"/>
              </a:rPr>
              <a:t>2006/07/01~2007/03/01 RTP-1~4 </a:t>
            </a:r>
            <a:r>
              <a:rPr lang="zh-TW" altLang="en-US">
                <a:latin typeface="新細明體" panose="02020500000000000000" pitchFamily="18" charset="-120"/>
              </a:rPr>
              <a:t>測機 </a:t>
            </a:r>
            <a:r>
              <a:rPr lang="en-US" altLang="zh-TW">
                <a:latin typeface="新細明體" panose="02020500000000000000" pitchFamily="18" charset="-120"/>
              </a:rPr>
              <a:t>O.O.S data</a:t>
            </a:r>
            <a:r>
              <a:rPr lang="en-US" altLang="zh-TW"/>
              <a:t> </a:t>
            </a:r>
          </a:p>
        </p:txBody>
      </p:sp>
      <p:pic>
        <p:nvPicPr>
          <p:cNvPr id="3686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708275"/>
            <a:ext cx="5616575"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0" name="Text Box 12"/>
          <p:cNvSpPr txBox="1">
            <a:spLocks noChangeArrowheads="1"/>
          </p:cNvSpPr>
          <p:nvPr/>
        </p:nvSpPr>
        <p:spPr bwMode="auto">
          <a:xfrm>
            <a:off x="2771775" y="4508500"/>
            <a:ext cx="576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sz="1400">
                <a:solidFill>
                  <a:srgbClr val="000000"/>
                </a:solidFill>
              </a:rPr>
              <a:t>24</a:t>
            </a:r>
            <a:r>
              <a:rPr lang="zh-TW" altLang="en-US" sz="1400">
                <a:solidFill>
                  <a:srgbClr val="000000"/>
                </a:solidFill>
              </a:rPr>
              <a:t>次</a:t>
            </a:r>
          </a:p>
        </p:txBody>
      </p:sp>
      <p:sp>
        <p:nvSpPr>
          <p:cNvPr id="36871" name="Text Box 13"/>
          <p:cNvSpPr txBox="1">
            <a:spLocks noChangeArrowheads="1"/>
          </p:cNvSpPr>
          <p:nvPr/>
        </p:nvSpPr>
        <p:spPr bwMode="auto">
          <a:xfrm>
            <a:off x="3563938" y="5516563"/>
            <a:ext cx="5032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sz="1400">
                <a:solidFill>
                  <a:srgbClr val="000000"/>
                </a:solidFill>
              </a:rPr>
              <a:t>4</a:t>
            </a:r>
            <a:r>
              <a:rPr lang="zh-TW" altLang="en-US" sz="1400">
                <a:solidFill>
                  <a:srgbClr val="000000"/>
                </a:solidFill>
              </a:rPr>
              <a:t>次</a:t>
            </a:r>
          </a:p>
        </p:txBody>
      </p:sp>
      <p:sp>
        <p:nvSpPr>
          <p:cNvPr id="36872" name="Text Box 14"/>
          <p:cNvSpPr txBox="1">
            <a:spLocks noChangeArrowheads="1"/>
          </p:cNvSpPr>
          <p:nvPr/>
        </p:nvSpPr>
        <p:spPr bwMode="auto">
          <a:xfrm>
            <a:off x="5219700" y="4437063"/>
            <a:ext cx="8651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sz="1400">
                <a:solidFill>
                  <a:srgbClr val="000000"/>
                </a:solidFill>
              </a:rPr>
              <a:t>26.38%</a:t>
            </a:r>
          </a:p>
        </p:txBody>
      </p:sp>
      <p:sp>
        <p:nvSpPr>
          <p:cNvPr id="36873" name="Text Box 15"/>
          <p:cNvSpPr txBox="1">
            <a:spLocks noChangeArrowheads="1"/>
          </p:cNvSpPr>
          <p:nvPr/>
        </p:nvSpPr>
        <p:spPr bwMode="auto">
          <a:xfrm>
            <a:off x="6011863" y="5373688"/>
            <a:ext cx="7191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sz="1400">
                <a:solidFill>
                  <a:srgbClr val="000000"/>
                </a:solidFill>
              </a:rPr>
              <a:t>7.11%</a:t>
            </a:r>
          </a:p>
        </p:txBody>
      </p:sp>
    </p:spTree>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rrowheads="1"/>
          </p:cNvSpPr>
          <p:nvPr>
            <p:ph type="title"/>
          </p:nvPr>
        </p:nvSpPr>
        <p:spPr>
          <a:xfrm>
            <a:off x="755650" y="333375"/>
            <a:ext cx="7696200" cy="1143000"/>
          </a:xfrm>
        </p:spPr>
        <p:txBody>
          <a:bodyPr/>
          <a:lstStyle/>
          <a:p>
            <a:pPr marL="838200" indent="-838200" algn="ctr" eaLnBrk="1" hangingPunct="1">
              <a:defRPr/>
            </a:pPr>
            <a:r>
              <a:rPr kumimoji="0" lang="zh-TW" altLang="en-US" sz="5800" b="0" u="sng">
                <a:solidFill>
                  <a:srgbClr val="FF9933"/>
                </a:solidFill>
                <a:ea typeface="標楷體" pitchFamily="65" charset="-120"/>
              </a:rPr>
              <a:t>八、</a:t>
            </a:r>
            <a:r>
              <a:rPr lang="zh-TW" altLang="en-US" b="0" u="sng">
                <a:solidFill>
                  <a:srgbClr val="FF9933"/>
                </a:solidFill>
              </a:rPr>
              <a:t>效益評估</a:t>
            </a:r>
            <a:br>
              <a:rPr lang="zh-TW" altLang="en-US" b="0" u="sng">
                <a:solidFill>
                  <a:srgbClr val="FF9933"/>
                </a:solidFill>
              </a:rPr>
            </a:br>
            <a:endParaRPr kumimoji="0" lang="zh-TW" altLang="en-US" sz="5800" b="0" u="sng">
              <a:solidFill>
                <a:srgbClr val="FF9933"/>
              </a:solidFill>
              <a:ea typeface="標楷體" pitchFamily="65" charset="-120"/>
            </a:endParaRPr>
          </a:p>
        </p:txBody>
      </p:sp>
      <p:sp>
        <p:nvSpPr>
          <p:cNvPr id="37891" name="Text Box 3"/>
          <p:cNvSpPr txBox="1">
            <a:spLocks noChangeArrowheads="1"/>
          </p:cNvSpPr>
          <p:nvPr/>
        </p:nvSpPr>
        <p:spPr bwMode="auto">
          <a:xfrm>
            <a:off x="2339975" y="1196975"/>
            <a:ext cx="4751388"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zh-TW" altLang="en-US" sz="2400" b="1" u="sng">
                <a:solidFill>
                  <a:schemeClr val="tx2"/>
                </a:solidFill>
              </a:rPr>
              <a:t>有形效益</a:t>
            </a:r>
          </a:p>
          <a:p>
            <a:pPr eaLnBrk="1" hangingPunct="1">
              <a:spcBef>
                <a:spcPct val="50000"/>
              </a:spcBef>
            </a:pPr>
            <a:r>
              <a:rPr lang="zh-TW" altLang="en-US" sz="2400" b="1" u="sng">
                <a:solidFill>
                  <a:schemeClr val="folHlink"/>
                </a:solidFill>
              </a:rPr>
              <a:t>減少控片使用量</a:t>
            </a:r>
            <a:r>
              <a:rPr lang="zh-TW" altLang="en-US" sz="2400"/>
              <a:t> </a:t>
            </a:r>
          </a:p>
        </p:txBody>
      </p:sp>
      <p:pic>
        <p:nvPicPr>
          <p:cNvPr id="3789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420938"/>
            <a:ext cx="7273925" cy="309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 Box 11"/>
          <p:cNvSpPr txBox="1">
            <a:spLocks noChangeArrowheads="1"/>
          </p:cNvSpPr>
          <p:nvPr/>
        </p:nvSpPr>
        <p:spPr bwMode="auto">
          <a:xfrm>
            <a:off x="971550" y="5805488"/>
            <a:ext cx="7200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r>
              <a:rPr lang="zh-TW" altLang="en-US">
                <a:solidFill>
                  <a:srgbClr val="000000"/>
                </a:solidFill>
              </a:rPr>
              <a:t>每個月減少</a:t>
            </a:r>
            <a:r>
              <a:rPr lang="en-US" altLang="zh-TW">
                <a:solidFill>
                  <a:srgbClr val="000000"/>
                </a:solidFill>
              </a:rPr>
              <a:t>Rs</a:t>
            </a:r>
            <a:r>
              <a:rPr lang="zh-TW" altLang="en-US">
                <a:solidFill>
                  <a:srgbClr val="000000"/>
                </a:solidFill>
              </a:rPr>
              <a:t>重測所使用的控片約</a:t>
            </a:r>
            <a:r>
              <a:rPr lang="en-US" altLang="zh-TW">
                <a:solidFill>
                  <a:srgbClr val="000000"/>
                </a:solidFill>
              </a:rPr>
              <a:t>37</a:t>
            </a:r>
            <a:r>
              <a:rPr lang="zh-TW" altLang="en-US">
                <a:solidFill>
                  <a:srgbClr val="000000"/>
                </a:solidFill>
              </a:rPr>
              <a:t>片</a:t>
            </a:r>
          </a:p>
          <a:p>
            <a:pPr algn="l" eaLnBrk="1" hangingPunct="1"/>
            <a:r>
              <a:rPr lang="zh-TW" altLang="en-US">
                <a:solidFill>
                  <a:srgbClr val="000000"/>
                </a:solidFill>
              </a:rPr>
              <a:t>每年可節省</a:t>
            </a:r>
            <a:r>
              <a:rPr lang="en-US" altLang="zh-TW">
                <a:solidFill>
                  <a:srgbClr val="000000"/>
                </a:solidFill>
              </a:rPr>
              <a:t>: NT: 37(</a:t>
            </a:r>
            <a:r>
              <a:rPr lang="zh-TW" altLang="en-US">
                <a:solidFill>
                  <a:srgbClr val="000000"/>
                </a:solidFill>
              </a:rPr>
              <a:t>片</a:t>
            </a:r>
            <a:r>
              <a:rPr lang="en-US" altLang="zh-TW">
                <a:solidFill>
                  <a:srgbClr val="000000"/>
                </a:solidFill>
              </a:rPr>
              <a:t>)X12(</a:t>
            </a:r>
            <a:r>
              <a:rPr lang="zh-TW" altLang="en-US">
                <a:solidFill>
                  <a:srgbClr val="000000"/>
                </a:solidFill>
              </a:rPr>
              <a:t>月</a:t>
            </a:r>
            <a:r>
              <a:rPr lang="en-US" altLang="zh-TW">
                <a:solidFill>
                  <a:srgbClr val="000000"/>
                </a:solidFill>
              </a:rPr>
              <a:t>)X600(</a:t>
            </a:r>
            <a:r>
              <a:rPr lang="zh-TW" altLang="en-US">
                <a:solidFill>
                  <a:srgbClr val="000000"/>
                </a:solidFill>
              </a:rPr>
              <a:t>每片控片費用</a:t>
            </a:r>
            <a:r>
              <a:rPr lang="en-US" altLang="zh-TW">
                <a:solidFill>
                  <a:srgbClr val="000000"/>
                </a:solidFill>
              </a:rPr>
              <a:t>)=</a:t>
            </a:r>
            <a:r>
              <a:rPr lang="en-US" altLang="zh-TW" b="1">
                <a:solidFill>
                  <a:schemeClr val="folHlink"/>
                </a:solidFill>
              </a:rPr>
              <a:t>266400</a:t>
            </a:r>
            <a:r>
              <a:rPr lang="zh-TW" altLang="en-US">
                <a:solidFill>
                  <a:srgbClr val="000000"/>
                </a:solidFill>
              </a:rPr>
              <a:t>元</a:t>
            </a:r>
          </a:p>
        </p:txBody>
      </p:sp>
    </p:spTree>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Rot="1" noChangeArrowheads="1"/>
          </p:cNvSpPr>
          <p:nvPr>
            <p:ph type="title"/>
          </p:nvPr>
        </p:nvSpPr>
        <p:spPr/>
        <p:txBody>
          <a:bodyPr/>
          <a:lstStyle/>
          <a:p>
            <a:pPr marL="838200" indent="-838200" algn="ctr" eaLnBrk="1" hangingPunct="1">
              <a:defRPr/>
            </a:pPr>
            <a:r>
              <a:rPr kumimoji="0" lang="zh-TW" altLang="en-US" sz="5800" b="0" u="sng">
                <a:solidFill>
                  <a:srgbClr val="FF9933"/>
                </a:solidFill>
                <a:ea typeface="標楷體" pitchFamily="65" charset="-120"/>
              </a:rPr>
              <a:t>九、</a:t>
            </a:r>
            <a:r>
              <a:rPr lang="zh-TW" altLang="en-US" b="0" u="sng">
                <a:solidFill>
                  <a:srgbClr val="FF9933"/>
                </a:solidFill>
              </a:rPr>
              <a:t>殘留問題</a:t>
            </a:r>
            <a:br>
              <a:rPr kumimoji="0" lang="zh-TW" altLang="en-US" sz="5800" b="0" u="sng">
                <a:solidFill>
                  <a:srgbClr val="FF9933"/>
                </a:solidFill>
                <a:ea typeface="標楷體" pitchFamily="65" charset="-120"/>
              </a:rPr>
            </a:br>
            <a:endParaRPr kumimoji="0" lang="zh-TW" altLang="en-US" sz="5800" b="0" u="sng">
              <a:solidFill>
                <a:srgbClr val="FF9933"/>
              </a:solidFill>
              <a:ea typeface="標楷體" pitchFamily="65" charset="-120"/>
            </a:endParaRPr>
          </a:p>
        </p:txBody>
      </p:sp>
      <p:sp>
        <p:nvSpPr>
          <p:cNvPr id="38915" name="Text Box 3"/>
          <p:cNvSpPr txBox="1">
            <a:spLocks noChangeArrowheads="1"/>
          </p:cNvSpPr>
          <p:nvPr/>
        </p:nvSpPr>
        <p:spPr bwMode="auto">
          <a:xfrm>
            <a:off x="539750" y="2276475"/>
            <a:ext cx="7993063" cy="301307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r>
              <a:rPr lang="en-US" altLang="zh-TW" sz="2400">
                <a:solidFill>
                  <a:srgbClr val="000000"/>
                </a:solidFill>
              </a:rPr>
              <a:t>RTP </a:t>
            </a:r>
            <a:r>
              <a:rPr lang="zh-TW" altLang="en-US" sz="2400">
                <a:solidFill>
                  <a:srgbClr val="000000"/>
                </a:solidFill>
              </a:rPr>
              <a:t>機臺 </a:t>
            </a:r>
            <a:r>
              <a:rPr lang="en-US" altLang="zh-TW" sz="2400">
                <a:solidFill>
                  <a:srgbClr val="000000"/>
                </a:solidFill>
              </a:rPr>
              <a:t>CHAMBER </a:t>
            </a:r>
            <a:r>
              <a:rPr lang="zh-TW" altLang="en-US" sz="2400">
                <a:solidFill>
                  <a:srgbClr val="000000"/>
                </a:solidFill>
              </a:rPr>
              <a:t>內升溫是利用高功率 </a:t>
            </a:r>
            <a:r>
              <a:rPr lang="en-US" altLang="zh-TW" sz="2400">
                <a:solidFill>
                  <a:srgbClr val="000000"/>
                </a:solidFill>
              </a:rPr>
              <a:t>1500W  24 </a:t>
            </a:r>
            <a:r>
              <a:rPr lang="zh-TW" altLang="en-US" sz="2400">
                <a:solidFill>
                  <a:srgbClr val="000000"/>
                </a:solidFill>
              </a:rPr>
              <a:t>支 </a:t>
            </a:r>
            <a:r>
              <a:rPr lang="en-US" altLang="zh-TW" sz="2400">
                <a:solidFill>
                  <a:srgbClr val="000000"/>
                </a:solidFill>
              </a:rPr>
              <a:t>&amp;  2000W  4 </a:t>
            </a:r>
            <a:r>
              <a:rPr lang="zh-TW" altLang="en-US" sz="2400">
                <a:solidFill>
                  <a:srgbClr val="000000"/>
                </a:solidFill>
              </a:rPr>
              <a:t>支石英燈管加熱。</a:t>
            </a:r>
          </a:p>
          <a:p>
            <a:pPr algn="l" eaLnBrk="1" hangingPunct="1"/>
            <a:endParaRPr lang="zh-TW" altLang="en-US" sz="2400">
              <a:solidFill>
                <a:srgbClr val="000000"/>
              </a:solidFill>
            </a:endParaRPr>
          </a:p>
          <a:p>
            <a:pPr algn="l" eaLnBrk="1" hangingPunct="1"/>
            <a:r>
              <a:rPr lang="zh-TW" altLang="en-US" sz="2400">
                <a:solidFill>
                  <a:srgbClr val="000000"/>
                </a:solidFill>
              </a:rPr>
              <a:t>依照石英燈管物理特性推論應會隨著使用時間越長而功率相對慢慢衰減</a:t>
            </a:r>
            <a:r>
              <a:rPr lang="zh-TW" altLang="en-US">
                <a:solidFill>
                  <a:srgbClr val="000000"/>
                </a:solidFill>
              </a:rPr>
              <a:t>。</a:t>
            </a:r>
            <a:endParaRPr lang="zh-TW" altLang="en-US" sz="2400">
              <a:solidFill>
                <a:srgbClr val="000000"/>
              </a:solidFill>
            </a:endParaRPr>
          </a:p>
          <a:p>
            <a:pPr algn="l" eaLnBrk="1" hangingPunct="1"/>
            <a:endParaRPr lang="zh-TW" altLang="en-US" sz="2400">
              <a:solidFill>
                <a:srgbClr val="000000"/>
              </a:solidFill>
            </a:endParaRPr>
          </a:p>
          <a:p>
            <a:pPr algn="l" eaLnBrk="1" hangingPunct="1"/>
            <a:r>
              <a:rPr lang="zh-TW" altLang="en-US" sz="2400">
                <a:solidFill>
                  <a:srgbClr val="000000"/>
                </a:solidFill>
              </a:rPr>
              <a:t>就成立 </a:t>
            </a:r>
            <a:r>
              <a:rPr lang="en-US" altLang="zh-TW" sz="2400">
                <a:solidFill>
                  <a:srgbClr val="000000"/>
                </a:solidFill>
              </a:rPr>
              <a:t>QIT </a:t>
            </a:r>
            <a:r>
              <a:rPr lang="zh-TW" altLang="en-US" sz="2400">
                <a:solidFill>
                  <a:srgbClr val="000000"/>
                </a:solidFill>
              </a:rPr>
              <a:t>這段期間有做 </a:t>
            </a:r>
            <a:r>
              <a:rPr lang="en-US" altLang="zh-TW" sz="2400">
                <a:solidFill>
                  <a:srgbClr val="000000"/>
                </a:solidFill>
              </a:rPr>
              <a:t>LAMP </a:t>
            </a:r>
            <a:r>
              <a:rPr lang="zh-TW" altLang="en-US" sz="2400">
                <a:solidFill>
                  <a:srgbClr val="000000"/>
                </a:solidFill>
              </a:rPr>
              <a:t>校正</a:t>
            </a:r>
            <a:r>
              <a:rPr lang="zh-TW" altLang="en-US">
                <a:solidFill>
                  <a:srgbClr val="000000"/>
                </a:solidFill>
              </a:rPr>
              <a:t>，</a:t>
            </a:r>
            <a:r>
              <a:rPr lang="zh-TW" altLang="en-US" sz="2400">
                <a:solidFill>
                  <a:srgbClr val="000000"/>
                </a:solidFill>
              </a:rPr>
              <a:t>以電流值來看目前無明顯衰減，但值得日後持續觀察。</a:t>
            </a:r>
          </a:p>
        </p:txBody>
      </p:sp>
    </p:spTree>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rrowheads="1"/>
          </p:cNvSpPr>
          <p:nvPr>
            <p:ph type="title"/>
          </p:nvPr>
        </p:nvSpPr>
        <p:spPr>
          <a:xfrm>
            <a:off x="755650" y="2924175"/>
            <a:ext cx="7696200" cy="1143000"/>
          </a:xfrm>
        </p:spPr>
        <p:txBody>
          <a:bodyPr/>
          <a:lstStyle/>
          <a:p>
            <a:pPr marL="838200" indent="-838200" algn="ctr" eaLnBrk="1" hangingPunct="1">
              <a:defRPr/>
            </a:pPr>
            <a:r>
              <a:rPr kumimoji="0" lang="en-US" altLang="zh-TW" sz="5800" b="0" u="sng">
                <a:solidFill>
                  <a:srgbClr val="FF9933"/>
                </a:solidFill>
                <a:latin typeface="新細明體" pitchFamily="18" charset="-120"/>
              </a:rPr>
              <a:t>Q &amp; A</a:t>
            </a:r>
            <a:br>
              <a:rPr kumimoji="0" lang="en-US" altLang="zh-TW" sz="5800" b="0" u="sng">
                <a:solidFill>
                  <a:srgbClr val="FF9933"/>
                </a:solidFill>
                <a:ea typeface="標楷體" pitchFamily="65" charset="-120"/>
              </a:rPr>
            </a:br>
            <a:endParaRPr kumimoji="0" lang="en-US" altLang="zh-TW" sz="5800" b="0" u="sng">
              <a:solidFill>
                <a:srgbClr val="FF9933"/>
              </a:solidFill>
              <a:ea typeface="標楷體" pitchFamily="65" charset="-120"/>
            </a:endParaRP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rrowheads="1"/>
          </p:cNvSpPr>
          <p:nvPr>
            <p:ph type="title"/>
          </p:nvPr>
        </p:nvSpPr>
        <p:spPr>
          <a:xfrm>
            <a:off x="250825" y="533400"/>
            <a:ext cx="8713788" cy="1143000"/>
          </a:xfrm>
        </p:spPr>
        <p:txBody>
          <a:bodyPr/>
          <a:lstStyle/>
          <a:p>
            <a:pPr eaLnBrk="1" hangingPunct="1">
              <a:defRPr/>
            </a:pPr>
            <a:r>
              <a:rPr lang="en-US" altLang="zh-TW" sz="3500" b="0">
                <a:latin typeface="新細明體" pitchFamily="18" charset="-120"/>
              </a:rPr>
              <a:t>Example : RTP-3 OOS Rate 28.3%</a:t>
            </a:r>
            <a:endParaRPr lang="en-US" altLang="zh-TW"/>
          </a:p>
        </p:txBody>
      </p:sp>
      <p:pic>
        <p:nvPicPr>
          <p:cNvPr id="61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773238"/>
            <a:ext cx="5256213"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Oval 5"/>
          <p:cNvSpPr>
            <a:spLocks noChangeArrowheads="1"/>
          </p:cNvSpPr>
          <p:nvPr/>
        </p:nvSpPr>
        <p:spPr bwMode="auto">
          <a:xfrm>
            <a:off x="2124075" y="2133600"/>
            <a:ext cx="5184775" cy="6477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6149" name="Oval 6"/>
          <p:cNvSpPr>
            <a:spLocks noChangeArrowheads="1"/>
          </p:cNvSpPr>
          <p:nvPr/>
        </p:nvSpPr>
        <p:spPr bwMode="auto">
          <a:xfrm>
            <a:off x="2195513" y="4508500"/>
            <a:ext cx="5184775" cy="64770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6150" name="Text Box 7"/>
          <p:cNvSpPr txBox="1">
            <a:spLocks noChangeArrowheads="1"/>
          </p:cNvSpPr>
          <p:nvPr/>
        </p:nvSpPr>
        <p:spPr bwMode="auto">
          <a:xfrm>
            <a:off x="2700338" y="5876925"/>
            <a:ext cx="3816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a:t>(RTP-3,2006/01/01 to 2006/06/30)</a:t>
            </a:r>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555875" y="188913"/>
            <a:ext cx="39608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lgn="l" eaLnBrk="0" hangingPunct="0">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lgn="l" eaLnBrk="0" hangingPunct="0">
              <a:spcBef>
                <a:spcPct val="20000"/>
              </a:spcBef>
              <a:buClr>
                <a:schemeClr val="accent2"/>
              </a:buClr>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lgn="l" eaLnBrk="0" hangingPunct="0">
              <a:spcBef>
                <a:spcPct val="20000"/>
              </a:spcBef>
              <a:buClr>
                <a:schemeClr val="hlink"/>
              </a:buClr>
              <a:buFont typeface="Wingdings" panose="05000000000000000000" pitchFamily="2"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lgn="l" eaLnBrk="0" hangingPunct="0">
              <a:spcBef>
                <a:spcPct val="20000"/>
              </a:spcBef>
              <a:buClr>
                <a:schemeClr val="accent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lgn="l" eaLnBrk="0" hangingPunct="0">
              <a:spcBef>
                <a:spcPct val="20000"/>
              </a:spcBef>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Tx/>
              <a:buNone/>
            </a:pPr>
            <a:r>
              <a:rPr lang="zh-TW" altLang="en-US" sz="4000" b="1" u="sng">
                <a:solidFill>
                  <a:srgbClr val="FF6600"/>
                </a:solidFill>
                <a:latin typeface="標楷體" pitchFamily="65" charset="-120"/>
                <a:ea typeface="標楷體" pitchFamily="65" charset="-120"/>
              </a:rPr>
              <a:t>一、主題選定</a:t>
            </a:r>
          </a:p>
        </p:txBody>
      </p:sp>
      <p:sp>
        <p:nvSpPr>
          <p:cNvPr id="7171" name="Text Box 6"/>
          <p:cNvSpPr txBox="1">
            <a:spLocks noChangeArrowheads="1"/>
          </p:cNvSpPr>
          <p:nvPr/>
        </p:nvSpPr>
        <p:spPr bwMode="auto">
          <a:xfrm>
            <a:off x="755650" y="1628775"/>
            <a:ext cx="7704138"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r>
              <a:rPr lang="en-US" altLang="zh-TW" sz="2000">
                <a:latin typeface="新細明體" panose="02020500000000000000" pitchFamily="18" charset="-120"/>
              </a:rPr>
              <a:t>Rs range </a:t>
            </a:r>
            <a:r>
              <a:rPr lang="zh-TW" altLang="en-US" sz="2000">
                <a:latin typeface="新細明體" panose="02020500000000000000" pitchFamily="18" charset="-120"/>
              </a:rPr>
              <a:t>高達 </a:t>
            </a:r>
            <a:r>
              <a:rPr lang="en-US" altLang="zh-TW" sz="2000" u="sng">
                <a:latin typeface="新細明體" panose="02020500000000000000" pitchFamily="18" charset="-120"/>
              </a:rPr>
              <a:t>1.86 ~2.72</a:t>
            </a:r>
            <a:r>
              <a:rPr lang="en-US" altLang="zh-TW" sz="2000">
                <a:latin typeface="新細明體" panose="02020500000000000000" pitchFamily="18" charset="-120"/>
              </a:rPr>
              <a:t> </a:t>
            </a:r>
            <a:r>
              <a:rPr lang="zh-TW" altLang="en-US" sz="2000">
                <a:latin typeface="新細明體" panose="02020500000000000000" pitchFamily="18" charset="-120"/>
              </a:rPr>
              <a:t>是導致 </a:t>
            </a:r>
            <a:r>
              <a:rPr lang="en-US" altLang="zh-TW" sz="2000">
                <a:latin typeface="新細明體" panose="02020500000000000000" pitchFamily="18" charset="-120"/>
              </a:rPr>
              <a:t>O.O.S rate </a:t>
            </a:r>
            <a:r>
              <a:rPr lang="zh-TW" altLang="en-US" sz="2000">
                <a:latin typeface="新細明體" panose="02020500000000000000" pitchFamily="18" charset="-120"/>
              </a:rPr>
              <a:t>高達 </a:t>
            </a:r>
            <a:r>
              <a:rPr lang="en-US" altLang="zh-TW" sz="2000" u="sng">
                <a:latin typeface="新細明體" panose="02020500000000000000" pitchFamily="18" charset="-120"/>
              </a:rPr>
              <a:t>16.13</a:t>
            </a:r>
            <a:r>
              <a:rPr lang="en-US" altLang="zh-TW" sz="2000">
                <a:latin typeface="新細明體" panose="02020500000000000000" pitchFamily="18" charset="-120"/>
              </a:rPr>
              <a:t> % </a:t>
            </a:r>
            <a:r>
              <a:rPr lang="zh-TW" altLang="en-US" sz="2000">
                <a:latin typeface="新細明體" panose="02020500000000000000" pitchFamily="18" charset="-120"/>
              </a:rPr>
              <a:t>的主因。</a:t>
            </a:r>
          </a:p>
          <a:p>
            <a:pPr algn="l" eaLnBrk="1" hangingPunct="1"/>
            <a:r>
              <a:rPr lang="zh-TW" altLang="en-US" sz="2000"/>
              <a:t>因此成立 </a:t>
            </a:r>
            <a:r>
              <a:rPr lang="en-US" altLang="zh-TW" sz="2000"/>
              <a:t>QIT </a:t>
            </a:r>
            <a:r>
              <a:rPr lang="zh-TW" altLang="en-US" sz="2000"/>
              <a:t>尋找造成 </a:t>
            </a:r>
            <a:r>
              <a:rPr lang="en-US" altLang="zh-TW" sz="2000"/>
              <a:t>RS </a:t>
            </a:r>
            <a:r>
              <a:rPr lang="zh-TW" altLang="en-US" sz="2000"/>
              <a:t>均勻度不佳之真因</a:t>
            </a:r>
            <a:r>
              <a:rPr lang="en-US" altLang="zh-TW" sz="2000"/>
              <a:t>,</a:t>
            </a:r>
            <a:r>
              <a:rPr lang="zh-TW" altLang="en-US" sz="2000"/>
              <a:t>並尋求對策予以解決</a:t>
            </a:r>
            <a:r>
              <a:rPr lang="en-US" altLang="zh-TW" sz="2000"/>
              <a:t>!</a:t>
            </a:r>
            <a:endParaRPr lang="en-US" altLang="zh-TW" sz="2000" b="1">
              <a:latin typeface="新細明體" panose="02020500000000000000" pitchFamily="18" charset="-120"/>
            </a:endParaRPr>
          </a:p>
          <a:p>
            <a:pPr algn="l" eaLnBrk="1" hangingPunct="1"/>
            <a:endParaRPr lang="en-US" altLang="zh-TW" sz="2000" b="1">
              <a:latin typeface="新細明體" panose="02020500000000000000" pitchFamily="18" charset="-120"/>
            </a:endParaRPr>
          </a:p>
          <a:p>
            <a:pPr algn="l" eaLnBrk="1" hangingPunct="1"/>
            <a:endParaRPr lang="en-US" altLang="zh-TW" sz="2000"/>
          </a:p>
          <a:p>
            <a:pPr algn="l" eaLnBrk="1" hangingPunct="1"/>
            <a:endParaRPr lang="en-US" altLang="zh-TW" sz="2000"/>
          </a:p>
          <a:p>
            <a:pPr algn="l" eaLnBrk="1" hangingPunct="1"/>
            <a:endParaRPr lang="en-US" altLang="zh-TW" sz="2000"/>
          </a:p>
          <a:p>
            <a:pPr algn="l" eaLnBrk="1" hangingPunct="1"/>
            <a:endParaRPr lang="en-US" altLang="zh-TW" sz="2000"/>
          </a:p>
          <a:p>
            <a:pPr algn="l" eaLnBrk="1" hangingPunct="1"/>
            <a:endParaRPr lang="en-US" altLang="zh-TW" sz="2000"/>
          </a:p>
          <a:p>
            <a:pPr algn="l" eaLnBrk="1" hangingPunct="1"/>
            <a:endParaRPr lang="en-US" altLang="zh-TW" sz="2000"/>
          </a:p>
          <a:p>
            <a:pPr algn="l" eaLnBrk="1" hangingPunct="1"/>
            <a:endParaRPr lang="en-US" altLang="zh-TW" sz="2000"/>
          </a:p>
          <a:p>
            <a:pPr algn="l" eaLnBrk="1" hangingPunct="1"/>
            <a:endParaRPr lang="en-US" altLang="zh-TW" sz="2000"/>
          </a:p>
          <a:p>
            <a:pPr algn="l" eaLnBrk="1" hangingPunct="1"/>
            <a:endParaRPr lang="en-US" altLang="zh-TW" sz="2000"/>
          </a:p>
          <a:p>
            <a:pPr algn="l" eaLnBrk="1" hangingPunct="1"/>
            <a:endParaRPr lang="en-US" altLang="zh-TW" sz="2000"/>
          </a:p>
          <a:p>
            <a:pPr algn="l" eaLnBrk="1" hangingPunct="1"/>
            <a:endParaRPr lang="en-US" altLang="zh-TW" sz="2000"/>
          </a:p>
          <a:p>
            <a:pPr algn="l" eaLnBrk="1" hangingPunct="1"/>
            <a:r>
              <a:rPr lang="zh-TW" altLang="en-US" sz="2000" b="1">
                <a:solidFill>
                  <a:schemeClr val="folHlink"/>
                </a:solidFill>
                <a:latin typeface="新細明體" panose="02020500000000000000" pitchFamily="18" charset="-120"/>
              </a:rPr>
              <a:t>目標設定</a:t>
            </a:r>
            <a:r>
              <a:rPr lang="en-US" altLang="zh-TW" sz="2000" b="1">
                <a:solidFill>
                  <a:schemeClr val="folHlink"/>
                </a:solidFill>
                <a:latin typeface="新細明體" panose="02020500000000000000" pitchFamily="18" charset="-120"/>
              </a:rPr>
              <a:t>:</a:t>
            </a:r>
            <a:endParaRPr lang="en-US" altLang="zh-TW" sz="2000">
              <a:solidFill>
                <a:schemeClr val="folHlink"/>
              </a:solidFill>
              <a:latin typeface="新細明體" panose="02020500000000000000" pitchFamily="18" charset="-120"/>
            </a:endParaRPr>
          </a:p>
          <a:p>
            <a:pPr algn="l" eaLnBrk="1" hangingPunct="1"/>
            <a:r>
              <a:rPr lang="en-US" altLang="zh-TW" sz="2000">
                <a:solidFill>
                  <a:schemeClr val="folHlink"/>
                </a:solidFill>
                <a:latin typeface="新細明體" panose="02020500000000000000" pitchFamily="18" charset="-120"/>
              </a:rPr>
              <a:t>O.O.S rate </a:t>
            </a:r>
            <a:r>
              <a:rPr lang="zh-TW" altLang="en-US">
                <a:solidFill>
                  <a:schemeClr val="folHlink"/>
                </a:solidFill>
              </a:rPr>
              <a:t>減少 </a:t>
            </a:r>
            <a:r>
              <a:rPr lang="en-US" altLang="zh-TW">
                <a:solidFill>
                  <a:schemeClr val="folHlink"/>
                </a:solidFill>
              </a:rPr>
              <a:t>50 %</a:t>
            </a:r>
            <a:r>
              <a:rPr lang="zh-TW" altLang="en-US">
                <a:solidFill>
                  <a:schemeClr val="folHlink"/>
                </a:solidFill>
              </a:rPr>
              <a:t>，</a:t>
            </a:r>
            <a:r>
              <a:rPr lang="zh-TW" altLang="en-US" sz="2000">
                <a:solidFill>
                  <a:schemeClr val="folHlink"/>
                </a:solidFill>
                <a:latin typeface="新細明體" panose="02020500000000000000" pitchFamily="18" charset="-120"/>
              </a:rPr>
              <a:t>由 </a:t>
            </a:r>
            <a:r>
              <a:rPr lang="en-US" altLang="zh-TW" sz="2000" u="sng">
                <a:solidFill>
                  <a:schemeClr val="folHlink"/>
                </a:solidFill>
                <a:latin typeface="新細明體" panose="02020500000000000000" pitchFamily="18" charset="-120"/>
              </a:rPr>
              <a:t>16.1 %</a:t>
            </a:r>
            <a:r>
              <a:rPr lang="en-US" altLang="zh-TW" sz="2000">
                <a:solidFill>
                  <a:schemeClr val="folHlink"/>
                </a:solidFill>
                <a:latin typeface="新細明體" panose="02020500000000000000" pitchFamily="18" charset="-120"/>
              </a:rPr>
              <a:t>  </a:t>
            </a:r>
            <a:r>
              <a:rPr lang="zh-TW" altLang="en-US" sz="2000">
                <a:solidFill>
                  <a:schemeClr val="folHlink"/>
                </a:solidFill>
                <a:latin typeface="新細明體" panose="02020500000000000000" pitchFamily="18" charset="-120"/>
              </a:rPr>
              <a:t>降至 </a:t>
            </a:r>
            <a:r>
              <a:rPr lang="zh-TW" altLang="en-US" sz="2000" u="sng">
                <a:solidFill>
                  <a:schemeClr val="folHlink"/>
                </a:solidFill>
                <a:latin typeface="新細明體" panose="02020500000000000000" pitchFamily="18" charset="-120"/>
              </a:rPr>
              <a:t> </a:t>
            </a:r>
            <a:r>
              <a:rPr lang="en-US" altLang="zh-TW" sz="2000" u="sng">
                <a:solidFill>
                  <a:schemeClr val="folHlink"/>
                </a:solidFill>
                <a:latin typeface="新細明體" panose="02020500000000000000" pitchFamily="18" charset="-120"/>
              </a:rPr>
              <a:t>8 %</a:t>
            </a:r>
            <a:r>
              <a:rPr lang="en-US" altLang="zh-TW" sz="2000">
                <a:solidFill>
                  <a:schemeClr val="folHlink"/>
                </a:solidFill>
                <a:latin typeface="新細明體" panose="02020500000000000000" pitchFamily="18" charset="-120"/>
              </a:rPr>
              <a:t> </a:t>
            </a:r>
            <a:r>
              <a:rPr lang="zh-TW" altLang="en-US" sz="2000">
                <a:solidFill>
                  <a:schemeClr val="folHlink"/>
                </a:solidFill>
                <a:latin typeface="新細明體" panose="02020500000000000000" pitchFamily="18" charset="-120"/>
              </a:rPr>
              <a:t>。</a:t>
            </a:r>
          </a:p>
          <a:p>
            <a:pPr algn="l" eaLnBrk="1" hangingPunct="1"/>
            <a:r>
              <a:rPr lang="en-US" altLang="zh-TW" sz="2000">
                <a:solidFill>
                  <a:schemeClr val="folHlink"/>
                </a:solidFill>
                <a:latin typeface="新細明體" panose="02020500000000000000" pitchFamily="18" charset="-120"/>
              </a:rPr>
              <a:t>Rs Range </a:t>
            </a:r>
            <a:r>
              <a:rPr lang="zh-TW" altLang="en-US">
                <a:solidFill>
                  <a:schemeClr val="folHlink"/>
                </a:solidFill>
              </a:rPr>
              <a:t>減少 </a:t>
            </a:r>
            <a:r>
              <a:rPr lang="en-US" altLang="zh-TW">
                <a:solidFill>
                  <a:schemeClr val="folHlink"/>
                </a:solidFill>
              </a:rPr>
              <a:t>50 %</a:t>
            </a:r>
            <a:r>
              <a:rPr lang="zh-TW" altLang="en-US">
                <a:solidFill>
                  <a:schemeClr val="folHlink"/>
                </a:solidFill>
              </a:rPr>
              <a:t>，</a:t>
            </a:r>
            <a:r>
              <a:rPr lang="zh-TW" altLang="en-US" sz="2000">
                <a:solidFill>
                  <a:schemeClr val="folHlink"/>
                </a:solidFill>
                <a:latin typeface="新細明體" panose="02020500000000000000" pitchFamily="18" charset="-120"/>
              </a:rPr>
              <a:t>由 </a:t>
            </a:r>
            <a:r>
              <a:rPr lang="en-US" altLang="zh-TW" sz="2000" u="sng">
                <a:solidFill>
                  <a:schemeClr val="folHlink"/>
                </a:solidFill>
                <a:latin typeface="新細明體" panose="02020500000000000000" pitchFamily="18" charset="-120"/>
              </a:rPr>
              <a:t>2.38 Ω</a:t>
            </a:r>
            <a:r>
              <a:rPr lang="zh-TW" altLang="en-US" sz="2000">
                <a:solidFill>
                  <a:schemeClr val="folHlink"/>
                </a:solidFill>
                <a:latin typeface="新細明體" panose="02020500000000000000" pitchFamily="18" charset="-120"/>
              </a:rPr>
              <a:t>降至 </a:t>
            </a:r>
            <a:r>
              <a:rPr lang="zh-TW" altLang="en-US" sz="2000" u="sng">
                <a:solidFill>
                  <a:schemeClr val="folHlink"/>
                </a:solidFill>
                <a:latin typeface="新細明體" panose="02020500000000000000" pitchFamily="18" charset="-120"/>
              </a:rPr>
              <a:t> </a:t>
            </a:r>
            <a:r>
              <a:rPr lang="en-US" altLang="zh-TW" sz="2000" u="sng">
                <a:solidFill>
                  <a:schemeClr val="folHlink"/>
                </a:solidFill>
                <a:latin typeface="新細明體" panose="02020500000000000000" pitchFamily="18" charset="-120"/>
              </a:rPr>
              <a:t>1.2 </a:t>
            </a:r>
            <a:r>
              <a:rPr lang="en-US" altLang="zh-TW" u="sng">
                <a:solidFill>
                  <a:schemeClr val="folHlink"/>
                </a:solidFill>
              </a:rPr>
              <a:t>Ω</a:t>
            </a:r>
            <a:r>
              <a:rPr lang="en-US" altLang="zh-TW" sz="2000" u="sng">
                <a:solidFill>
                  <a:schemeClr val="folHlink"/>
                </a:solidFill>
                <a:latin typeface="新細明體" panose="02020500000000000000" pitchFamily="18" charset="-120"/>
              </a:rPr>
              <a:t> </a:t>
            </a:r>
            <a:r>
              <a:rPr lang="zh-TW" altLang="en-US" sz="2000">
                <a:solidFill>
                  <a:schemeClr val="folHlink"/>
                </a:solidFill>
                <a:latin typeface="新細明體" panose="02020500000000000000" pitchFamily="18" charset="-120"/>
              </a:rPr>
              <a:t>。 </a:t>
            </a:r>
          </a:p>
        </p:txBody>
      </p:sp>
      <p:pic>
        <p:nvPicPr>
          <p:cNvPr id="7172" name="Picture 7" descr="圖片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2492375"/>
            <a:ext cx="5256212"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611188" y="333375"/>
            <a:ext cx="7993062"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lgn="l" eaLnBrk="0" hangingPunct="0">
              <a:spcBef>
                <a:spcPct val="20000"/>
              </a:spcBef>
              <a:buClr>
                <a:schemeClr val="accent2"/>
              </a:buClr>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lgn="l" eaLnBrk="0" hangingPunct="0">
              <a:spcBef>
                <a:spcPct val="20000"/>
              </a:spcBef>
              <a:buClr>
                <a:schemeClr val="hlink"/>
              </a:buClr>
              <a:buFont typeface="Wingdings" panose="05000000000000000000" pitchFamily="2"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lgn="l" eaLnBrk="0" hangingPunct="0">
              <a:spcBef>
                <a:spcPct val="20000"/>
              </a:spcBef>
              <a:buClr>
                <a:schemeClr val="accent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lgn="l" eaLnBrk="0" hangingPunct="0">
              <a:spcBef>
                <a:spcPct val="20000"/>
              </a:spcBef>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Tx/>
              <a:buNone/>
            </a:pPr>
            <a:r>
              <a:rPr kumimoji="0" lang="zh-TW" altLang="en-US" sz="4000" b="1" u="sng">
                <a:solidFill>
                  <a:srgbClr val="FF9933"/>
                </a:solidFill>
                <a:latin typeface="標楷體" pitchFamily="65" charset="-120"/>
                <a:ea typeface="標楷體" pitchFamily="65" charset="-120"/>
              </a:rPr>
              <a:t>二、現況分析</a:t>
            </a:r>
          </a:p>
          <a:p>
            <a:pPr algn="ctr" eaLnBrk="1" hangingPunct="1">
              <a:spcBef>
                <a:spcPct val="0"/>
              </a:spcBef>
              <a:buClrTx/>
              <a:buFontTx/>
              <a:buNone/>
            </a:pPr>
            <a:r>
              <a:rPr kumimoji="0" lang="en-US" altLang="zh-TW" sz="2400" b="1" u="sng">
                <a:latin typeface="新細明體" panose="02020500000000000000" pitchFamily="18" charset="-120"/>
              </a:rPr>
              <a:t>2.1</a:t>
            </a:r>
            <a:r>
              <a:rPr kumimoji="0" lang="zh-TW" altLang="en-US" sz="2400" b="1" u="sng">
                <a:latin typeface="新細明體" panose="02020500000000000000" pitchFamily="18" charset="-120"/>
              </a:rPr>
              <a:t>設備</a:t>
            </a:r>
            <a:r>
              <a:rPr kumimoji="0" lang="en-US" altLang="zh-TW" sz="2400" b="1" u="sng">
                <a:latin typeface="新細明體" panose="02020500000000000000" pitchFamily="18" charset="-120"/>
              </a:rPr>
              <a:t>/</a:t>
            </a:r>
            <a:r>
              <a:rPr kumimoji="0" lang="zh-TW" altLang="en-US" sz="2400" b="1" u="sng"/>
              <a:t>製程簡介</a:t>
            </a:r>
          </a:p>
          <a:p>
            <a:pPr algn="ctr" eaLnBrk="1" hangingPunct="1">
              <a:spcBef>
                <a:spcPct val="0"/>
              </a:spcBef>
              <a:buClrTx/>
              <a:buFontTx/>
              <a:buNone/>
            </a:pPr>
            <a:r>
              <a:rPr kumimoji="0" lang="zh-TW" altLang="en-US" sz="2400" b="1" u="sng">
                <a:latin typeface="新細明體" panose="02020500000000000000" pitchFamily="18" charset="-120"/>
              </a:rPr>
              <a:t>測機方式</a:t>
            </a:r>
            <a:r>
              <a:rPr kumimoji="0" lang="zh-TW" altLang="en-US" sz="1800">
                <a:latin typeface="新細明體" panose="02020500000000000000" pitchFamily="18" charset="-120"/>
              </a:rPr>
              <a:t> </a:t>
            </a:r>
          </a:p>
        </p:txBody>
      </p:sp>
      <p:pic>
        <p:nvPicPr>
          <p:cNvPr id="8195" name="Picture 20" descr="圖片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500438"/>
            <a:ext cx="8496300" cy="128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8"/>
          <p:cNvSpPr>
            <a:spLocks noChangeArrowheads="1"/>
          </p:cNvSpPr>
          <p:nvPr/>
        </p:nvSpPr>
        <p:spPr bwMode="auto">
          <a:xfrm>
            <a:off x="2987675" y="4797425"/>
            <a:ext cx="935038" cy="792163"/>
          </a:xfrm>
          <a:prstGeom prst="cube">
            <a:avLst>
              <a:gd name="adj" fmla="val 25000"/>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9219" name="AutoShape 9"/>
          <p:cNvSpPr>
            <a:spLocks noChangeArrowheads="1"/>
          </p:cNvSpPr>
          <p:nvPr/>
        </p:nvSpPr>
        <p:spPr bwMode="auto">
          <a:xfrm>
            <a:off x="250825" y="4724400"/>
            <a:ext cx="935038" cy="792163"/>
          </a:xfrm>
          <a:prstGeom prst="cube">
            <a:avLst>
              <a:gd name="adj" fmla="val 25000"/>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204810" name="AutoShape 10"/>
          <p:cNvSpPr>
            <a:spLocks noChangeArrowheads="1"/>
          </p:cNvSpPr>
          <p:nvPr/>
        </p:nvSpPr>
        <p:spPr bwMode="auto">
          <a:xfrm>
            <a:off x="1403350" y="2276475"/>
            <a:ext cx="1368425" cy="504825"/>
          </a:xfrm>
          <a:prstGeom prst="bevel">
            <a:avLst>
              <a:gd name="adj" fmla="val 12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9221" name="AutoShape 11"/>
          <p:cNvSpPr>
            <a:spLocks noChangeArrowheads="1"/>
          </p:cNvSpPr>
          <p:nvPr/>
        </p:nvSpPr>
        <p:spPr bwMode="auto">
          <a:xfrm>
            <a:off x="250825" y="3213100"/>
            <a:ext cx="649288" cy="287338"/>
          </a:xfrm>
          <a:prstGeom prst="can">
            <a:avLst>
              <a:gd name="adj" fmla="val 25000"/>
            </a:avLst>
          </a:prstGeom>
          <a:solidFill>
            <a:srgbClr val="71B8F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204813" name="Oval 13"/>
          <p:cNvSpPr>
            <a:spLocks noChangeArrowheads="1"/>
          </p:cNvSpPr>
          <p:nvPr/>
        </p:nvSpPr>
        <p:spPr bwMode="auto">
          <a:xfrm>
            <a:off x="2987675" y="5084763"/>
            <a:ext cx="720725" cy="360362"/>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9223" name="AutoShape 19"/>
          <p:cNvSpPr>
            <a:spLocks noChangeArrowheads="1"/>
          </p:cNvSpPr>
          <p:nvPr/>
        </p:nvSpPr>
        <p:spPr bwMode="auto">
          <a:xfrm>
            <a:off x="1835150" y="4581525"/>
            <a:ext cx="503238" cy="431800"/>
          </a:xfrm>
          <a:custGeom>
            <a:avLst/>
            <a:gdLst>
              <a:gd name="T0" fmla="*/ 251619 w 21600"/>
              <a:gd name="T1" fmla="*/ 0 h 21600"/>
              <a:gd name="T2" fmla="*/ 73692 w 21600"/>
              <a:gd name="T3" fmla="*/ 63231 h 21600"/>
              <a:gd name="T4" fmla="*/ 0 w 21600"/>
              <a:gd name="T5" fmla="*/ 215900 h 21600"/>
              <a:gd name="T6" fmla="*/ 73692 w 21600"/>
              <a:gd name="T7" fmla="*/ 368569 h 21600"/>
              <a:gd name="T8" fmla="*/ 251619 w 21600"/>
              <a:gd name="T9" fmla="*/ 431800 h 21600"/>
              <a:gd name="T10" fmla="*/ 429546 w 21600"/>
              <a:gd name="T11" fmla="*/ 368569 h 21600"/>
              <a:gd name="T12" fmla="*/ 503238 w 21600"/>
              <a:gd name="T13" fmla="*/ 215900 h 21600"/>
              <a:gd name="T14" fmla="*/ 429546 w 21600"/>
              <a:gd name="T15" fmla="*/ 63231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4" name="AutoShape 20"/>
          <p:cNvSpPr>
            <a:spLocks noChangeArrowheads="1"/>
          </p:cNvSpPr>
          <p:nvPr/>
        </p:nvSpPr>
        <p:spPr bwMode="auto">
          <a:xfrm>
            <a:off x="1835150" y="3644900"/>
            <a:ext cx="358775" cy="360363"/>
          </a:xfrm>
          <a:custGeom>
            <a:avLst/>
            <a:gdLst>
              <a:gd name="T0" fmla="*/ 179388 w 21600"/>
              <a:gd name="T1" fmla="*/ 0 h 21600"/>
              <a:gd name="T2" fmla="*/ 52537 w 21600"/>
              <a:gd name="T3" fmla="*/ 52770 h 21600"/>
              <a:gd name="T4" fmla="*/ 0 w 21600"/>
              <a:gd name="T5" fmla="*/ 180182 h 21600"/>
              <a:gd name="T6" fmla="*/ 52537 w 21600"/>
              <a:gd name="T7" fmla="*/ 307593 h 21600"/>
              <a:gd name="T8" fmla="*/ 179388 w 21600"/>
              <a:gd name="T9" fmla="*/ 360363 h 21600"/>
              <a:gd name="T10" fmla="*/ 306238 w 21600"/>
              <a:gd name="T11" fmla="*/ 307593 h 21600"/>
              <a:gd name="T12" fmla="*/ 358775 w 21600"/>
              <a:gd name="T13" fmla="*/ 180182 h 21600"/>
              <a:gd name="T14" fmla="*/ 306238 w 21600"/>
              <a:gd name="T15" fmla="*/ 5277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5" name="AutoShape 21"/>
          <p:cNvSpPr>
            <a:spLocks noChangeArrowheads="1"/>
          </p:cNvSpPr>
          <p:nvPr/>
        </p:nvSpPr>
        <p:spPr bwMode="auto">
          <a:xfrm>
            <a:off x="1401763" y="4437063"/>
            <a:ext cx="358775" cy="360362"/>
          </a:xfrm>
          <a:custGeom>
            <a:avLst/>
            <a:gdLst>
              <a:gd name="T0" fmla="*/ 179388 w 21600"/>
              <a:gd name="T1" fmla="*/ 0 h 21600"/>
              <a:gd name="T2" fmla="*/ 52537 w 21600"/>
              <a:gd name="T3" fmla="*/ 52770 h 21600"/>
              <a:gd name="T4" fmla="*/ 0 w 21600"/>
              <a:gd name="T5" fmla="*/ 180181 h 21600"/>
              <a:gd name="T6" fmla="*/ 52537 w 21600"/>
              <a:gd name="T7" fmla="*/ 307592 h 21600"/>
              <a:gd name="T8" fmla="*/ 179388 w 21600"/>
              <a:gd name="T9" fmla="*/ 360362 h 21600"/>
              <a:gd name="T10" fmla="*/ 306238 w 21600"/>
              <a:gd name="T11" fmla="*/ 307592 h 21600"/>
              <a:gd name="T12" fmla="*/ 358775 w 21600"/>
              <a:gd name="T13" fmla="*/ 180181 h 21600"/>
              <a:gd name="T14" fmla="*/ 306238 w 21600"/>
              <a:gd name="T15" fmla="*/ 5277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Line 22"/>
          <p:cNvSpPr>
            <a:spLocks noChangeShapeType="1"/>
          </p:cNvSpPr>
          <p:nvPr/>
        </p:nvSpPr>
        <p:spPr bwMode="auto">
          <a:xfrm>
            <a:off x="1835150" y="3789363"/>
            <a:ext cx="0" cy="10080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7" name="Line 23"/>
          <p:cNvSpPr>
            <a:spLocks noChangeShapeType="1"/>
          </p:cNvSpPr>
          <p:nvPr/>
        </p:nvSpPr>
        <p:spPr bwMode="auto">
          <a:xfrm>
            <a:off x="2193925" y="3789363"/>
            <a:ext cx="144463" cy="10080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Line 24"/>
          <p:cNvSpPr>
            <a:spLocks noChangeShapeType="1"/>
          </p:cNvSpPr>
          <p:nvPr/>
        </p:nvSpPr>
        <p:spPr bwMode="auto">
          <a:xfrm flipH="1">
            <a:off x="1690688" y="3860800"/>
            <a:ext cx="503237" cy="865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9" name="Line 25"/>
          <p:cNvSpPr>
            <a:spLocks noChangeShapeType="1"/>
          </p:cNvSpPr>
          <p:nvPr/>
        </p:nvSpPr>
        <p:spPr bwMode="auto">
          <a:xfrm flipH="1">
            <a:off x="1401763" y="3789363"/>
            <a:ext cx="433387" cy="792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0" name="Oval 26"/>
          <p:cNvSpPr>
            <a:spLocks noChangeArrowheads="1"/>
          </p:cNvSpPr>
          <p:nvPr/>
        </p:nvSpPr>
        <p:spPr bwMode="auto">
          <a:xfrm>
            <a:off x="2411413" y="3789363"/>
            <a:ext cx="287337" cy="2873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9231" name="Line 27"/>
          <p:cNvSpPr>
            <a:spLocks noChangeShapeType="1"/>
          </p:cNvSpPr>
          <p:nvPr/>
        </p:nvSpPr>
        <p:spPr bwMode="auto">
          <a:xfrm flipV="1">
            <a:off x="1762125" y="4510088"/>
            <a:ext cx="144463"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2" name="Line 28"/>
          <p:cNvSpPr>
            <a:spLocks noChangeShapeType="1"/>
          </p:cNvSpPr>
          <p:nvPr/>
        </p:nvSpPr>
        <p:spPr bwMode="auto">
          <a:xfrm flipV="1">
            <a:off x="1546225" y="4294188"/>
            <a:ext cx="215900"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3" name="Line 29"/>
          <p:cNvSpPr>
            <a:spLocks noChangeShapeType="1"/>
          </p:cNvSpPr>
          <p:nvPr/>
        </p:nvSpPr>
        <p:spPr bwMode="auto">
          <a:xfrm flipV="1">
            <a:off x="1762125" y="4221163"/>
            <a:ext cx="215900" cy="73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4" name="Line 30"/>
          <p:cNvSpPr>
            <a:spLocks noChangeShapeType="1"/>
          </p:cNvSpPr>
          <p:nvPr/>
        </p:nvSpPr>
        <p:spPr bwMode="auto">
          <a:xfrm flipV="1">
            <a:off x="1906588" y="4294188"/>
            <a:ext cx="144462"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5" name="Line 31"/>
          <p:cNvSpPr>
            <a:spLocks noChangeShapeType="1"/>
          </p:cNvSpPr>
          <p:nvPr/>
        </p:nvSpPr>
        <p:spPr bwMode="auto">
          <a:xfrm flipV="1">
            <a:off x="2051050" y="4005263"/>
            <a:ext cx="360363"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6" name="Line 32"/>
          <p:cNvSpPr>
            <a:spLocks noChangeShapeType="1"/>
          </p:cNvSpPr>
          <p:nvPr/>
        </p:nvSpPr>
        <p:spPr bwMode="auto">
          <a:xfrm flipV="1">
            <a:off x="1978025" y="3933825"/>
            <a:ext cx="433388"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7" name="Text Box 33"/>
          <p:cNvSpPr txBox="1">
            <a:spLocks noChangeArrowheads="1"/>
          </p:cNvSpPr>
          <p:nvPr/>
        </p:nvSpPr>
        <p:spPr bwMode="auto">
          <a:xfrm>
            <a:off x="2987675" y="5516563"/>
            <a:ext cx="12239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b="1">
                <a:solidFill>
                  <a:srgbClr val="FF0000"/>
                </a:solidFill>
              </a:rPr>
              <a:t>Load cassette</a:t>
            </a:r>
          </a:p>
        </p:txBody>
      </p:sp>
      <p:sp>
        <p:nvSpPr>
          <p:cNvPr id="9238" name="Text Box 34"/>
          <p:cNvSpPr txBox="1">
            <a:spLocks noChangeArrowheads="1"/>
          </p:cNvSpPr>
          <p:nvPr/>
        </p:nvSpPr>
        <p:spPr bwMode="auto">
          <a:xfrm>
            <a:off x="250825" y="5516563"/>
            <a:ext cx="15128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b="1">
                <a:solidFill>
                  <a:srgbClr val="FF0000"/>
                </a:solidFill>
              </a:rPr>
              <a:t>Unload cassette</a:t>
            </a:r>
          </a:p>
        </p:txBody>
      </p:sp>
      <p:sp>
        <p:nvSpPr>
          <p:cNvPr id="9239" name="AutoShape 35"/>
          <p:cNvSpPr>
            <a:spLocks noChangeArrowheads="1"/>
          </p:cNvSpPr>
          <p:nvPr/>
        </p:nvSpPr>
        <p:spPr bwMode="auto">
          <a:xfrm>
            <a:off x="395288" y="3429000"/>
            <a:ext cx="360362" cy="360363"/>
          </a:xfrm>
          <a:prstGeom prst="can">
            <a:avLst>
              <a:gd name="adj" fmla="val 25000"/>
            </a:avLst>
          </a:prstGeom>
          <a:solidFill>
            <a:srgbClr val="71B8F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9240" name="AutoShape 36"/>
          <p:cNvSpPr>
            <a:spLocks noChangeArrowheads="1"/>
          </p:cNvSpPr>
          <p:nvPr/>
        </p:nvSpPr>
        <p:spPr bwMode="auto">
          <a:xfrm>
            <a:off x="3059113" y="3141663"/>
            <a:ext cx="936625" cy="792162"/>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9241" name="Text Box 37"/>
          <p:cNvSpPr txBox="1">
            <a:spLocks noChangeArrowheads="1"/>
          </p:cNvSpPr>
          <p:nvPr/>
        </p:nvSpPr>
        <p:spPr bwMode="auto">
          <a:xfrm>
            <a:off x="2916238" y="2708275"/>
            <a:ext cx="14398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b="1">
                <a:solidFill>
                  <a:srgbClr val="FF0000"/>
                </a:solidFill>
              </a:rPr>
              <a:t>Alignment</a:t>
            </a:r>
          </a:p>
        </p:txBody>
      </p:sp>
      <p:sp>
        <p:nvSpPr>
          <p:cNvPr id="9242" name="Text Box 38"/>
          <p:cNvSpPr txBox="1">
            <a:spLocks noChangeArrowheads="1"/>
          </p:cNvSpPr>
          <p:nvPr/>
        </p:nvSpPr>
        <p:spPr bwMode="auto">
          <a:xfrm>
            <a:off x="1042988" y="1844675"/>
            <a:ext cx="215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b="1">
                <a:solidFill>
                  <a:srgbClr val="FF0000"/>
                </a:solidFill>
              </a:rPr>
              <a:t>Process chamber</a:t>
            </a:r>
          </a:p>
        </p:txBody>
      </p:sp>
      <p:sp>
        <p:nvSpPr>
          <p:cNvPr id="9243" name="Text Box 39"/>
          <p:cNvSpPr txBox="1">
            <a:spLocks noChangeArrowheads="1"/>
          </p:cNvSpPr>
          <p:nvPr/>
        </p:nvSpPr>
        <p:spPr bwMode="auto">
          <a:xfrm>
            <a:off x="179388" y="3789363"/>
            <a:ext cx="1152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b="1">
                <a:solidFill>
                  <a:srgbClr val="FF0000"/>
                </a:solidFill>
              </a:rPr>
              <a:t>Cooling station</a:t>
            </a:r>
          </a:p>
        </p:txBody>
      </p:sp>
      <p:sp>
        <p:nvSpPr>
          <p:cNvPr id="9244" name="Rectangle 40"/>
          <p:cNvSpPr>
            <a:spLocks noChangeArrowheads="1"/>
          </p:cNvSpPr>
          <p:nvPr/>
        </p:nvSpPr>
        <p:spPr bwMode="auto">
          <a:xfrm>
            <a:off x="468313" y="333375"/>
            <a:ext cx="7993062"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lgn="l" eaLnBrk="0" hangingPunct="0">
              <a:spcBef>
                <a:spcPct val="20000"/>
              </a:spcBef>
              <a:buClr>
                <a:schemeClr val="accent2"/>
              </a:buClr>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lgn="l" eaLnBrk="0" hangingPunct="0">
              <a:spcBef>
                <a:spcPct val="20000"/>
              </a:spcBef>
              <a:buClr>
                <a:schemeClr val="hlink"/>
              </a:buClr>
              <a:buFont typeface="Wingdings" panose="05000000000000000000" pitchFamily="2"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lgn="l" eaLnBrk="0" hangingPunct="0">
              <a:spcBef>
                <a:spcPct val="20000"/>
              </a:spcBef>
              <a:buClr>
                <a:schemeClr val="accent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lgn="l" eaLnBrk="0" hangingPunct="0">
              <a:spcBef>
                <a:spcPct val="20000"/>
              </a:spcBef>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Tx/>
              <a:buNone/>
            </a:pPr>
            <a:r>
              <a:rPr kumimoji="0" lang="zh-TW" altLang="en-US" sz="4000" b="1" u="sng">
                <a:solidFill>
                  <a:srgbClr val="FF9933"/>
                </a:solidFill>
                <a:latin typeface="標楷體" pitchFamily="65" charset="-120"/>
                <a:ea typeface="標楷體" pitchFamily="65" charset="-120"/>
              </a:rPr>
              <a:t>二、現況分析</a:t>
            </a:r>
          </a:p>
          <a:p>
            <a:pPr algn="ctr" eaLnBrk="1" hangingPunct="1">
              <a:spcBef>
                <a:spcPct val="0"/>
              </a:spcBef>
              <a:buClrTx/>
              <a:buFontTx/>
              <a:buNone/>
            </a:pPr>
            <a:r>
              <a:rPr kumimoji="0" lang="en-US" altLang="zh-TW" sz="2400" b="1" u="sng">
                <a:latin typeface="新細明體" panose="02020500000000000000" pitchFamily="18" charset="-120"/>
              </a:rPr>
              <a:t>2.1</a:t>
            </a:r>
            <a:r>
              <a:rPr kumimoji="0" lang="zh-TW" altLang="en-US" sz="2400" b="1" u="sng">
                <a:latin typeface="新細明體" panose="02020500000000000000" pitchFamily="18" charset="-120"/>
              </a:rPr>
              <a:t>設備</a:t>
            </a:r>
            <a:r>
              <a:rPr kumimoji="0" lang="en-US" altLang="zh-TW" sz="2400" b="1" u="sng">
                <a:latin typeface="新細明體" panose="02020500000000000000" pitchFamily="18" charset="-120"/>
              </a:rPr>
              <a:t>/</a:t>
            </a:r>
            <a:r>
              <a:rPr kumimoji="0" lang="zh-TW" altLang="en-US" sz="2400" b="1" u="sng"/>
              <a:t>製程簡介</a:t>
            </a:r>
          </a:p>
          <a:p>
            <a:pPr algn="ctr" eaLnBrk="1" hangingPunct="1">
              <a:spcBef>
                <a:spcPct val="0"/>
              </a:spcBef>
              <a:buClrTx/>
              <a:buFontTx/>
              <a:buNone/>
            </a:pPr>
            <a:r>
              <a:rPr kumimoji="0" lang="zh-TW" altLang="en-US" sz="2400" b="1">
                <a:latin typeface="新細明體" panose="02020500000000000000" pitchFamily="18" charset="-120"/>
              </a:rPr>
              <a:t>機臺</a:t>
            </a:r>
            <a:r>
              <a:rPr kumimoji="0" lang="zh-TW" altLang="en-US" sz="2400" b="1"/>
              <a:t>簡介</a:t>
            </a:r>
          </a:p>
        </p:txBody>
      </p:sp>
      <p:pic>
        <p:nvPicPr>
          <p:cNvPr id="9245" name="Picture 41" descr="6-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2349500"/>
            <a:ext cx="4608512" cy="344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6" name="Text Box 42"/>
          <p:cNvSpPr txBox="1">
            <a:spLocks noChangeArrowheads="1"/>
          </p:cNvSpPr>
          <p:nvPr/>
        </p:nvSpPr>
        <p:spPr bwMode="auto">
          <a:xfrm>
            <a:off x="6011863" y="3357563"/>
            <a:ext cx="1584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sz="1400">
                <a:solidFill>
                  <a:srgbClr val="FF0000"/>
                </a:solidFill>
              </a:rPr>
              <a:t>Process chamber</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4.16667E-6 4.79769E-6 L -0.09445 -0.19376 " pathEditMode="relative" rAng="0" ptsTypes="AA">
                                      <p:cBhvr>
                                        <p:cTn id="6" dur="2000" fill="hold"/>
                                        <p:tgtEl>
                                          <p:spTgt spid="204813"/>
                                        </p:tgtEl>
                                        <p:attrNameLst>
                                          <p:attrName>ppt_x</p:attrName>
                                          <p:attrName>ppt_y</p:attrName>
                                        </p:attrNameLst>
                                      </p:cBhvr>
                                      <p:rCtr x="-4722" y="-9688"/>
                                    </p:animMotion>
                                  </p:childTnLst>
                                </p:cTn>
                              </p:par>
                            </p:childTnLst>
                          </p:cTn>
                        </p:par>
                        <p:par>
                          <p:cTn id="7" fill="hold" nodeType="afterGroup">
                            <p:stCondLst>
                              <p:cond delay="2000"/>
                            </p:stCondLst>
                            <p:childTnLst>
                              <p:par>
                                <p:cTn id="8" presetID="0" presetClass="path" presetSubtype="0" accel="50000" decel="50000" fill="hold" grpId="1" nodeType="afterEffect">
                                  <p:stCondLst>
                                    <p:cond delay="0"/>
                                  </p:stCondLst>
                                  <p:childTnLst>
                                    <p:animMotion origin="layout" path="M -0.09445 -0.19376 L 0.02361 -0.33018 " pathEditMode="relative" rAng="0" ptsTypes="AA">
                                      <p:cBhvr>
                                        <p:cTn id="9" dur="2000" fill="hold"/>
                                        <p:tgtEl>
                                          <p:spTgt spid="204813"/>
                                        </p:tgtEl>
                                        <p:attrNameLst>
                                          <p:attrName>ppt_x</p:attrName>
                                          <p:attrName>ppt_y</p:attrName>
                                        </p:attrNameLst>
                                      </p:cBhvr>
                                      <p:rCtr x="5903" y="-6821"/>
                                    </p:animMotion>
                                  </p:childTnLst>
                                </p:cTn>
                              </p:par>
                            </p:childTnLst>
                          </p:cTn>
                        </p:par>
                        <p:par>
                          <p:cTn id="10" fill="hold" nodeType="afterGroup">
                            <p:stCondLst>
                              <p:cond delay="4000"/>
                            </p:stCondLst>
                            <p:childTnLst>
                              <p:par>
                                <p:cTn id="11" presetID="0" presetClass="path" presetSubtype="0" accel="50000" decel="50000" fill="hold" grpId="2" nodeType="afterEffect">
                                  <p:stCondLst>
                                    <p:cond delay="0"/>
                                  </p:stCondLst>
                                  <p:childTnLst>
                                    <p:animMotion origin="layout" path="M 0.02361 -0.33018 L -0.08664 -0.19422 " pathEditMode="relative" rAng="0" ptsTypes="AA">
                                      <p:cBhvr>
                                        <p:cTn id="12" dur="2000" fill="hold"/>
                                        <p:tgtEl>
                                          <p:spTgt spid="204813"/>
                                        </p:tgtEl>
                                        <p:attrNameLst>
                                          <p:attrName>ppt_x</p:attrName>
                                          <p:attrName>ppt_y</p:attrName>
                                        </p:attrNameLst>
                                      </p:cBhvr>
                                      <p:rCtr x="-5521" y="6798"/>
                                    </p:animMotion>
                                  </p:childTnLst>
                                </p:cTn>
                              </p:par>
                            </p:childTnLst>
                          </p:cTn>
                        </p:par>
                        <p:par>
                          <p:cTn id="13" fill="hold" nodeType="afterGroup">
                            <p:stCondLst>
                              <p:cond delay="6000"/>
                            </p:stCondLst>
                            <p:childTnLst>
                              <p:par>
                                <p:cTn id="14" presetID="0" presetClass="path" presetSubtype="0" accel="50000" decel="50000" fill="hold" grpId="3" nodeType="afterEffect">
                                  <p:stCondLst>
                                    <p:cond delay="0"/>
                                  </p:stCondLst>
                                  <p:childTnLst>
                                    <p:animMotion origin="layout" path="M -0.09445 -0.19376 L -0.14184 -0.4037 " pathEditMode="relative" rAng="0" ptsTypes="AA">
                                      <p:cBhvr>
                                        <p:cTn id="15" dur="2000" fill="hold"/>
                                        <p:tgtEl>
                                          <p:spTgt spid="204813"/>
                                        </p:tgtEl>
                                        <p:attrNameLst>
                                          <p:attrName>ppt_x</p:attrName>
                                          <p:attrName>ppt_y</p:attrName>
                                        </p:attrNameLst>
                                      </p:cBhvr>
                                      <p:rCtr x="-2378" y="-10497"/>
                                    </p:animMotion>
                                  </p:childTnLst>
                                </p:cTn>
                              </p:par>
                            </p:childTnLst>
                          </p:cTn>
                        </p:par>
                        <p:par>
                          <p:cTn id="16" fill="hold" nodeType="afterGroup">
                            <p:stCondLst>
                              <p:cond delay="8000"/>
                            </p:stCondLst>
                            <p:childTnLst>
                              <p:par>
                                <p:cTn id="17" presetID="6" presetClass="emph" presetSubtype="0" fill="hold" grpId="0" nodeType="afterEffect">
                                  <p:stCondLst>
                                    <p:cond delay="0"/>
                                  </p:stCondLst>
                                  <p:childTnLst>
                                    <p:animScale>
                                      <p:cBhvr>
                                        <p:cTn id="18" dur="2000" fill="hold"/>
                                        <p:tgtEl>
                                          <p:spTgt spid="204810"/>
                                        </p:tgtEl>
                                      </p:cBhvr>
                                      <p:by x="120000" y="120000"/>
                                    </p:animScale>
                                  </p:childTnLst>
                                </p:cTn>
                              </p:par>
                            </p:childTnLst>
                          </p:cTn>
                        </p:par>
                        <p:par>
                          <p:cTn id="19" fill="hold" nodeType="afterGroup">
                            <p:stCondLst>
                              <p:cond delay="10000"/>
                            </p:stCondLst>
                            <p:childTnLst>
                              <p:par>
                                <p:cTn id="20" presetID="0" presetClass="path" presetSubtype="0" accel="50000" decel="50000" fill="hold" grpId="4" nodeType="afterEffect">
                                  <p:stCondLst>
                                    <p:cond delay="0"/>
                                  </p:stCondLst>
                                  <p:childTnLst>
                                    <p:animMotion origin="layout" path="M -0.14184 -0.4037 L -0.09445 -0.19376 " pathEditMode="relative" rAng="0" ptsTypes="AA">
                                      <p:cBhvr>
                                        <p:cTn id="21" dur="2000" fill="hold"/>
                                        <p:tgtEl>
                                          <p:spTgt spid="204813"/>
                                        </p:tgtEl>
                                        <p:attrNameLst>
                                          <p:attrName>ppt_x</p:attrName>
                                          <p:attrName>ppt_y</p:attrName>
                                        </p:attrNameLst>
                                      </p:cBhvr>
                                      <p:rCtr x="2361" y="10497"/>
                                    </p:animMotion>
                                  </p:childTnLst>
                                </p:cTn>
                              </p:par>
                            </p:childTnLst>
                          </p:cTn>
                        </p:par>
                        <p:par>
                          <p:cTn id="22" fill="hold" nodeType="afterGroup">
                            <p:stCondLst>
                              <p:cond delay="12000"/>
                            </p:stCondLst>
                            <p:childTnLst>
                              <p:par>
                                <p:cTn id="23" presetID="0" presetClass="path" presetSubtype="0" accel="50000" decel="50000" fill="hold" grpId="5" nodeType="afterEffect">
                                  <p:stCondLst>
                                    <p:cond delay="0"/>
                                  </p:stCondLst>
                                  <p:childTnLst>
                                    <p:animMotion origin="layout" path="M -0.09445 -0.19376 L -0.30712 -0.31977 " pathEditMode="relative" rAng="0" ptsTypes="AA">
                                      <p:cBhvr>
                                        <p:cTn id="24" dur="2000" fill="hold"/>
                                        <p:tgtEl>
                                          <p:spTgt spid="204813"/>
                                        </p:tgtEl>
                                        <p:attrNameLst>
                                          <p:attrName>ppt_x</p:attrName>
                                          <p:attrName>ppt_y</p:attrName>
                                        </p:attrNameLst>
                                      </p:cBhvr>
                                      <p:rCtr x="-10642" y="-6312"/>
                                    </p:animMotion>
                                  </p:childTnLst>
                                </p:cTn>
                              </p:par>
                            </p:childTnLst>
                          </p:cTn>
                        </p:par>
                        <p:par>
                          <p:cTn id="25" fill="hold" nodeType="afterGroup">
                            <p:stCondLst>
                              <p:cond delay="14000"/>
                            </p:stCondLst>
                            <p:childTnLst>
                              <p:par>
                                <p:cTn id="26" presetID="0" presetClass="path" presetSubtype="0" accel="50000" decel="50000" fill="hold" grpId="6" nodeType="afterEffect">
                                  <p:stCondLst>
                                    <p:cond delay="0"/>
                                  </p:stCondLst>
                                  <p:childTnLst>
                                    <p:animMotion origin="layout" path="M -0.30712 -0.31977 L -0.09445 -0.20439 " pathEditMode="relative" rAng="0" ptsTypes="AA">
                                      <p:cBhvr>
                                        <p:cTn id="27" dur="2000" fill="hold"/>
                                        <p:tgtEl>
                                          <p:spTgt spid="204813"/>
                                        </p:tgtEl>
                                        <p:attrNameLst>
                                          <p:attrName>ppt_x</p:attrName>
                                          <p:attrName>ppt_y</p:attrName>
                                        </p:attrNameLst>
                                      </p:cBhvr>
                                      <p:rCtr x="10625" y="5757"/>
                                    </p:animMotion>
                                  </p:childTnLst>
                                </p:cTn>
                              </p:par>
                            </p:childTnLst>
                          </p:cTn>
                        </p:par>
                        <p:par>
                          <p:cTn id="28" fill="hold" nodeType="afterGroup">
                            <p:stCondLst>
                              <p:cond delay="16000"/>
                            </p:stCondLst>
                            <p:childTnLst>
                              <p:par>
                                <p:cTn id="29" presetID="0" presetClass="path" presetSubtype="0" accel="50000" decel="50000" fill="hold" grpId="7" nodeType="afterEffect">
                                  <p:stCondLst>
                                    <p:cond delay="0"/>
                                  </p:stCondLst>
                                  <p:childTnLst>
                                    <p:animMotion origin="layout" path="M -0.09445 -0.19376 L -0.29931 -0.0155 " pathEditMode="relative" rAng="0" ptsTypes="AA">
                                      <p:cBhvr>
                                        <p:cTn id="30" dur="2000" fill="hold"/>
                                        <p:tgtEl>
                                          <p:spTgt spid="204813"/>
                                        </p:tgtEl>
                                        <p:attrNameLst>
                                          <p:attrName>ppt_x</p:attrName>
                                          <p:attrName>ppt_y</p:attrName>
                                        </p:attrNameLst>
                                      </p:cBhvr>
                                      <p:rCtr x="-10243" y="89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0" grpId="0" animBg="1"/>
      <p:bldP spid="204813" grpId="0" animBg="1"/>
      <p:bldP spid="204813" grpId="1" animBg="1"/>
      <p:bldP spid="204813" grpId="2" animBg="1"/>
      <p:bldP spid="204813" grpId="3" animBg="1"/>
      <p:bldP spid="204813" grpId="4" animBg="1"/>
      <p:bldP spid="204813" grpId="5" animBg="1"/>
      <p:bldP spid="204813" grpId="6" animBg="1"/>
      <p:bldP spid="204813" grpId="7"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11188" y="333375"/>
            <a:ext cx="7993062"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eaLnBrk="0" hangingPunct="0">
              <a:spcBef>
                <a:spcPct val="20000"/>
              </a:spcBef>
              <a:buClr>
                <a:schemeClr val="hlink"/>
              </a:buClr>
              <a:buFont typeface="Wingdings" panose="05000000000000000000" pitchFamily="2" charset="2"/>
              <a:buChar char="§"/>
              <a:defRPr kumimoji="1" sz="3200">
                <a:solidFill>
                  <a:schemeClr val="tx1"/>
                </a:solidFill>
                <a:latin typeface="Arial" panose="020B0604020202020204" pitchFamily="34" charset="0"/>
                <a:ea typeface="新細明體" panose="02020500000000000000" pitchFamily="18" charset="-120"/>
              </a:defRPr>
            </a:lvl1pPr>
            <a:lvl2pPr marL="742950" indent="-285750" algn="l" eaLnBrk="0" hangingPunct="0">
              <a:spcBef>
                <a:spcPct val="20000"/>
              </a:spcBef>
              <a:buClr>
                <a:schemeClr val="accent2"/>
              </a:buClr>
              <a:buFont typeface="Wingdings" panose="05000000000000000000" pitchFamily="2" charset="2"/>
              <a:buChar char="§"/>
              <a:defRPr kumimoji="1" sz="2800">
                <a:solidFill>
                  <a:schemeClr val="tx1"/>
                </a:solidFill>
                <a:latin typeface="Arial" panose="020B0604020202020204" pitchFamily="34" charset="0"/>
                <a:ea typeface="新細明體" panose="02020500000000000000" pitchFamily="18" charset="-120"/>
              </a:defRPr>
            </a:lvl2pPr>
            <a:lvl3pPr marL="1143000" indent="-228600" algn="l" eaLnBrk="0" hangingPunct="0">
              <a:spcBef>
                <a:spcPct val="20000"/>
              </a:spcBef>
              <a:buClr>
                <a:schemeClr val="hlink"/>
              </a:buClr>
              <a:buFont typeface="Wingdings" panose="05000000000000000000" pitchFamily="2" charset="2"/>
              <a:buChar char="§"/>
              <a:defRPr kumimoji="1" sz="2400">
                <a:solidFill>
                  <a:schemeClr val="tx1"/>
                </a:solidFill>
                <a:latin typeface="Arial" panose="020B0604020202020204" pitchFamily="34" charset="0"/>
                <a:ea typeface="新細明體" panose="02020500000000000000" pitchFamily="18" charset="-120"/>
              </a:defRPr>
            </a:lvl3pPr>
            <a:lvl4pPr marL="1600200" indent="-228600" algn="l" eaLnBrk="0" hangingPunct="0">
              <a:spcBef>
                <a:spcPct val="20000"/>
              </a:spcBef>
              <a:buClr>
                <a:schemeClr val="accent2"/>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lgn="l" eaLnBrk="0" hangingPunct="0">
              <a:spcBef>
                <a:spcPct val="20000"/>
              </a:spcBef>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ClrTx/>
              <a:buFontTx/>
              <a:buNone/>
            </a:pPr>
            <a:r>
              <a:rPr kumimoji="0" lang="zh-TW" altLang="en-US" sz="4000" b="1" u="sng">
                <a:solidFill>
                  <a:srgbClr val="FF9933"/>
                </a:solidFill>
                <a:latin typeface="標楷體" pitchFamily="65" charset="-120"/>
                <a:ea typeface="標楷體" pitchFamily="65" charset="-120"/>
              </a:rPr>
              <a:t>二、現況分析</a:t>
            </a:r>
          </a:p>
          <a:p>
            <a:pPr algn="ctr" eaLnBrk="1" hangingPunct="1">
              <a:spcBef>
                <a:spcPct val="0"/>
              </a:spcBef>
              <a:buClrTx/>
              <a:buFontTx/>
              <a:buNone/>
            </a:pPr>
            <a:r>
              <a:rPr kumimoji="0" lang="en-US" altLang="zh-TW" sz="2400" b="1" u="sng">
                <a:latin typeface="新細明體" panose="02020500000000000000" pitchFamily="18" charset="-120"/>
              </a:rPr>
              <a:t>2.1</a:t>
            </a:r>
            <a:r>
              <a:rPr kumimoji="0" lang="zh-TW" altLang="en-US" sz="2400" b="1" u="sng">
                <a:latin typeface="新細明體" panose="02020500000000000000" pitchFamily="18" charset="-120"/>
              </a:rPr>
              <a:t>設備</a:t>
            </a:r>
            <a:r>
              <a:rPr kumimoji="0" lang="en-US" altLang="zh-TW" sz="2400" b="1" u="sng">
                <a:latin typeface="新細明體" panose="02020500000000000000" pitchFamily="18" charset="-120"/>
              </a:rPr>
              <a:t>/</a:t>
            </a:r>
            <a:r>
              <a:rPr kumimoji="0" lang="zh-TW" altLang="en-US" sz="2400" b="1" u="sng">
                <a:latin typeface="新細明體" panose="02020500000000000000" pitchFamily="18" charset="-120"/>
              </a:rPr>
              <a:t>製程簡介</a:t>
            </a:r>
          </a:p>
          <a:p>
            <a:pPr algn="ctr" eaLnBrk="1" hangingPunct="1">
              <a:spcBef>
                <a:spcPct val="0"/>
              </a:spcBef>
              <a:buClrTx/>
              <a:buFontTx/>
              <a:buNone/>
            </a:pPr>
            <a:endParaRPr kumimoji="0" lang="en-US" altLang="zh-TW" sz="2000">
              <a:latin typeface="新細明體" panose="02020500000000000000" pitchFamily="18" charset="-120"/>
            </a:endParaRPr>
          </a:p>
        </p:txBody>
      </p:sp>
      <p:pic>
        <p:nvPicPr>
          <p:cNvPr id="102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068638"/>
            <a:ext cx="4392613" cy="283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6" descr="圖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2781300"/>
            <a:ext cx="3814762" cy="343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 Box 7"/>
          <p:cNvSpPr txBox="1">
            <a:spLocks noChangeArrowheads="1"/>
          </p:cNvSpPr>
          <p:nvPr/>
        </p:nvSpPr>
        <p:spPr bwMode="auto">
          <a:xfrm>
            <a:off x="4787900" y="2349500"/>
            <a:ext cx="4032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pPr>
            <a:r>
              <a:rPr lang="en-US" altLang="zh-TW">
                <a:latin typeface="新細明體" panose="02020500000000000000" pitchFamily="18" charset="-120"/>
              </a:rPr>
              <a:t>Rs meter  4 </a:t>
            </a:r>
            <a:r>
              <a:rPr lang="zh-TW" altLang="en-US">
                <a:latin typeface="新細明體" panose="02020500000000000000" pitchFamily="18" charset="-120"/>
              </a:rPr>
              <a:t>點探針量測</a:t>
            </a:r>
            <a:r>
              <a:rPr lang="zh-TW" altLang="en-US"/>
              <a:t>點 </a:t>
            </a:r>
            <a:r>
              <a:rPr lang="en-US" altLang="zh-TW">
                <a:latin typeface="新細明體" panose="02020500000000000000" pitchFamily="18" charset="-120"/>
              </a:rPr>
              <a:t>Wafer </a:t>
            </a:r>
            <a:r>
              <a:rPr lang="zh-TW" altLang="en-US">
                <a:latin typeface="新細明體" panose="02020500000000000000" pitchFamily="18" charset="-120"/>
              </a:rPr>
              <a:t>位置圖 </a:t>
            </a:r>
          </a:p>
        </p:txBody>
      </p:sp>
      <p:sp>
        <p:nvSpPr>
          <p:cNvPr id="10246" name="Text Box 8"/>
          <p:cNvSpPr txBox="1">
            <a:spLocks noChangeArrowheads="1"/>
          </p:cNvSpPr>
          <p:nvPr/>
        </p:nvSpPr>
        <p:spPr bwMode="auto">
          <a:xfrm>
            <a:off x="539750" y="2349500"/>
            <a:ext cx="338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kumimoji="0" lang="en-US" altLang="zh-TW">
                <a:latin typeface="新細明體" panose="02020500000000000000" pitchFamily="18" charset="-120"/>
              </a:rPr>
              <a:t>RTP </a:t>
            </a:r>
            <a:r>
              <a:rPr kumimoji="0" lang="zh-TW" altLang="en-US">
                <a:latin typeface="新細明體" panose="02020500000000000000" pitchFamily="18" charset="-120"/>
              </a:rPr>
              <a:t>升溫曲線圖</a:t>
            </a:r>
          </a:p>
        </p:txBody>
      </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rrowheads="1"/>
          </p:cNvSpPr>
          <p:nvPr>
            <p:ph type="title"/>
          </p:nvPr>
        </p:nvSpPr>
        <p:spPr/>
        <p:txBody>
          <a:bodyPr/>
          <a:lstStyle/>
          <a:p>
            <a:pPr algn="ctr" eaLnBrk="1" hangingPunct="1">
              <a:defRPr/>
            </a:pPr>
            <a:r>
              <a:rPr kumimoji="0" lang="zh-TW" altLang="en-US" sz="5200" b="0" u="sng">
                <a:solidFill>
                  <a:srgbClr val="FF9933"/>
                </a:solidFill>
                <a:ea typeface="標楷體" pitchFamily="65" charset="-120"/>
              </a:rPr>
              <a:t>二、現況分析</a:t>
            </a:r>
            <a:br>
              <a:rPr kumimoji="0" lang="zh-TW" altLang="en-US" sz="5200" b="0" u="sng">
                <a:solidFill>
                  <a:srgbClr val="FF9933"/>
                </a:solidFill>
                <a:ea typeface="標楷體" pitchFamily="65" charset="-120"/>
              </a:rPr>
            </a:br>
            <a:r>
              <a:rPr kumimoji="0" lang="en-US" altLang="zh-TW" sz="3500" b="0" u="sng">
                <a:solidFill>
                  <a:schemeClr val="tx1"/>
                </a:solidFill>
                <a:latin typeface="新細明體" pitchFamily="18" charset="-120"/>
              </a:rPr>
              <a:t>2.2 </a:t>
            </a:r>
            <a:r>
              <a:rPr kumimoji="0" lang="zh-TW" altLang="en-US" sz="3500" b="0" u="sng">
                <a:solidFill>
                  <a:schemeClr val="tx1"/>
                </a:solidFill>
                <a:latin typeface="新細明體" pitchFamily="18" charset="-120"/>
              </a:rPr>
              <a:t>層別因素分析</a:t>
            </a:r>
            <a:br>
              <a:rPr kumimoji="0" lang="zh-TW" altLang="en-US" sz="3500" b="0" u="sng">
                <a:solidFill>
                  <a:schemeClr val="tx1"/>
                </a:solidFill>
                <a:latin typeface="新細明體" pitchFamily="18" charset="-120"/>
              </a:rPr>
            </a:br>
            <a:r>
              <a:rPr kumimoji="0" lang="zh-TW" altLang="en-US" sz="3500" b="0" u="sng">
                <a:solidFill>
                  <a:schemeClr val="tx1"/>
                </a:solidFill>
              </a:rPr>
              <a:t>層別因素及分析方法計劃表</a:t>
            </a:r>
          </a:p>
        </p:txBody>
      </p:sp>
      <p:graphicFrame>
        <p:nvGraphicFramePr>
          <p:cNvPr id="180673" name="Group 449"/>
          <p:cNvGraphicFramePr>
            <a:graphicFrameLocks noGrp="1"/>
          </p:cNvGraphicFramePr>
          <p:nvPr>
            <p:ph idx="1"/>
          </p:nvPr>
        </p:nvGraphicFramePr>
        <p:xfrm>
          <a:off x="1143000" y="2268538"/>
          <a:ext cx="7386638" cy="3933825"/>
        </p:xfrm>
        <a:graphic>
          <a:graphicData uri="http://schemas.openxmlformats.org/drawingml/2006/table">
            <a:tbl>
              <a:tblPr/>
              <a:tblGrid>
                <a:gridCol w="1319213">
                  <a:extLst>
                    <a:ext uri="{9D8B030D-6E8A-4147-A177-3AD203B41FA5}">
                      <a16:colId xmlns:a16="http://schemas.microsoft.com/office/drawing/2014/main" val="20000"/>
                    </a:ext>
                  </a:extLst>
                </a:gridCol>
                <a:gridCol w="492125">
                  <a:extLst>
                    <a:ext uri="{9D8B030D-6E8A-4147-A177-3AD203B41FA5}">
                      <a16:colId xmlns:a16="http://schemas.microsoft.com/office/drawing/2014/main" val="20001"/>
                    </a:ext>
                  </a:extLst>
                </a:gridCol>
                <a:gridCol w="325437">
                  <a:extLst>
                    <a:ext uri="{9D8B030D-6E8A-4147-A177-3AD203B41FA5}">
                      <a16:colId xmlns:a16="http://schemas.microsoft.com/office/drawing/2014/main" val="20002"/>
                    </a:ext>
                  </a:extLst>
                </a:gridCol>
                <a:gridCol w="346075">
                  <a:extLst>
                    <a:ext uri="{9D8B030D-6E8A-4147-A177-3AD203B41FA5}">
                      <a16:colId xmlns:a16="http://schemas.microsoft.com/office/drawing/2014/main" val="20003"/>
                    </a:ext>
                  </a:extLst>
                </a:gridCol>
                <a:gridCol w="4903788">
                  <a:extLst>
                    <a:ext uri="{9D8B030D-6E8A-4147-A177-3AD203B41FA5}">
                      <a16:colId xmlns:a16="http://schemas.microsoft.com/office/drawing/2014/main" val="20004"/>
                    </a:ext>
                  </a:extLst>
                </a:gridCol>
              </a:tblGrid>
              <a:tr h="518244">
                <a:tc>
                  <a:txBody>
                    <a:bodyPr/>
                    <a:lstStyle>
                      <a:lvl1pPr algn="l">
                        <a:spcBef>
                          <a:spcPct val="20000"/>
                        </a:spcBef>
                        <a:buClr>
                          <a:schemeClr val="hlink"/>
                        </a:buClr>
                        <a:buFont typeface="Wingdings" pitchFamily="2" charset="2"/>
                        <a:defRPr kumimoji="1" sz="2800">
                          <a:solidFill>
                            <a:schemeClr val="tx1"/>
                          </a:solidFill>
                          <a:effectLst>
                            <a:outerShdw blurRad="38100" dist="38100" dir="2700000" algn="tl">
                              <a:srgbClr val="000000"/>
                            </a:outerShdw>
                          </a:effectLst>
                          <a:latin typeface="Arial" charset="0"/>
                          <a:ea typeface="新細明體" pitchFamily="18" charset="-120"/>
                        </a:defRPr>
                      </a:lvl1pPr>
                      <a:lvl2pPr algn="l">
                        <a:spcBef>
                          <a:spcPct val="20000"/>
                        </a:spcBef>
                        <a:buClr>
                          <a:schemeClr val="accent2"/>
                        </a:buClr>
                        <a:buFont typeface="Wingdings" pitchFamily="2" charset="2"/>
                        <a:defRPr kumimoji="1" sz="2400">
                          <a:solidFill>
                            <a:schemeClr val="tx1"/>
                          </a:solidFill>
                          <a:effectLst>
                            <a:outerShdw blurRad="38100" dist="38100" dir="2700000" algn="tl">
                              <a:srgbClr val="000000"/>
                            </a:outerShdw>
                          </a:effectLst>
                          <a:latin typeface="Arial" charset="0"/>
                          <a:ea typeface="新細明體" pitchFamily="18" charset="-120"/>
                        </a:defRPr>
                      </a:lvl2pPr>
                      <a:lvl3pPr algn="l">
                        <a:spcBef>
                          <a:spcPct val="20000"/>
                        </a:spcBef>
                        <a:buClr>
                          <a:schemeClr val="hlink"/>
                        </a:buClr>
                        <a:buFont typeface="Wingdings" pitchFamily="2" charset="2"/>
                        <a:defRPr kumimoji="1" sz="2000">
                          <a:solidFill>
                            <a:schemeClr val="tx1"/>
                          </a:solidFill>
                          <a:effectLst>
                            <a:outerShdw blurRad="38100" dist="38100" dir="2700000" algn="tl">
                              <a:srgbClr val="000000"/>
                            </a:outerShdw>
                          </a:effectLst>
                          <a:latin typeface="Arial" charset="0"/>
                          <a:ea typeface="新細明體" pitchFamily="18" charset="-120"/>
                        </a:defRPr>
                      </a:lvl3pPr>
                      <a:lvl4pPr algn="l">
                        <a:spcBef>
                          <a:spcPct val="20000"/>
                        </a:spcBef>
                        <a:buClr>
                          <a:schemeClr val="accent2"/>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4pPr>
                      <a:lvl5pPr algn="l">
                        <a:spcBef>
                          <a:spcPct val="20000"/>
                        </a:spcBef>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1" i="0" u="none" strike="noStrike" cap="none" normalizeH="0" baseline="0">
                          <a:ln>
                            <a:noFill/>
                          </a:ln>
                          <a:solidFill>
                            <a:srgbClr val="000000"/>
                          </a:solidFill>
                          <a:effectLst>
                            <a:outerShdw blurRad="38100" dist="38100" dir="2700000" algn="tl">
                              <a:srgbClr val="FFFFFF"/>
                            </a:outerShdw>
                          </a:effectLst>
                          <a:latin typeface="細明體" pitchFamily="49" charset="-120"/>
                          <a:ea typeface="細明體" pitchFamily="49" charset="-120"/>
                          <a:cs typeface="Times New Roman" pitchFamily="18" charset="0"/>
                        </a:rPr>
                        <a:t>4W1H+1B</a:t>
                      </a:r>
                      <a:endParaRPr kumimoji="1" lang="en-US" altLang="zh-TW" sz="1600" b="0" i="0" u="none" strike="noStrike" cap="none" normalizeH="0" baseline="0">
                        <a:ln>
                          <a:noFill/>
                        </a:ln>
                        <a:solidFill>
                          <a:srgbClr val="000000"/>
                        </a:solidFill>
                        <a:effectLst>
                          <a:outerShdw blurRad="38100" dist="38100" dir="2700000" algn="tl">
                            <a:srgbClr val="FFFFFF"/>
                          </a:outerShdw>
                        </a:effectLst>
                        <a:latin typeface="Arial" charset="0"/>
                        <a:ea typeface="細明體" pitchFamily="49" charset="-120"/>
                        <a:cs typeface="Times New Roman" pitchFamily="18" charset="0"/>
                      </a:endParaRPr>
                    </a:p>
                  </a:txBody>
                  <a:tcPr marT="45727" marB="45727"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lgn="l">
                        <a:spcBef>
                          <a:spcPct val="20000"/>
                        </a:spcBef>
                        <a:buClr>
                          <a:schemeClr val="hlink"/>
                        </a:buClr>
                        <a:buFont typeface="Wingdings" pitchFamily="2" charset="2"/>
                        <a:defRPr kumimoji="1" sz="2800">
                          <a:solidFill>
                            <a:schemeClr val="tx1"/>
                          </a:solidFill>
                          <a:effectLst>
                            <a:outerShdw blurRad="38100" dist="38100" dir="2700000" algn="tl">
                              <a:srgbClr val="000000"/>
                            </a:outerShdw>
                          </a:effectLst>
                          <a:latin typeface="Arial" charset="0"/>
                          <a:ea typeface="新細明體" pitchFamily="18" charset="-120"/>
                        </a:defRPr>
                      </a:lvl1pPr>
                      <a:lvl2pPr algn="l">
                        <a:spcBef>
                          <a:spcPct val="20000"/>
                        </a:spcBef>
                        <a:buClr>
                          <a:schemeClr val="accent2"/>
                        </a:buClr>
                        <a:buFont typeface="Wingdings" pitchFamily="2" charset="2"/>
                        <a:defRPr kumimoji="1" sz="2400">
                          <a:solidFill>
                            <a:schemeClr val="tx1"/>
                          </a:solidFill>
                          <a:effectLst>
                            <a:outerShdw blurRad="38100" dist="38100" dir="2700000" algn="tl">
                              <a:srgbClr val="000000"/>
                            </a:outerShdw>
                          </a:effectLst>
                          <a:latin typeface="Arial" charset="0"/>
                          <a:ea typeface="新細明體" pitchFamily="18" charset="-120"/>
                        </a:defRPr>
                      </a:lvl2pPr>
                      <a:lvl3pPr algn="l">
                        <a:spcBef>
                          <a:spcPct val="20000"/>
                        </a:spcBef>
                        <a:buClr>
                          <a:schemeClr val="hlink"/>
                        </a:buClr>
                        <a:buFont typeface="Wingdings" pitchFamily="2" charset="2"/>
                        <a:defRPr kumimoji="1" sz="2000">
                          <a:solidFill>
                            <a:schemeClr val="tx1"/>
                          </a:solidFill>
                          <a:effectLst>
                            <a:outerShdw blurRad="38100" dist="38100" dir="2700000" algn="tl">
                              <a:srgbClr val="000000"/>
                            </a:outerShdw>
                          </a:effectLst>
                          <a:latin typeface="Arial" charset="0"/>
                          <a:ea typeface="新細明體" pitchFamily="18" charset="-120"/>
                        </a:defRPr>
                      </a:lvl3pPr>
                      <a:lvl4pPr algn="l">
                        <a:spcBef>
                          <a:spcPct val="20000"/>
                        </a:spcBef>
                        <a:buClr>
                          <a:schemeClr val="accent2"/>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4pPr>
                      <a:lvl5pPr algn="l">
                        <a:spcBef>
                          <a:spcPct val="20000"/>
                        </a:spcBef>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400" b="1" i="0" u="none" strike="noStrike" cap="none" normalizeH="0" baseline="0">
                          <a:ln>
                            <a:noFill/>
                          </a:ln>
                          <a:solidFill>
                            <a:srgbClr val="000000"/>
                          </a:solidFill>
                          <a:effectLst>
                            <a:outerShdw blurRad="38100" dist="38100" dir="2700000" algn="tl">
                              <a:srgbClr val="FFFFFF"/>
                            </a:outerShdw>
                          </a:effectLst>
                          <a:latin typeface="細明體" pitchFamily="49" charset="-120"/>
                          <a:ea typeface="細明體" pitchFamily="49" charset="-120"/>
                          <a:cs typeface="Times New Roman" pitchFamily="18" charset="0"/>
                        </a:rPr>
                        <a:t>選定</a:t>
                      </a:r>
                      <a:endParaRPr kumimoji="1" lang="zh-TW" altLang="en-US" sz="1400" b="0" i="0" u="none" strike="noStrike" cap="none" normalizeH="0" baseline="0">
                        <a:ln>
                          <a:noFill/>
                        </a:ln>
                        <a:solidFill>
                          <a:srgbClr val="000000"/>
                        </a:solidFill>
                        <a:effectLst>
                          <a:outerShdw blurRad="38100" dist="38100" dir="2700000" algn="tl">
                            <a:srgbClr val="FFFFFF"/>
                          </a:outerShdw>
                        </a:effectLst>
                        <a:latin typeface="Arial" charset="0"/>
                        <a:ea typeface="細明體" pitchFamily="49" charset="-120"/>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gridSpan="2">
                  <a:txBody>
                    <a:bodyPr/>
                    <a:lstStyle>
                      <a:lvl1pPr algn="l">
                        <a:spcBef>
                          <a:spcPct val="20000"/>
                        </a:spcBef>
                        <a:buClr>
                          <a:schemeClr val="hlink"/>
                        </a:buClr>
                        <a:buFont typeface="Wingdings" pitchFamily="2" charset="2"/>
                        <a:defRPr kumimoji="1" sz="2800">
                          <a:solidFill>
                            <a:schemeClr val="tx1"/>
                          </a:solidFill>
                          <a:effectLst>
                            <a:outerShdw blurRad="38100" dist="38100" dir="2700000" algn="tl">
                              <a:srgbClr val="000000"/>
                            </a:outerShdw>
                          </a:effectLst>
                          <a:latin typeface="Arial" charset="0"/>
                          <a:ea typeface="新細明體" pitchFamily="18" charset="-120"/>
                        </a:defRPr>
                      </a:lvl1pPr>
                      <a:lvl2pPr algn="l">
                        <a:spcBef>
                          <a:spcPct val="20000"/>
                        </a:spcBef>
                        <a:buClr>
                          <a:schemeClr val="accent2"/>
                        </a:buClr>
                        <a:buFont typeface="Wingdings" pitchFamily="2" charset="2"/>
                        <a:defRPr kumimoji="1" sz="2400">
                          <a:solidFill>
                            <a:schemeClr val="tx1"/>
                          </a:solidFill>
                          <a:effectLst>
                            <a:outerShdw blurRad="38100" dist="38100" dir="2700000" algn="tl">
                              <a:srgbClr val="000000"/>
                            </a:outerShdw>
                          </a:effectLst>
                          <a:latin typeface="Arial" charset="0"/>
                          <a:ea typeface="新細明體" pitchFamily="18" charset="-120"/>
                        </a:defRPr>
                      </a:lvl2pPr>
                      <a:lvl3pPr algn="l">
                        <a:spcBef>
                          <a:spcPct val="20000"/>
                        </a:spcBef>
                        <a:buClr>
                          <a:schemeClr val="hlink"/>
                        </a:buClr>
                        <a:buFont typeface="Wingdings" pitchFamily="2" charset="2"/>
                        <a:defRPr kumimoji="1" sz="2000">
                          <a:solidFill>
                            <a:schemeClr val="tx1"/>
                          </a:solidFill>
                          <a:effectLst>
                            <a:outerShdw blurRad="38100" dist="38100" dir="2700000" algn="tl">
                              <a:srgbClr val="000000"/>
                            </a:outerShdw>
                          </a:effectLst>
                          <a:latin typeface="Arial" charset="0"/>
                          <a:ea typeface="新細明體" pitchFamily="18" charset="-120"/>
                        </a:defRPr>
                      </a:lvl3pPr>
                      <a:lvl4pPr algn="l">
                        <a:spcBef>
                          <a:spcPct val="20000"/>
                        </a:spcBef>
                        <a:buClr>
                          <a:schemeClr val="accent2"/>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4pPr>
                      <a:lvl5pPr algn="l">
                        <a:spcBef>
                          <a:spcPct val="20000"/>
                        </a:spcBef>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400" b="1" i="0" u="none" strike="noStrike" cap="none" normalizeH="0" baseline="0">
                          <a:ln>
                            <a:noFill/>
                          </a:ln>
                          <a:solidFill>
                            <a:srgbClr val="000000"/>
                          </a:solidFill>
                          <a:effectLst>
                            <a:outerShdw blurRad="38100" dist="38100" dir="2700000" algn="tl">
                              <a:srgbClr val="FFFFFF"/>
                            </a:outerShdw>
                          </a:effectLst>
                          <a:latin typeface="細明體" pitchFamily="49" charset="-120"/>
                          <a:ea typeface="細明體" pitchFamily="49" charset="-120"/>
                          <a:cs typeface="Times New Roman" pitchFamily="18" charset="0"/>
                        </a:rPr>
                        <a:t>現況</a:t>
                      </a:r>
                      <a:endParaRPr kumimoji="1" lang="zh-TW" altLang="en-US" sz="1400" b="0" i="0" u="none" strike="noStrike" cap="none" normalizeH="0" baseline="0">
                        <a:ln>
                          <a:noFill/>
                        </a:ln>
                        <a:solidFill>
                          <a:srgbClr val="000000"/>
                        </a:solidFill>
                        <a:effectLst>
                          <a:outerShdw blurRad="38100" dist="38100" dir="2700000" algn="tl">
                            <a:srgbClr val="FFFFFF"/>
                          </a:outerShdw>
                        </a:effectLst>
                        <a:latin typeface="Arial" charset="0"/>
                        <a:ea typeface="細明體" pitchFamily="49" charset="-120"/>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zh-TW" altLang="en-US"/>
                    </a:p>
                  </a:txBody>
                  <a:tcPr/>
                </a:tc>
                <a:tc rowSpan="2">
                  <a:txBody>
                    <a:bodyPr/>
                    <a:lstStyle>
                      <a:lvl1pPr algn="l">
                        <a:spcBef>
                          <a:spcPct val="20000"/>
                        </a:spcBef>
                        <a:buClr>
                          <a:schemeClr val="hlink"/>
                        </a:buClr>
                        <a:buFont typeface="Wingdings" pitchFamily="2" charset="2"/>
                        <a:defRPr kumimoji="1" sz="2800">
                          <a:solidFill>
                            <a:schemeClr val="tx1"/>
                          </a:solidFill>
                          <a:effectLst>
                            <a:outerShdw blurRad="38100" dist="38100" dir="2700000" algn="tl">
                              <a:srgbClr val="000000"/>
                            </a:outerShdw>
                          </a:effectLst>
                          <a:latin typeface="Arial" charset="0"/>
                          <a:ea typeface="新細明體" pitchFamily="18" charset="-120"/>
                        </a:defRPr>
                      </a:lvl1pPr>
                      <a:lvl2pPr algn="l">
                        <a:spcBef>
                          <a:spcPct val="20000"/>
                        </a:spcBef>
                        <a:buClr>
                          <a:schemeClr val="accent2"/>
                        </a:buClr>
                        <a:buFont typeface="Wingdings" pitchFamily="2" charset="2"/>
                        <a:defRPr kumimoji="1" sz="2400">
                          <a:solidFill>
                            <a:schemeClr val="tx1"/>
                          </a:solidFill>
                          <a:effectLst>
                            <a:outerShdw blurRad="38100" dist="38100" dir="2700000" algn="tl">
                              <a:srgbClr val="000000"/>
                            </a:outerShdw>
                          </a:effectLst>
                          <a:latin typeface="Arial" charset="0"/>
                          <a:ea typeface="新細明體" pitchFamily="18" charset="-120"/>
                        </a:defRPr>
                      </a:lvl2pPr>
                      <a:lvl3pPr algn="l">
                        <a:spcBef>
                          <a:spcPct val="20000"/>
                        </a:spcBef>
                        <a:buClr>
                          <a:schemeClr val="hlink"/>
                        </a:buClr>
                        <a:buFont typeface="Wingdings" pitchFamily="2" charset="2"/>
                        <a:defRPr kumimoji="1" sz="2000">
                          <a:solidFill>
                            <a:schemeClr val="tx1"/>
                          </a:solidFill>
                          <a:effectLst>
                            <a:outerShdw blurRad="38100" dist="38100" dir="2700000" algn="tl">
                              <a:srgbClr val="000000"/>
                            </a:outerShdw>
                          </a:effectLst>
                          <a:latin typeface="Arial" charset="0"/>
                          <a:ea typeface="新細明體" pitchFamily="18" charset="-120"/>
                        </a:defRPr>
                      </a:lvl3pPr>
                      <a:lvl4pPr algn="l">
                        <a:spcBef>
                          <a:spcPct val="20000"/>
                        </a:spcBef>
                        <a:buClr>
                          <a:schemeClr val="accent2"/>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4pPr>
                      <a:lvl5pPr algn="l">
                        <a:spcBef>
                          <a:spcPct val="20000"/>
                        </a:spcBef>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00000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400" b="1" i="0" u="none" strike="noStrike" cap="none" normalizeH="0" baseline="0">
                          <a:ln>
                            <a:noFill/>
                          </a:ln>
                          <a:solidFill>
                            <a:srgbClr val="000000"/>
                          </a:solidFill>
                          <a:effectLst>
                            <a:outerShdw blurRad="38100" dist="38100" dir="2700000" algn="tl">
                              <a:srgbClr val="FFFFFF"/>
                            </a:outerShdw>
                          </a:effectLst>
                          <a:latin typeface="細明體" pitchFamily="49" charset="-120"/>
                          <a:ea typeface="細明體" pitchFamily="49" charset="-120"/>
                          <a:cs typeface="Times New Roman" pitchFamily="18" charset="0"/>
                        </a:rPr>
                        <a:t>未  明  現  況  之  分  析  計  劃</a:t>
                      </a:r>
                      <a:endParaRPr kumimoji="1" lang="zh-TW" altLang="en-US" sz="1400" b="0" i="0" u="none" strike="noStrike" cap="none" normalizeH="0" baseline="0">
                        <a:ln>
                          <a:noFill/>
                        </a:ln>
                        <a:solidFill>
                          <a:srgbClr val="000000"/>
                        </a:solidFill>
                        <a:effectLst>
                          <a:outerShdw blurRad="38100" dist="38100" dir="2700000" algn="tl">
                            <a:srgbClr val="FFFFFF"/>
                          </a:outerShdw>
                        </a:effectLst>
                        <a:latin typeface="Arial" charset="0"/>
                        <a:ea typeface="細明體" pitchFamily="49" charset="-120"/>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518244">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00000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00000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00000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600" b="1" i="0" u="none" strike="noStrike" cap="none" normalizeH="0" baseline="0">
                          <a:ln>
                            <a:noFill/>
                          </a:ln>
                          <a:solidFill>
                            <a:srgbClr val="000000"/>
                          </a:solidFill>
                          <a:effectLst>
                            <a:outerShdw blurRad="38100" dist="38100" dir="2700000" algn="tl">
                              <a:srgbClr val="FFFFFF"/>
                            </a:outerShdw>
                          </a:effectLst>
                          <a:latin typeface="細明體" pitchFamily="49" charset="-120"/>
                          <a:ea typeface="細明體" pitchFamily="49" charset="-120"/>
                          <a:cs typeface="Times New Roman" pitchFamily="18" charset="0"/>
                        </a:rPr>
                        <a:t>層別因素</a:t>
                      </a:r>
                      <a:endParaRPr kumimoji="1" lang="zh-TW" altLang="en-US" sz="1600" b="0" i="0" u="none" strike="noStrike" cap="none" normalizeH="0" baseline="0">
                        <a:ln>
                          <a:noFill/>
                        </a:ln>
                        <a:solidFill>
                          <a:srgbClr val="000000"/>
                        </a:solidFill>
                        <a:effectLst>
                          <a:outerShdw blurRad="38100" dist="38100" dir="2700000" algn="tl">
                            <a:srgbClr val="FFFFFF"/>
                          </a:outerShdw>
                        </a:effectLst>
                        <a:latin typeface="Arial" charset="0"/>
                        <a:ea typeface="細明體" pitchFamily="49" charset="-120"/>
                        <a:cs typeface="Times New Roman" pitchFamily="18" charset="0"/>
                      </a:endParaRPr>
                    </a:p>
                  </a:txBody>
                  <a:tcPr marT="45727" marB="45727"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00000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00000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00000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400" b="1" i="0" u="none" strike="noStrike" cap="none" normalizeH="0" baseline="0">
                          <a:ln>
                            <a:noFill/>
                          </a:ln>
                          <a:solidFill>
                            <a:srgbClr val="000000"/>
                          </a:solidFill>
                          <a:effectLst>
                            <a:outerShdw blurRad="38100" dist="38100" dir="2700000" algn="tl">
                              <a:srgbClr val="FFFFFF"/>
                            </a:outerShdw>
                          </a:effectLst>
                          <a:latin typeface="細明體" pitchFamily="49" charset="-120"/>
                          <a:ea typeface="細明體" pitchFamily="49" charset="-120"/>
                          <a:cs typeface="Times New Roman" pitchFamily="18" charset="0"/>
                        </a:rPr>
                        <a:t>層別</a:t>
                      </a:r>
                      <a:endParaRPr kumimoji="1" lang="zh-TW" altLang="en-US" sz="1400" b="0" i="0" u="none" strike="noStrike" cap="none" normalizeH="0" baseline="0">
                        <a:ln>
                          <a:noFill/>
                        </a:ln>
                        <a:solidFill>
                          <a:srgbClr val="000000"/>
                        </a:solidFill>
                        <a:effectLst>
                          <a:outerShdw blurRad="38100" dist="38100" dir="2700000" algn="tl">
                            <a:srgbClr val="FFFFFF"/>
                          </a:outerShdw>
                        </a:effectLst>
                        <a:latin typeface="Arial" charset="0"/>
                        <a:ea typeface="細明體" pitchFamily="49" charset="-120"/>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00000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00000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00000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400" b="1" i="0" u="none" strike="noStrike" cap="none" normalizeH="0" baseline="0">
                          <a:ln>
                            <a:noFill/>
                          </a:ln>
                          <a:solidFill>
                            <a:srgbClr val="000000"/>
                          </a:solidFill>
                          <a:effectLst>
                            <a:outerShdw blurRad="38100" dist="38100" dir="2700000" algn="tl">
                              <a:srgbClr val="FFFFFF"/>
                            </a:outerShdw>
                          </a:effectLst>
                          <a:latin typeface="細明體" pitchFamily="49" charset="-120"/>
                          <a:ea typeface="細明體" pitchFamily="49" charset="-120"/>
                          <a:cs typeface="Times New Roman" pitchFamily="18" charset="0"/>
                        </a:rPr>
                        <a:t>原明</a:t>
                      </a:r>
                      <a:endParaRPr kumimoji="1" lang="zh-TW" altLang="en-US" sz="1400" b="0" i="0" u="none" strike="noStrike" cap="none" normalizeH="0" baseline="0">
                        <a:ln>
                          <a:noFill/>
                        </a:ln>
                        <a:solidFill>
                          <a:srgbClr val="000000"/>
                        </a:solidFill>
                        <a:effectLst>
                          <a:outerShdw blurRad="38100" dist="38100" dir="2700000" algn="tl">
                            <a:srgbClr val="FFFFFF"/>
                          </a:outerShdw>
                        </a:effectLst>
                        <a:latin typeface="Arial" charset="0"/>
                        <a:ea typeface="細明體" pitchFamily="49" charset="-120"/>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00000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00000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00000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00000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400" b="1" i="0" u="none" strike="noStrike" cap="none" normalizeH="0" baseline="0">
                          <a:ln>
                            <a:noFill/>
                          </a:ln>
                          <a:solidFill>
                            <a:srgbClr val="000000"/>
                          </a:solidFill>
                          <a:effectLst>
                            <a:outerShdw blurRad="38100" dist="38100" dir="2700000" algn="tl">
                              <a:srgbClr val="FFFFFF"/>
                            </a:outerShdw>
                          </a:effectLst>
                          <a:latin typeface="細明體" pitchFamily="49" charset="-120"/>
                          <a:ea typeface="細明體" pitchFamily="49" charset="-120"/>
                          <a:cs typeface="Times New Roman" pitchFamily="18" charset="0"/>
                        </a:rPr>
                        <a:t>未</a:t>
                      </a:r>
                      <a:endParaRPr kumimoji="1" lang="zh-TW" altLang="en-US" sz="1400" b="0" i="0" u="none" strike="noStrike" cap="none" normalizeH="0" baseline="0">
                        <a:ln>
                          <a:noFill/>
                        </a:ln>
                        <a:solidFill>
                          <a:srgbClr val="000000"/>
                        </a:solidFill>
                        <a:effectLst>
                          <a:outerShdw blurRad="38100" dist="38100" dir="2700000" algn="tl">
                            <a:srgbClr val="FFFFFF"/>
                          </a:outerShdw>
                        </a:effectLst>
                        <a:latin typeface="Times New Roman" pitchFamily="18" charset="0"/>
                        <a:ea typeface="細明體" pitchFamily="49" charset="-12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400" b="1" i="0" u="none" strike="noStrike" cap="none" normalizeH="0" baseline="0">
                          <a:ln>
                            <a:noFill/>
                          </a:ln>
                          <a:solidFill>
                            <a:srgbClr val="000000"/>
                          </a:solidFill>
                          <a:effectLst>
                            <a:outerShdw blurRad="38100" dist="38100" dir="2700000" algn="tl">
                              <a:srgbClr val="FFFFFF"/>
                            </a:outerShdw>
                          </a:effectLst>
                          <a:latin typeface="細明體" pitchFamily="49" charset="-120"/>
                          <a:ea typeface="細明體" pitchFamily="49" charset="-120"/>
                          <a:cs typeface="Times New Roman" pitchFamily="18" charset="0"/>
                        </a:rPr>
                        <a:t>明</a:t>
                      </a:r>
                      <a:endParaRPr kumimoji="1" lang="zh-TW" altLang="en-US" sz="1400" b="0" i="0" u="none" strike="noStrike" cap="none" normalizeH="0" baseline="0">
                        <a:ln>
                          <a:noFill/>
                        </a:ln>
                        <a:solidFill>
                          <a:srgbClr val="000000"/>
                        </a:solidFill>
                        <a:effectLst>
                          <a:outerShdw blurRad="38100" dist="38100" dir="2700000" algn="tl">
                            <a:srgbClr val="FFFFFF"/>
                          </a:outerShdw>
                        </a:effectLst>
                        <a:latin typeface="Arial" charset="0"/>
                        <a:ea typeface="細明體" pitchFamily="49" charset="-120"/>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vMerge="1">
                  <a:txBody>
                    <a:bodyPr/>
                    <a:lstStyle/>
                    <a:p>
                      <a:endParaRPr lang="zh-TW" altLang="en-US"/>
                    </a:p>
                  </a:txBody>
                  <a:tcPr/>
                </a:tc>
                <a:extLst>
                  <a:ext uri="{0D108BD9-81ED-4DB2-BD59-A6C34878D82A}">
                    <a16:rowId xmlns:a16="http://schemas.microsoft.com/office/drawing/2014/main" val="10001"/>
                  </a:ext>
                </a:extLst>
              </a:tr>
              <a:tr h="492204">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6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機 臺 別</a:t>
                      </a:r>
                      <a:endParaRPr kumimoji="1" lang="zh-TW" altLang="en-US" sz="16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marT="45727" marB="45727"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V</a:t>
                      </a:r>
                      <a:endParaRPr kumimoji="1" lang="en-US" altLang="zh-TW"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V</a:t>
                      </a:r>
                      <a:endParaRPr kumimoji="1" lang="en-US" altLang="zh-TW"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 </a:t>
                      </a:r>
                      <a:endParaRPr kumimoji="1" lang="en-US" altLang="zh-TW"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收集 </a:t>
                      </a: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Rs range </a:t>
                      </a: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值分析 </a:t>
                      </a: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RTP-1~RTP-4 </a:t>
                      </a: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的差異。</a:t>
                      </a:r>
                      <a:endParaRPr kumimoji="1" lang="zh-TW" altLang="en-US"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557303">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6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時 間 別</a:t>
                      </a:r>
                      <a:endParaRPr kumimoji="1" lang="zh-TW" altLang="en-US" sz="16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marT="45727" marB="45727"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V</a:t>
                      </a:r>
                      <a:endParaRPr kumimoji="1" lang="en-US" altLang="zh-TW"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TW" altLang="zh-TW" sz="1400" b="1" i="0" u="none" strike="noStrike" cap="none" normalizeH="0" baseline="0">
                        <a:ln>
                          <a:noFill/>
                        </a:ln>
                        <a:solidFill>
                          <a:srgbClr val="000000"/>
                        </a:solidFill>
                        <a:effectLst/>
                        <a:latin typeface="Arial" charset="0"/>
                        <a:ea typeface="新細明體" pitchFamily="18" charset="-12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V</a:t>
                      </a:r>
                      <a:endParaRPr kumimoji="1" lang="en-US" altLang="zh-TW"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收集 </a:t>
                      </a: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Rs range </a:t>
                      </a: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值分析時間與機臺機況比較。</a:t>
                      </a:r>
                      <a:endParaRPr kumimoji="1" lang="zh-TW" altLang="en-US"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558890">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6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人 員 別</a:t>
                      </a:r>
                      <a:endParaRPr kumimoji="1" lang="zh-TW" altLang="en-US" sz="16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marT="45727" marB="45727"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V</a:t>
                      </a:r>
                      <a:endParaRPr kumimoji="1" lang="en-US" altLang="zh-TW"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TW" altLang="zh-TW" sz="1400" b="1" i="0" u="none" strike="noStrike" cap="none" normalizeH="0" baseline="0">
                        <a:ln>
                          <a:noFill/>
                        </a:ln>
                        <a:solidFill>
                          <a:srgbClr val="000000"/>
                        </a:solidFill>
                        <a:effectLst/>
                        <a:latin typeface="Arial" charset="0"/>
                        <a:ea typeface="新細明體" pitchFamily="18" charset="-12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V</a:t>
                      </a:r>
                      <a:endParaRPr kumimoji="1" lang="en-US" altLang="zh-TW"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收集 </a:t>
                      </a: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Rs range </a:t>
                      </a: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值分析各班別與測機 </a:t>
                      </a: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data </a:t>
                      </a: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之關係。</a:t>
                      </a:r>
                      <a:endParaRPr kumimoji="1" lang="zh-TW" altLang="en-US"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r h="731638">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量測機臺 </a:t>
                      </a:r>
                    </a:p>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&amp; </a:t>
                      </a:r>
                    </a:p>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控片別</a:t>
                      </a:r>
                    </a:p>
                  </a:txBody>
                  <a:tcPr marT="45727" marB="45727"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V</a:t>
                      </a:r>
                      <a:endParaRPr kumimoji="1" lang="en-US" altLang="zh-TW"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TW" altLang="zh-TW" sz="1400" b="1" i="0" u="none" strike="noStrike" cap="none" normalizeH="0" baseline="0">
                        <a:ln>
                          <a:noFill/>
                        </a:ln>
                        <a:solidFill>
                          <a:srgbClr val="000000"/>
                        </a:solidFill>
                        <a:effectLst/>
                        <a:latin typeface="Arial" charset="0"/>
                        <a:ea typeface="新細明體" pitchFamily="18" charset="-12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V</a:t>
                      </a:r>
                      <a:endParaRPr kumimoji="1" lang="en-US" altLang="zh-TW"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分析測機控片及 </a:t>
                      </a: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RS-2 &amp; RS-3 </a:t>
                      </a: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量測是否有差異。</a:t>
                      </a:r>
                    </a:p>
                  </a:txBody>
                  <a:tcPr marT="45727" marB="4572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5"/>
                  </a:ext>
                </a:extLst>
              </a:tr>
              <a:tr h="557303">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6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程 式 別</a:t>
                      </a:r>
                      <a:endParaRPr kumimoji="1" lang="zh-TW" altLang="en-US" sz="16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marT="45727" marB="45727"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V</a:t>
                      </a:r>
                      <a:endParaRPr kumimoji="1" lang="en-US" altLang="zh-TW"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1" lang="zh-TW" altLang="zh-TW" sz="1400" b="1" i="0" u="none" strike="noStrike" cap="none" normalizeH="0" baseline="0">
                        <a:ln>
                          <a:noFill/>
                        </a:ln>
                        <a:solidFill>
                          <a:srgbClr val="000000"/>
                        </a:solidFill>
                        <a:effectLst/>
                        <a:latin typeface="Arial" charset="0"/>
                        <a:ea typeface="新細明體" pitchFamily="18" charset="-12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V</a:t>
                      </a:r>
                      <a:endParaRPr kumimoji="1" lang="en-US" altLang="zh-TW"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800">
                          <a:solidFill>
                            <a:schemeClr val="tx1"/>
                          </a:solidFill>
                          <a:effectLst>
                            <a:outerShdw blurRad="38100" dist="38100" dir="2700000" algn="tl">
                              <a:srgbClr val="C0C0C0"/>
                            </a:outerShdw>
                          </a:effectLst>
                          <a:latin typeface="Arial" charset="0"/>
                          <a:ea typeface="新細明體" pitchFamily="18" charset="-120"/>
                        </a:defRPr>
                      </a:lvl1pPr>
                      <a:lvl2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400">
                          <a:solidFill>
                            <a:schemeClr val="tx1"/>
                          </a:solidFill>
                          <a:effectLst>
                            <a:outerShdw blurRad="38100" dist="38100" dir="2700000" algn="tl">
                              <a:srgbClr val="C0C0C0"/>
                            </a:outerShdw>
                          </a:effectLst>
                          <a:latin typeface="Arial" charset="0"/>
                          <a:ea typeface="新細明體" pitchFamily="18" charset="-120"/>
                        </a:defRPr>
                      </a:lvl2pPr>
                      <a:lvl3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sz="2000">
                          <a:solidFill>
                            <a:schemeClr val="tx1"/>
                          </a:solidFill>
                          <a:effectLst>
                            <a:outerShdw blurRad="38100" dist="38100" dir="2700000" algn="tl">
                              <a:srgbClr val="C0C0C0"/>
                            </a:outerShdw>
                          </a:effectLst>
                          <a:latin typeface="Arial" charset="0"/>
                          <a:ea typeface="新細明體" pitchFamily="18" charset="-120"/>
                        </a:defRPr>
                      </a:lvl3pPr>
                      <a:lvl4pPr algn="l">
                        <a:spcBef>
                          <a:spcPct val="20000"/>
                        </a:spcBef>
                        <a:buClr>
                          <a:schemeClr val="accent2"/>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4pPr>
                      <a:lvl5pPr algn="l">
                        <a:spcBef>
                          <a:spcPct val="20000"/>
                        </a:spcBef>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5pPr>
                      <a:lvl6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6pPr>
                      <a:lvl7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7pPr>
                      <a:lvl8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8pPr>
                      <a:lvl9pPr fontAlgn="base">
                        <a:spcBef>
                          <a:spcPct val="20000"/>
                        </a:spcBef>
                        <a:spcAft>
                          <a:spcPct val="0"/>
                        </a:spcAft>
                        <a:buClr>
                          <a:schemeClr val="hlink"/>
                        </a:buClr>
                        <a:buFont typeface="Wingdings" pitchFamily="2" charset="2"/>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defRPr kumimoji="1">
                          <a:solidFill>
                            <a:schemeClr val="tx1"/>
                          </a:solidFill>
                          <a:effectLst>
                            <a:outerShdw blurRad="38100" dist="38100" dir="2700000" algn="tl">
                              <a:srgbClr val="C0C0C0"/>
                            </a:outerShdw>
                          </a:effectLst>
                          <a:latin typeface="Arial" charset="0"/>
                          <a:ea typeface="新細明體"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分析 </a:t>
                      </a:r>
                      <a:r>
                        <a:rPr kumimoji="1" lang="en-US" altLang="zh-TW"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RTP-1~4 </a:t>
                      </a:r>
                      <a:r>
                        <a:rPr kumimoji="1" lang="zh-TW" altLang="en-US" sz="1400" b="1" i="0" u="none" strike="noStrike" cap="none" normalizeH="0" baseline="0">
                          <a:ln>
                            <a:noFill/>
                          </a:ln>
                          <a:solidFill>
                            <a:srgbClr val="000000"/>
                          </a:solidFill>
                          <a:effectLst/>
                          <a:latin typeface="細明體" pitchFamily="49" charset="-120"/>
                          <a:ea typeface="細明體" pitchFamily="49" charset="-120"/>
                          <a:cs typeface="Times New Roman" pitchFamily="18" charset="0"/>
                        </a:rPr>
                        <a:t>程式內容差異。</a:t>
                      </a:r>
                      <a:endParaRPr kumimoji="1" lang="zh-TW" altLang="en-US" sz="1400" b="1" i="0" u="none" strike="noStrike" cap="none" normalizeH="0" baseline="0">
                        <a:ln>
                          <a:noFill/>
                        </a:ln>
                        <a:solidFill>
                          <a:srgbClr val="000000"/>
                        </a:solidFill>
                        <a:effectLst/>
                        <a:latin typeface="Arial" charset="0"/>
                        <a:ea typeface="細明體" pitchFamily="49" charset="-120"/>
                        <a:cs typeface="Times New Roman" pitchFamily="18" charset="0"/>
                      </a:endParaRPr>
                    </a:p>
                  </a:txBody>
                  <a:tcPr marT="45727" marB="45727"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6"/>
                  </a:ext>
                </a:extLst>
              </a:tr>
            </a:tbl>
          </a:graphicData>
        </a:graphic>
      </p:graphicFrame>
    </p:spTree>
  </p:cSld>
  <p:clrMapOvr>
    <a:masterClrMapping/>
  </p:clrMapOvr>
  <p:transition spd="slow">
    <p:randomBar dir="vert"/>
  </p:transition>
</p:sld>
</file>

<file path=ppt/theme/theme1.xml><?xml version="1.0" encoding="utf-8"?>
<a:theme xmlns:a="http://schemas.openxmlformats.org/drawingml/2006/main" name="Glass Layers">
  <a:themeElements>
    <a:clrScheme name="Glass Layers 4">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fontScheme name="Glass Layers">
      <a:majorFont>
        <a:latin typeface="Arial Black"/>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Glass Layers 1">
        <a:dk1>
          <a:srgbClr val="FF9900"/>
        </a:dk1>
        <a:lt1>
          <a:srgbClr val="FFFFFF"/>
        </a:lt1>
        <a:dk2>
          <a:srgbClr val="FFCC66"/>
        </a:dk2>
        <a:lt2>
          <a:srgbClr val="CC6600"/>
        </a:lt2>
        <a:accent1>
          <a:srgbClr val="F05000"/>
        </a:accent1>
        <a:accent2>
          <a:srgbClr val="B28300"/>
        </a:accent2>
        <a:accent3>
          <a:srgbClr val="FFE2B8"/>
        </a:accent3>
        <a:accent4>
          <a:srgbClr val="DADADA"/>
        </a:accent4>
        <a:accent5>
          <a:srgbClr val="F6B3AA"/>
        </a:accent5>
        <a:accent6>
          <a:srgbClr val="A17600"/>
        </a:accent6>
        <a:hlink>
          <a:srgbClr val="99CC00"/>
        </a:hlink>
        <a:folHlink>
          <a:srgbClr val="008000"/>
        </a:folHlink>
      </a:clrScheme>
      <a:clrMap bg1="dk2" tx1="lt1" bg2="dk1" tx2="lt2" accent1="accent1" accent2="accent2" accent3="accent3" accent4="accent4" accent5="accent5" accent6="accent6" hlink="hlink" folHlink="folHlink"/>
    </a:extraClrScheme>
    <a:extraClrScheme>
      <a:clrScheme name="Glass Layers 2">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00"/>
        </a:hlink>
        <a:folHlink>
          <a:srgbClr val="FFFF99"/>
        </a:folHlink>
      </a:clrScheme>
      <a:clrMap bg1="dk2" tx1="lt1" bg2="dk1" tx2="lt2" accent1="accent1" accent2="accent2" accent3="accent3" accent4="accent4" accent5="accent5" accent6="accent6" hlink="hlink" folHlink="folHlink"/>
    </a:extraClrScheme>
    <a:extraClrScheme>
      <a:clrScheme name="Glass Layers 3">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DDFFBB"/>
        </a:folHlink>
      </a:clrScheme>
      <a:clrMap bg1="dk2" tx1="lt1" bg2="dk1" tx2="lt2" accent1="accent1" accent2="accent2" accent3="accent3" accent4="accent4" accent5="accent5" accent6="accent6" hlink="hlink" folHlink="folHlink"/>
    </a:extraClrScheme>
    <a:extraClrScheme>
      <a:clrScheme name="Glass Layers 4">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clrMap bg1="dk2" tx1="lt1" bg2="dk1" tx2="lt2" accent1="accent1" accent2="accent2" accent3="accent3" accent4="accent4" accent5="accent5" accent6="accent6" hlink="hlink" folHlink="folHlink"/>
    </a:extraClrScheme>
    <a:extraClrScheme>
      <a:clrScheme name="Glass Layers 5">
        <a:dk1>
          <a:srgbClr val="000000"/>
        </a:dk1>
        <a:lt1>
          <a:srgbClr val="CCECFF"/>
        </a:lt1>
        <a:dk2>
          <a:srgbClr val="000000"/>
        </a:dk2>
        <a:lt2>
          <a:srgbClr val="D6EDEE"/>
        </a:lt2>
        <a:accent1>
          <a:srgbClr val="E8F0F4"/>
        </a:accent1>
        <a:accent2>
          <a:srgbClr val="8EAAFA"/>
        </a:accent2>
        <a:accent3>
          <a:srgbClr val="E2F4FF"/>
        </a:accent3>
        <a:accent4>
          <a:srgbClr val="000000"/>
        </a:accent4>
        <a:accent5>
          <a:srgbClr val="F2F6F8"/>
        </a:accent5>
        <a:accent6>
          <a:srgbClr val="809AE3"/>
        </a:accent6>
        <a:hlink>
          <a:srgbClr val="0066FF"/>
        </a:hlink>
        <a:folHlink>
          <a:srgbClr val="9947FD"/>
        </a:folHlink>
      </a:clrScheme>
      <a:clrMap bg1="lt1" tx1="dk1" bg2="lt2" tx2="dk2" accent1="accent1" accent2="accent2" accent3="accent3" accent4="accent4" accent5="accent5" accent6="accent6" hlink="hlink" folHlink="folHlink"/>
    </a:extraClrScheme>
    <a:extraClrScheme>
      <a:clrScheme name="Glass Layers 6">
        <a:dk1>
          <a:srgbClr val="48486A"/>
        </a:dk1>
        <a:lt1>
          <a:srgbClr val="FFFFFF"/>
        </a:lt1>
        <a:dk2>
          <a:srgbClr val="000099"/>
        </a:dk2>
        <a:lt2>
          <a:srgbClr val="F8F8F8"/>
        </a:lt2>
        <a:accent1>
          <a:srgbClr val="6699FF"/>
        </a:accent1>
        <a:accent2>
          <a:srgbClr val="0000FF"/>
        </a:accent2>
        <a:accent3>
          <a:srgbClr val="AAAACA"/>
        </a:accent3>
        <a:accent4>
          <a:srgbClr val="DADADA"/>
        </a:accent4>
        <a:accent5>
          <a:srgbClr val="B8CAFF"/>
        </a:accent5>
        <a:accent6>
          <a:srgbClr val="0000E7"/>
        </a:accent6>
        <a:hlink>
          <a:srgbClr val="3DCCFF"/>
        </a:hlink>
        <a:folHlink>
          <a:srgbClr val="CCECFF"/>
        </a:folHlink>
      </a:clrScheme>
      <a:clrMap bg1="dk2" tx1="lt1" bg2="dk1" tx2="lt2" accent1="accent1" accent2="accent2" accent3="accent3" accent4="accent4" accent5="accent5" accent6="accent6" hlink="hlink" folHlink="folHlink"/>
    </a:extraClrScheme>
    <a:extraClrScheme>
      <a:clrScheme name="Glass Layers 7">
        <a:dk1>
          <a:srgbClr val="573F8B"/>
        </a:dk1>
        <a:lt1>
          <a:srgbClr val="FFFFFF"/>
        </a:lt1>
        <a:dk2>
          <a:srgbClr val="666699"/>
        </a:dk2>
        <a:lt2>
          <a:srgbClr val="D9D9FF"/>
        </a:lt2>
        <a:accent1>
          <a:srgbClr val="CC99FF"/>
        </a:accent1>
        <a:accent2>
          <a:srgbClr val="9933FF"/>
        </a:accent2>
        <a:accent3>
          <a:srgbClr val="B8B8CA"/>
        </a:accent3>
        <a:accent4>
          <a:srgbClr val="DADADA"/>
        </a:accent4>
        <a:accent5>
          <a:srgbClr val="E2CAFF"/>
        </a:accent5>
        <a:accent6>
          <a:srgbClr val="8A2DE7"/>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Glass Layers 8">
        <a:dk1>
          <a:srgbClr val="000000"/>
        </a:dk1>
        <a:lt1>
          <a:srgbClr val="EAEAEA"/>
        </a:lt1>
        <a:dk2>
          <a:srgbClr val="000000"/>
        </a:dk2>
        <a:lt2>
          <a:srgbClr val="C1C2CB"/>
        </a:lt2>
        <a:accent1>
          <a:srgbClr val="F1F1F7"/>
        </a:accent1>
        <a:accent2>
          <a:srgbClr val="8C8CB4"/>
        </a:accent2>
        <a:accent3>
          <a:srgbClr val="F3F3F3"/>
        </a:accent3>
        <a:accent4>
          <a:srgbClr val="000000"/>
        </a:accent4>
        <a:accent5>
          <a:srgbClr val="F7F7FA"/>
        </a:accent5>
        <a:accent6>
          <a:srgbClr val="7E7EA3"/>
        </a:accent6>
        <a:hlink>
          <a:srgbClr val="A3FFFF"/>
        </a:hlink>
        <a:folHlink>
          <a:srgbClr val="9E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522E669D0C164D979BB111D048F9C0" ma:contentTypeVersion="68" ma:contentTypeDescription="Create a new document." ma:contentTypeScope="" ma:versionID="225448831fb6c055a5bea1f0ef01e8f8">
  <xsd:schema xmlns:xsd="http://www.w3.org/2001/XMLSchema" xmlns:xs="http://www.w3.org/2001/XMLSchema" xmlns:p="http://schemas.microsoft.com/office/2006/metadata/properties" xmlns:ns1="4aab54f8-6b1b-4068-aaf8-6afe0576127c" xmlns:ns2="http://schemas.microsoft.com/sharepoint/v3" targetNamespace="http://schemas.microsoft.com/office/2006/metadata/properties" ma:root="true" ma:fieldsID="e18d541b4d8fd05f5433d3ee98e3b6bd" ns1:_="" ns2:_="">
    <xsd:import namespace="4aab54f8-6b1b-4068-aaf8-6afe0576127c"/>
    <xsd:import namespace="http://schemas.microsoft.com/sharepoint/v3"/>
    <xsd:element name="properties">
      <xsd:complexType>
        <xsd:sequence>
          <xsd:element name="documentManagement">
            <xsd:complexType>
              <xsd:all>
                <xsd:element ref="ns1:_x4e3b__x65e8_" minOccurs="0"/>
                <xsd:element ref="ns1:Owner" minOccurs="0"/>
                <xsd:element ref="ns1:Description" minOccurs="0"/>
                <xsd:element ref="ns1:Status" minOccurs="0"/>
                <xsd:element ref="ns2:_ModerationComments" minOccurs="0"/>
                <xsd:element ref="ns2:File_x0020_Type" minOccurs="0"/>
                <xsd:element ref="ns2:HTML_x0020_File_x0020_Type" minOccurs="0"/>
                <xsd:element ref="ns2:_SourceUrl" minOccurs="0"/>
                <xsd:element ref="ns2:_SharedFileIndex" minOccurs="0"/>
                <xsd:element ref="ns1:SPSPlus_DocField1" minOccurs="0"/>
                <xsd:element ref="ns1:SPSPlus_DocField2" minOccurs="0"/>
                <xsd:element ref="ns1:SPSPlus_DocField3" minOccurs="0"/>
                <xsd:element ref="ns2:ContentTypeId" minOccurs="0"/>
                <xsd:element ref="ns2:TemplateUrl" minOccurs="0"/>
                <xsd:element ref="ns2:xd_ProgID" minOccurs="0"/>
                <xsd:element ref="ns2:xd_Signature" minOccurs="0"/>
                <xsd:element ref="ns2:ComplianceAssetId" minOccurs="0"/>
                <xsd:element ref="ns2:_ShortcutUrl" minOccurs="0"/>
                <xsd:element ref="ns2:_ShortcutSiteId" minOccurs="0"/>
                <xsd:element ref="ns2:_ShortcutWebId" minOccurs="0"/>
                <xsd:element ref="ns2:_ShortcutUniqueId" minOccurs="0"/>
                <xsd:element ref="ns2:ID" minOccurs="0"/>
                <xsd:element ref="ns2:Author" minOccurs="0"/>
                <xsd:element ref="ns2:Editor" minOccurs="0"/>
                <xsd:element ref="ns2:_HasCopyDestinations" minOccurs="0"/>
                <xsd:element ref="ns2:_CopySource" minOccurs="0"/>
                <xsd:element ref="ns2:_ModerationStatus" minOccurs="0"/>
                <xsd:element ref="ns2:CheckoutUser" minOccurs="0"/>
                <xsd:element ref="ns2:_Level" minOccurs="0"/>
                <xsd:element ref="ns2:_IsCurrentVersion" minOccurs="0"/>
                <xsd:element ref="ns2:AppAuthor" minOccurs="0"/>
                <xsd:element ref="ns2:AppEditor" minOccurs="0"/>
                <xsd:element ref="ns2:owshiddenversion" minOccurs="0"/>
                <xsd:element ref="ns2:_UIVersion" minOccurs="0"/>
                <xsd:element ref="ns2:_UIVersionString" minOccurs="0"/>
                <xsd:element ref="ns2:InstanceID" minOccurs="0"/>
                <xsd:element ref="ns2:Order" minOccurs="0"/>
                <xsd:element ref="ns2:GUID" minOccurs="0"/>
                <xsd:element ref="ns2:WorkflowVersion" minOccurs="0"/>
                <xsd:element ref="ns2:WorkflowInstanceID" minOccurs="0"/>
                <xsd:element ref="ns1:MediaServiceMetadata" minOccurs="0"/>
                <xsd:element ref="ns1:MediaServiceFastMetadata" minOccurs="0"/>
                <xsd:element ref="ns1:MediaServiceSearchProperties" minOccurs="0"/>
                <xsd:element ref="ns1: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ab54f8-6b1b-4068-aaf8-6afe0576127c" elementFormDefault="qualified">
    <xsd:import namespace="http://schemas.microsoft.com/office/2006/documentManagement/types"/>
    <xsd:import namespace="http://schemas.microsoft.com/office/infopath/2007/PartnerControls"/>
    <xsd:element name="_x4e3b__x65e8_" ma:index="0" nillable="true" ma:displayName="主旨" ma:internalName="_x4e3b__x65e8_" ma:readOnly="false">
      <xsd:simpleType>
        <xsd:restriction base="dms:Text">
          <xsd:maxLength value="255"/>
        </xsd:restriction>
      </xsd:simpleType>
    </xsd:element>
    <xsd:element name="Owner" ma:index="3" nillable="true" ma:displayName="擁有人" ma:internalName="Owner" ma:readOnly="false">
      <xsd:simpleType>
        <xsd:restriction base="dms:Text"/>
      </xsd:simpleType>
    </xsd:element>
    <xsd:element name="Description" ma:index="4" nillable="true" ma:displayName="描述" ma:internalName="Description" ma:readOnly="false">
      <xsd:simpleType>
        <xsd:restriction base="dms:Note">
          <xsd:maxLength value="255"/>
        </xsd:restriction>
      </xsd:simpleType>
    </xsd:element>
    <xsd:element name="Status" ma:index="5" nillable="true" ma:displayName="狀態" ma:format="Dropdown" ma:internalName="Status" ma:readOnly="false">
      <xsd:simpleType>
        <xsd:restriction base="dms:Choice">
          <xsd:enumeration value="粗糙"/>
          <xsd:enumeration value="草稿"/>
          <xsd:enumeration value="預覽"/>
          <xsd:enumeration value="完稿"/>
        </xsd:restriction>
      </xsd:simpleType>
    </xsd:element>
    <xsd:element name="SPSPlus_DocField1" ma:index="13" nillable="true" ma:displayName="Hit Rates" ma:internalName="SPSPlus_DocField1" ma:readOnly="false">
      <xsd:simpleType>
        <xsd:restriction base="dms:Unknown"/>
      </xsd:simpleType>
    </xsd:element>
    <xsd:element name="SPSPlus_DocField2" ma:index="14" nillable="true" ma:displayName="Vote of useful" ma:internalName="SPSPlus_DocField2" ma:readOnly="false">
      <xsd:simpleType>
        <xsd:restriction base="dms:Unknown"/>
      </xsd:simpleType>
    </xsd:element>
    <xsd:element name="SPSPlus_DocField3" ma:index="15" nillable="true" ma:displayName="Vote of useless" ma:internalName="SPSPlus_DocField3" ma:readOnly="false">
      <xsd:simpleType>
        <xsd:restriction base="dms:Unknown"/>
      </xsd:simpleType>
    </xsd:element>
    <xsd:element name="MediaServiceMetadata" ma:index="66" nillable="true" ma:displayName="MediaServiceMetadata" ma:hidden="true" ma:internalName="MediaServiceMetadata" ma:readOnly="true">
      <xsd:simpleType>
        <xsd:restriction base="dms:Note"/>
      </xsd:simpleType>
    </xsd:element>
    <xsd:element name="MediaServiceFastMetadata" ma:index="67" nillable="true" ma:displayName="MediaServiceFastMetadata" ma:hidden="true" ma:internalName="MediaServiceFastMetadata" ma:readOnly="true">
      <xsd:simpleType>
        <xsd:restriction base="dms:Note"/>
      </xsd:simpleType>
    </xsd:element>
    <xsd:element name="MediaServiceSearchProperties" ma:index="68" nillable="true" ma:displayName="MediaServiceSearchProperties" ma:hidden="true" ma:internalName="MediaServiceSearchProperties" ma:readOnly="true">
      <xsd:simpleType>
        <xsd:restriction base="dms:Note"/>
      </xsd:simpleType>
    </xsd:element>
    <xsd:element name="MediaServiceObjectDetectorVersions" ma:index="6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ModerationComments" ma:index="6" nillable="true" ma:displayName="Approver Comments" ma:hidden="true" ma:internalName="_ModerationComments" ma:readOnly="false">
      <xsd:simpleType>
        <xsd:restriction base="dms:Note"/>
      </xsd:simpleType>
    </xsd:element>
    <xsd:element name="File_x0020_Type" ma:index="9" nillable="true" ma:displayName="File Type" ma:hidden="true" ma:internalName="File_x0020_Type" ma:readOnly="false">
      <xsd:simpleType>
        <xsd:restriction base="dms:Text"/>
      </xsd:simpleType>
    </xsd:element>
    <xsd:element name="HTML_x0020_File_x0020_Type" ma:index="10" nillable="true" ma:displayName="HTML File Type" ma:hidden="true" ma:internalName="HTML_x0020_File_x0020_Type" ma:readOnly="false">
      <xsd:simpleType>
        <xsd:restriction base="dms:Text"/>
      </xsd:simpleType>
    </xsd:element>
    <xsd:element name="_SourceUrl" ma:index="11" nillable="true" ma:displayName="Source URL" ma:hidden="true" ma:internalName="_SourceUrl" ma:readOnly="false">
      <xsd:simpleType>
        <xsd:restriction base="dms:Text"/>
      </xsd:simpleType>
    </xsd:element>
    <xsd:element name="_SharedFileIndex" ma:index="12" nillable="true" ma:displayName="Shared File Index" ma:hidden="true" ma:internalName="_SharedFileIndex" ma:readOnly="false">
      <xsd:simpleType>
        <xsd:restriction base="dms:Text"/>
      </xsd:simpleType>
    </xsd:element>
    <xsd:element name="ContentTypeId" ma:index="16" nillable="true" ma:displayName="Content Type ID" ma:hidden="true" ma:internalName="ContentTypeId" ma:readOnly="false">
      <xsd:simpleType>
        <xsd:restriction base="dms:Unknown"/>
      </xsd:simpleType>
    </xsd:element>
    <xsd:element name="TemplateUrl" ma:index="17" nillable="true" ma:displayName="Template Link" ma:hidden="true" ma:internalName="TemplateUrl" ma:readOnly="false">
      <xsd:simpleType>
        <xsd:restriction base="dms:Text"/>
      </xsd:simpleType>
    </xsd:element>
    <xsd:element name="xd_ProgID" ma:index="18" nillable="true" ma:displayName="HTML File Link" ma:hidden="true" ma:internalName="xd_ProgID" ma:readOnly="false">
      <xsd:simpleType>
        <xsd:restriction base="dms:Text"/>
      </xsd:simpleType>
    </xsd:element>
    <xsd:element name="xd_Signature" ma:index="19" nillable="true" ma:displayName="Is Signed" ma:hidden="true" ma:internalName="xd_Signature" ma:readOnly="false">
      <xsd:simpleType>
        <xsd:restriction base="dms:Boolean"/>
      </xsd:simpleType>
    </xsd:element>
    <xsd:element name="ComplianceAssetId" ma:index="20" nillable="true" ma:displayName="Compliance Asset Id" ma:hidden="true" ma:internalName="ComplianceAssetId" ma:readOnly="false">
      <xsd:simpleType>
        <xsd:restriction base="dms:Text"/>
      </xsd:simpleType>
    </xsd:element>
    <xsd:element name="_ShortcutUrl" ma:index="21" nillable="true" ma:displayName="Shortcut URL" ma:hidden="true" ma:internalName="_Shortcut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_ShortcutSiteId" ma:index="22" nillable="true" ma:displayName="Shortcut Site Id" ma:hidden="true" ma:internalName="_ShortcutSiteId" ma:readOnly="false">
      <xsd:simpleType>
        <xsd:restriction base="dms:Unknown"/>
      </xsd:simpleType>
    </xsd:element>
    <xsd:element name="_ShortcutWebId" ma:index="23" nillable="true" ma:displayName="Shortcut Web Id" ma:hidden="true" ma:internalName="_ShortcutWebId" ma:readOnly="false">
      <xsd:simpleType>
        <xsd:restriction base="dms:Unknown"/>
      </xsd:simpleType>
    </xsd:element>
    <xsd:element name="_ShortcutUniqueId" ma:index="24" nillable="true" ma:displayName="Shortcut Unique Id" ma:hidden="true" ma:internalName="_ShortcutUniqueId" ma:readOnly="false">
      <xsd:simpleType>
        <xsd:restriction base="dms:Unknown"/>
      </xsd:simpleType>
    </xsd:element>
    <xsd:element name="ID" ma:index="25" nillable="true" ma:displayName="ID" ma:internalName="ID" ma:readOnly="false">
      <xsd:simpleType>
        <xsd:restriction base="dms:Unknown"/>
      </xsd:simpleType>
    </xsd:element>
    <xsd:element name="Author" ma:index="28" nillable="true" ma:displayName="Created By" ma:list="UserInfo" ma:internalName="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30" nillable="true" ma:displayName="Modified By" ma:list="UserInfo" ma:internalName="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31" nillable="true" ma:displayName="Has Copy Destinations" ma:hidden="true" ma:internalName="_HasCopyDestinations" ma:readOnly="false">
      <xsd:simpleType>
        <xsd:restriction base="dms:Boolean"/>
      </xsd:simpleType>
    </xsd:element>
    <xsd:element name="_CopySource" ma:index="32" nillable="true" ma:displayName="Copy Source" ma:internalName="_CopySource" ma:readOnly="false">
      <xsd:simpleType>
        <xsd:restriction base="dms:Text"/>
      </xsd:simpleType>
    </xsd:element>
    <xsd:element name="_ModerationStatus" ma:index="33" nillable="true" ma:displayName="Approval Status" ma:default="0" ma:hidden="true" ma:internalName="_ModerationStatus" ma:readOnly="false">
      <xsd:simpleType>
        <xsd:restriction base="dms:Unknown"/>
      </xsd:simpleType>
    </xsd:element>
    <xsd:element name="CheckoutUser" ma:index="35" nillable="true" ma:displayName="Checked Out To" ma:list="UserInfo" ma:internalName="CheckoutUse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Level" ma:index="48" nillable="true" ma:displayName="Level" ma:hidden="true" ma:internalName="_Level" ma:readOnly="false">
      <xsd:simpleType>
        <xsd:restriction base="dms:Unknown"/>
      </xsd:simpleType>
    </xsd:element>
    <xsd:element name="_IsCurrentVersion" ma:index="49" nillable="true" ma:displayName="Is Current Version" ma:hidden="true" ma:internalName="_IsCurrentVersion" ma:readOnly="false">
      <xsd:simpleType>
        <xsd:restriction base="dms:Boolean"/>
      </xsd:simpleType>
    </xsd:element>
    <xsd:element name="AppAuthor" ma:index="51" nillable="true" ma:displayName="App Created By" ma:list="AppPrincipals" ma:internalName="AppAuthor" ma:readOnly="false" ma:showField="Title">
      <xsd:simpleType>
        <xsd:restriction base="dms:Lookup"/>
      </xsd:simpleType>
    </xsd:element>
    <xsd:element name="AppEditor" ma:index="52" nillable="true" ma:displayName="App Modified By" ma:list="AppPrincipals" ma:internalName="AppEditor" ma:readOnly="false" ma:showField="Title">
      <xsd:simpleType>
        <xsd:restriction base="dms:Lookup"/>
      </xsd:simpleType>
    </xsd:element>
    <xsd:element name="owshiddenversion" ma:index="56" nillable="true" ma:displayName="owshiddenversion" ma:hidden="true" ma:internalName="owshiddenversion" ma:readOnly="false">
      <xsd:simpleType>
        <xsd:restriction base="dms:Unknown"/>
      </xsd:simpleType>
    </xsd:element>
    <xsd:element name="_UIVersion" ma:index="57" nillable="true" ma:displayName="UI Version" ma:hidden="true" ma:internalName="_UIVersion" ma:readOnly="false">
      <xsd:simpleType>
        <xsd:restriction base="dms:Unknown"/>
      </xsd:simpleType>
    </xsd:element>
    <xsd:element name="_UIVersionString" ma:index="58" nillable="true" ma:displayName="Version" ma:internalName="_UIVersionString" ma:readOnly="false">
      <xsd:simpleType>
        <xsd:restriction base="dms:Text"/>
      </xsd:simpleType>
    </xsd:element>
    <xsd:element name="InstanceID" ma:index="59" nillable="true" ma:displayName="Instance ID" ma:hidden="true" ma:internalName="InstanceID" ma:readOnly="false">
      <xsd:simpleType>
        <xsd:restriction base="dms:Unknown"/>
      </xsd:simpleType>
    </xsd:element>
    <xsd:element name="Order" ma:index="60" nillable="true" ma:displayName="Order" ma:hidden="true" ma:internalName="Order" ma:readOnly="false">
      <xsd:simpleType>
        <xsd:restriction base="dms:Number"/>
      </xsd:simpleType>
    </xsd:element>
    <xsd:element name="GUID" ma:index="61" nillable="true" ma:displayName="GUID" ma:hidden="true" ma:internalName="GUID" ma:readOnly="false">
      <xsd:simpleType>
        <xsd:restriction base="dms:Unknown"/>
      </xsd:simpleType>
    </xsd:element>
    <xsd:element name="WorkflowVersion" ma:index="62" nillable="true" ma:displayName="Workflow Version" ma:hidden="true" ma:internalName="WorkflowVersion" ma:readOnly="false">
      <xsd:simpleType>
        <xsd:restriction base="dms:Unknown"/>
      </xsd:simpleType>
    </xsd:element>
    <xsd:element name="WorkflowInstanceID" ma:index="63" nillable="true" ma:displayName="Workflow Instance ID" ma:hidden="true" ma:internalName="WorkflowInstanceID"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2"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4e3b__x65e8_ xmlns="4aab54f8-6b1b-4068-aaf8-6afe0576127c">RTP QIT</_x4e3b__x65e8_>
    <Owner xmlns="4aab54f8-6b1b-4068-aaf8-6afe0576127c" xsi:nil="true"/>
    <ContentTypeId xmlns="http://schemas.microsoft.com/sharepoint/v3">0x010100AB522E669D0C164D979BB111D048F9C0</ContentTypeId>
    <Status xmlns="4aab54f8-6b1b-4068-aaf8-6afe0576127c" xsi:nil="true"/>
    <Description xmlns="4aab54f8-6b1b-4068-aaf8-6afe0576127c" xsi:nil="true"/>
    <TemplateUrl xmlns="http://schemas.microsoft.com/sharepoint/v3" xsi:nil="true"/>
    <_ModerationStatus xmlns="http://schemas.microsoft.com/sharepoint/v3">0</_ModerationStatus>
    <ID xmlns="http://schemas.microsoft.com/sharepoint/v3" xsi:nil="true"/>
    <_ShortcutSiteId xmlns="http://schemas.microsoft.com/sharepoint/v3" xsi:nil="true"/>
    <_ShortcutWebId xmlns="http://schemas.microsoft.com/sharepoint/v3" xsi:nil="true"/>
    <Author xmlns="http://schemas.microsoft.com/sharepoint/v3">
      <UserInfo>
        <DisplayName/>
        <AccountId xsi:nil="true"/>
        <AccountType/>
      </UserInfo>
    </Author>
    <_IsCurrentVersion xmlns="http://schemas.microsoft.com/sharepoint/v3" xsi:nil="true"/>
    <GUID xmlns="http://schemas.microsoft.com/sharepoint/v3" xsi:nil="true"/>
    <_Level xmlns="http://schemas.microsoft.com/sharepoint/v3" xsi:nil="true"/>
    <WorkflowVersion xmlns="http://schemas.microsoft.com/sharepoint/v3" xsi:nil="true"/>
    <File_x0020_Type xmlns="http://schemas.microsoft.com/sharepoint/v3" xsi:nil="true"/>
    <_UIVersionString xmlns="http://schemas.microsoft.com/sharepoint/v3" xsi:nil="true"/>
    <SPSPlus_DocField1 xmlns="4aab54f8-6b1b-4068-aaf8-6afe0576127c" xsi:nil="true"/>
    <_CopySource xmlns="http://schemas.microsoft.com/sharepoint/v3" xsi:nil="true"/>
    <WorkflowInstanceID xmlns="http://schemas.microsoft.com/sharepoint/v3" xsi:nil="true"/>
    <SPSPlus_DocField2 xmlns="4aab54f8-6b1b-4068-aaf8-6afe0576127c" xsi:nil="true"/>
    <HTML_x0020_File_x0020_Type xmlns="http://schemas.microsoft.com/sharepoint/v3" xsi:nil="true"/>
    <SPSPlus_DocField3 xmlns="4aab54f8-6b1b-4068-aaf8-6afe0576127c" xsi:nil="true"/>
    <_ModerationComments xmlns="http://schemas.microsoft.com/sharepoint/v3" xsi:nil="true"/>
    <_SourceUrl xmlns="http://schemas.microsoft.com/sharepoint/v3" xsi:nil="true"/>
    <xd_Signature xmlns="http://schemas.microsoft.com/sharepoint/v3" xsi:nil="true"/>
    <owshiddenversion xmlns="http://schemas.microsoft.com/sharepoint/v3" xsi:nil="true"/>
    <Editor xmlns="http://schemas.microsoft.com/sharepoint/v3">
      <UserInfo>
        <DisplayName/>
        <AccountId xsi:nil="true"/>
        <AccountType/>
      </UserInfo>
    </Editor>
    <_ShortcutUrl xmlns="http://schemas.microsoft.com/sharepoint/v3">
      <Url xsi:nil="true"/>
      <Description xsi:nil="true"/>
    </_ShortcutUrl>
    <_ShortcutUniqueId xmlns="http://schemas.microsoft.com/sharepoint/v3" xsi:nil="true"/>
    <_HasCopyDestinations xmlns="http://schemas.microsoft.com/sharepoint/v3" xsi:nil="true"/>
    <InstanceID xmlns="http://schemas.microsoft.com/sharepoint/v3" xsi:nil="true"/>
    <xd_ProgID xmlns="http://schemas.microsoft.com/sharepoint/v3" xsi:nil="true"/>
    <ComplianceAssetId xmlns="http://schemas.microsoft.com/sharepoint/v3" xsi:nil="true"/>
    <AppAuthor xmlns="http://schemas.microsoft.com/sharepoint/v3" xsi:nil="true"/>
    <CheckoutUser xmlns="http://schemas.microsoft.com/sharepoint/v3">
      <UserInfo>
        <DisplayName/>
        <AccountId xsi:nil="true"/>
        <AccountType/>
      </UserInfo>
    </CheckoutUser>
    <Order xmlns="http://schemas.microsoft.com/sharepoint/v3">30700</Order>
    <_SharedFileIndex xmlns="http://schemas.microsoft.com/sharepoint/v3" xsi:nil="true"/>
    <AppEditor xmlns="http://schemas.microsoft.com/sharepoint/v3" xsi:nil="true"/>
    <_UIVersion xmlns="http://schemas.microsoft.com/sharepoint/v3" xsi:nil="true"/>
  </documentManagement>
</p:properties>
</file>

<file path=customXml/itemProps1.xml><?xml version="1.0" encoding="utf-8"?>
<ds:datastoreItem xmlns:ds="http://schemas.openxmlformats.org/officeDocument/2006/customXml" ds:itemID="{3DA839D8-CE96-413B-A168-A1B0339BD727}"/>
</file>

<file path=customXml/itemProps2.xml><?xml version="1.0" encoding="utf-8"?>
<ds:datastoreItem xmlns:ds="http://schemas.openxmlformats.org/officeDocument/2006/customXml" ds:itemID="{14B44A53-CE5E-4358-B295-040C1AC69F03}">
  <ds:schemaRefs>
    <ds:schemaRef ds:uri="http://schemas.microsoft.com/sharepoint/v3/contenttype/forms"/>
  </ds:schemaRefs>
</ds:datastoreItem>
</file>

<file path=customXml/itemProps3.xml><?xml version="1.0" encoding="utf-8"?>
<ds:datastoreItem xmlns:ds="http://schemas.openxmlformats.org/officeDocument/2006/customXml" ds:itemID="{A504FEEB-EA5C-43F4-A80C-ED059746CC80}"/>
</file>

<file path=docProps/app.xml><?xml version="1.0" encoding="utf-8"?>
<Properties xmlns="http://schemas.openxmlformats.org/officeDocument/2006/extended-properties" xmlns:vt="http://schemas.openxmlformats.org/officeDocument/2006/docPropsVTypes">
  <Template>Glass Layers</Template>
  <TotalTime>20254</TotalTime>
  <Words>1220</Words>
  <Application>Microsoft Office PowerPoint</Application>
  <PresentationFormat>On-screen Show (4:3)</PresentationFormat>
  <Paragraphs>229</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Glass Layers</vt:lpstr>
      <vt:lpstr>PowerPoint Presentation</vt:lpstr>
      <vt:lpstr>PowerPoint Presentation</vt:lpstr>
      <vt:lpstr>PowerPoint Presentation</vt:lpstr>
      <vt:lpstr>Example : RTP-3 OOS Rate 28.3%</vt:lpstr>
      <vt:lpstr>PowerPoint Presentation</vt:lpstr>
      <vt:lpstr>PowerPoint Presentation</vt:lpstr>
      <vt:lpstr>PowerPoint Presentation</vt:lpstr>
      <vt:lpstr>PowerPoint Presentation</vt:lpstr>
      <vt:lpstr>二、現況分析 2.2 層別因素分析 層別因素及分析方法計劃表</vt:lpstr>
      <vt:lpstr>二、現況分析 2.2 層別因素分析 機臺別 </vt:lpstr>
      <vt:lpstr>二、現況分析 2.2 層別因素分析 時間別 </vt:lpstr>
      <vt:lpstr>二、現況分析 2.2 層別因素分析 人員別 </vt:lpstr>
      <vt:lpstr>二、現況分析 2.2 層別因素分析 量測機臺與控片別 </vt:lpstr>
      <vt:lpstr>二、現況分析 2.2 層別因素分析 程式別 </vt:lpstr>
      <vt:lpstr>二、現況分析 2.2 層別因素分析 層別因素分析結論</vt:lpstr>
      <vt:lpstr>二、現況再分析 </vt:lpstr>
      <vt:lpstr>二、現況再分析 </vt:lpstr>
      <vt:lpstr>三、要因分析 </vt:lpstr>
      <vt:lpstr>三、要因分析 機臺別  測溫元件 </vt:lpstr>
      <vt:lpstr>三、要因分析 機臺別  Lamp 電流值 </vt:lpstr>
      <vt:lpstr>三、要因分析 程式別  N2 gas 量的影響 </vt:lpstr>
      <vt:lpstr>三、要因分析 程式別 Bank control 的影響  </vt:lpstr>
      <vt:lpstr>三、要因分析 程式別  Bank control 的影響 </vt:lpstr>
      <vt:lpstr>三、要因分析 程式別  Bank control 的影響 </vt:lpstr>
      <vt:lpstr>三、要因分析 程式別  Bank control 的影響 </vt:lpstr>
      <vt:lpstr>PowerPoint Presentation</vt:lpstr>
      <vt:lpstr>四、真因驗證 程式別  Bank control 的影響 </vt:lpstr>
      <vt:lpstr>五、對策擬定與實施 </vt:lpstr>
      <vt:lpstr>六、效果確認 </vt:lpstr>
      <vt:lpstr>六、效果確認 </vt:lpstr>
      <vt:lpstr>六、效果確認 </vt:lpstr>
      <vt:lpstr>六、效果確認 </vt:lpstr>
      <vt:lpstr>七、標準化 </vt:lpstr>
      <vt:lpstr>八、效益評估 </vt:lpstr>
      <vt:lpstr>八、效益評估 </vt:lpstr>
      <vt:lpstr>九、殘留問題 </vt:lpstr>
      <vt:lpstr>Q &amp; A </vt:lpstr>
    </vt:vector>
  </TitlesOfParts>
  <Company>&lt;Default&gt;Winbond Electronics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MIS</dc:creator>
  <cp:lastModifiedBy>S220 WCPeng</cp:lastModifiedBy>
  <cp:revision>72</cp:revision>
  <dcterms:created xsi:type="dcterms:W3CDTF">2006-06-05T06:23:24Z</dcterms:created>
  <dcterms:modified xsi:type="dcterms:W3CDTF">2022-06-10T03:38:15Z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主旨">
    <vt:lpwstr>RTP QIT</vt:lpwstr>
  </property>
  <property fmtid="{D5CDD505-2E9C-101B-9397-08002B2CF9AE}" pid="3" name="Owner">
    <vt:lpwstr/>
  </property>
  <property fmtid="{D5CDD505-2E9C-101B-9397-08002B2CF9AE}" pid="4" name="Status">
    <vt:lpwstr/>
  </property>
  <property fmtid="{D5CDD505-2E9C-101B-9397-08002B2CF9AE}" pid="5" name="Description">
    <vt:lpwstr/>
  </property>
  <property fmtid="{D5CDD505-2E9C-101B-9397-08002B2CF9AE}" pid="6" name="標題">
    <vt:lpwstr>投影片 1</vt:lpwstr>
  </property>
</Properties>
</file>