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99" r:id="rId4"/>
    <p:sldId id="298" r:id="rId5"/>
    <p:sldId id="303" r:id="rId6"/>
    <p:sldId id="328" r:id="rId7"/>
    <p:sldId id="345" r:id="rId8"/>
    <p:sldId id="346" r:id="rId9"/>
    <p:sldId id="344" r:id="rId10"/>
    <p:sldId id="350" r:id="rId11"/>
    <p:sldId id="351" r:id="rId12"/>
    <p:sldId id="352" r:id="rId13"/>
    <p:sldId id="357" r:id="rId14"/>
    <p:sldId id="358" r:id="rId15"/>
    <p:sldId id="353" r:id="rId16"/>
    <p:sldId id="356" r:id="rId17"/>
    <p:sldId id="300" r:id="rId18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BBBBBB"/>
    <a:srgbClr val="E71C0C"/>
    <a:srgbClr val="ECF7EF"/>
    <a:srgbClr val="E9A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6652-B5FD-4AD5-B319-764C4DE68F86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97326-7AE0-42F6-854E-F82AF873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17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341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7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58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9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83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1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4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4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0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6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B1AA9B-4109-41C2-AFA1-AEA3A02DD939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fld id="{AF13DA40-4CEE-46E2-98A4-E7E61658E60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684E4D5-1440-477B-5AC6-92A85ECF4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3872204"/>
            <a:ext cx="8534400" cy="928396"/>
          </a:xfrm>
        </p:spPr>
        <p:txBody>
          <a:bodyPr/>
          <a:lstStyle/>
          <a:p>
            <a:r>
              <a:rPr lang="zh-TW" altLang="en-US" sz="2800" dirty="0">
                <a:solidFill>
                  <a:srgbClr val="E9A47D"/>
                </a:solidFill>
              </a:rPr>
              <a:t>報告人</a:t>
            </a:r>
            <a:r>
              <a:rPr lang="en-US" altLang="zh-TW" sz="2800" dirty="0">
                <a:solidFill>
                  <a:srgbClr val="E9A47D"/>
                </a:solidFill>
              </a:rPr>
              <a:t>:</a:t>
            </a:r>
            <a:r>
              <a:rPr lang="zh-TW" altLang="en-US" sz="2800" dirty="0">
                <a:solidFill>
                  <a:srgbClr val="E9A47D"/>
                </a:solidFill>
              </a:rPr>
              <a:t>林萬郝</a:t>
            </a:r>
            <a:endParaRPr lang="en-US" altLang="zh-TW" sz="2800" dirty="0">
              <a:solidFill>
                <a:srgbClr val="E9A47D"/>
              </a:solidFill>
            </a:endParaRPr>
          </a:p>
          <a:p>
            <a:r>
              <a:rPr lang="en-US" altLang="zh-TW" sz="2800" dirty="0" smtClean="0">
                <a:solidFill>
                  <a:srgbClr val="E9A47D"/>
                </a:solidFill>
              </a:rPr>
              <a:t>2022/08/10-2022/08/24</a:t>
            </a:r>
            <a:endParaRPr lang="zh-TW" altLang="en-US" sz="2800" dirty="0">
              <a:solidFill>
                <a:srgbClr val="E9A47D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BA48C41-2D09-C8CF-3E83-5BD222280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>
                <a:solidFill>
                  <a:schemeClr val="tx1"/>
                </a:solidFill>
              </a:rPr>
              <a:t>新人週報</a:t>
            </a:r>
          </a:p>
        </p:txBody>
      </p:sp>
    </p:spTree>
    <p:extLst>
      <p:ext uri="{BB962C8B-B14F-4D97-AF65-F5344CB8AC3E}">
        <p14:creationId xmlns:p14="http://schemas.microsoft.com/office/powerpoint/2010/main" val="39630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0021" y="395669"/>
            <a:ext cx="62339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solidFill>
                  <a:srgbClr val="D34817"/>
                </a:solidFill>
                <a:latin typeface="+mj-ea"/>
                <a:ea typeface="+mj-ea"/>
              </a:rPr>
              <a:t>五</a:t>
            </a:r>
            <a:r>
              <a:rPr lang="zh-TW" altLang="en-US" sz="3200" dirty="0" smtClean="0">
                <a:solidFill>
                  <a:srgbClr val="D34817"/>
                </a:solidFill>
                <a:latin typeface="+mj-ea"/>
                <a:ea typeface="+mj-ea"/>
              </a:rPr>
              <a:t>、</a:t>
            </a:r>
            <a:r>
              <a:rPr lang="en-US" altLang="zh-TW" sz="3200" dirty="0" smtClean="0">
                <a:solidFill>
                  <a:srgbClr val="D34817"/>
                </a:solidFill>
                <a:latin typeface="+mj-ea"/>
                <a:ea typeface="+mj-ea"/>
              </a:rPr>
              <a:t>Group Control</a:t>
            </a:r>
            <a:r>
              <a:rPr lang="zh-TW" altLang="en-US" sz="3200" dirty="0" smtClean="0">
                <a:solidFill>
                  <a:srgbClr val="D34817"/>
                </a:solidFill>
                <a:latin typeface="+mj-ea"/>
                <a:ea typeface="+mj-ea"/>
              </a:rPr>
              <a:t>常見狀況排除</a:t>
            </a:r>
            <a:endParaRPr lang="en-US" altLang="zh-TW" sz="4000" b="1" dirty="0">
              <a:solidFill>
                <a:srgbClr val="D348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79331" y="1081455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61C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en-US" altLang="zh-TW" b="1" dirty="0" smtClean="0">
                <a:solidFill>
                  <a:srgbClr val="E61C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b="1" dirty="0">
                <a:solidFill>
                  <a:srgbClr val="E61C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上貨不會抓片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48961" y="14507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Control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確認該機台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Remk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處有</a:t>
            </a:r>
            <a:r>
              <a:rPr lang="zh-TW" altLang="en-US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*號</a:t>
            </a:r>
            <a:endParaRPr lang="en-US" altLang="zh-TW" b="1" dirty="0">
              <a:solidFill>
                <a:srgbClr val="D3481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至有*號機台選擇</a:t>
            </a:r>
            <a:r>
              <a:rPr lang="en-US" altLang="zh-TW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F14(</a:t>
            </a:r>
            <a:r>
              <a:rPr lang="en-US" altLang="zh-TW" b="1" dirty="0" err="1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Auxil</a:t>
            </a:r>
            <a:r>
              <a:rPr lang="en-US" altLang="zh-TW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.)</a:t>
            </a:r>
            <a:r>
              <a:rPr lang="zh-TW" altLang="en-US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shift+F4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接著選擇</a:t>
            </a:r>
            <a:r>
              <a:rPr lang="en-US" altLang="zh-TW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forced </a:t>
            </a:r>
            <a:r>
              <a:rPr lang="en-US" altLang="zh-TW" b="1" dirty="0" err="1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progcess</a:t>
            </a:r>
            <a:endParaRPr lang="en-US" altLang="zh-TW" b="1" dirty="0">
              <a:solidFill>
                <a:srgbClr val="D3481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5823254" y="3274158"/>
            <a:ext cx="244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user\Desktop\圖片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08" y="2556607"/>
            <a:ext cx="3814884" cy="291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向上箭號 11"/>
          <p:cNvSpPr/>
          <p:nvPr/>
        </p:nvSpPr>
        <p:spPr>
          <a:xfrm>
            <a:off x="8352692" y="3807069"/>
            <a:ext cx="316523" cy="3692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10" y="2447339"/>
            <a:ext cx="4861975" cy="307188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550" y="3807069"/>
            <a:ext cx="333375" cy="3524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17495" y="3871520"/>
            <a:ext cx="2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*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70247" y="3274158"/>
            <a:ext cx="227268" cy="3131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264391" y="3883763"/>
            <a:ext cx="227268" cy="31310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829398" y="4056186"/>
            <a:ext cx="78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>
                <a:solidFill>
                  <a:srgbClr val="D34817"/>
                </a:solidFill>
              </a:rPr>
              <a:t>正在傳送</a:t>
            </a:r>
            <a:endParaRPr lang="zh-TW" altLang="en-US" sz="1050" dirty="0">
              <a:solidFill>
                <a:srgbClr val="D34817"/>
              </a:solidFill>
            </a:endParaRPr>
          </a:p>
        </p:txBody>
      </p:sp>
      <p:cxnSp>
        <p:nvCxnSpPr>
          <p:cNvPr id="23" name="直線接點 22"/>
          <p:cNvCxnSpPr>
            <a:endCxn id="17" idx="1"/>
          </p:cNvCxnSpPr>
          <p:nvPr/>
        </p:nvCxnSpPr>
        <p:spPr>
          <a:xfrm flipV="1">
            <a:off x="5150512" y="3430710"/>
            <a:ext cx="1119735" cy="71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7"/>
          <p:cNvSpPr txBox="1">
            <a:spLocks noChangeArrowheads="1"/>
          </p:cNvSpPr>
          <p:nvPr/>
        </p:nvSpPr>
        <p:spPr bwMode="auto">
          <a:xfrm>
            <a:off x="1942979" y="590664"/>
            <a:ext cx="8308975" cy="175432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TW"/>
            </a:defPPr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4.proceed content </a:t>
            </a:r>
            <a:r>
              <a:rPr lang="zh-TW" altLang="en-US" dirty="0"/>
              <a:t>輸入</a:t>
            </a:r>
            <a:r>
              <a:rPr lang="en-US" altLang="zh-TW" dirty="0">
                <a:solidFill>
                  <a:srgbClr val="D34817"/>
                </a:solidFill>
              </a:rPr>
              <a:t>1</a:t>
            </a:r>
            <a:r>
              <a:rPr lang="zh-TW" altLang="en-US" dirty="0"/>
              <a:t> </a:t>
            </a:r>
            <a:r>
              <a:rPr lang="en-US" altLang="zh-TW" dirty="0"/>
              <a:t>= progress</a:t>
            </a:r>
          </a:p>
          <a:p>
            <a:r>
              <a:rPr lang="en-US" altLang="zh-TW" dirty="0"/>
              <a:t>5.proceed type</a:t>
            </a:r>
            <a:r>
              <a:rPr lang="zh-TW" altLang="en-US" dirty="0"/>
              <a:t> 輸入</a:t>
            </a:r>
            <a:r>
              <a:rPr lang="en-US" altLang="zh-TW" dirty="0">
                <a:solidFill>
                  <a:srgbClr val="D34817"/>
                </a:solidFill>
              </a:rPr>
              <a:t>1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retry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按下</a:t>
            </a:r>
            <a:r>
              <a:rPr lang="en-US" altLang="zh-TW" dirty="0">
                <a:solidFill>
                  <a:srgbClr val="D34817"/>
                </a:solidFill>
              </a:rPr>
              <a:t>F10</a:t>
            </a:r>
            <a:r>
              <a:rPr lang="zh-TW" altLang="en-US" dirty="0"/>
              <a:t>若成功則會顯示</a:t>
            </a:r>
            <a:r>
              <a:rPr lang="en-US" altLang="zh-TW" dirty="0">
                <a:solidFill>
                  <a:srgbClr val="D34817"/>
                </a:solidFill>
              </a:rPr>
              <a:t>retry completed</a:t>
            </a:r>
          </a:p>
          <a:p>
            <a:r>
              <a:rPr lang="en-US" altLang="zh-TW" dirty="0"/>
              <a:t>7.</a:t>
            </a:r>
            <a:r>
              <a:rPr lang="zh-TW" altLang="en-US" dirty="0"/>
              <a:t>若無法</a:t>
            </a:r>
            <a:r>
              <a:rPr lang="en-US" altLang="zh-TW" dirty="0"/>
              <a:t>retry</a:t>
            </a:r>
            <a:r>
              <a:rPr lang="zh-TW" altLang="en-US" dirty="0"/>
              <a:t>則至機台前將</a:t>
            </a:r>
            <a:r>
              <a:rPr lang="en-US" altLang="zh-TW" dirty="0">
                <a:solidFill>
                  <a:srgbClr val="D34817"/>
                </a:solidFill>
              </a:rPr>
              <a:t>online</a:t>
            </a:r>
            <a:r>
              <a:rPr lang="zh-TW" altLang="en-US" dirty="0">
                <a:solidFill>
                  <a:srgbClr val="D34817"/>
                </a:solidFill>
              </a:rPr>
              <a:t>燈關閉再開啟</a:t>
            </a:r>
            <a:endParaRPr lang="en-US" altLang="zh-TW" dirty="0">
              <a:solidFill>
                <a:srgbClr val="D34817"/>
              </a:solidFill>
            </a:endParaRPr>
          </a:p>
          <a:p>
            <a:r>
              <a:rPr lang="en-US" altLang="zh-TW" dirty="0"/>
              <a:t>8.</a:t>
            </a:r>
            <a:r>
              <a:rPr lang="zh-TW" altLang="en-US" dirty="0"/>
              <a:t>若</a:t>
            </a:r>
            <a:r>
              <a:rPr lang="en-US" altLang="zh-TW" dirty="0"/>
              <a:t>online</a:t>
            </a:r>
            <a:r>
              <a:rPr lang="zh-TW" altLang="en-US" dirty="0"/>
              <a:t>燈恆亮 → 連線正常，若</a:t>
            </a:r>
            <a:r>
              <a:rPr lang="en-US" altLang="zh-TW" dirty="0"/>
              <a:t>online</a:t>
            </a:r>
            <a:r>
              <a:rPr lang="zh-TW" altLang="en-US" dirty="0"/>
              <a:t>燈閃爍 → 面板的</a:t>
            </a:r>
            <a:r>
              <a:rPr lang="en-US" altLang="zh-TW" dirty="0"/>
              <a:t>power reset</a:t>
            </a:r>
          </a:p>
          <a:p>
            <a:r>
              <a:rPr lang="en-US" altLang="zh-TW" dirty="0"/>
              <a:t>9.check online</a:t>
            </a:r>
            <a:r>
              <a:rPr lang="zh-TW" altLang="en-US" dirty="0"/>
              <a:t>燈恆亮 → 再重新</a:t>
            </a:r>
            <a:r>
              <a:rPr lang="zh-TW" altLang="en-US" dirty="0" smtClean="0"/>
              <a:t>至</a:t>
            </a:r>
            <a:r>
              <a:rPr lang="en-US" altLang="zh-TW" dirty="0" smtClean="0"/>
              <a:t>Group </a:t>
            </a:r>
            <a:r>
              <a:rPr lang="en-US" altLang="zh-TW" dirty="0"/>
              <a:t>C</a:t>
            </a:r>
            <a:r>
              <a:rPr lang="en-US" altLang="zh-TW" dirty="0" smtClean="0"/>
              <a:t>ontrol </a:t>
            </a:r>
            <a:r>
              <a:rPr lang="en-US" altLang="zh-TW" dirty="0"/>
              <a:t>retry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6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54" y="2404452"/>
            <a:ext cx="3944937" cy="2587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21"/>
          <p:cNvSpPr txBox="1">
            <a:spLocks noChangeArrowheads="1"/>
          </p:cNvSpPr>
          <p:nvPr/>
        </p:nvSpPr>
        <p:spPr bwMode="auto">
          <a:xfrm>
            <a:off x="7814347" y="4950802"/>
            <a:ext cx="22717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 online</a:t>
            </a:r>
            <a:r>
              <a:rPr lang="zh-TW" altLang="en-US" sz="1800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燈恆亮</a:t>
            </a:r>
          </a:p>
        </p:txBody>
      </p:sp>
      <p:pic>
        <p:nvPicPr>
          <p:cNvPr id="8" name="Picture 2" descr="C:\Users\user\Desktop\圖片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29" y="2404452"/>
            <a:ext cx="384175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3022479" y="3125177"/>
            <a:ext cx="234950" cy="550863"/>
          </a:xfrm>
          <a:prstGeom prst="ellipse">
            <a:avLst/>
          </a:prstGeom>
          <a:noFill/>
          <a:ln w="28575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文字方塊 21"/>
          <p:cNvSpPr txBox="1">
            <a:spLocks noChangeArrowheads="1"/>
          </p:cNvSpPr>
          <p:nvPr/>
        </p:nvSpPr>
        <p:spPr bwMode="auto">
          <a:xfrm>
            <a:off x="2543054" y="3771290"/>
            <a:ext cx="1476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兩個皆輸入</a:t>
            </a:r>
            <a:r>
              <a:rPr lang="en-US" altLang="zh-TW" sz="1800" b="1" dirty="0">
                <a:solidFill>
                  <a:srgbClr val="D348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800" b="1" dirty="0">
              <a:solidFill>
                <a:srgbClr val="D3481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8950204" y="4277702"/>
            <a:ext cx="360362" cy="461963"/>
          </a:xfrm>
          <a:prstGeom prst="ellipse">
            <a:avLst/>
          </a:prstGeom>
          <a:noFill/>
          <a:ln>
            <a:solidFill>
              <a:srgbClr val="FE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5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84839" y="844063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61C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en-US" altLang="zh-TW" b="1" dirty="0" smtClean="0">
                <a:solidFill>
                  <a:srgbClr val="E61C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.G/C</a:t>
            </a:r>
            <a:r>
              <a:rPr lang="zh-TW" altLang="en-US" b="1" dirty="0" smtClean="0">
                <a:solidFill>
                  <a:srgbClr val="E61C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當機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48608" y="1313554"/>
            <a:ext cx="782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1.</a:t>
            </a:r>
            <a:r>
              <a:rPr lang="zh-TW" altLang="en-US" dirty="0" smtClean="0">
                <a:latin typeface="+mj-ea"/>
                <a:ea typeface="+mj-ea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Manager mode</a:t>
            </a:r>
            <a:r>
              <a:rPr lang="zh-TW" altLang="en-US" dirty="0" smtClean="0">
                <a:latin typeface="+mj-ea"/>
                <a:ea typeface="+mj-ea"/>
              </a:rPr>
              <a:t>輸入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member</a:t>
            </a:r>
          </a:p>
          <a:p>
            <a:r>
              <a:rPr lang="en-US" altLang="zh-TW" dirty="0">
                <a:latin typeface="+mj-ea"/>
                <a:ea typeface="+mj-ea"/>
              </a:rPr>
              <a:t>2.</a:t>
            </a:r>
            <a:r>
              <a:rPr lang="zh-TW" altLang="en-US" dirty="0">
                <a:latin typeface="+mj-ea"/>
                <a:ea typeface="+mj-ea"/>
              </a:rPr>
              <a:t>出現 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EQM / MOM /MMM 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DEAD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(WBGC is RUNNING</a:t>
            </a:r>
            <a:r>
              <a:rPr lang="zh-TW" altLang="en-US" dirty="0" smtClean="0">
                <a:latin typeface="+mj-ea"/>
                <a:ea typeface="+mj-ea"/>
              </a:rPr>
              <a:t>表示系統正常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312377" y="2236884"/>
            <a:ext cx="6324600" cy="3981450"/>
            <a:chOff x="2048608" y="2236884"/>
            <a:chExt cx="6324600" cy="398145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8608" y="2236884"/>
              <a:ext cx="6324600" cy="398145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488223" y="5556738"/>
              <a:ext cx="553915" cy="17584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2048608" y="5882054"/>
              <a:ext cx="12485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6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3027" y="567099"/>
            <a:ext cx="4747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latin typeface="+mj-ea"/>
              </a:rPr>
              <a:t>3</a:t>
            </a:r>
            <a:r>
              <a:rPr lang="en-US" altLang="zh-TW" dirty="0" smtClean="0">
                <a:latin typeface="+mj-ea"/>
              </a:rPr>
              <a:t>.</a:t>
            </a:r>
            <a:r>
              <a:rPr lang="zh-TW" altLang="en-US" dirty="0" smtClean="0">
                <a:latin typeface="+mj-ea"/>
              </a:rPr>
              <a:t>輸入 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SYSTEMREBOOT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,</a:t>
            </a:r>
            <a:r>
              <a:rPr lang="zh-TW" altLang="en-US" dirty="0">
                <a:latin typeface="+mj-ea"/>
              </a:rPr>
              <a:t>重新開啟</a:t>
            </a:r>
            <a:r>
              <a:rPr lang="en-US" altLang="zh-TW" dirty="0">
                <a:latin typeface="+mj-ea"/>
              </a:rPr>
              <a:t>GC</a:t>
            </a:r>
          </a:p>
          <a:p>
            <a:pPr>
              <a:defRPr/>
            </a:pPr>
            <a:r>
              <a:rPr lang="en-US" altLang="zh-TW" dirty="0">
                <a:latin typeface="+mj-ea"/>
              </a:rPr>
              <a:t>4.</a:t>
            </a:r>
            <a:r>
              <a:rPr lang="zh-TW" altLang="en-US" dirty="0">
                <a:latin typeface="+mj-ea"/>
              </a:rPr>
              <a:t>開啟時可輸入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GRP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 </a:t>
            </a:r>
            <a:r>
              <a:rPr lang="zh-TW" altLang="en-US" dirty="0">
                <a:latin typeface="+mj-ea"/>
              </a:rPr>
              <a:t>查詢開啟程式狀況</a:t>
            </a:r>
            <a:endParaRPr lang="en-US" altLang="zh-TW" dirty="0">
              <a:latin typeface="+mj-ea"/>
            </a:endParaRPr>
          </a:p>
          <a:p>
            <a:pPr>
              <a:defRPr/>
            </a:pPr>
            <a:r>
              <a:rPr lang="en-US" altLang="zh-TW" dirty="0">
                <a:latin typeface="+mj-ea"/>
              </a:rPr>
              <a:t>5.</a:t>
            </a:r>
            <a:r>
              <a:rPr lang="zh-TW" altLang="en-US" dirty="0">
                <a:latin typeface="+mj-ea"/>
              </a:rPr>
              <a:t>重開後須連線所有機台及切換</a:t>
            </a:r>
            <a:r>
              <a:rPr lang="en-US" altLang="zh-TW" dirty="0">
                <a:latin typeface="+mj-ea"/>
              </a:rPr>
              <a:t>HOST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LINE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7" y="2398467"/>
            <a:ext cx="4917678" cy="31055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97" y="909934"/>
            <a:ext cx="4394634" cy="27783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597" y="3951226"/>
            <a:ext cx="4410420" cy="2779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1554" y="4404946"/>
            <a:ext cx="1406769" cy="1143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8" idx="3"/>
            <a:endCxn id="6" idx="1"/>
          </p:cNvCxnSpPr>
          <p:nvPr/>
        </p:nvCxnSpPr>
        <p:spPr>
          <a:xfrm flipV="1">
            <a:off x="3288323" y="2299119"/>
            <a:ext cx="3687274" cy="21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81553" y="4519247"/>
            <a:ext cx="1406769" cy="1143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endCxn id="7" idx="1"/>
          </p:cNvCxnSpPr>
          <p:nvPr/>
        </p:nvCxnSpPr>
        <p:spPr>
          <a:xfrm>
            <a:off x="3288323" y="4580996"/>
            <a:ext cx="3687274" cy="76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6770" y="536332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61C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en-US" altLang="zh-TW" b="1" dirty="0" smtClean="0">
                <a:solidFill>
                  <a:srgbClr val="E61C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.G/C</a:t>
            </a:r>
            <a:r>
              <a:rPr lang="zh-TW" altLang="en-US" b="1" dirty="0" smtClean="0">
                <a:solidFill>
                  <a:srgbClr val="E61C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反白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95" y="1288806"/>
            <a:ext cx="6296025" cy="39814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32184" y="3114644"/>
            <a:ext cx="316524" cy="200055"/>
          </a:xfrm>
          <a:prstGeom prst="rect">
            <a:avLst/>
          </a:prstGeom>
          <a:solidFill>
            <a:srgbClr val="BBBBBB"/>
          </a:solidFill>
        </p:spPr>
        <p:txBody>
          <a:bodyPr wrap="square" rtlCol="0">
            <a:spAutoFit/>
          </a:bodyPr>
          <a:lstStyle/>
          <a:p>
            <a:r>
              <a:rPr lang="en-US" altLang="zh-TW" sz="700" dirty="0" smtClean="0">
                <a:solidFill>
                  <a:schemeClr val="bg1"/>
                </a:solidFill>
              </a:rPr>
              <a:t>ON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67595" y="5345667"/>
            <a:ext cx="911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遇</a:t>
            </a:r>
            <a:r>
              <a:rPr lang="en-US" altLang="zh-TW" dirty="0" smtClean="0"/>
              <a:t>G/C</a:t>
            </a:r>
            <a:r>
              <a:rPr lang="zh-TW" altLang="en-US" dirty="0" smtClean="0"/>
              <a:t>反白請</a:t>
            </a:r>
            <a:r>
              <a:rPr lang="en-US" altLang="zh-TW" dirty="0"/>
              <a:t>reset </a:t>
            </a:r>
            <a:r>
              <a:rPr lang="en-US" altLang="zh-TW" dirty="0">
                <a:solidFill>
                  <a:srgbClr val="D34817"/>
                </a:solidFill>
              </a:rPr>
              <a:t>T-BAWL SG-2610B-B </a:t>
            </a:r>
            <a:r>
              <a:rPr lang="en-US" altLang="zh-TW" dirty="0" smtClean="0">
                <a:solidFill>
                  <a:srgbClr val="D34817"/>
                </a:solidFill>
              </a:rPr>
              <a:t>PCB</a:t>
            </a:r>
            <a:r>
              <a:rPr lang="zh-TW" altLang="en-US" dirty="0" smtClean="0">
                <a:solidFill>
                  <a:srgbClr val="D34817"/>
                </a:solidFill>
              </a:rPr>
              <a:t> </a:t>
            </a:r>
            <a:r>
              <a:rPr lang="en-US" altLang="zh-TW" dirty="0" smtClean="0"/>
              <a:t>check </a:t>
            </a:r>
            <a:r>
              <a:rPr lang="en-US" altLang="zh-TW" dirty="0"/>
              <a:t>on-line </a:t>
            </a:r>
            <a:r>
              <a:rPr lang="en-US" altLang="zh-TW" dirty="0" smtClean="0"/>
              <a:t>ok,</a:t>
            </a:r>
            <a:r>
              <a:rPr lang="en-US" altLang="zh-TW" dirty="0"/>
              <a:t> test unload boat D/W </a:t>
            </a:r>
            <a:r>
              <a:rPr lang="zh-TW" altLang="en-US" dirty="0"/>
              <a:t>連線</a:t>
            </a:r>
            <a:r>
              <a:rPr lang="en-US" altLang="zh-TW" dirty="0"/>
              <a:t>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5858" y="485071"/>
            <a:ext cx="47984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zh-TW"/>
            </a:defPPr>
            <a:lvl1pPr algn="ctr">
              <a:defRPr sz="3200">
                <a:latin typeface="+mj-ea"/>
                <a:ea typeface="+mj-ea"/>
              </a:defRPr>
            </a:lvl1pPr>
          </a:lstStyle>
          <a:p>
            <a:r>
              <a:rPr lang="zh-TW" altLang="en-US" dirty="0">
                <a:solidFill>
                  <a:srgbClr val="D34817"/>
                </a:solidFill>
              </a:rPr>
              <a:t>六、</a:t>
            </a:r>
            <a:r>
              <a:rPr lang="en-US" altLang="zh-TW" dirty="0">
                <a:solidFill>
                  <a:srgbClr val="D34817"/>
                </a:solidFill>
              </a:rPr>
              <a:t>Auto download</a:t>
            </a:r>
            <a:r>
              <a:rPr lang="zh-TW" altLang="en-US" dirty="0">
                <a:solidFill>
                  <a:srgbClr val="D34817"/>
                </a:solidFill>
              </a:rPr>
              <a:t>程序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105123" y="1430875"/>
            <a:ext cx="509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1.EA</a:t>
            </a:r>
            <a:r>
              <a:rPr lang="zh-TW" altLang="en-US" dirty="0" smtClean="0"/>
              <a:t>選取</a:t>
            </a:r>
            <a:r>
              <a:rPr lang="en-US" altLang="zh-TW" dirty="0" smtClean="0">
                <a:solidFill>
                  <a:srgbClr val="FF0000"/>
                </a:solidFill>
              </a:rPr>
              <a:t>Furnace Recipe download</a:t>
            </a:r>
            <a:r>
              <a:rPr lang="zh-TW" altLang="en-US" dirty="0" smtClean="0">
                <a:solidFill>
                  <a:srgbClr val="FF0000"/>
                </a:solidFill>
              </a:rPr>
              <a:t>程式</a:t>
            </a:r>
            <a:r>
              <a:rPr lang="zh-TW" altLang="en-US" dirty="0" smtClean="0"/>
              <a:t>並</a:t>
            </a:r>
            <a:r>
              <a:rPr lang="zh-TW" altLang="en-US" dirty="0" smtClean="0">
                <a:solidFill>
                  <a:srgbClr val="FF0000"/>
                </a:solidFill>
              </a:rPr>
              <a:t>登入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47999" y="1800207"/>
            <a:ext cx="4804408" cy="4195880"/>
            <a:chOff x="1577340" y="998220"/>
            <a:chExt cx="3429000" cy="35814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340" y="998220"/>
              <a:ext cx="3429000" cy="35814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7234" y="3315651"/>
              <a:ext cx="742950" cy="866775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15" y="1800207"/>
            <a:ext cx="5390591" cy="409137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428715" y="1430875"/>
            <a:ext cx="275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選取欲</a:t>
            </a:r>
            <a:r>
              <a:rPr lang="en-US" altLang="zh-TW" dirty="0" smtClean="0"/>
              <a:t>Run</a:t>
            </a:r>
            <a:r>
              <a:rPr lang="zh-TW" altLang="en-US" dirty="0" smtClean="0"/>
              <a:t>貨之機台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634495" y="4293004"/>
            <a:ext cx="1507818" cy="14599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8192" y="1127620"/>
            <a:ext cx="45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選取</a:t>
            </a:r>
            <a:r>
              <a:rPr lang="zh-TW" altLang="en-US" dirty="0" smtClean="0">
                <a:solidFill>
                  <a:srgbClr val="FF0000"/>
                </a:solidFill>
              </a:rPr>
              <a:t>下載爐管程式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自動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92" y="1496952"/>
            <a:ext cx="3505563" cy="45056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389" y="1496952"/>
            <a:ext cx="4950918" cy="336038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897442" y="1127620"/>
            <a:ext cx="45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將欲</a:t>
            </a:r>
            <a:r>
              <a:rPr lang="en-US" altLang="zh-TW" dirty="0" smtClean="0"/>
              <a:t>Run</a:t>
            </a:r>
            <a:r>
              <a:rPr lang="zh-TW" altLang="en-US" dirty="0" smtClean="0"/>
              <a:t>產品批號依序</a:t>
            </a:r>
            <a:r>
              <a:rPr lang="en-US" altLang="zh-TW" dirty="0" smtClean="0"/>
              <a:t>Key in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8052742" y="3012139"/>
            <a:ext cx="3929518" cy="3241693"/>
            <a:chOff x="8011157" y="2850776"/>
            <a:chExt cx="3929518" cy="324169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1157" y="2850776"/>
              <a:ext cx="3929518" cy="324169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263222" y="3069571"/>
              <a:ext cx="1185143" cy="35942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向左箭號 13"/>
          <p:cNvSpPr/>
          <p:nvPr/>
        </p:nvSpPr>
        <p:spPr>
          <a:xfrm rot="1030627">
            <a:off x="5405122" y="2413801"/>
            <a:ext cx="3927452" cy="4503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5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77149" y="687282"/>
            <a:ext cx="2315110" cy="740630"/>
          </a:xfrm>
        </p:spPr>
        <p:txBody>
          <a:bodyPr/>
          <a:lstStyle/>
          <a:p>
            <a:r>
              <a:rPr lang="zh-TW" altLang="en-US" dirty="0" smtClean="0"/>
              <a:t>學習</a:t>
            </a:r>
            <a:r>
              <a:rPr lang="zh-TW" altLang="en-US" dirty="0"/>
              <a:t>進度</a:t>
            </a:r>
          </a:p>
        </p:txBody>
      </p:sp>
      <p:graphicFrame>
        <p:nvGraphicFramePr>
          <p:cNvPr id="4" name="內容版面配置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749322"/>
              </p:ext>
            </p:extLst>
          </p:nvPr>
        </p:nvGraphicFramePr>
        <p:xfrm>
          <a:off x="2477148" y="1427912"/>
          <a:ext cx="6903158" cy="4613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700">
                  <a:extLst>
                    <a:ext uri="{9D8B030D-6E8A-4147-A177-3AD203B41FA5}">
                      <a16:colId xmlns:a16="http://schemas.microsoft.com/office/drawing/2014/main" val="3823844342"/>
                    </a:ext>
                  </a:extLst>
                </a:gridCol>
                <a:gridCol w="1380631">
                  <a:extLst>
                    <a:ext uri="{9D8B030D-6E8A-4147-A177-3AD203B41FA5}">
                      <a16:colId xmlns:a16="http://schemas.microsoft.com/office/drawing/2014/main" val="1876009993"/>
                    </a:ext>
                  </a:extLst>
                </a:gridCol>
                <a:gridCol w="3735827">
                  <a:extLst>
                    <a:ext uri="{9D8B030D-6E8A-4147-A177-3AD203B41FA5}">
                      <a16:colId xmlns:a16="http://schemas.microsoft.com/office/drawing/2014/main" val="1201789071"/>
                    </a:ext>
                  </a:extLst>
                </a:gridCol>
              </a:tblGrid>
              <a:tr h="470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PM 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完成進度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備註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64039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95%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可獨立完成，須培養熟練度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90041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LP-P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，須培養熟練度</a:t>
                      </a:r>
                      <a:endParaRPr kumimoji="0" lang="zh-TW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02388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LP-T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，須培養熟練度</a:t>
                      </a:r>
                      <a:endParaRPr kumimoji="0" lang="zh-TW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32630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BPM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90%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需再培養熟練度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02607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LP-P BPM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90%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需再培養熟練度</a:t>
                      </a: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57759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LP-T BPM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90%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需再培養熟練度</a:t>
                      </a: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73939"/>
                  </a:ext>
                </a:extLst>
              </a:tr>
              <a:tr h="585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AP YPM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已了解流程，須累積實作經驗</a:t>
                      </a:r>
                      <a:endParaRPr lang="en-US" altLang="zh-TW" sz="1600" u="none" strike="noStrike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及注意重要細節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132174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GRD MPM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100%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545417"/>
                  </a:ext>
                </a:extLst>
              </a:tr>
              <a:tr h="585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　已了解流程，須累積實作經驗</a:t>
                      </a:r>
                      <a:endParaRPr kumimoji="0" lang="en-US" altLang="zh-TW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及注意重要細節</a:t>
                      </a:r>
                      <a:endParaRPr kumimoji="0" lang="zh-TW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19693"/>
                  </a:ext>
                </a:extLst>
              </a:tr>
              <a:tr h="585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WSIX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已了解流程，須累積實作經驗</a:t>
                      </a:r>
                      <a:endParaRPr kumimoji="0" lang="en-US" altLang="zh-TW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及注意重要細節</a:t>
                      </a:r>
                      <a:endParaRPr kumimoji="0" lang="zh-TW" altLang="en-US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3907" marR="13907" marT="1390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5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6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AB0E0-3FBB-C46F-A26E-EA7872F9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143" y="2505806"/>
            <a:ext cx="8015949" cy="1266093"/>
          </a:xfrm>
        </p:spPr>
        <p:txBody>
          <a:bodyPr/>
          <a:lstStyle/>
          <a:p>
            <a:pPr lvl="0" algn="ctr"/>
            <a:r>
              <a:rPr lang="en-US" altLang="zh-TW" sz="4800" dirty="0"/>
              <a:t>G/C </a:t>
            </a:r>
            <a:r>
              <a:rPr lang="zh-TW" altLang="zh-TW" sz="4800" dirty="0"/>
              <a:t>架構</a:t>
            </a:r>
            <a:r>
              <a:rPr lang="en-US" altLang="zh-TW" sz="4800" dirty="0"/>
              <a:t> &amp; auto download</a:t>
            </a:r>
            <a:r>
              <a:rPr lang="zh-TW" altLang="zh-TW" sz="4800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26055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4400" dirty="0" smtClean="0">
                <a:latin typeface="+mj-ea"/>
                <a:ea typeface="+mj-ea"/>
              </a:rPr>
              <a:t>一、兩周實作</a:t>
            </a:r>
            <a:endParaRPr lang="en-US" altLang="zh-TW" sz="4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4400" dirty="0" smtClean="0">
                <a:latin typeface="+mj-ea"/>
                <a:ea typeface="+mj-ea"/>
              </a:rPr>
              <a:t>二、</a:t>
            </a:r>
            <a:r>
              <a:rPr lang="en-US" altLang="zh-TW" sz="4400" dirty="0" smtClean="0">
                <a:latin typeface="+mj-ea"/>
                <a:ea typeface="+mj-ea"/>
              </a:rPr>
              <a:t>G/C</a:t>
            </a:r>
            <a:r>
              <a:rPr lang="zh-TW" altLang="en-US" sz="4400" dirty="0" smtClean="0">
                <a:latin typeface="+mj-ea"/>
                <a:ea typeface="+mj-ea"/>
              </a:rPr>
              <a:t>架構</a:t>
            </a:r>
            <a:endParaRPr lang="en-US" altLang="zh-TW" sz="4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4400" dirty="0" smtClean="0">
                <a:latin typeface="+mj-ea"/>
                <a:ea typeface="+mj-ea"/>
              </a:rPr>
              <a:t>三、</a:t>
            </a:r>
            <a:r>
              <a:rPr lang="en-US" altLang="zh-TW" sz="4400" dirty="0" smtClean="0">
                <a:latin typeface="+mj-ea"/>
                <a:ea typeface="+mj-ea"/>
              </a:rPr>
              <a:t>AUTO</a:t>
            </a:r>
            <a:r>
              <a:rPr lang="zh-TW" altLang="en-US" sz="4400" dirty="0" smtClean="0">
                <a:latin typeface="+mj-ea"/>
                <a:ea typeface="+mj-ea"/>
              </a:rPr>
              <a:t> </a:t>
            </a:r>
            <a:r>
              <a:rPr lang="en-US" altLang="zh-TW" sz="4400" dirty="0" smtClean="0">
                <a:latin typeface="+mj-ea"/>
                <a:ea typeface="+mj-ea"/>
              </a:rPr>
              <a:t>DOWNLOAD</a:t>
            </a:r>
            <a:r>
              <a:rPr lang="zh-TW" altLang="en-US" sz="4400" dirty="0" smtClean="0">
                <a:latin typeface="+mj-ea"/>
                <a:ea typeface="+mj-ea"/>
              </a:rPr>
              <a:t>程序</a:t>
            </a:r>
            <a:endParaRPr lang="en-US" altLang="zh-TW" sz="4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4400" dirty="0" smtClean="0">
                <a:latin typeface="+mj-ea"/>
                <a:ea typeface="+mj-ea"/>
              </a:rPr>
              <a:t>四、學習進度</a:t>
            </a:r>
            <a:endParaRPr lang="en-US" altLang="zh-TW" sz="4400" dirty="0" smtClean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200" y="52447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報告內容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41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66023468"/>
              </p:ext>
            </p:extLst>
          </p:nvPr>
        </p:nvGraphicFramePr>
        <p:xfrm>
          <a:off x="1219201" y="2382978"/>
          <a:ext cx="10363200" cy="23543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219435384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6011084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01447301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041788189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973805777"/>
                    </a:ext>
                  </a:extLst>
                </a:gridCol>
              </a:tblGrid>
              <a:tr h="5714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D34817"/>
                          </a:solidFill>
                        </a:rPr>
                        <a:t>8/01</a:t>
                      </a:r>
                      <a:endParaRPr lang="zh-TW" altLang="en-US" dirty="0">
                        <a:solidFill>
                          <a:srgbClr val="D348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D34817"/>
                          </a:solidFill>
                        </a:rPr>
                        <a:t>8/2</a:t>
                      </a:r>
                      <a:endParaRPr lang="zh-TW" altLang="en-US" dirty="0">
                        <a:solidFill>
                          <a:srgbClr val="D348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D34817"/>
                          </a:solidFill>
                        </a:rPr>
                        <a:t>8/3</a:t>
                      </a:r>
                      <a:endParaRPr lang="zh-TW" altLang="en-US" dirty="0">
                        <a:solidFill>
                          <a:srgbClr val="D348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D34817"/>
                          </a:solidFill>
                        </a:rPr>
                        <a:t>8/4</a:t>
                      </a:r>
                      <a:endParaRPr lang="zh-TW" altLang="en-US" dirty="0">
                        <a:solidFill>
                          <a:srgbClr val="D348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D34817"/>
                          </a:solidFill>
                        </a:rPr>
                        <a:t>8/5</a:t>
                      </a:r>
                      <a:endParaRPr lang="zh-TW" altLang="en-US" dirty="0">
                        <a:solidFill>
                          <a:srgbClr val="D34817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4096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跟手機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新人訓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新人訓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QIT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GRD-3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MPM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884830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rgbClr val="D34817"/>
                          </a:solidFill>
                          <a:latin typeface="+mn-lt"/>
                          <a:ea typeface="+mn-ea"/>
                          <a:cs typeface="+mn-cs"/>
                        </a:rPr>
                        <a:t>8/8</a:t>
                      </a:r>
                      <a:endParaRPr kumimoji="0" lang="zh-TW" altLang="en-US" b="1" kern="1200" dirty="0">
                        <a:solidFill>
                          <a:srgbClr val="D3481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rgbClr val="D34817"/>
                          </a:solidFill>
                          <a:latin typeface="+mn-lt"/>
                          <a:ea typeface="+mn-ea"/>
                          <a:cs typeface="+mn-cs"/>
                        </a:rPr>
                        <a:t>8/9</a:t>
                      </a:r>
                      <a:endParaRPr kumimoji="0" lang="zh-TW" altLang="en-US" b="1" kern="1200" dirty="0">
                        <a:solidFill>
                          <a:srgbClr val="D3481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rgbClr val="D34817"/>
                          </a:solidFill>
                          <a:latin typeface="+mn-lt"/>
                          <a:ea typeface="+mn-ea"/>
                          <a:cs typeface="+mn-cs"/>
                        </a:rPr>
                        <a:t>8/10</a:t>
                      </a:r>
                      <a:endParaRPr kumimoji="0" lang="zh-TW" altLang="en-US" b="1" kern="1200" dirty="0">
                        <a:solidFill>
                          <a:srgbClr val="D3481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rgbClr val="D34817"/>
                          </a:solidFill>
                          <a:latin typeface="+mn-lt"/>
                          <a:ea typeface="+mn-ea"/>
                          <a:cs typeface="+mn-cs"/>
                        </a:rPr>
                        <a:t>8/11</a:t>
                      </a:r>
                      <a:endParaRPr kumimoji="0" lang="zh-TW" altLang="en-US" b="1" kern="1200" dirty="0">
                        <a:solidFill>
                          <a:srgbClr val="D3481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TW" b="1" kern="1200" dirty="0" smtClean="0">
                          <a:solidFill>
                            <a:srgbClr val="D34817"/>
                          </a:solidFill>
                          <a:latin typeface="+mn-lt"/>
                          <a:ea typeface="+mn-ea"/>
                          <a:cs typeface="+mn-cs"/>
                        </a:rPr>
                        <a:t>8/12</a:t>
                      </a:r>
                      <a:endParaRPr kumimoji="0" lang="zh-TW" altLang="en-US" b="1" kern="1200" dirty="0">
                        <a:solidFill>
                          <a:srgbClr val="D3481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689531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SPM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跟手機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</a:rPr>
                        <a:t> </a:t>
                      </a:r>
                      <a:r>
                        <a:rPr kumimoji="0" lang="en-US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F08 replace M3100 power supply</a:t>
                      </a:r>
                      <a:r>
                        <a:rPr lang="en-US" altLang="zh-TW" b="1" dirty="0" smtClean="0">
                          <a:effectLst/>
                        </a:rPr>
                        <a:t> 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F29  replace M3100 </a:t>
                      </a: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面板</a:t>
                      </a:r>
                      <a:endParaRPr kumimoji="0" lang="zh-TW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請假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39832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25688" y="832201"/>
            <a:ext cx="2986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Font typeface="+mj-ea"/>
              <a:buAutoNum type="ea1ChtPeriod"/>
            </a:pPr>
            <a:r>
              <a:rPr lang="zh-TW" altLang="en-US" sz="4000" b="1" dirty="0" smtClean="0">
                <a:solidFill>
                  <a:srgbClr val="D348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兩</a:t>
            </a:r>
            <a:r>
              <a:rPr lang="zh-TW" altLang="en-US" sz="4000" b="1" dirty="0">
                <a:solidFill>
                  <a:srgbClr val="D348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周實作</a:t>
            </a:r>
          </a:p>
        </p:txBody>
      </p:sp>
    </p:spTree>
    <p:extLst>
      <p:ext uri="{BB962C8B-B14F-4D97-AF65-F5344CB8AC3E}">
        <p14:creationId xmlns:p14="http://schemas.microsoft.com/office/powerpoint/2010/main" val="24120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5687" y="620714"/>
            <a:ext cx="977594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 smtClean="0">
                <a:solidFill>
                  <a:srgbClr val="D34817"/>
                </a:solidFill>
                <a:latin typeface="+mj-ea"/>
                <a:ea typeface="+mj-ea"/>
              </a:rPr>
              <a:t>二、</a:t>
            </a:r>
            <a:r>
              <a:rPr lang="en-US" altLang="zh-TW" sz="3200" dirty="0">
                <a:solidFill>
                  <a:srgbClr val="D34817"/>
                </a:solidFill>
                <a:latin typeface="+mj-ea"/>
                <a:ea typeface="+mj-ea"/>
              </a:rPr>
              <a:t>FAB 2 furnace  group </a:t>
            </a:r>
            <a:r>
              <a:rPr lang="zh-TW" altLang="en-US" sz="3200" dirty="0">
                <a:solidFill>
                  <a:srgbClr val="D34817"/>
                </a:solidFill>
                <a:latin typeface="+mj-ea"/>
                <a:ea typeface="+mj-ea"/>
              </a:rPr>
              <a:t>→ </a:t>
            </a:r>
            <a:r>
              <a:rPr lang="en-US" altLang="zh-TW" sz="3200" dirty="0">
                <a:solidFill>
                  <a:srgbClr val="D34817"/>
                </a:solidFill>
                <a:latin typeface="+mj-ea"/>
                <a:ea typeface="+mj-ea"/>
              </a:rPr>
              <a:t>VAX LAN framework</a:t>
            </a:r>
            <a:endParaRPr lang="zh-TW" altLang="en-US" sz="3200" dirty="0">
              <a:solidFill>
                <a:srgbClr val="D34817"/>
              </a:solidFill>
              <a:latin typeface="+mj-ea"/>
              <a:ea typeface="+mj-ea"/>
            </a:endParaRPr>
          </a:p>
          <a:p>
            <a:pPr algn="ctr"/>
            <a:endParaRPr lang="en-US" altLang="zh-TW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9" name="圖片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486853"/>
            <a:ext cx="8995410" cy="482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943362" y="489513"/>
            <a:ext cx="13916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zh-TW" altLang="en-US" sz="3200" dirty="0" smtClean="0">
                <a:solidFill>
                  <a:srgbClr val="D34817"/>
                </a:solidFill>
                <a:latin typeface="+mj-ea"/>
                <a:ea typeface="+mj-ea"/>
              </a:rPr>
              <a:t>三、</a:t>
            </a:r>
            <a:r>
              <a:rPr lang="en-US" altLang="zh-TW" sz="3200" dirty="0" smtClean="0">
                <a:solidFill>
                  <a:srgbClr val="D34817"/>
                </a:solidFill>
                <a:latin typeface="+mj-ea"/>
                <a:ea typeface="+mj-ea"/>
              </a:rPr>
              <a:t>Furnace </a:t>
            </a:r>
            <a:r>
              <a:rPr lang="en-US" altLang="zh-TW" sz="3200" dirty="0">
                <a:solidFill>
                  <a:srgbClr val="D34817"/>
                </a:solidFill>
                <a:latin typeface="+mj-ea"/>
                <a:ea typeface="+mj-ea"/>
              </a:rPr>
              <a:t>recipe download system framework</a:t>
            </a:r>
            <a:endParaRPr lang="zh-TW" altLang="en-US" sz="3200" dirty="0">
              <a:solidFill>
                <a:srgbClr val="D34817"/>
              </a:solidFill>
              <a:latin typeface="+mj-ea"/>
              <a:ea typeface="+mj-ea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90"/>
          <a:stretch>
            <a:fillRect/>
          </a:stretch>
        </p:blipFill>
        <p:spPr bwMode="auto">
          <a:xfrm>
            <a:off x="1330506" y="1004327"/>
            <a:ext cx="8499771" cy="421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408070" y="1729024"/>
            <a:ext cx="2975146" cy="330358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448535" y="3380817"/>
            <a:ext cx="770915" cy="45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/>
              <a:t>HUB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89020" y="4724990"/>
            <a:ext cx="5461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</a:t>
            </a:r>
            <a:endParaRPr lang="zh-TW" alt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6592" y="5157143"/>
            <a:ext cx="9516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dirty="0">
                <a:latin typeface="+mj-ea"/>
                <a:ea typeface="+mj-ea"/>
              </a:rPr>
              <a:t>WEHQDBMS02,WEQINFO19 ,</a:t>
            </a:r>
            <a:r>
              <a:rPr lang="zh-TW" altLang="en-US" dirty="0">
                <a:latin typeface="+mj-ea"/>
                <a:ea typeface="+mj-ea"/>
              </a:rPr>
              <a:t>→ </a:t>
            </a:r>
            <a:r>
              <a:rPr lang="en-US" altLang="zh-TW" dirty="0">
                <a:latin typeface="+mj-ea"/>
                <a:ea typeface="+mj-ea"/>
              </a:rPr>
              <a:t>data base , put “UI” executing file.</a:t>
            </a: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dirty="0">
                <a:latin typeface="+mj-ea"/>
                <a:ea typeface="+mj-ea"/>
              </a:rPr>
              <a:t>RVRD </a:t>
            </a:r>
            <a:r>
              <a:rPr lang="zh-TW" altLang="en-US" dirty="0">
                <a:latin typeface="+mj-ea"/>
                <a:ea typeface="+mj-ea"/>
              </a:rPr>
              <a:t>→ </a:t>
            </a:r>
            <a:r>
              <a:rPr lang="en-US" altLang="zh-TW" dirty="0">
                <a:latin typeface="+mj-ea"/>
                <a:ea typeface="+mj-ea"/>
              </a:rPr>
              <a:t>data change.</a:t>
            </a: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dirty="0" smtClean="0">
                <a:latin typeface="+mj-ea"/>
                <a:ea typeface="+mj-ea"/>
              </a:rPr>
              <a:t>CELL </a:t>
            </a:r>
            <a:r>
              <a:rPr lang="en-US" altLang="zh-TW" dirty="0">
                <a:latin typeface="+mj-ea"/>
                <a:ea typeface="+mj-ea"/>
              </a:rPr>
              <a:t>Controller </a:t>
            </a:r>
            <a:r>
              <a:rPr lang="zh-TW" altLang="en-US" dirty="0">
                <a:latin typeface="+mj-ea"/>
                <a:ea typeface="+mj-ea"/>
              </a:rPr>
              <a:t>→</a:t>
            </a:r>
            <a:r>
              <a:rPr lang="en-US" altLang="zh-TW" dirty="0">
                <a:latin typeface="+mj-ea"/>
                <a:ea typeface="+mj-ea"/>
              </a:rPr>
              <a:t>R200 work system , host (PC).</a:t>
            </a: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en-US" altLang="zh-TW" dirty="0">
                <a:latin typeface="+mj-ea"/>
                <a:ea typeface="+mj-ea"/>
              </a:rPr>
              <a:t>      recipe download “EA” operation AP server.   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12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1"/>
          <p:cNvSpPr>
            <a:spLocks noGrp="1"/>
          </p:cNvSpPr>
          <p:nvPr>
            <p:ph type="sldNum" sz="quarter" idx="11"/>
          </p:nvPr>
        </p:nvSpPr>
        <p:spPr>
          <a:xfrm>
            <a:off x="5183433" y="6365142"/>
            <a:ext cx="2133600" cy="365125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65FC40-1F07-4891-B2F6-33F23998983A}" type="slidenum">
              <a:rPr kumimoji="0" lang="zh-TW" altLang="en-US">
                <a:solidFill>
                  <a:srgbClr val="7F7F7F"/>
                </a:solidFill>
              </a:rPr>
              <a:pPr eaLnBrk="1" hangingPunct="1"/>
              <a:t>7</a:t>
            </a:fld>
            <a:endParaRPr kumimoji="0" lang="zh-TW" altLang="en-US">
              <a:solidFill>
                <a:srgbClr val="7F7F7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08" y="710467"/>
            <a:ext cx="6178550" cy="49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V="1">
            <a:off x="2779958" y="4437917"/>
            <a:ext cx="8191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DSCN1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70" y="3929917"/>
            <a:ext cx="1270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/>
          <p:cNvCxnSpPr/>
          <p:nvPr/>
        </p:nvCxnSpPr>
        <p:spPr>
          <a:xfrm flipH="1" flipV="1">
            <a:off x="7072558" y="4242655"/>
            <a:ext cx="1577975" cy="141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 descr="DSCN11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95" y="3228242"/>
            <a:ext cx="100806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DSCN11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95" y="2112230"/>
            <a:ext cx="10080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DSCN11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95" y="4302980"/>
            <a:ext cx="1008063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DSCN116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020" y="5814280"/>
            <a:ext cx="11779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 descr="DSCN115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95" y="5814280"/>
            <a:ext cx="10080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單箭頭接點 13"/>
          <p:cNvCxnSpPr/>
          <p:nvPr/>
        </p:nvCxnSpPr>
        <p:spPr>
          <a:xfrm flipV="1">
            <a:off x="2060820" y="4915755"/>
            <a:ext cx="1538288" cy="820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4315070" y="5525355"/>
            <a:ext cx="625475" cy="73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799008" y="2112230"/>
            <a:ext cx="1349375" cy="17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3"/>
          </p:cNvCxnSpPr>
          <p:nvPr/>
        </p:nvCxnSpPr>
        <p:spPr>
          <a:xfrm flipV="1">
            <a:off x="2779958" y="3366355"/>
            <a:ext cx="919162" cy="290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7" idx="1"/>
          </p:cNvCxnSpPr>
          <p:nvPr/>
        </p:nvCxnSpPr>
        <p:spPr>
          <a:xfrm flipH="1" flipV="1">
            <a:off x="7461495" y="3656867"/>
            <a:ext cx="1933575" cy="74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5" descr="DSCN116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70" y="2518630"/>
            <a:ext cx="126841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線單箭頭接點 19"/>
          <p:cNvCxnSpPr/>
          <p:nvPr/>
        </p:nvCxnSpPr>
        <p:spPr>
          <a:xfrm flipH="1" flipV="1">
            <a:off x="8829920" y="2199542"/>
            <a:ext cx="565150" cy="31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DSCN116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370" y="716817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線單箭頭接點 21"/>
          <p:cNvCxnSpPr/>
          <p:nvPr/>
        </p:nvCxnSpPr>
        <p:spPr>
          <a:xfrm flipH="1">
            <a:off x="6524870" y="1174017"/>
            <a:ext cx="2857500" cy="938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5" descr="DSCN116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95" y="689830"/>
            <a:ext cx="10271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線單箭頭接點 23"/>
          <p:cNvCxnSpPr/>
          <p:nvPr/>
        </p:nvCxnSpPr>
        <p:spPr>
          <a:xfrm>
            <a:off x="2830758" y="989867"/>
            <a:ext cx="525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8" descr="DSCN116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33" y="5814280"/>
            <a:ext cx="13160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字方塊 2"/>
          <p:cNvSpPr txBox="1">
            <a:spLocks noChangeArrowheads="1"/>
          </p:cNvSpPr>
          <p:nvPr/>
        </p:nvSpPr>
        <p:spPr bwMode="auto">
          <a:xfrm>
            <a:off x="3599108" y="307798"/>
            <a:ext cx="5097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 eaLnBrk="1" hangingPunct="1">
              <a:defRPr/>
            </a:pP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Furnace and group control (Dec servo 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配置圖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97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>
            <a:extLst>
              <a:ext uri="{FF2B5EF4-FFF2-40B4-BE49-F238E27FC236}">
                <a16:creationId xmlns:a16="http://schemas.microsoft.com/office/drawing/2014/main" id="{C24D05A3-CECC-440A-92C5-DF4B94D5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480038"/>
            <a:ext cx="2986074" cy="523220"/>
          </a:xfrm>
          <a:prstGeom prst="rect">
            <a:avLst/>
          </a:prstGeom>
          <a:solidFill>
            <a:srgbClr val="E71C0C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chemeClr val="bg1"/>
                </a:solidFill>
                <a:latin typeface="+mj-ea"/>
                <a:ea typeface="+mj-ea"/>
              </a:rPr>
              <a:t>WIN310 GROUP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99DD2ADC-6687-4DE4-AD99-BE387BF5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870438"/>
            <a:ext cx="5410200" cy="1600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66FBD4C4-A885-4400-8036-EE32620AE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149838"/>
            <a:ext cx="4178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F01,F02,F03,F04,F05,F06,F07,F08</a:t>
            </a:r>
          </a:p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F09,F10,F11,F12,F14,F15,F17,F18</a:t>
            </a:r>
          </a:p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F19,F23,F24,F42,F44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09EE4D26-ED4E-439D-97F1-61DE4A8A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3461238"/>
            <a:ext cx="2986074" cy="523220"/>
          </a:xfrm>
          <a:prstGeom prst="rect">
            <a:avLst/>
          </a:prstGeom>
          <a:solidFill>
            <a:srgbClr val="E71C0C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chemeClr val="bg1"/>
                </a:solidFill>
                <a:latin typeface="+mj-ea"/>
                <a:ea typeface="+mj-ea"/>
              </a:rPr>
              <a:t>WIN320 GROUP</a:t>
            </a: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6DB84543-45ED-4DD0-BFD3-24DBA959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927838"/>
            <a:ext cx="5410200" cy="1600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2C189BB2-D88A-47DD-B639-642C7CC79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938951"/>
            <a:ext cx="429476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LP-N1,LP-N2,LP-N3,LP-N4,LP-N5</a:t>
            </a:r>
          </a:p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LP-N6,LP-N7,LP-P1,LP-P2,LP-P3</a:t>
            </a:r>
          </a:p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LP-P4,LP-P6,LP-P7,LP-T1,LP-T2</a:t>
            </a:r>
          </a:p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LP-T3,LP-T4,LP-T5,LP-T6,LP-T8</a:t>
            </a:r>
          </a:p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F45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D5F2BF4A-8CE9-4EF5-A20C-93F51A29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518638"/>
            <a:ext cx="2986074" cy="523220"/>
          </a:xfrm>
          <a:prstGeom prst="rect">
            <a:avLst/>
          </a:prstGeom>
          <a:solidFill>
            <a:srgbClr val="E71C0C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chemeClr val="bg1"/>
                </a:solidFill>
                <a:latin typeface="+mj-ea"/>
                <a:ea typeface="+mj-ea"/>
              </a:rPr>
              <a:t>WIN330 GROUP</a:t>
            </a:r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C624FD9F-D159-4064-8A63-263A7653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4985238"/>
            <a:ext cx="5486400" cy="1600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B31D100B-0D4C-4E44-BCAC-4683756CA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5340838"/>
            <a:ext cx="468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F32,F33,F34,F35,F36,F37,F38,F13,F16</a:t>
            </a:r>
          </a:p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F20,F21,F22,F25,F26,F27,F28,F29,F30</a:t>
            </a:r>
          </a:p>
          <a:p>
            <a:pPr eaLnBrk="1" hangingPunct="1"/>
            <a:r>
              <a:rPr lang="en-US" altLang="zh-TW" sz="2000" b="1" dirty="0">
                <a:solidFill>
                  <a:srgbClr val="FFC000"/>
                </a:solidFill>
                <a:latin typeface="+mj-ea"/>
                <a:ea typeface="+mj-ea"/>
              </a:rPr>
              <a:t>F39,F40,F41</a:t>
            </a:r>
          </a:p>
        </p:txBody>
      </p:sp>
    </p:spTree>
    <p:extLst>
      <p:ext uri="{BB962C8B-B14F-4D97-AF65-F5344CB8AC3E}">
        <p14:creationId xmlns:p14="http://schemas.microsoft.com/office/powerpoint/2010/main" val="41821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1298" y="389065"/>
            <a:ext cx="45924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solidFill>
                  <a:srgbClr val="D34817"/>
                </a:solidFill>
                <a:latin typeface="+mj-ea"/>
                <a:ea typeface="+mj-ea"/>
              </a:rPr>
              <a:t>四</a:t>
            </a:r>
            <a:r>
              <a:rPr lang="zh-TW" altLang="en-US" sz="3200" dirty="0" smtClean="0">
                <a:solidFill>
                  <a:srgbClr val="D34817"/>
                </a:solidFill>
                <a:latin typeface="+mj-ea"/>
                <a:ea typeface="+mj-ea"/>
              </a:rPr>
              <a:t>、</a:t>
            </a:r>
            <a:r>
              <a:rPr lang="en-US" altLang="zh-TW" sz="3200" dirty="0" smtClean="0">
                <a:solidFill>
                  <a:srgbClr val="D34817"/>
                </a:solidFill>
                <a:latin typeface="+mj-ea"/>
                <a:ea typeface="+mj-ea"/>
              </a:rPr>
              <a:t>Group Control</a:t>
            </a:r>
            <a:r>
              <a:rPr lang="zh-TW" altLang="en-US" sz="3200" dirty="0" smtClean="0">
                <a:solidFill>
                  <a:srgbClr val="D34817"/>
                </a:solidFill>
                <a:latin typeface="+mj-ea"/>
                <a:ea typeface="+mj-ea"/>
              </a:rPr>
              <a:t>連線</a:t>
            </a:r>
            <a:endParaRPr lang="en-US" altLang="zh-TW" sz="4000" b="1" dirty="0">
              <a:solidFill>
                <a:srgbClr val="D348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6" name="文字方塊 7"/>
          <p:cNvSpPr txBox="1">
            <a:spLocks noChangeArrowheads="1"/>
          </p:cNvSpPr>
          <p:nvPr/>
        </p:nvSpPr>
        <p:spPr bwMode="auto">
          <a:xfrm>
            <a:off x="2173791" y="1094738"/>
            <a:ext cx="253855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PuTTY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Win310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10.12.244.105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Win320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10.12.244.106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Win330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10.12.244.107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                      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22812" y="1317929"/>
            <a:ext cx="2834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Username:WBGC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Password:WBGC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5362429" y="1317929"/>
            <a:ext cx="868680" cy="44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2" y="2290700"/>
            <a:ext cx="4403408" cy="431553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69" y="2396365"/>
            <a:ext cx="6286500" cy="39814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93" y="3447172"/>
            <a:ext cx="433315" cy="1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voton" id="{197CB1B1-6B47-4B89-86E8-D8FE51B58931}" vid="{6844F02B-1103-490D-A483-7FA56575D76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A276803-526F-44CB-90B3-2F863873457B}"/>
</file>

<file path=customXml/itemProps2.xml><?xml version="1.0" encoding="utf-8"?>
<ds:datastoreItem xmlns:ds="http://schemas.openxmlformats.org/officeDocument/2006/customXml" ds:itemID="{1E80186F-EC76-4401-9A1B-600F9E11C7E8}"/>
</file>

<file path=customXml/itemProps3.xml><?xml version="1.0" encoding="utf-8"?>
<ds:datastoreItem xmlns:ds="http://schemas.openxmlformats.org/officeDocument/2006/customXml" ds:itemID="{9EA4CEF4-A299-400E-B66E-A5AAF6DC219B}"/>
</file>

<file path=docProps/app.xml><?xml version="1.0" encoding="utf-8"?>
<Properties xmlns="http://schemas.openxmlformats.org/officeDocument/2006/extended-properties" xmlns:vt="http://schemas.openxmlformats.org/officeDocument/2006/docPropsVTypes">
  <Template>Nuvoton</Template>
  <TotalTime>35721</TotalTime>
  <Words>543</Words>
  <Application>Microsoft Office PowerPoint</Application>
  <PresentationFormat>寬螢幕</PresentationFormat>
  <Paragraphs>130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Franklin Gothic Book</vt:lpstr>
      <vt:lpstr>Perpetua</vt:lpstr>
      <vt:lpstr>微軟正黑體</vt:lpstr>
      <vt:lpstr>新細明體</vt:lpstr>
      <vt:lpstr>Arial</vt:lpstr>
      <vt:lpstr>Calibri</vt:lpstr>
      <vt:lpstr>Wingdings</vt:lpstr>
      <vt:lpstr>Wingdings 2</vt:lpstr>
      <vt:lpstr>Nuvoton</vt:lpstr>
      <vt:lpstr>新人週報</vt:lpstr>
      <vt:lpstr>G/C 架構 &amp; auto download程序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學習進度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 WAN HAO</dc:creator>
  <cp:lastModifiedBy>S220 THChiu</cp:lastModifiedBy>
  <cp:revision>233</cp:revision>
  <dcterms:created xsi:type="dcterms:W3CDTF">2022-05-23T14:52:50Z</dcterms:created>
  <dcterms:modified xsi:type="dcterms:W3CDTF">2022-09-27T08:51:02Z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40400</vt:r8>
  </property>
</Properties>
</file>