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0" r:id="rId6"/>
    <p:sldId id="281" r:id="rId7"/>
    <p:sldId id="282" r:id="rId8"/>
    <p:sldId id="321" r:id="rId9"/>
    <p:sldId id="318" r:id="rId10"/>
    <p:sldId id="320" r:id="rId11"/>
    <p:sldId id="323" r:id="rId12"/>
    <p:sldId id="324" r:id="rId13"/>
    <p:sldId id="322" r:id="rId14"/>
    <p:sldId id="325" r:id="rId15"/>
    <p:sldId id="326" r:id="rId16"/>
    <p:sldId id="331" r:id="rId17"/>
    <p:sldId id="327" r:id="rId18"/>
    <p:sldId id="328" r:id="rId19"/>
    <p:sldId id="330" r:id="rId20"/>
    <p:sldId id="329" r:id="rId21"/>
    <p:sldId id="296" r:id="rId22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C0E"/>
    <a:srgbClr val="01B051"/>
    <a:srgbClr val="E1EEDA"/>
    <a:srgbClr val="CCFFCC"/>
    <a:srgbClr val="F9FBA7"/>
    <a:srgbClr val="FFFFFF"/>
    <a:srgbClr val="D00600"/>
    <a:srgbClr val="FC211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5332" autoAdjust="0"/>
  </p:normalViewPr>
  <p:slideViewPr>
    <p:cSldViewPr>
      <p:cViewPr varScale="1">
        <p:scale>
          <a:sx n="110" d="100"/>
          <a:sy n="110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  <a:endParaRPr lang="zh-TW" alt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2021/2/26</a:t>
            </a:fld>
            <a:endParaRPr lang="zh-TW" altLang="en-US" smtClean="0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 smtClean="0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 smtClean="0"/>
              <a:t>Confidential</a:t>
            </a:r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2844-C0B4-43D9-BE03-5266A70CD348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AA3A2-F9D1-4B2D-8EE1-0496E22331A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900742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2021/2/26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  <p:sldLayoutId id="214748534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43750" y="6072188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YHOUYANG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b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歐陽以恆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500313" y="3929063"/>
            <a:ext cx="4322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8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2021.01.04</a:t>
            </a:r>
            <a:r>
              <a:rPr lang="zh-TW" altLang="en-US" sz="28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>
                <a:solidFill>
                  <a:schemeClr val="bg2"/>
                </a:solidFill>
                <a:latin typeface="Broadway" panose="04040905080B02020502" pitchFamily="82" charset="0"/>
                <a:cs typeface="Arial" panose="020B0604020202020204" pitchFamily="34" charset="0"/>
              </a:rPr>
              <a:t>~</a:t>
            </a:r>
            <a:r>
              <a:rPr lang="zh-TW" altLang="en-US" sz="2800" dirty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zh-TW" sz="2800" dirty="0" smtClean="0">
                <a:solidFill>
                  <a:schemeClr val="bg2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2021.01.18</a:t>
            </a: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600" dirty="0" smtClean="0">
                <a:solidFill>
                  <a:schemeClr val="tx1"/>
                </a:solidFill>
              </a:rPr>
              <a:t>清潔前後</a:t>
            </a:r>
            <a:endParaRPr lang="zh-TW" altLang="en-US" sz="2600" dirty="0">
              <a:solidFill>
                <a:schemeClr val="tx1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7638"/>
            <a:ext cx="3240360" cy="2430270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160" y="1412085"/>
            <a:ext cx="3269976" cy="245248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71600" y="4149080"/>
            <a:ext cx="48700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+mj-ea"/>
                <a:ea typeface="+mj-ea"/>
              </a:rPr>
              <a:t>清潔後將</a:t>
            </a:r>
            <a:r>
              <a:rPr lang="en-US" altLang="zh-TW" sz="2000" dirty="0">
                <a:latin typeface="+mj-ea"/>
                <a:ea typeface="+mj-ea"/>
              </a:rPr>
              <a:t>PUMP</a:t>
            </a:r>
            <a:r>
              <a:rPr lang="zh-TW" altLang="en-US" sz="2000" dirty="0">
                <a:latin typeface="+mj-ea"/>
                <a:ea typeface="+mj-ea"/>
              </a:rPr>
              <a:t>開啟並開啟</a:t>
            </a:r>
            <a:r>
              <a:rPr lang="en-US" altLang="zh-TW" sz="2000" dirty="0" err="1">
                <a:latin typeface="+mj-ea"/>
                <a:ea typeface="+mj-ea"/>
              </a:rPr>
              <a:t>Thorttle</a:t>
            </a:r>
            <a:r>
              <a:rPr lang="zh-TW" altLang="en-US" sz="2000" dirty="0">
                <a:latin typeface="+mj-ea"/>
                <a:ea typeface="+mj-ea"/>
              </a:rPr>
              <a:t> </a:t>
            </a:r>
            <a:r>
              <a:rPr lang="en-US" altLang="zh-TW" sz="2000" dirty="0">
                <a:latin typeface="+mj-ea"/>
                <a:ea typeface="+mj-ea"/>
              </a:rPr>
              <a:t>valve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5357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31137" y="2141671"/>
            <a:ext cx="4102968" cy="3077226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+mj-ea"/>
              </a:rPr>
              <a:t>GRD-3</a:t>
            </a:r>
            <a:r>
              <a:rPr lang="zh-TW" altLang="en-US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+mj-ea"/>
              </a:rPr>
              <a:t>MPM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43607" y="1743435"/>
            <a:ext cx="3294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大略流程</a:t>
            </a:r>
            <a:endParaRPr lang="en-US" altLang="zh-TW" sz="2000" dirty="0" smtClean="0">
              <a:latin typeface="+mj-ea"/>
              <a:ea typeface="+mj-ea"/>
            </a:endParaRP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latin typeface="+mj-ea"/>
                <a:ea typeface="+mj-ea"/>
              </a:rPr>
              <a:t>將</a:t>
            </a:r>
            <a:r>
              <a:rPr lang="en-US" altLang="zh-TW" sz="2000" dirty="0" smtClean="0">
                <a:latin typeface="+mj-ea"/>
                <a:ea typeface="+mj-ea"/>
              </a:rPr>
              <a:t>Z1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Z2</a:t>
            </a:r>
            <a:r>
              <a:rPr lang="zh-TW" altLang="en-US" sz="2000" dirty="0" smtClean="0">
                <a:latin typeface="+mj-ea"/>
                <a:ea typeface="+mj-ea"/>
              </a:rPr>
              <a:t>手動上升至最高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latin typeface="+mj-ea"/>
                <a:ea typeface="+mj-ea"/>
              </a:rPr>
              <a:t>用小白布和水槍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latin typeface="+mj-ea"/>
                <a:ea typeface="+mj-ea"/>
              </a:rPr>
              <a:t>清潔各板子</a:t>
            </a:r>
            <a:r>
              <a:rPr lang="en-US" altLang="zh-TW" sz="2000" dirty="0" smtClean="0">
                <a:latin typeface="+mj-ea"/>
                <a:ea typeface="+mj-ea"/>
              </a:rPr>
              <a:t>COATING</a:t>
            </a:r>
            <a:r>
              <a:rPr lang="zh-TW" altLang="en-US" sz="2000" dirty="0" smtClean="0">
                <a:latin typeface="+mj-ea"/>
                <a:ea typeface="+mj-ea"/>
              </a:rPr>
              <a:t>物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en-US" altLang="zh-TW" sz="2000" dirty="0" smtClean="0">
                <a:latin typeface="+mj-ea"/>
                <a:ea typeface="+mj-ea"/>
              </a:rPr>
              <a:t>(SHUTTER&amp;T-ARM</a:t>
            </a:r>
            <a:r>
              <a:rPr lang="zh-TW" altLang="en-US" sz="2000" dirty="0" smtClean="0">
                <a:latin typeface="+mj-ea"/>
                <a:ea typeface="+mj-ea"/>
              </a:rPr>
              <a:t>鐵板及各</a:t>
            </a:r>
            <a:r>
              <a:rPr lang="en-US" altLang="zh-TW" sz="2000" dirty="0" smtClean="0">
                <a:latin typeface="+mj-ea"/>
                <a:ea typeface="+mj-ea"/>
              </a:rPr>
              <a:t>WAFER</a:t>
            </a:r>
            <a:r>
              <a:rPr lang="zh-TW" altLang="en-US" sz="2000" dirty="0" smtClean="0">
                <a:latin typeface="+mj-ea"/>
                <a:ea typeface="+mj-ea"/>
              </a:rPr>
              <a:t>會經過之路徑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endParaRPr lang="en-US" altLang="zh-TW" sz="20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162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836712"/>
            <a:ext cx="7772400" cy="5183088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清潔時須蓋上小白布，避免沖洗</a:t>
            </a:r>
            <a:r>
              <a:rPr lang="en-US" altLang="zh-TW" sz="2000" dirty="0" smtClean="0">
                <a:latin typeface="+mj-ea"/>
                <a:ea typeface="+mj-ea"/>
              </a:rPr>
              <a:t>COATING</a:t>
            </a:r>
            <a:r>
              <a:rPr lang="zh-TW" altLang="en-US" sz="2000" dirty="0" smtClean="0">
                <a:latin typeface="+mj-ea"/>
                <a:ea typeface="+mj-ea"/>
              </a:rPr>
              <a:t>物於</a:t>
            </a:r>
            <a:r>
              <a:rPr lang="en-US" altLang="zh-TW" sz="2000" dirty="0" smtClean="0">
                <a:latin typeface="+mj-ea"/>
                <a:ea typeface="+mj-ea"/>
              </a:rPr>
              <a:t>CHUCK</a:t>
            </a:r>
            <a:r>
              <a:rPr lang="zh-TW" altLang="en-US" sz="2000" dirty="0" smtClean="0">
                <a:latin typeface="+mj-ea"/>
                <a:ea typeface="+mj-ea"/>
              </a:rPr>
              <a:t>上，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容易造成研磨晶片時破片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需檢查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</a:rPr>
              <a:t>WHEEL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</a:rPr>
              <a:t>TOOTH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是否有缺損。</a:t>
            </a:r>
            <a:endParaRPr lang="en-US" altLang="zh-TW" sz="2000" dirty="0" smtClean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PM</a:t>
            </a:r>
            <a:r>
              <a:rPr lang="zh-TW" altLang="en-US" sz="2000" dirty="0" smtClean="0">
                <a:latin typeface="+mj-ea"/>
                <a:ea typeface="+mj-ea"/>
              </a:rPr>
              <a:t>完需試磨後測厚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420888"/>
            <a:ext cx="3971933" cy="297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3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124744"/>
            <a:ext cx="7772400" cy="489505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j-ea"/>
                <a:ea typeface="+mj-ea"/>
              </a:rPr>
              <a:t>測厚 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844824"/>
            <a:ext cx="3744416" cy="280831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17" y="1844824"/>
            <a:ext cx="3759224" cy="281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59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</a:rPr>
              <a:t>研磨</a:t>
            </a:r>
            <a:r>
              <a:rPr lang="en-US" altLang="zh-TW" dirty="0" smtClean="0">
                <a:latin typeface="+mj-ea"/>
              </a:rPr>
              <a:t>T-ARM</a:t>
            </a:r>
            <a:r>
              <a:rPr lang="zh-TW" altLang="en-US" dirty="0" smtClean="0">
                <a:latin typeface="+mj-ea"/>
              </a:rPr>
              <a:t>作動</a:t>
            </a:r>
            <a:endParaRPr lang="zh-TW" altLang="en-US" dirty="0">
              <a:latin typeface="+mj-ea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4116" y="1917130"/>
            <a:ext cx="3995936" cy="2996952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952500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j-ea"/>
                <a:ea typeface="+mj-ea"/>
              </a:rPr>
              <a:t>正常情況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2113172" y="3733800"/>
            <a:ext cx="1512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2895600" y="2929589"/>
            <a:ext cx="0" cy="7920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/>
          <p:cNvSpPr txBox="1"/>
          <p:nvPr/>
        </p:nvSpPr>
        <p:spPr>
          <a:xfrm>
            <a:off x="2480743" y="2510769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M-PAD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595121" y="3537011"/>
            <a:ext cx="75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R-PAD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418913" y="3534107"/>
            <a:ext cx="73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L-PAD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3416083" y="2659885"/>
            <a:ext cx="488268" cy="440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1975815" y="2645748"/>
            <a:ext cx="488268" cy="440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416083" y="4069714"/>
            <a:ext cx="488268" cy="440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974895" y="4069714"/>
            <a:ext cx="488268" cy="440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943615" y="2684290"/>
            <a:ext cx="40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Z1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602839" y="2684290"/>
            <a:ext cx="409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Z2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088586" y="4510146"/>
            <a:ext cx="11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POSITION </a:t>
            </a:r>
          </a:p>
          <a:p>
            <a:pPr algn="ctr"/>
            <a:r>
              <a:rPr lang="en-US" altLang="zh-TW" dirty="0" smtClean="0"/>
              <a:t>TABLE</a:t>
            </a:r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1717930" y="450746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SPINNER</a:t>
            </a:r>
            <a:endParaRPr lang="zh-TW" altLang="en-US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5608025" y="3161376"/>
            <a:ext cx="1440160" cy="121949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6372200" y="3053622"/>
            <a:ext cx="661222" cy="7531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/>
          <p:cNvSpPr/>
          <p:nvPr/>
        </p:nvSpPr>
        <p:spPr>
          <a:xfrm>
            <a:off x="6944272" y="4264285"/>
            <a:ext cx="488268" cy="440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2463163" y="200936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T-ARM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685504" y="905493"/>
            <a:ext cx="125226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+mj-ea"/>
                <a:ea typeface="+mj-ea"/>
              </a:rPr>
              <a:t>R-PAD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en-US" altLang="zh-TW" sz="2000" dirty="0" smtClean="0">
                <a:latin typeface="+mj-ea"/>
                <a:ea typeface="+mj-ea"/>
              </a:rPr>
              <a:t>PT</a:t>
            </a:r>
            <a:r>
              <a:rPr lang="zh-TW" altLang="en-US" sz="2000" dirty="0" smtClean="0">
                <a:latin typeface="+mj-ea"/>
                <a:ea typeface="+mj-ea"/>
              </a:rPr>
              <a:t>取片或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en-US" altLang="zh-TW" sz="2000" dirty="0" smtClean="0">
                <a:latin typeface="+mj-ea"/>
                <a:ea typeface="+mj-ea"/>
              </a:rPr>
              <a:t>M-PAD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en-US" altLang="zh-TW" sz="2000" dirty="0" smtClean="0">
                <a:latin typeface="+mj-ea"/>
                <a:ea typeface="+mj-ea"/>
              </a:rPr>
              <a:t>Z1</a:t>
            </a:r>
            <a:r>
              <a:rPr lang="zh-TW" altLang="en-US" sz="2000" dirty="0" smtClean="0">
                <a:latin typeface="+mj-ea"/>
                <a:ea typeface="+mj-ea"/>
              </a:rPr>
              <a:t>取片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en-US" altLang="zh-TW" sz="2000" dirty="0" smtClean="0">
                <a:latin typeface="+mj-ea"/>
                <a:ea typeface="+mj-ea"/>
              </a:rPr>
              <a:t>L-PAD</a:t>
            </a:r>
          </a:p>
          <a:p>
            <a:r>
              <a:rPr lang="en-US" altLang="zh-TW" sz="2000" dirty="0" smtClean="0">
                <a:latin typeface="+mj-ea"/>
                <a:ea typeface="+mj-ea"/>
              </a:rPr>
              <a:t>Z2</a:t>
            </a:r>
            <a:r>
              <a:rPr lang="zh-TW" altLang="en-US" sz="2000" dirty="0" smtClean="0">
                <a:latin typeface="+mj-ea"/>
                <a:ea typeface="+mj-ea"/>
              </a:rPr>
              <a:t>取片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27" name="橢圓 26"/>
          <p:cNvSpPr/>
          <p:nvPr/>
        </p:nvSpPr>
        <p:spPr>
          <a:xfrm>
            <a:off x="6910523" y="2684290"/>
            <a:ext cx="488268" cy="440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5311637" y="2898362"/>
            <a:ext cx="488268" cy="440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弧形箭號 (左彎) 28"/>
          <p:cNvSpPr/>
          <p:nvPr/>
        </p:nvSpPr>
        <p:spPr>
          <a:xfrm>
            <a:off x="7398791" y="3338794"/>
            <a:ext cx="341561" cy="88229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箭號 (左彎) 29"/>
          <p:cNvSpPr/>
          <p:nvPr/>
        </p:nvSpPr>
        <p:spPr>
          <a:xfrm rot="16364629">
            <a:off x="6213622" y="2366894"/>
            <a:ext cx="341561" cy="88229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98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768483" y="1300983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L-PAD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Z2</a:t>
            </a:r>
            <a:r>
              <a:rPr lang="zh-TW" altLang="en-US" sz="2000" dirty="0" smtClean="0">
                <a:latin typeface="+mj-ea"/>
                <a:ea typeface="+mj-ea"/>
              </a:rPr>
              <a:t>傳送至</a:t>
            </a:r>
            <a:r>
              <a:rPr lang="en-US" altLang="zh-TW" sz="2000" dirty="0" smtClean="0">
                <a:latin typeface="+mj-ea"/>
                <a:ea typeface="+mj-ea"/>
              </a:rPr>
              <a:t>SP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M-PAD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Z1</a:t>
            </a:r>
            <a:r>
              <a:rPr lang="zh-TW" altLang="en-US" sz="2000" dirty="0" smtClean="0">
                <a:latin typeface="+mj-ea"/>
                <a:ea typeface="+mj-ea"/>
              </a:rPr>
              <a:t>傳至</a:t>
            </a:r>
            <a:r>
              <a:rPr lang="en-US" altLang="zh-TW" sz="2000" dirty="0" smtClean="0">
                <a:latin typeface="+mj-ea"/>
                <a:ea typeface="+mj-ea"/>
              </a:rPr>
              <a:t>Z2</a:t>
            </a:r>
          </a:p>
          <a:p>
            <a:pPr marL="0" indent="0">
              <a:buNone/>
            </a:pPr>
            <a:endParaRPr lang="en-US" altLang="zh-TW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R-PAD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PT</a:t>
            </a:r>
            <a:r>
              <a:rPr lang="zh-TW" altLang="en-US" sz="2000" dirty="0" smtClean="0">
                <a:latin typeface="+mj-ea"/>
                <a:ea typeface="+mj-ea"/>
              </a:rPr>
              <a:t>傳至</a:t>
            </a:r>
            <a:r>
              <a:rPr lang="en-US" altLang="zh-TW" sz="2000" dirty="0" smtClean="0">
                <a:latin typeface="+mj-ea"/>
                <a:ea typeface="+mj-ea"/>
              </a:rPr>
              <a:t>Z1</a:t>
            </a:r>
            <a:endParaRPr lang="zh-TW" altLang="en-US" sz="2000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 flipV="1">
            <a:off x="4410854" y="3232815"/>
            <a:ext cx="1103737" cy="12572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4346645" y="3326144"/>
            <a:ext cx="616077" cy="52167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/>
        </p:nvSpPr>
        <p:spPr>
          <a:xfrm>
            <a:off x="3995936" y="4380405"/>
            <a:ext cx="488268" cy="440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922586" y="2995358"/>
            <a:ext cx="488268" cy="440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弧形向右箭號 14"/>
          <p:cNvSpPr/>
          <p:nvPr/>
        </p:nvSpPr>
        <p:spPr>
          <a:xfrm>
            <a:off x="3778475" y="3574266"/>
            <a:ext cx="216024" cy="7200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弧形向右箭號 16"/>
          <p:cNvSpPr/>
          <p:nvPr/>
        </p:nvSpPr>
        <p:spPr>
          <a:xfrm rot="10800000">
            <a:off x="5552931" y="3586983"/>
            <a:ext cx="216024" cy="7200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5334666" y="2995358"/>
            <a:ext cx="488268" cy="440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570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196752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latin typeface="+mj-ea"/>
                <a:ea typeface="+mj-ea"/>
              </a:rPr>
              <a:t>取片時鐵板內汽缸會伸長取片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16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62342"/>
            <a:ext cx="4713954" cy="3535466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2977866" y="3460818"/>
            <a:ext cx="576064" cy="269776"/>
          </a:xfrm>
          <a:prstGeom prst="rightArrow">
            <a:avLst/>
          </a:prstGeom>
          <a:solidFill>
            <a:srgbClr val="E61C0E"/>
          </a:solidFill>
          <a:ln>
            <a:solidFill>
              <a:srgbClr val="E61C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rot="10800000">
            <a:off x="5004048" y="2874804"/>
            <a:ext cx="576064" cy="269776"/>
          </a:xfrm>
          <a:prstGeom prst="rightArrow">
            <a:avLst/>
          </a:prstGeom>
          <a:solidFill>
            <a:srgbClr val="E61C0E"/>
          </a:solidFill>
          <a:ln>
            <a:solidFill>
              <a:srgbClr val="E61C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607464" y="2825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汽缸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243684" y="3411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汽缸</a:t>
            </a:r>
            <a:endParaRPr lang="zh-TW" altLang="en-US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向右箭號 10"/>
          <p:cNvSpPr/>
          <p:nvPr/>
        </p:nvSpPr>
        <p:spPr>
          <a:xfrm>
            <a:off x="2736666" y="4374130"/>
            <a:ext cx="432048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1589347" y="4673351"/>
            <a:ext cx="19287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7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調整速度之調壓閥</a:t>
            </a:r>
            <a:endParaRPr lang="zh-TW" altLang="en-US" sz="17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395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微軟正黑體" panose="020B0604030504040204" pitchFamily="34" charset="-120"/>
              </a:rPr>
              <a:t>三、心得</a:t>
            </a:r>
            <a:endParaRPr lang="zh-TW" altLang="en-US" sz="3200" dirty="0" smtClean="0">
              <a:solidFill>
                <a:srgbClr val="FF0000"/>
              </a:solidFill>
            </a:endParaRPr>
          </a:p>
        </p:txBody>
      </p:sp>
      <p:sp>
        <p:nvSpPr>
          <p:cNvPr id="23555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457200">
              <a:buFont typeface="Wingdings 2" panose="05020102010507070707" pitchFamily="18" charset="2"/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目前各機台傳送部分已逐漸熟悉，研磨機的</a:t>
            </a:r>
            <a:r>
              <a:rPr lang="en-US" altLang="zh-TW" sz="2400" dirty="0" smtClean="0">
                <a:latin typeface="+mj-ea"/>
                <a:ea typeface="+mj-ea"/>
              </a:rPr>
              <a:t>PANEL</a:t>
            </a:r>
            <a:r>
              <a:rPr lang="zh-TW" altLang="en-US" sz="2400" dirty="0" smtClean="0">
                <a:latin typeface="+mj-ea"/>
                <a:ea typeface="+mj-ea"/>
              </a:rPr>
              <a:t>指令很多仍須多加理解常用指令，</a:t>
            </a:r>
            <a:r>
              <a:rPr lang="en-US" altLang="zh-TW" sz="2400" dirty="0" smtClean="0">
                <a:latin typeface="+mj-ea"/>
                <a:ea typeface="+mj-ea"/>
              </a:rPr>
              <a:t>WSIX</a:t>
            </a:r>
            <a:r>
              <a:rPr lang="zh-TW" altLang="en-US" sz="2400" dirty="0" smtClean="0">
                <a:latin typeface="+mj-ea"/>
                <a:ea typeface="+mj-ea"/>
              </a:rPr>
              <a:t> </a:t>
            </a:r>
            <a:r>
              <a:rPr lang="en-US" altLang="zh-TW" sz="2400" dirty="0" smtClean="0">
                <a:latin typeface="+mj-ea"/>
                <a:ea typeface="+mj-ea"/>
              </a:rPr>
              <a:t>Chamber lid</a:t>
            </a:r>
            <a:r>
              <a:rPr lang="zh-TW" altLang="en-US" sz="2400" dirty="0" smtClean="0">
                <a:latin typeface="+mj-ea"/>
                <a:ea typeface="+mj-ea"/>
              </a:rPr>
              <a:t>和</a:t>
            </a:r>
            <a:r>
              <a:rPr lang="en-US" altLang="zh-TW" sz="2400" dirty="0" smtClean="0">
                <a:latin typeface="+mj-ea"/>
                <a:ea typeface="+mj-ea"/>
              </a:rPr>
              <a:t>Lamp Window</a:t>
            </a:r>
            <a:r>
              <a:rPr lang="zh-TW" altLang="en-US" sz="2400" dirty="0" smtClean="0">
                <a:latin typeface="+mj-ea"/>
                <a:ea typeface="+mj-ea"/>
              </a:rPr>
              <a:t>也都記住那些地方有</a:t>
            </a:r>
            <a:r>
              <a:rPr lang="en-US" altLang="zh-TW" sz="2400" dirty="0" smtClean="0">
                <a:latin typeface="+mj-ea"/>
                <a:ea typeface="+mj-ea"/>
              </a:rPr>
              <a:t>O-ring</a:t>
            </a:r>
            <a:r>
              <a:rPr lang="zh-TW" altLang="en-US" sz="2400" dirty="0" smtClean="0">
                <a:latin typeface="+mj-ea"/>
                <a:ea typeface="+mj-ea"/>
              </a:rPr>
              <a:t>不能忘記裝之類的。</a:t>
            </a:r>
            <a:endParaRPr lang="en-US" altLang="zh-TW" sz="2400" dirty="0" smtClean="0">
              <a:latin typeface="+mj-ea"/>
              <a:ea typeface="+mj-ea"/>
            </a:endParaRPr>
          </a:p>
          <a:p>
            <a:pPr marL="0" indent="457200">
              <a:buFont typeface="Wingdings 2" panose="05020102010507070707" pitchFamily="18" charset="2"/>
              <a:buNone/>
              <a:defRPr/>
            </a:pPr>
            <a:r>
              <a:rPr lang="zh-TW" altLang="en-US" sz="2400" dirty="0" smtClean="0">
                <a:latin typeface="+mj-ea"/>
                <a:ea typeface="+mj-ea"/>
              </a:rPr>
              <a:t>最後還是感謝尚勳和其他師傅前輩耐心講解及指導，希望日後</a:t>
            </a:r>
            <a:r>
              <a:rPr lang="en-US" altLang="zh-TW" sz="2400" dirty="0" smtClean="0">
                <a:latin typeface="+mj-ea"/>
                <a:ea typeface="+mj-ea"/>
              </a:rPr>
              <a:t>PM</a:t>
            </a:r>
            <a:r>
              <a:rPr lang="zh-TW" altLang="en-US" sz="2400" dirty="0" smtClean="0">
                <a:latin typeface="+mj-ea"/>
                <a:ea typeface="+mj-ea"/>
              </a:rPr>
              <a:t>時間能盡快準時達標。</a:t>
            </a:r>
            <a:endParaRPr lang="zh-TW" altLang="en-US" sz="2400" dirty="0">
              <a:latin typeface="+mj-ea"/>
              <a:ea typeface="+mj-ea"/>
            </a:endParaRPr>
          </a:p>
        </p:txBody>
      </p:sp>
      <p:sp>
        <p:nvSpPr>
          <p:cNvPr id="23556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23557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007B916-5BFC-4DCD-B486-38371092E15B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17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227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smtClean="0">
                <a:solidFill>
                  <a:schemeClr val="tx1"/>
                </a:solidFill>
              </a:rPr>
              <a:t>報告內容</a:t>
            </a:r>
            <a:endParaRPr lang="zh-TW" altLang="en-US" smtClean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一、上回問題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二、兩周實作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經歷</a:t>
            </a:r>
            <a:endParaRPr lang="en-US" altLang="zh-TW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lang="zh-TW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心得</a:t>
            </a:r>
            <a:endParaRPr lang="zh-TW" altLang="en-US" sz="2400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17575"/>
          </a:xfrm>
        </p:spPr>
        <p:txBody>
          <a:bodyPr/>
          <a:lstStyle/>
          <a:p>
            <a:pPr eaLnBrk="1" hangingPunct="1"/>
            <a:r>
              <a:rPr lang="zh-TW" altLang="en-US" sz="3200" b="1" dirty="0">
                <a:solidFill>
                  <a:srgbClr val="E61C0E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zh-TW" altLang="en-US" sz="3200" b="1" dirty="0" smtClean="0">
                <a:solidFill>
                  <a:srgbClr val="E61C0E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、上回問題</a:t>
            </a:r>
            <a:endParaRPr lang="zh-TW" altLang="zh-TW" sz="3200" dirty="0">
              <a:latin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291" name="內容版面配置區 2"/>
          <p:cNvSpPr>
            <a:spLocks noGrp="1"/>
          </p:cNvSpPr>
          <p:nvPr>
            <p:ph sz="quarter" idx="1"/>
          </p:nvPr>
        </p:nvSpPr>
        <p:spPr>
          <a:xfrm>
            <a:off x="914400" y="1192213"/>
            <a:ext cx="7772400" cy="4827587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1.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WSIX</a:t>
            </a:r>
            <a:r>
              <a:rPr lang="zh-TW" altLang="en-US" sz="2000" dirty="0" smtClean="0">
                <a:latin typeface="+mj-ea"/>
                <a:ea typeface="+mj-ea"/>
              </a:rPr>
              <a:t> 治具 單位為</a:t>
            </a:r>
            <a:r>
              <a:rPr lang="en-US" altLang="zh-TW" sz="2000" dirty="0" smtClean="0">
                <a:latin typeface="+mj-ea"/>
                <a:ea typeface="+mj-ea"/>
              </a:rPr>
              <a:t>Mil,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dirty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  1 Mil = 25.4 </a:t>
            </a:r>
            <a:r>
              <a:rPr lang="en-US" altLang="zh-TW" dirty="0" smtClean="0">
                <a:latin typeface="+mj-ea"/>
                <a:ea typeface="+mj-ea"/>
              </a:rPr>
              <a:t>µm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2.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WSIX</a:t>
            </a:r>
            <a:r>
              <a:rPr lang="zh-TW" altLang="en-US" sz="2000" dirty="0" smtClean="0">
                <a:latin typeface="+mj-ea"/>
                <a:ea typeface="+mj-ea"/>
              </a:rPr>
              <a:t> 調溫頁面的</a:t>
            </a:r>
            <a:r>
              <a:rPr lang="en-US" altLang="zh-TW" sz="2000" dirty="0" smtClean="0">
                <a:latin typeface="+mj-ea"/>
                <a:ea typeface="+mj-ea"/>
              </a:rPr>
              <a:t>C1</a:t>
            </a:r>
            <a:r>
              <a:rPr lang="zh-TW" altLang="en-US" sz="2000" dirty="0" smtClean="0">
                <a:latin typeface="+mj-ea"/>
                <a:ea typeface="+mj-ea"/>
              </a:rPr>
              <a:t>為如</a:t>
            </a:r>
            <a:r>
              <a:rPr lang="en-US" altLang="zh-TW" sz="2000" dirty="0" smtClean="0">
                <a:latin typeface="+mj-ea"/>
                <a:ea typeface="+mj-ea"/>
              </a:rPr>
              <a:t>Replace </a:t>
            </a: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新</a:t>
            </a:r>
            <a:r>
              <a:rPr lang="en-US" altLang="zh-TW" sz="2000" dirty="0" err="1" smtClean="0">
                <a:latin typeface="+mj-ea"/>
                <a:ea typeface="+mj-ea"/>
              </a:rPr>
              <a:t>Susceptor</a:t>
            </a:r>
            <a:r>
              <a:rPr lang="zh-TW" altLang="en-US" sz="2000" dirty="0" smtClean="0">
                <a:latin typeface="+mj-ea"/>
                <a:ea typeface="+mj-ea"/>
              </a:rPr>
              <a:t>出廠標籤上須輸入的值</a:t>
            </a:r>
            <a:endParaRPr lang="en-US" altLang="zh-TW" sz="2000" dirty="0" smtClean="0">
              <a:latin typeface="+mj-ea"/>
              <a:ea typeface="+mj-ea"/>
            </a:endParaRPr>
          </a:p>
        </p:txBody>
      </p:sp>
      <p:sp>
        <p:nvSpPr>
          <p:cNvPr id="12292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2293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B3FA29AA-F665-4926-A9B2-76648BFEC7A1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2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1"/>
          <p:cNvSpPr>
            <a:spLocks noGrp="1"/>
          </p:cNvSpPr>
          <p:nvPr>
            <p:ph type="title"/>
          </p:nvPr>
        </p:nvSpPr>
        <p:spPr>
          <a:xfrm>
            <a:off x="674688" y="132557"/>
            <a:ext cx="7772400" cy="1143000"/>
          </a:xfrm>
        </p:spPr>
        <p:txBody>
          <a:bodyPr/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二、兩周實作</a:t>
            </a:r>
            <a:r>
              <a:rPr lang="en-US" altLang="zh-TW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PM</a:t>
            </a:r>
            <a:r>
              <a:rPr lang="zh-TW" altLang="en-US" sz="3200" b="1" dirty="0" smtClean="0">
                <a:solidFill>
                  <a:srgbClr val="FF0000"/>
                </a:solidFill>
                <a:latin typeface="微軟正黑體" panose="020B0604030504040204" pitchFamily="34" charset="-120"/>
                <a:cs typeface="Arial" panose="020B0604020202020204" pitchFamily="34" charset="0"/>
              </a:rPr>
              <a:t>經歷</a:t>
            </a:r>
            <a:endParaRPr lang="zh-TW" altLang="en-US" sz="3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387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 smtClean="0">
              <a:solidFill>
                <a:schemeClr val="tx2"/>
              </a:solidFill>
            </a:endParaRPr>
          </a:p>
        </p:txBody>
      </p:sp>
      <p:sp>
        <p:nvSpPr>
          <p:cNvPr id="16388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55799999-915C-4F75-938E-8DA290B30DEA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3</a:t>
            </a:fld>
            <a:endParaRPr kumimoji="0" lang="zh-TW" altLang="en-US" smtClean="0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55576" y="1916832"/>
            <a:ext cx="4766946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latin typeface="+mj-ea"/>
                <a:ea typeface="+mj-ea"/>
              </a:rPr>
              <a:t>2021/01/06</a:t>
            </a:r>
            <a:endParaRPr lang="en-US" altLang="zh-TW" sz="2000" dirty="0">
              <a:latin typeface="+mj-ea"/>
              <a:ea typeface="+mj-ea"/>
            </a:endParaRPr>
          </a:p>
          <a:p>
            <a:r>
              <a:rPr lang="en-US" altLang="zh-TW" sz="2000" dirty="0" smtClean="0">
                <a:latin typeface="+mj-ea"/>
                <a:ea typeface="+mj-ea"/>
              </a:rPr>
              <a:t>Clean A64 G15 WSIX </a:t>
            </a:r>
            <a:r>
              <a:rPr lang="en-US" altLang="zh-TW" sz="2000" dirty="0" err="1" smtClean="0">
                <a:latin typeface="+mj-ea"/>
                <a:ea typeface="+mj-ea"/>
              </a:rPr>
              <a:t>centura</a:t>
            </a:r>
            <a:r>
              <a:rPr lang="en-US" altLang="zh-TW" sz="2000" dirty="0" smtClean="0">
                <a:latin typeface="+mj-ea"/>
                <a:ea typeface="+mj-ea"/>
              </a:rPr>
              <a:t> Burn Box</a:t>
            </a: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en-US" altLang="zh-TW" sz="2000" dirty="0" smtClean="0">
                <a:latin typeface="+mj-ea"/>
                <a:ea typeface="+mj-ea"/>
              </a:rPr>
              <a:t>2021/01/08</a:t>
            </a:r>
          </a:p>
          <a:p>
            <a:r>
              <a:rPr lang="en-US" altLang="zh-TW" sz="2000" dirty="0" smtClean="0">
                <a:latin typeface="+mj-ea"/>
                <a:ea typeface="+mj-ea"/>
              </a:rPr>
              <a:t>GRD-3 MPM</a:t>
            </a: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en-US" altLang="zh-TW" sz="2000" dirty="0" smtClean="0">
                <a:latin typeface="+mj-ea"/>
                <a:ea typeface="+mj-ea"/>
              </a:rPr>
              <a:t>2021/01/12</a:t>
            </a:r>
          </a:p>
          <a:p>
            <a:r>
              <a:rPr lang="en-US" altLang="zh-TW" sz="2000" dirty="0" smtClean="0">
                <a:latin typeface="+mj-ea"/>
                <a:ea typeface="+mj-ea"/>
              </a:rPr>
              <a:t>LP-T8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SPM</a:t>
            </a: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en-US" altLang="zh-TW" sz="2000" dirty="0" smtClean="0">
                <a:latin typeface="+mj-ea"/>
                <a:ea typeface="+mj-ea"/>
              </a:rPr>
              <a:t>2021/01/13</a:t>
            </a:r>
          </a:p>
          <a:p>
            <a:r>
              <a:rPr lang="en-US" altLang="zh-TW" sz="2000" dirty="0" smtClean="0">
                <a:latin typeface="+mj-ea"/>
                <a:ea typeface="+mj-ea"/>
              </a:rPr>
              <a:t>LP-P7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5PM</a:t>
            </a:r>
          </a:p>
          <a:p>
            <a:endParaRPr lang="en-US" altLang="zh-TW" sz="2000" dirty="0">
              <a:latin typeface="+mj-ea"/>
              <a:ea typeface="+mj-ea"/>
            </a:endParaRPr>
          </a:p>
          <a:p>
            <a:endParaRPr lang="en-US" altLang="zh-TW" sz="2000" dirty="0" smtClean="0">
              <a:latin typeface="+mj-ea"/>
              <a:ea typeface="+mj-ea"/>
            </a:endParaRPr>
          </a:p>
          <a:p>
            <a:endParaRPr lang="en-US" altLang="zh-TW" sz="2000" dirty="0">
              <a:latin typeface="+mj-ea"/>
              <a:ea typeface="+mj-ea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chemeClr val="tx1"/>
                </a:solidFill>
                <a:latin typeface="+mj-ea"/>
              </a:rPr>
              <a:t>Clean Burn Box</a:t>
            </a:r>
            <a:endParaRPr lang="zh-TW" altLang="en-US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大略步驟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:</a:t>
            </a: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1.</a:t>
            </a:r>
            <a:r>
              <a:rPr lang="zh-TW" altLang="en-US" sz="2000" dirty="0" smtClean="0">
                <a:latin typeface="+mj-ea"/>
                <a:ea typeface="+mj-ea"/>
              </a:rPr>
              <a:t>如</a:t>
            </a:r>
            <a:r>
              <a:rPr lang="en-US" altLang="zh-TW" sz="2000" dirty="0" smtClean="0">
                <a:latin typeface="+mj-ea"/>
                <a:ea typeface="+mj-ea"/>
              </a:rPr>
              <a:t>A64</a:t>
            </a:r>
            <a:r>
              <a:rPr lang="zh-TW" altLang="en-US" sz="2000" dirty="0" smtClean="0">
                <a:latin typeface="+mj-ea"/>
                <a:ea typeface="+mj-ea"/>
              </a:rPr>
              <a:t>需清</a:t>
            </a:r>
            <a:r>
              <a:rPr lang="en-US" altLang="zh-TW" sz="2000" dirty="0" smtClean="0">
                <a:latin typeface="+mj-ea"/>
                <a:ea typeface="+mj-ea"/>
              </a:rPr>
              <a:t>Burn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Box</a:t>
            </a:r>
            <a:r>
              <a:rPr lang="zh-TW" altLang="en-US" sz="2000" dirty="0" smtClean="0">
                <a:latin typeface="+mj-ea"/>
                <a:ea typeface="+mj-ea"/>
              </a:rPr>
              <a:t>先通知廠務將</a:t>
            </a:r>
            <a:r>
              <a:rPr lang="en-US" altLang="zh-TW" sz="2000" dirty="0" err="1" smtClean="0">
                <a:latin typeface="+mj-ea"/>
                <a:ea typeface="+mj-ea"/>
              </a:rPr>
              <a:t>Vesda</a:t>
            </a:r>
            <a:r>
              <a:rPr lang="zh-TW" altLang="en-US" sz="2000" dirty="0" smtClean="0">
                <a:latin typeface="+mj-ea"/>
                <a:ea typeface="+mj-ea"/>
              </a:rPr>
              <a:t>做隔離或</a:t>
            </a:r>
            <a:r>
              <a:rPr lang="en-US" altLang="zh-TW" sz="2000" dirty="0" smtClean="0">
                <a:latin typeface="+mj-ea"/>
                <a:ea typeface="+mj-ea"/>
              </a:rPr>
              <a:t>By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pass</a:t>
            </a:r>
            <a:endParaRPr lang="en-US" altLang="zh-TW" sz="20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2.</a:t>
            </a:r>
            <a:r>
              <a:rPr lang="zh-TW" altLang="en-US" sz="2000" dirty="0" smtClean="0">
                <a:latin typeface="+mj-ea"/>
                <a:ea typeface="+mj-ea"/>
              </a:rPr>
              <a:t>確認</a:t>
            </a:r>
            <a:r>
              <a:rPr lang="en-US" altLang="zh-TW" sz="2000" dirty="0" smtClean="0">
                <a:latin typeface="+mj-ea"/>
                <a:ea typeface="+mj-ea"/>
              </a:rPr>
              <a:t>Chamber</a:t>
            </a:r>
            <a:r>
              <a:rPr lang="zh-TW" altLang="en-US" sz="2000" dirty="0" smtClean="0">
                <a:latin typeface="+mj-ea"/>
                <a:ea typeface="+mj-ea"/>
              </a:rPr>
              <a:t>無</a:t>
            </a:r>
            <a:r>
              <a:rPr lang="en-US" altLang="zh-TW" sz="2000" dirty="0" smtClean="0">
                <a:latin typeface="+mj-ea"/>
                <a:ea typeface="+mj-ea"/>
              </a:rPr>
              <a:t>RUN</a:t>
            </a:r>
            <a:r>
              <a:rPr lang="zh-TW" altLang="en-US" sz="2000" dirty="0" smtClean="0">
                <a:latin typeface="+mj-ea"/>
                <a:ea typeface="+mj-ea"/>
              </a:rPr>
              <a:t>產品，如有</a:t>
            </a:r>
            <a:r>
              <a:rPr lang="en-US" altLang="zh-TW" sz="2000" dirty="0" smtClean="0">
                <a:latin typeface="+mj-ea"/>
                <a:ea typeface="+mj-ea"/>
              </a:rPr>
              <a:t>RUN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PURGE</a:t>
            </a:r>
            <a:r>
              <a:rPr lang="zh-TW" altLang="en-US" sz="2000" dirty="0">
                <a:latin typeface="+mj-ea"/>
                <a:ea typeface="+mj-ea"/>
              </a:rPr>
              <a:t>則</a:t>
            </a:r>
            <a:r>
              <a:rPr lang="zh-TW" altLang="en-US" sz="2000" dirty="0" smtClean="0">
                <a:latin typeface="+mj-ea"/>
                <a:ea typeface="+mj-ea"/>
              </a:rPr>
              <a:t>點取消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2000" dirty="0" smtClean="0">
                <a:latin typeface="+mj-ea"/>
                <a:ea typeface="+mj-ea"/>
              </a:rPr>
              <a:t>End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Recipe</a:t>
            </a:r>
          </a:p>
          <a:p>
            <a:pPr marL="0" indent="0">
              <a:buNone/>
            </a:pPr>
            <a:endParaRPr lang="zh-TW" altLang="en-US" sz="2000" dirty="0">
              <a:latin typeface="+mj-ea"/>
              <a:ea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515" y="2708920"/>
            <a:ext cx="4032448" cy="3024336"/>
          </a:xfrm>
          <a:prstGeom prst="rect">
            <a:avLst/>
          </a:prstGeom>
        </p:spPr>
      </p:pic>
      <p:sp>
        <p:nvSpPr>
          <p:cNvPr id="7" name="向右箭號 6"/>
          <p:cNvSpPr/>
          <p:nvPr/>
        </p:nvSpPr>
        <p:spPr>
          <a:xfrm>
            <a:off x="4476564" y="4797152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32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"/>
          </p:nvPr>
        </p:nvSpPr>
        <p:spPr>
          <a:xfrm>
            <a:off x="827584" y="1340768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3.</a:t>
            </a:r>
            <a:r>
              <a:rPr lang="zh-TW" altLang="en-US" sz="2000" dirty="0" smtClean="0">
                <a:latin typeface="+mj-ea"/>
                <a:ea typeface="+mj-ea"/>
              </a:rPr>
              <a:t>進入</a:t>
            </a:r>
            <a:r>
              <a:rPr lang="en-US" altLang="zh-TW" sz="2000" dirty="0" smtClean="0">
                <a:latin typeface="+mj-ea"/>
                <a:ea typeface="+mj-ea"/>
              </a:rPr>
              <a:t>EQ</a:t>
            </a:r>
            <a:r>
              <a:rPr lang="zh-TW" altLang="en-US" sz="2000" dirty="0">
                <a:latin typeface="+mj-ea"/>
                <a:ea typeface="+mj-ea"/>
              </a:rPr>
              <a:t>權限</a:t>
            </a:r>
            <a:r>
              <a:rPr lang="zh-TW" altLang="en-US" sz="2000" dirty="0" smtClean="0">
                <a:latin typeface="+mj-ea"/>
                <a:ea typeface="+mj-ea"/>
              </a:rPr>
              <a:t>將</a:t>
            </a:r>
            <a:r>
              <a:rPr lang="en-US" altLang="zh-TW" sz="2000" dirty="0" smtClean="0">
                <a:latin typeface="+mj-ea"/>
                <a:ea typeface="+mj-ea"/>
              </a:rPr>
              <a:t>4</a:t>
            </a:r>
            <a:r>
              <a:rPr lang="zh-TW" altLang="en-US" sz="2000" dirty="0" smtClean="0">
                <a:latin typeface="+mj-ea"/>
                <a:ea typeface="+mj-ea"/>
              </a:rPr>
              <a:t>個</a:t>
            </a:r>
            <a:r>
              <a:rPr lang="en-US" altLang="zh-TW" sz="2000" dirty="0" smtClean="0">
                <a:latin typeface="+mj-ea"/>
                <a:ea typeface="+mj-ea"/>
              </a:rPr>
              <a:t>Chamber</a:t>
            </a:r>
            <a:r>
              <a:rPr lang="zh-TW" altLang="en-US" sz="2000" dirty="0" smtClean="0">
                <a:latin typeface="+mj-ea"/>
                <a:ea typeface="+mj-ea"/>
              </a:rPr>
              <a:t>都</a:t>
            </a:r>
            <a:r>
              <a:rPr lang="en-US" altLang="zh-TW" sz="2000" dirty="0" smtClean="0">
                <a:latin typeface="+mj-ea"/>
                <a:ea typeface="+mj-ea"/>
              </a:rPr>
              <a:t>Off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Line</a:t>
            </a:r>
            <a:r>
              <a:rPr lang="zh-TW" altLang="en-US" sz="2000" dirty="0" smtClean="0">
                <a:latin typeface="+mj-ea"/>
                <a:ea typeface="+mj-ea"/>
              </a:rPr>
              <a:t>後可手動</a:t>
            </a:r>
            <a:r>
              <a:rPr lang="en-US" altLang="zh-TW" sz="2000" dirty="0" smtClean="0">
                <a:latin typeface="+mj-ea"/>
                <a:ea typeface="+mj-ea"/>
              </a:rPr>
              <a:t>Purge AR</a:t>
            </a:r>
            <a:r>
              <a:rPr lang="zh-TW" altLang="en-US" sz="2000" dirty="0" smtClean="0">
                <a:latin typeface="+mj-ea"/>
                <a:ea typeface="+mj-ea"/>
              </a:rPr>
              <a:t>及手動開啟</a:t>
            </a:r>
            <a:r>
              <a:rPr lang="en-US" altLang="zh-TW" sz="2000" dirty="0" smtClean="0">
                <a:latin typeface="+mj-ea"/>
                <a:ea typeface="+mj-ea"/>
              </a:rPr>
              <a:t>Throttle Valve</a:t>
            </a:r>
            <a:r>
              <a:rPr lang="zh-TW" altLang="en-US" sz="2000" dirty="0" smtClean="0">
                <a:latin typeface="+mj-ea"/>
                <a:ea typeface="+mj-ea"/>
              </a:rPr>
              <a:t>抽氣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4.</a:t>
            </a:r>
            <a:r>
              <a:rPr lang="zh-TW" altLang="en-US" sz="2000" dirty="0" smtClean="0">
                <a:latin typeface="+mj-ea"/>
                <a:ea typeface="+mj-ea"/>
              </a:rPr>
              <a:t>清理</a:t>
            </a:r>
            <a:r>
              <a:rPr lang="en-US" altLang="zh-TW" sz="2000" dirty="0" smtClean="0">
                <a:latin typeface="+mj-ea"/>
                <a:ea typeface="+mj-ea"/>
              </a:rPr>
              <a:t>Burn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Box</a:t>
            </a:r>
            <a:r>
              <a:rPr lang="zh-TW" altLang="en-US" sz="2000" dirty="0" smtClean="0">
                <a:latin typeface="+mj-ea"/>
                <a:ea typeface="+mj-ea"/>
              </a:rPr>
              <a:t>前，須關閉</a:t>
            </a:r>
            <a:r>
              <a:rPr lang="en-US" altLang="zh-TW" sz="2000" dirty="0" smtClean="0">
                <a:latin typeface="+mj-ea"/>
                <a:ea typeface="+mj-ea"/>
              </a:rPr>
              <a:t>Pump</a:t>
            </a:r>
            <a:r>
              <a:rPr lang="zh-TW" altLang="en-US" sz="2000" dirty="0" smtClean="0">
                <a:latin typeface="+mj-ea"/>
                <a:ea typeface="+mj-ea"/>
              </a:rPr>
              <a:t>及</a:t>
            </a:r>
            <a:r>
              <a:rPr lang="en-US" altLang="zh-TW" sz="2000" dirty="0" smtClean="0">
                <a:latin typeface="+mj-ea"/>
                <a:ea typeface="+mj-ea"/>
              </a:rPr>
              <a:t>Close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Throttle</a:t>
            </a:r>
            <a:r>
              <a:rPr lang="zh-TW" altLang="en-US" sz="2000" dirty="0" smtClean="0">
                <a:latin typeface="+mj-ea"/>
                <a:ea typeface="+mj-ea"/>
              </a:rPr>
              <a:t>前的閥，避免氣體或</a:t>
            </a:r>
            <a:r>
              <a:rPr lang="en-US" altLang="zh-TW" sz="2000" dirty="0" smtClean="0">
                <a:latin typeface="+mj-ea"/>
                <a:ea typeface="+mj-ea"/>
              </a:rPr>
              <a:t>POWDER</a:t>
            </a:r>
            <a:r>
              <a:rPr lang="zh-TW" altLang="en-US" sz="2000" dirty="0" smtClean="0">
                <a:latin typeface="+mj-ea"/>
                <a:ea typeface="+mj-ea"/>
              </a:rPr>
              <a:t>回灌</a:t>
            </a:r>
            <a:endParaRPr lang="zh-TW" altLang="en-US" sz="2000" dirty="0"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420888"/>
            <a:ext cx="4488499" cy="3366374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3779912" y="4869160"/>
            <a:ext cx="648072" cy="2880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691152" y="482851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關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PUMP</a:t>
            </a:r>
            <a:endParaRPr lang="zh-TW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0" name="向右箭號 9"/>
          <p:cNvSpPr/>
          <p:nvPr/>
        </p:nvSpPr>
        <p:spPr>
          <a:xfrm>
            <a:off x="5664121" y="4518897"/>
            <a:ext cx="504056" cy="3600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967107" y="5157219"/>
            <a:ext cx="189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關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Throttle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  <a:latin typeface="+mj-ea"/>
                <a:ea typeface="+mj-ea"/>
              </a:rPr>
              <a:t>Valve</a:t>
            </a:r>
            <a:endParaRPr lang="zh-TW" altLang="en-US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1347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內容版面配置區 1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03517" y="1412491"/>
            <a:ext cx="4896544" cy="3672408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917301" y="804156"/>
            <a:ext cx="25025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紅線為需清理之管路 油槽</a:t>
            </a:r>
            <a:endParaRPr lang="en-US" altLang="zh-TW" sz="2200" b="1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sz="2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Burn</a:t>
            </a:r>
            <a:r>
              <a:rPr lang="zh-TW" altLang="en-US" sz="2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Box</a:t>
            </a:r>
            <a:endParaRPr lang="zh-TW" altLang="en-US" sz="2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4211960" y="2204864"/>
            <a:ext cx="0" cy="30243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弧形 10"/>
          <p:cNvSpPr/>
          <p:nvPr/>
        </p:nvSpPr>
        <p:spPr>
          <a:xfrm rot="16200000">
            <a:off x="4219370" y="1844824"/>
            <a:ext cx="914400" cy="914400"/>
          </a:xfrm>
          <a:prstGeom prst="arc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 rot="16200000">
            <a:off x="4928664" y="1509103"/>
            <a:ext cx="738664" cy="7753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sz="2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Burn</a:t>
            </a:r>
            <a:r>
              <a:rPr lang="zh-TW" altLang="en-US" sz="2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Box</a:t>
            </a:r>
            <a:endParaRPr lang="zh-TW" altLang="en-US" sz="2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 flipH="1">
            <a:off x="6002869" y="2111152"/>
            <a:ext cx="72008" cy="6480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721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500" dirty="0" smtClean="0">
                <a:solidFill>
                  <a:schemeClr val="tx1"/>
                </a:solidFill>
                <a:latin typeface="+mj-ea"/>
              </a:rPr>
              <a:t>卸下蓋板</a:t>
            </a:r>
            <a:r>
              <a:rPr lang="en-US" altLang="zh-TW" sz="2500" dirty="0" smtClean="0">
                <a:solidFill>
                  <a:schemeClr val="tx1"/>
                </a:solidFill>
                <a:latin typeface="+mj-ea"/>
              </a:rPr>
              <a:t>(</a:t>
            </a:r>
            <a:r>
              <a:rPr lang="zh-TW" altLang="en-US" sz="2500" dirty="0" smtClean="0">
                <a:solidFill>
                  <a:schemeClr val="tx1"/>
                </a:solidFill>
                <a:latin typeface="+mj-ea"/>
              </a:rPr>
              <a:t>三顆彈簧墊片螺絲</a:t>
            </a:r>
            <a:r>
              <a:rPr lang="en-US" altLang="zh-TW" sz="2500" dirty="0" smtClean="0">
                <a:solidFill>
                  <a:schemeClr val="tx1"/>
                </a:solidFill>
                <a:latin typeface="+mj-ea"/>
              </a:rPr>
              <a:t>)</a:t>
            </a:r>
            <a:endParaRPr lang="zh-TW" altLang="en-US" sz="25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9" y="1417638"/>
            <a:ext cx="5658147" cy="4243610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616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2500" dirty="0" smtClean="0">
                <a:solidFill>
                  <a:schemeClr val="tx1"/>
                </a:solidFill>
                <a:latin typeface="+mj-ea"/>
              </a:rPr>
              <a:t>接好</a:t>
            </a:r>
            <a:r>
              <a:rPr lang="en-US" altLang="zh-TW" sz="2500" dirty="0" smtClean="0">
                <a:solidFill>
                  <a:schemeClr val="tx1"/>
                </a:solidFill>
                <a:latin typeface="+mj-ea"/>
              </a:rPr>
              <a:t>LOW</a:t>
            </a:r>
            <a:r>
              <a:rPr lang="zh-TW" altLang="en-US" sz="2500" dirty="0" smtClean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zh-TW" sz="2500" dirty="0" smtClean="0">
                <a:solidFill>
                  <a:schemeClr val="tx1"/>
                </a:solidFill>
                <a:latin typeface="+mj-ea"/>
              </a:rPr>
              <a:t>VACUUM</a:t>
            </a:r>
            <a:r>
              <a:rPr lang="zh-TW" altLang="en-US" sz="2500" dirty="0" smtClean="0">
                <a:solidFill>
                  <a:schemeClr val="tx1"/>
                </a:solidFill>
                <a:latin typeface="+mj-ea"/>
              </a:rPr>
              <a:t> 清理蓋板</a:t>
            </a:r>
            <a:r>
              <a:rPr lang="en-US" altLang="zh-TW" sz="2500" dirty="0" smtClean="0">
                <a:solidFill>
                  <a:schemeClr val="tx1"/>
                </a:solidFill>
                <a:latin typeface="+mj-ea"/>
              </a:rPr>
              <a:t>BURNBOX</a:t>
            </a:r>
            <a:endParaRPr lang="zh-TW" altLang="en-US" sz="2500" dirty="0">
              <a:solidFill>
                <a:schemeClr val="tx1"/>
              </a:solidFill>
              <a:latin typeface="+mj-ea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9" t="21133" b="11598"/>
          <a:stretch/>
        </p:blipFill>
        <p:spPr>
          <a:xfrm rot="5400000">
            <a:off x="279694" y="2449301"/>
            <a:ext cx="4298181" cy="2234856"/>
          </a:xfrm>
        </p:spPr>
      </p:pic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186" y="3660686"/>
            <a:ext cx="2740180" cy="205513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417638"/>
            <a:ext cx="2740180" cy="205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85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1" ma:contentTypeDescription="Fill out this form." ma:contentTypeScope="" ma:versionID="dcd152325ad65a67ccae7fea5b8715c7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c96e55b6067358e6790c6e364f94c3c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1FFAEB-C6F5-45DF-A80A-59C71402C2E0}"/>
</file>

<file path=customXml/itemProps2.xml><?xml version="1.0" encoding="utf-8"?>
<ds:datastoreItem xmlns:ds="http://schemas.openxmlformats.org/officeDocument/2006/customXml" ds:itemID="{88FB37D9-6FDA-4FE5-9C59-BBAA7A32FCAF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21352</TotalTime>
  <Words>456</Words>
  <Application>Microsoft Office PowerPoint</Application>
  <PresentationFormat>如螢幕大小 (4:3)</PresentationFormat>
  <Paragraphs>111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Franklin Gothic Book</vt:lpstr>
      <vt:lpstr>Perpetua</vt:lpstr>
      <vt:lpstr>微軟正黑體</vt:lpstr>
      <vt:lpstr>新細明體</vt:lpstr>
      <vt:lpstr>Arial</vt:lpstr>
      <vt:lpstr>Broadway</vt:lpstr>
      <vt:lpstr>Calibri</vt:lpstr>
      <vt:lpstr>Wingdings 2</vt:lpstr>
      <vt:lpstr>Nuvoton佈景主題</vt:lpstr>
      <vt:lpstr>爐管新人學習進度報告</vt:lpstr>
      <vt:lpstr>報告內容</vt:lpstr>
      <vt:lpstr>一、上回問題</vt:lpstr>
      <vt:lpstr>二、兩周實作PM經歷</vt:lpstr>
      <vt:lpstr>Clean Burn Box</vt:lpstr>
      <vt:lpstr>PowerPoint 簡報</vt:lpstr>
      <vt:lpstr>PowerPoint 簡報</vt:lpstr>
      <vt:lpstr>卸下蓋板(三顆彈簧墊片螺絲)</vt:lpstr>
      <vt:lpstr>接好LOW VACUUM 清理蓋板BURNBOX</vt:lpstr>
      <vt:lpstr>清潔前後</vt:lpstr>
      <vt:lpstr>GRD-3 MPM</vt:lpstr>
      <vt:lpstr>PowerPoint 簡報</vt:lpstr>
      <vt:lpstr>PowerPoint 簡報</vt:lpstr>
      <vt:lpstr>研磨T-ARM作動</vt:lpstr>
      <vt:lpstr>PowerPoint 簡報</vt:lpstr>
      <vt:lpstr>PowerPoint 簡報</vt:lpstr>
      <vt:lpstr>PowerPoint 簡報</vt:lpstr>
      <vt:lpstr>三、心得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483</cp:revision>
  <dcterms:created xsi:type="dcterms:W3CDTF">2012-03-21T02:57:47Z</dcterms:created>
  <dcterms:modified xsi:type="dcterms:W3CDTF">2021-02-26T09:49:00Z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33800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