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0" r:id="rId6"/>
    <p:sldId id="282" r:id="rId7"/>
    <p:sldId id="296" r:id="rId8"/>
    <p:sldId id="299" r:id="rId9"/>
    <p:sldId id="300" r:id="rId10"/>
    <p:sldId id="302" r:id="rId11"/>
    <p:sldId id="301" r:id="rId12"/>
    <p:sldId id="306" r:id="rId13"/>
    <p:sldId id="305" r:id="rId14"/>
    <p:sldId id="303" r:id="rId15"/>
    <p:sldId id="304" r:id="rId16"/>
    <p:sldId id="297" r:id="rId1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10"/>
    <a:srgbClr val="E61C0E"/>
    <a:srgbClr val="01B051"/>
    <a:srgbClr val="E1EEDA"/>
    <a:srgbClr val="CCFFCC"/>
    <a:srgbClr val="F9FBA7"/>
    <a:srgbClr val="FFFFFF"/>
    <a:srgbClr val="D0060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4" autoAdjust="0"/>
    <p:restoredTop sz="95332" autoAdjust="0"/>
  </p:normalViewPr>
  <p:slideViewPr>
    <p:cSldViewPr>
      <p:cViewPr varScale="1">
        <p:scale>
          <a:sx n="110" d="100"/>
          <a:sy n="110" d="100"/>
        </p:scale>
        <p:origin x="16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2021/5/16</a:t>
            </a:fld>
            <a:endParaRPr lang="zh-TW" altLang="en-US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 smtClean="0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mtClean="0"/>
              <a:t>Confidential</a:t>
            </a:r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06463"/>
            <a:ext cx="7813675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2844-C0B4-43D9-BE03-5266A70CD348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AA3A2-F9D1-4B2D-8EE1-0496E22331A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007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  <p:sldLayoutId id="214748534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43750" y="6072188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YHOUYANG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歐陽以恆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406650" y="3594100"/>
            <a:ext cx="432276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500" smtClean="0">
                <a:solidFill>
                  <a:schemeClr val="bg2"/>
                </a:solidFill>
                <a:latin typeface="+mj-ea"/>
                <a:ea typeface="+mj-ea"/>
                <a:cs typeface="Arial" panose="020B0604020202020204" pitchFamily="34" charset="0"/>
              </a:rPr>
              <a:t>08</a:t>
            </a: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5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洗管機目前供酸架構</a:t>
            </a:r>
            <a:endParaRPr lang="zh-TW" altLang="en-US" sz="35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9597"/>
            <a:ext cx="7772400" cy="3948405"/>
          </a:xfrm>
        </p:spPr>
      </p:pic>
      <p:sp>
        <p:nvSpPr>
          <p:cNvPr id="6" name="文字方塊 5"/>
          <p:cNvSpPr txBox="1"/>
          <p:nvPr/>
        </p:nvSpPr>
        <p:spPr>
          <a:xfrm>
            <a:off x="1331640" y="45091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硝酸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343915" y="4509120"/>
            <a:ext cx="1218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49%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氫氟酸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051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3200" b="1" dirty="0" smtClean="0">
                <a:latin typeface="+mj-ea"/>
                <a:ea typeface="+mj-ea"/>
              </a:rPr>
              <a:t>石英管</a:t>
            </a:r>
            <a:endParaRPr lang="en-US" altLang="zh-TW" sz="32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+mj-ea"/>
                <a:ea typeface="+mj-ea"/>
              </a:rPr>
              <a:t>LP</a:t>
            </a:r>
            <a:r>
              <a:rPr lang="zh-TW" altLang="en-US" sz="2400" dirty="0" smtClean="0">
                <a:latin typeface="+mj-ea"/>
                <a:ea typeface="+mj-ea"/>
              </a:rPr>
              <a:t>製程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+mj-ea"/>
                <a:ea typeface="+mj-ea"/>
              </a:rPr>
              <a:t>外管共</a:t>
            </a:r>
            <a:r>
              <a:rPr lang="en-US" altLang="zh-TW" sz="2400" dirty="0" smtClean="0">
                <a:latin typeface="+mj-ea"/>
                <a:ea typeface="+mj-ea"/>
              </a:rPr>
              <a:t>1</a:t>
            </a:r>
            <a:r>
              <a:rPr lang="zh-TW" altLang="en-US" sz="2400" dirty="0" smtClean="0">
                <a:latin typeface="+mj-ea"/>
                <a:ea typeface="+mj-ea"/>
              </a:rPr>
              <a:t>種 </a:t>
            </a:r>
            <a:r>
              <a:rPr lang="en-US" altLang="zh-TW" sz="2400" dirty="0" smtClean="0">
                <a:latin typeface="+mj-ea"/>
                <a:ea typeface="+mj-ea"/>
              </a:rPr>
              <a:t>C301321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(POLY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NITRI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TEOS)</a:t>
            </a:r>
          </a:p>
          <a:p>
            <a:pPr marL="0" indent="0">
              <a:buNone/>
            </a:pPr>
            <a:r>
              <a:rPr lang="zh-TW" altLang="en-US" sz="2400" dirty="0" smtClean="0">
                <a:latin typeface="+mj-ea"/>
                <a:ea typeface="+mj-ea"/>
              </a:rPr>
              <a:t>內管共</a:t>
            </a:r>
            <a:r>
              <a:rPr lang="en-US" altLang="zh-TW" sz="2400" dirty="0" smtClean="0">
                <a:latin typeface="+mj-ea"/>
                <a:ea typeface="+mj-ea"/>
              </a:rPr>
              <a:t>2</a:t>
            </a:r>
            <a:r>
              <a:rPr lang="zh-TW" altLang="en-US" sz="2400" dirty="0" smtClean="0">
                <a:latin typeface="+mj-ea"/>
                <a:ea typeface="+mj-ea"/>
              </a:rPr>
              <a:t>種 </a:t>
            </a:r>
            <a:r>
              <a:rPr lang="en-US" altLang="zh-TW" sz="2400" dirty="0" smtClean="0">
                <a:latin typeface="+mj-ea"/>
                <a:ea typeface="+mj-ea"/>
              </a:rPr>
              <a:t>C301322(NITRIDE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TEOS</a:t>
            </a:r>
            <a:r>
              <a:rPr lang="zh-TW" altLang="en-US" sz="2400" dirty="0" smtClean="0">
                <a:latin typeface="+mj-ea"/>
                <a:ea typeface="+mj-ea"/>
              </a:rPr>
              <a:t>有腰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+mj-ea"/>
                <a:ea typeface="+mj-ea"/>
              </a:rPr>
              <a:t>C301323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(POLY</a:t>
            </a:r>
            <a:r>
              <a:rPr lang="zh-TW" altLang="en-US" sz="2400" dirty="0" smtClean="0">
                <a:latin typeface="+mj-ea"/>
                <a:ea typeface="+mj-ea"/>
              </a:rPr>
              <a:t>無腰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+mj-ea"/>
                <a:ea typeface="+mj-ea"/>
              </a:rPr>
              <a:t>TEOS</a:t>
            </a:r>
            <a:r>
              <a:rPr lang="zh-TW" altLang="en-US" sz="2400" dirty="0" smtClean="0">
                <a:latin typeface="+mj-ea"/>
                <a:ea typeface="+mj-ea"/>
              </a:rPr>
              <a:t>內外管之間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+mj-ea"/>
                <a:ea typeface="+mj-ea"/>
              </a:rPr>
              <a:t>有多一個</a:t>
            </a:r>
            <a:r>
              <a:rPr lang="en-US" altLang="zh-TW" sz="2400" dirty="0" smtClean="0">
                <a:latin typeface="+mj-ea"/>
                <a:ea typeface="+mj-ea"/>
              </a:rPr>
              <a:t>MANIFOLD COVER C371000</a:t>
            </a:r>
          </a:p>
          <a:p>
            <a:pPr marL="0" indent="0">
              <a:buNone/>
            </a:pP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34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sz="3200" b="1" dirty="0" smtClean="0">
                <a:latin typeface="+mj-ea"/>
                <a:ea typeface="+mj-ea"/>
              </a:rPr>
              <a:t>石英管</a:t>
            </a:r>
            <a:endParaRPr lang="en-US" altLang="zh-TW" sz="3200" b="1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+mj-ea"/>
                <a:ea typeface="+mj-ea"/>
              </a:rPr>
              <a:t>AP</a:t>
            </a:r>
            <a:r>
              <a:rPr lang="zh-TW" altLang="en-US" sz="2400" dirty="0" smtClean="0">
                <a:latin typeface="+mj-ea"/>
                <a:ea typeface="+mj-ea"/>
              </a:rPr>
              <a:t>製程 </a:t>
            </a:r>
            <a:r>
              <a:rPr lang="en-US" altLang="zh-TW" sz="2400" dirty="0" smtClean="0">
                <a:latin typeface="+mj-ea"/>
                <a:ea typeface="+mj-ea"/>
              </a:rPr>
              <a:t>(</a:t>
            </a:r>
            <a:r>
              <a:rPr lang="zh-TW" altLang="en-US" sz="2400" dirty="0" smtClean="0">
                <a:latin typeface="+mj-ea"/>
                <a:ea typeface="+mj-ea"/>
              </a:rPr>
              <a:t>共</a:t>
            </a:r>
            <a:r>
              <a:rPr lang="en-US" altLang="zh-TW" sz="2400" dirty="0" smtClean="0">
                <a:latin typeface="+mj-ea"/>
                <a:ea typeface="+mj-ea"/>
              </a:rPr>
              <a:t>4</a:t>
            </a:r>
            <a:r>
              <a:rPr lang="zh-TW" altLang="en-US" sz="2400" dirty="0" smtClean="0">
                <a:latin typeface="+mj-ea"/>
                <a:ea typeface="+mj-ea"/>
              </a:rPr>
              <a:t>種</a:t>
            </a:r>
            <a:r>
              <a:rPr lang="en-US" altLang="zh-TW" sz="24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endParaRPr lang="en-US" altLang="zh-TW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+mj-ea"/>
                <a:ea typeface="+mj-ea"/>
              </a:rPr>
              <a:t>Alloy</a:t>
            </a:r>
            <a:r>
              <a:rPr lang="zh-TW" altLang="en-US" sz="2400" dirty="0" smtClean="0">
                <a:latin typeface="+mj-ea"/>
                <a:ea typeface="+mj-ea"/>
              </a:rPr>
              <a:t> 單層 有</a:t>
            </a:r>
            <a:r>
              <a:rPr lang="en-US" altLang="zh-TW" sz="2400" dirty="0" smtClean="0">
                <a:latin typeface="+mj-ea"/>
                <a:ea typeface="+mj-ea"/>
              </a:rPr>
              <a:t>T/C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(C301400)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+mj-ea"/>
                <a:ea typeface="+mj-ea"/>
              </a:rPr>
              <a:t>DRIVE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IN</a:t>
            </a:r>
            <a:r>
              <a:rPr lang="zh-TW" altLang="en-US" sz="2400" dirty="0" smtClean="0">
                <a:latin typeface="+mj-ea"/>
                <a:ea typeface="+mj-ea"/>
              </a:rPr>
              <a:t> 雙層 無</a:t>
            </a:r>
            <a:r>
              <a:rPr lang="en-US" altLang="zh-TW" sz="2400" dirty="0" smtClean="0">
                <a:latin typeface="+mj-ea"/>
                <a:ea typeface="+mj-ea"/>
              </a:rPr>
              <a:t>T/C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(C301341)</a:t>
            </a:r>
          </a:p>
          <a:p>
            <a:pPr marL="0" indent="0">
              <a:buNone/>
            </a:pPr>
            <a:r>
              <a:rPr lang="en-US" altLang="zh-TW" sz="2400" dirty="0" smtClean="0">
                <a:latin typeface="+mj-ea"/>
                <a:ea typeface="+mj-ea"/>
              </a:rPr>
              <a:t>OXIDE</a:t>
            </a:r>
            <a:r>
              <a:rPr lang="zh-TW" altLang="en-US" sz="2400" dirty="0" smtClean="0">
                <a:latin typeface="+mj-ea"/>
                <a:ea typeface="+mj-ea"/>
              </a:rPr>
              <a:t> 雙層 有</a:t>
            </a:r>
            <a:r>
              <a:rPr lang="en-US" altLang="zh-TW" sz="2400" dirty="0" smtClean="0">
                <a:latin typeface="+mj-ea"/>
                <a:ea typeface="+mj-ea"/>
              </a:rPr>
              <a:t>5</a:t>
            </a:r>
            <a:r>
              <a:rPr lang="zh-TW" altLang="en-US" sz="2400" dirty="0" smtClean="0">
                <a:latin typeface="+mj-ea"/>
                <a:ea typeface="+mj-ea"/>
              </a:rPr>
              <a:t>根</a:t>
            </a:r>
            <a:r>
              <a:rPr lang="en-US" altLang="zh-TW" sz="2400" dirty="0" smtClean="0">
                <a:latin typeface="+mj-ea"/>
                <a:ea typeface="+mj-ea"/>
              </a:rPr>
              <a:t>T/C</a:t>
            </a:r>
            <a:r>
              <a:rPr lang="zh-TW" altLang="en-US" sz="2400" dirty="0" smtClean="0">
                <a:latin typeface="+mj-ea"/>
                <a:ea typeface="+mj-ea"/>
              </a:rPr>
              <a:t>管</a:t>
            </a:r>
            <a:r>
              <a:rPr lang="en-US" altLang="zh-TW" sz="2400" dirty="0" smtClean="0">
                <a:latin typeface="+mj-ea"/>
                <a:ea typeface="+mj-ea"/>
              </a:rPr>
              <a:t>(C301370)</a:t>
            </a:r>
          </a:p>
          <a:p>
            <a:pPr marL="0" indent="0">
              <a:buNone/>
            </a:pPr>
            <a:endParaRPr lang="en-US" altLang="zh-TW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400" dirty="0" smtClean="0">
                <a:latin typeface="+mj-ea"/>
                <a:ea typeface="+mj-ea"/>
              </a:rPr>
              <a:t>POCL3</a:t>
            </a:r>
            <a:r>
              <a:rPr lang="zh-TW" altLang="en-US" sz="2400" dirty="0" smtClean="0">
                <a:latin typeface="+mj-ea"/>
                <a:ea typeface="+mj-ea"/>
              </a:rPr>
              <a:t> 單層 有</a:t>
            </a:r>
            <a:r>
              <a:rPr lang="en-US" altLang="zh-TW" sz="2400" dirty="0" smtClean="0">
                <a:latin typeface="+mj-ea"/>
                <a:ea typeface="+mj-ea"/>
              </a:rPr>
              <a:t>2</a:t>
            </a:r>
            <a:r>
              <a:rPr lang="zh-TW" altLang="en-US" sz="2400" dirty="0" smtClean="0">
                <a:latin typeface="+mj-ea"/>
                <a:ea typeface="+mj-ea"/>
              </a:rPr>
              <a:t>根</a:t>
            </a:r>
            <a:r>
              <a:rPr lang="en-US" altLang="zh-TW" sz="2400" dirty="0" smtClean="0">
                <a:latin typeface="+mj-ea"/>
                <a:ea typeface="+mj-ea"/>
              </a:rPr>
              <a:t>T/C</a:t>
            </a:r>
            <a:r>
              <a:rPr lang="zh-TW" altLang="en-US" sz="2400" dirty="0" smtClean="0">
                <a:latin typeface="+mj-ea"/>
                <a:ea typeface="+mj-ea"/>
              </a:rPr>
              <a:t>管</a:t>
            </a:r>
            <a:r>
              <a:rPr lang="en-US" altLang="zh-TW" sz="2400" dirty="0" smtClean="0">
                <a:latin typeface="+mj-ea"/>
                <a:ea typeface="+mj-ea"/>
              </a:rPr>
              <a:t>(C301324)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980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三、爐</a:t>
            </a: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</a:rPr>
              <a:t>管</a:t>
            </a: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PM</a:t>
            </a:r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總學習進度</a:t>
            </a:r>
            <a:endParaRPr lang="zh-TW" altLang="en-US" sz="32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23044961"/>
              </p:ext>
            </p:extLst>
          </p:nvPr>
        </p:nvGraphicFramePr>
        <p:xfrm>
          <a:off x="1043608" y="1417638"/>
          <a:ext cx="6120680" cy="44725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82384434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876009993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201789071"/>
                    </a:ext>
                  </a:extLst>
                </a:gridCol>
              </a:tblGrid>
              <a:tr h="403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PM 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種類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完成進度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+mj-ea"/>
                          <a:ea typeface="+mj-ea"/>
                        </a:rPr>
                        <a:t>備註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4019964039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LP-N SPM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smtClean="0">
                          <a:effectLst/>
                          <a:latin typeface="+mj-ea"/>
                          <a:ea typeface="+mj-ea"/>
                        </a:rPr>
                        <a:t>90</a:t>
                      </a:r>
                      <a:r>
                        <a:rPr lang="en-US" altLang="zh-TW" sz="1600" u="none" strike="noStrike" dirty="0">
                          <a:effectLst/>
                          <a:latin typeface="+mj-ea"/>
                          <a:ea typeface="+mj-ea"/>
                        </a:rPr>
                        <a:t>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薄</a:t>
                      </a:r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Nitride</a:t>
                      </a: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還未實作經驗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251990041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LP-P SPM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2817502388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LP-T SPM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152432630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LP-N BPM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90%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未親自</a:t>
                      </a:r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Clean</a:t>
                      </a:r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轉子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126802607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LP-P BPM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90%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安裝</a:t>
                      </a:r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900 </a:t>
                      </a:r>
                      <a:r>
                        <a:rPr lang="en-US" altLang="zh-TW" sz="1600" u="none" strike="noStrike" dirty="0" err="1" smtClean="0">
                          <a:effectLst/>
                          <a:latin typeface="+mj-ea"/>
                          <a:ea typeface="+mj-ea"/>
                        </a:rPr>
                        <a:t>Injecter</a:t>
                      </a:r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 治具使用尚不熟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4123857759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LP-T BPM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smtClean="0">
                          <a:effectLst/>
                          <a:latin typeface="+mj-ea"/>
                          <a:ea typeface="+mj-ea"/>
                        </a:rPr>
                        <a:t>90</a:t>
                      </a:r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%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安裝</a:t>
                      </a:r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1000</a:t>
                      </a: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zh-TW" sz="16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Injecter</a:t>
                      </a: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尚不熟　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2989573939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AP QPM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1308213989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AP YPM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75%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　僅實做過一次無</a:t>
                      </a:r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Torch(Pad Ox)</a:t>
                      </a:r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Quartz</a:t>
                      </a:r>
                      <a:r>
                        <a:rPr kumimoji="0" lang="en-US" altLang="zh-TW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Piping</a:t>
                      </a:r>
                      <a:r>
                        <a:rPr kumimoji="0" lang="zh-TW" alt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zh-TW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algn="ctr" fontAlgn="ctr"/>
                      <a:r>
                        <a:rPr kumimoji="0" lang="en-US" altLang="zh-TW" sz="16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Exhoust</a:t>
                      </a:r>
                      <a:r>
                        <a:rPr kumimoji="0" lang="zh-TW" alt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沒親自安裝實作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363132174"/>
                  </a:ext>
                </a:extLst>
              </a:tr>
              <a:tr h="335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POCL3 BPM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90%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Quartz</a:t>
                      </a:r>
                      <a:r>
                        <a:rPr lang="en-US" altLang="zh-TW" sz="1600" u="none" strike="noStrike" baseline="0" dirty="0" smtClean="0">
                          <a:effectLst/>
                          <a:latin typeface="+mj-ea"/>
                          <a:ea typeface="+mj-ea"/>
                        </a:rPr>
                        <a:t> Piping</a:t>
                      </a:r>
                      <a:r>
                        <a:rPr lang="zh-TW" altLang="en-US" sz="1600" u="none" strike="noStrike" baseline="0" dirty="0" smtClean="0">
                          <a:effectLst/>
                          <a:latin typeface="+mj-ea"/>
                          <a:ea typeface="+mj-ea"/>
                        </a:rPr>
                        <a:t>沒親自安裝實作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299875777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WSIX MPM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4039613698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WSIX BPM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80%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LAMP</a:t>
                      </a:r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端僅實做過一次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329945718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GRD MPM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060545417"/>
                  </a:ext>
                </a:extLst>
              </a:tr>
            </a:tbl>
          </a:graphicData>
        </a:graphic>
      </p:graphicFrame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12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94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C21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報告內容</a:t>
            </a:r>
            <a:endParaRPr lang="zh-TW" altLang="en-US" dirty="0" smtClean="0">
              <a:solidFill>
                <a:srgbClr val="FC211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、兩</a:t>
            </a: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周經歷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二、學習心得</a:t>
            </a:r>
            <a:endParaRPr lang="en-US" altLang="zh-TW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三、爐管</a:t>
            </a:r>
            <a:r>
              <a:rPr lang="en-US" altLang="zh-TW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總學習進度</a:t>
            </a:r>
            <a:endParaRPr lang="en-US" altLang="zh-TW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674688" y="132557"/>
            <a:ext cx="7772400" cy="1143000"/>
          </a:xfrm>
        </p:spPr>
        <p:txBody>
          <a:bodyPr/>
          <a:lstStyle/>
          <a:p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cs typeface="Arial" panose="020B0604020202020204" pitchFamily="34" charset="0"/>
              </a:rPr>
              <a:t>一、兩周經歷</a:t>
            </a:r>
            <a:endParaRPr lang="zh-TW" altLang="en-US" sz="32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7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6388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55799999-915C-4F75-938E-8DA290B30DEA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2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55576" y="1916832"/>
            <a:ext cx="184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000" dirty="0">
              <a:latin typeface="+mj-ea"/>
              <a:ea typeface="+mj-ea"/>
            </a:endParaRPr>
          </a:p>
          <a:p>
            <a:endParaRPr lang="en-US" altLang="zh-TW" sz="2000" dirty="0" smtClean="0">
              <a:latin typeface="+mj-ea"/>
              <a:ea typeface="+mj-ea"/>
            </a:endParaRPr>
          </a:p>
          <a:p>
            <a:endParaRPr lang="en-US" altLang="zh-TW" sz="2000" dirty="0">
              <a:latin typeface="+mj-ea"/>
              <a:ea typeface="+mj-ea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14400" y="1916832"/>
            <a:ext cx="354616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+mj-ea"/>
                <a:ea typeface="+mj-ea"/>
              </a:rPr>
              <a:t>S2-10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Bath 2 HF 49%</a:t>
            </a:r>
            <a:r>
              <a:rPr lang="zh-TW" altLang="en-US" sz="2200" dirty="0" smtClean="0">
                <a:latin typeface="+mj-ea"/>
                <a:ea typeface="+mj-ea"/>
              </a:rPr>
              <a:t>補酸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S2-11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Bath 2 HNO3   </a:t>
            </a:r>
            <a:r>
              <a:rPr lang="zh-TW" altLang="en-US" sz="2200" dirty="0" smtClean="0">
                <a:latin typeface="+mj-ea"/>
                <a:ea typeface="+mj-ea"/>
              </a:rPr>
              <a:t>補酸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RTP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PM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Replace Liner</a:t>
            </a:r>
          </a:p>
          <a:p>
            <a:r>
              <a:rPr lang="en-US" altLang="zh-TW" sz="2200" dirty="0" smtClean="0">
                <a:latin typeface="+mj-ea"/>
              </a:rPr>
              <a:t>S2-5</a:t>
            </a:r>
            <a:r>
              <a:rPr lang="zh-TW" altLang="en-US" sz="2200" dirty="0" smtClean="0">
                <a:latin typeface="+mj-ea"/>
              </a:rPr>
              <a:t> </a:t>
            </a:r>
            <a:r>
              <a:rPr lang="en-US" altLang="zh-TW" sz="2200" dirty="0" smtClean="0">
                <a:latin typeface="+mj-ea"/>
              </a:rPr>
              <a:t>TANK</a:t>
            </a:r>
            <a:r>
              <a:rPr lang="zh-TW" altLang="en-US" sz="2200" dirty="0" smtClean="0">
                <a:latin typeface="+mj-ea"/>
              </a:rPr>
              <a:t> </a:t>
            </a:r>
            <a:r>
              <a:rPr lang="en-US" altLang="zh-TW" sz="2200" dirty="0">
                <a:latin typeface="+mj-ea"/>
              </a:rPr>
              <a:t>B</a:t>
            </a:r>
            <a:r>
              <a:rPr lang="zh-TW" altLang="en-US" sz="2200" dirty="0">
                <a:latin typeface="+mj-ea"/>
              </a:rPr>
              <a:t>換</a:t>
            </a:r>
            <a:r>
              <a:rPr lang="zh-TW" altLang="en-US" sz="2200" dirty="0" smtClean="0">
                <a:latin typeface="+mj-ea"/>
              </a:rPr>
              <a:t>酸</a:t>
            </a:r>
            <a:r>
              <a:rPr lang="en-US" altLang="zh-TW" sz="2200" dirty="0" smtClean="0">
                <a:latin typeface="+mj-ea"/>
              </a:rPr>
              <a:t>(HF49%)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3/21 </a:t>
            </a:r>
            <a:r>
              <a:rPr lang="zh-TW" altLang="en-US" sz="2200" dirty="0" smtClean="0">
                <a:latin typeface="+mj-ea"/>
                <a:ea typeface="+mj-ea"/>
              </a:rPr>
              <a:t>假日跟值班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3/22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~ 25 </a:t>
            </a:r>
            <a:r>
              <a:rPr lang="zh-TW" altLang="en-US" sz="2200" dirty="0" smtClean="0">
                <a:latin typeface="+mj-ea"/>
                <a:ea typeface="+mj-ea"/>
              </a:rPr>
              <a:t>拿手機</a:t>
            </a:r>
            <a:endParaRPr lang="zh-TW" altLang="en-US" sz="22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二、學習心得</a:t>
            </a:r>
            <a:endParaRPr lang="zh-TW" altLang="en-US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5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1.</a:t>
            </a:r>
          </a:p>
          <a:p>
            <a:pPr marL="0" indent="0">
              <a:buNone/>
              <a:defRPr/>
            </a:pPr>
            <a:r>
              <a:rPr lang="en-US" altLang="zh-TW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S2-10</a:t>
            </a: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en-US" altLang="zh-TW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S2-11</a:t>
            </a: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換酸</a:t>
            </a:r>
            <a:r>
              <a:rPr lang="en-US" altLang="zh-TW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(</a:t>
            </a: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排酸</a:t>
            </a:r>
            <a:r>
              <a:rPr lang="en-US" altLang="zh-TW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&gt;</a:t>
            </a: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補酸</a:t>
            </a:r>
            <a:r>
              <a:rPr lang="en-US" altLang="zh-TW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)</a:t>
            </a:r>
          </a:p>
          <a:p>
            <a:pPr marL="0" indent="0">
              <a:buNone/>
              <a:defRPr/>
            </a:pPr>
            <a:endParaRPr lang="en-US" altLang="zh-TW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TW" altLang="en-US" sz="2200" dirty="0" smtClean="0">
                <a:latin typeface="+mj-ea"/>
                <a:ea typeface="+mj-ea"/>
              </a:rPr>
              <a:t>排酸作業前需通知廠務，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TW" sz="2200" dirty="0" smtClean="0">
                <a:latin typeface="+mj-ea"/>
                <a:ea typeface="+mj-ea"/>
              </a:rPr>
              <a:t>S2-10</a:t>
            </a:r>
            <a:r>
              <a:rPr lang="zh-TW" altLang="en-US" sz="2200" dirty="0" smtClean="0">
                <a:latin typeface="+mj-ea"/>
                <a:ea typeface="+mj-ea"/>
              </a:rPr>
              <a:t>自動補酸前須依</a:t>
            </a:r>
            <a:r>
              <a:rPr lang="en-US" altLang="zh-TW" sz="2200" dirty="0" smtClean="0">
                <a:latin typeface="+mj-ea"/>
                <a:ea typeface="+mj-ea"/>
              </a:rPr>
              <a:t>Bath</a:t>
            </a:r>
            <a:r>
              <a:rPr lang="zh-TW" altLang="en-US" sz="2200" dirty="0" smtClean="0">
                <a:latin typeface="+mj-ea"/>
                <a:ea typeface="+mj-ea"/>
              </a:rPr>
              <a:t>位置接上供水電磁閥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TW" sz="2200" dirty="0" smtClean="0">
                <a:latin typeface="+mj-ea"/>
                <a:ea typeface="+mj-ea"/>
              </a:rPr>
              <a:t>2F</a:t>
            </a:r>
            <a:r>
              <a:rPr lang="zh-TW" altLang="en-US" sz="2200" dirty="0" smtClean="0">
                <a:latin typeface="+mj-ea"/>
                <a:ea typeface="+mj-ea"/>
              </a:rPr>
              <a:t>酸桶打光了需從</a:t>
            </a:r>
            <a:r>
              <a:rPr lang="en-US" altLang="zh-TW" sz="2200" dirty="0" smtClean="0">
                <a:latin typeface="+mj-ea"/>
                <a:ea typeface="+mj-ea"/>
              </a:rPr>
              <a:t>1F</a:t>
            </a:r>
            <a:r>
              <a:rPr lang="zh-TW" altLang="en-US" sz="2200" dirty="0" smtClean="0">
                <a:latin typeface="+mj-ea"/>
                <a:ea typeface="+mj-ea"/>
              </a:rPr>
              <a:t>補酸，</a:t>
            </a:r>
            <a:r>
              <a:rPr lang="en-US" altLang="zh-TW" sz="2200" dirty="0" smtClean="0">
                <a:latin typeface="+mj-ea"/>
                <a:ea typeface="+mj-ea"/>
              </a:rPr>
              <a:t>1F</a:t>
            </a:r>
            <a:r>
              <a:rPr lang="zh-TW" altLang="en-US" sz="2200" dirty="0" smtClean="0">
                <a:latin typeface="+mj-ea"/>
                <a:ea typeface="+mj-ea"/>
              </a:rPr>
              <a:t>沒酸了需通知廠務換酸桶。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TW" altLang="en-US" sz="2200" dirty="0" smtClean="0">
                <a:latin typeface="+mj-ea"/>
                <a:ea typeface="+mj-ea"/>
              </a:rPr>
              <a:t>補酸前須確認</a:t>
            </a:r>
            <a:r>
              <a:rPr lang="en-US" altLang="zh-TW" sz="2200" dirty="0" smtClean="0">
                <a:latin typeface="+mj-ea"/>
                <a:ea typeface="+mj-ea"/>
              </a:rPr>
              <a:t>2F</a:t>
            </a:r>
            <a:r>
              <a:rPr lang="zh-TW" altLang="en-US" sz="2200" dirty="0" smtClean="0">
                <a:latin typeface="+mj-ea"/>
                <a:ea typeface="+mj-ea"/>
              </a:rPr>
              <a:t>酸桶空了才能補避免溢出，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TW" altLang="en-US" sz="2200" dirty="0" smtClean="0">
                <a:latin typeface="+mj-ea"/>
                <a:ea typeface="+mj-ea"/>
              </a:rPr>
              <a:t>補酸程式</a:t>
            </a:r>
            <a:r>
              <a:rPr lang="zh-TW" altLang="en-US" sz="2200" dirty="0" smtClean="0">
                <a:solidFill>
                  <a:srgbClr val="FF0000"/>
                </a:solidFill>
                <a:latin typeface="+mj-ea"/>
                <a:ea typeface="+mj-ea"/>
              </a:rPr>
              <a:t>需暫停</a:t>
            </a:r>
            <a:r>
              <a:rPr lang="zh-TW" altLang="en-US" sz="2200" dirty="0" smtClean="0">
                <a:latin typeface="+mj-ea"/>
                <a:ea typeface="+mj-ea"/>
              </a:rPr>
              <a:t>才可以到</a:t>
            </a:r>
            <a:r>
              <a:rPr lang="en-US" altLang="zh-TW" sz="2200" dirty="0" smtClean="0">
                <a:latin typeface="+mj-ea"/>
                <a:ea typeface="+mj-ea"/>
              </a:rPr>
              <a:t>1F</a:t>
            </a:r>
            <a:r>
              <a:rPr lang="zh-TW" altLang="en-US" sz="2200" dirty="0" smtClean="0">
                <a:latin typeface="+mj-ea"/>
                <a:ea typeface="+mj-ea"/>
              </a:rPr>
              <a:t>補酸</a:t>
            </a:r>
            <a:endParaRPr lang="en-US" altLang="zh-TW" sz="2200" dirty="0" smtClean="0">
              <a:latin typeface="+mj-ea"/>
              <a:ea typeface="+mj-ea"/>
            </a:endParaRPr>
          </a:p>
        </p:txBody>
      </p:sp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3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2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TW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2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zh-TW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S2-5</a:t>
            </a: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換酸</a:t>
            </a:r>
            <a:endParaRPr lang="en-US" altLang="zh-TW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TW" altLang="en-US" sz="2200" dirty="0" smtClean="0">
                <a:latin typeface="+mj-ea"/>
                <a:ea typeface="+mj-ea"/>
              </a:rPr>
              <a:t>排酸作業前一樣需通知廠務，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TW" sz="2200" dirty="0" smtClean="0">
                <a:latin typeface="+mj-ea"/>
                <a:ea typeface="+mj-ea"/>
              </a:rPr>
              <a:t>S2-5</a:t>
            </a:r>
            <a:r>
              <a:rPr lang="zh-TW" altLang="en-US" sz="2200" dirty="0" smtClean="0">
                <a:latin typeface="+mj-ea"/>
                <a:ea typeface="+mj-ea"/>
              </a:rPr>
              <a:t>進到換酸程式操作監控，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  <a:defRPr/>
            </a:pPr>
            <a:endParaRPr lang="en-US" altLang="zh-TW" sz="2200" dirty="0" smtClean="0">
              <a:latin typeface="+mj-ea"/>
              <a:ea typeface="+mj-ea"/>
            </a:endParaRPr>
          </a:p>
        </p:txBody>
      </p:sp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4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9051" r="12201" b="12201"/>
          <a:stretch/>
        </p:blipFill>
        <p:spPr>
          <a:xfrm>
            <a:off x="4716016" y="1844824"/>
            <a:ext cx="329316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0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" t="2501" r="6202" b="9953"/>
          <a:stretch/>
        </p:blipFill>
        <p:spPr>
          <a:xfrm>
            <a:off x="4788024" y="1900862"/>
            <a:ext cx="3596285" cy="2736304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80604" y="1516141"/>
            <a:ext cx="398333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 smtClean="0">
                <a:latin typeface="+mj-ea"/>
                <a:ea typeface="+mj-ea"/>
              </a:rPr>
              <a:t>進到換酸程式畫面可選</a:t>
            </a:r>
            <a:r>
              <a:rPr lang="en-US" altLang="zh-TW" sz="2200" dirty="0" smtClean="0">
                <a:latin typeface="+mj-ea"/>
                <a:ea typeface="+mj-ea"/>
              </a:rPr>
              <a:t>TANK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B</a:t>
            </a:r>
          </a:p>
          <a:p>
            <a:r>
              <a:rPr lang="en-US" altLang="zh-TW" sz="2200" dirty="0" smtClean="0">
                <a:latin typeface="+mj-ea"/>
                <a:ea typeface="+mj-ea"/>
              </a:rPr>
              <a:t>(S2-5</a:t>
            </a:r>
            <a:r>
              <a:rPr lang="zh-TW" altLang="en-US" sz="2200" dirty="0" smtClean="0">
                <a:latin typeface="+mj-ea"/>
                <a:ea typeface="+mj-ea"/>
              </a:rPr>
              <a:t> 無</a:t>
            </a:r>
            <a:r>
              <a:rPr lang="en-US" altLang="zh-TW" sz="2200" dirty="0" smtClean="0">
                <a:latin typeface="+mj-ea"/>
                <a:ea typeface="+mj-ea"/>
              </a:rPr>
              <a:t>TANK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C</a:t>
            </a:r>
            <a:r>
              <a:rPr lang="zh-TW" altLang="en-US" sz="2200" dirty="0" smtClean="0">
                <a:latin typeface="+mj-ea"/>
                <a:ea typeface="+mj-ea"/>
              </a:rPr>
              <a:t>之前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程式</a:t>
            </a:r>
            <a:r>
              <a:rPr lang="en-US" altLang="zh-TW" sz="2200" dirty="0" smtClean="0">
                <a:latin typeface="+mj-ea"/>
                <a:ea typeface="+mj-ea"/>
              </a:rPr>
              <a:t>Update</a:t>
            </a:r>
            <a:r>
              <a:rPr lang="zh-TW" altLang="en-US" sz="2200" dirty="0" smtClean="0">
                <a:latin typeface="+mj-ea"/>
                <a:ea typeface="+mj-ea"/>
              </a:rPr>
              <a:t>預留</a:t>
            </a:r>
            <a:r>
              <a:rPr lang="en-US" altLang="zh-TW" sz="2200" dirty="0" smtClean="0">
                <a:latin typeface="+mj-ea"/>
                <a:ea typeface="+mj-ea"/>
              </a:rPr>
              <a:t>)</a:t>
            </a:r>
            <a:r>
              <a:rPr lang="zh-TW" altLang="en-US" sz="2200" dirty="0" smtClean="0">
                <a:latin typeface="+mj-ea"/>
                <a:ea typeface="+mj-ea"/>
              </a:rPr>
              <a:t>，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TANK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B</a:t>
            </a:r>
            <a:r>
              <a:rPr lang="zh-TW" altLang="en-US" sz="2200" dirty="0" smtClean="0">
                <a:latin typeface="+mj-ea"/>
                <a:ea typeface="+mj-ea"/>
              </a:rPr>
              <a:t>之換酸</a:t>
            </a:r>
            <a:r>
              <a:rPr lang="en-US" altLang="zh-TW" sz="2200" dirty="0" smtClean="0">
                <a:latin typeface="+mj-ea"/>
                <a:ea typeface="+mj-ea"/>
              </a:rPr>
              <a:t>Recipe</a:t>
            </a:r>
            <a:r>
              <a:rPr lang="zh-TW" altLang="en-US" sz="2200" dirty="0" smtClean="0">
                <a:latin typeface="+mj-ea"/>
                <a:ea typeface="+mj-ea"/>
              </a:rPr>
              <a:t>為</a:t>
            </a:r>
            <a:r>
              <a:rPr lang="en-US" altLang="zh-TW" sz="2200" dirty="0" smtClean="0">
                <a:latin typeface="+mj-ea"/>
                <a:ea typeface="+mj-ea"/>
              </a:rPr>
              <a:t>1</a:t>
            </a:r>
            <a:r>
              <a:rPr lang="zh-TW" altLang="en-US" sz="2200" dirty="0" smtClean="0">
                <a:latin typeface="+mj-ea"/>
                <a:ea typeface="+mj-ea"/>
              </a:rPr>
              <a:t>，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(Recipe 2</a:t>
            </a:r>
            <a:r>
              <a:rPr lang="zh-TW" altLang="en-US" sz="2200" dirty="0" smtClean="0">
                <a:latin typeface="+mj-ea"/>
                <a:ea typeface="+mj-ea"/>
              </a:rPr>
              <a:t>是純</a:t>
            </a:r>
            <a:r>
              <a:rPr lang="en-US" altLang="zh-TW" sz="2200" dirty="0" smtClean="0">
                <a:latin typeface="+mj-ea"/>
                <a:ea typeface="+mj-ea"/>
              </a:rPr>
              <a:t>DI</a:t>
            </a:r>
            <a:r>
              <a:rPr lang="zh-TW" altLang="en-US" sz="2200" dirty="0" smtClean="0">
                <a:latin typeface="+mj-ea"/>
                <a:ea typeface="+mj-ea"/>
              </a:rPr>
              <a:t>水清洗</a:t>
            </a:r>
            <a:r>
              <a:rPr lang="en-US" altLang="zh-TW" sz="2200" dirty="0" smtClean="0">
                <a:latin typeface="+mj-ea"/>
                <a:ea typeface="+mj-ea"/>
              </a:rPr>
              <a:t>)</a:t>
            </a:r>
          </a:p>
          <a:p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選好</a:t>
            </a:r>
            <a:r>
              <a:rPr lang="en-US" altLang="zh-TW" sz="2200" dirty="0" smtClean="0">
                <a:latin typeface="+mj-ea"/>
                <a:ea typeface="+mj-ea"/>
              </a:rPr>
              <a:t>Recipe</a:t>
            </a:r>
            <a:r>
              <a:rPr lang="zh-TW" altLang="en-US" sz="2200" dirty="0" smtClean="0">
                <a:solidFill>
                  <a:srgbClr val="FF0000"/>
                </a:solidFill>
                <a:latin typeface="+mj-ea"/>
                <a:ea typeface="+mj-ea"/>
              </a:rPr>
              <a:t>必須先按</a:t>
            </a:r>
            <a:r>
              <a:rPr lang="en-US" altLang="zh-TW" sz="2200" dirty="0" smtClean="0">
                <a:solidFill>
                  <a:srgbClr val="FF0000"/>
                </a:solidFill>
                <a:latin typeface="+mj-ea"/>
                <a:ea typeface="+mj-ea"/>
              </a:rPr>
              <a:t>READ</a:t>
            </a:r>
            <a:r>
              <a:rPr lang="zh-TW" altLang="en-US" sz="2200" dirty="0" smtClean="0">
                <a:latin typeface="+mj-ea"/>
                <a:ea typeface="+mj-ea"/>
              </a:rPr>
              <a:t>，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讀出程式才可</a:t>
            </a:r>
            <a:r>
              <a:rPr lang="en-US" altLang="zh-TW" sz="2200" dirty="0" smtClean="0">
                <a:latin typeface="+mj-ea"/>
                <a:ea typeface="+mj-ea"/>
              </a:rPr>
              <a:t>START</a:t>
            </a:r>
            <a:r>
              <a:rPr lang="zh-TW" altLang="en-US" sz="2200" dirty="0">
                <a:latin typeface="+mj-ea"/>
                <a:ea typeface="+mj-ea"/>
              </a:rPr>
              <a:t>。</a:t>
            </a:r>
            <a:endParaRPr lang="en-US" altLang="zh-TW" sz="2200" dirty="0" smtClean="0">
              <a:latin typeface="+mj-ea"/>
              <a:ea typeface="+mj-ea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6948264" y="3474180"/>
            <a:ext cx="552061" cy="331237"/>
          </a:xfrm>
          <a:prstGeom prst="ellipse">
            <a:avLst/>
          </a:prstGeom>
          <a:noFill/>
          <a:ln w="57150">
            <a:solidFill>
              <a:srgbClr val="FC21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46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   </a:t>
            </a:r>
            <a:r>
              <a:rPr lang="zh-TW" altLang="en-US" sz="2200" dirty="0" smtClean="0">
                <a:latin typeface="+mj-ea"/>
                <a:ea typeface="+mj-ea"/>
              </a:rPr>
              <a:t>打酸時需觀察管路是否有正常流動，如</a:t>
            </a:r>
            <a:r>
              <a:rPr lang="en-US" altLang="zh-TW" sz="2200" dirty="0" smtClean="0">
                <a:latin typeface="+mj-ea"/>
                <a:ea typeface="+mj-ea"/>
              </a:rPr>
              <a:t>2F</a:t>
            </a:r>
            <a:r>
              <a:rPr lang="zh-TW" altLang="en-US" sz="2200" dirty="0" smtClean="0">
                <a:latin typeface="+mj-ea"/>
                <a:ea typeface="+mj-ea"/>
              </a:rPr>
              <a:t>打酸機</a:t>
            </a:r>
            <a:r>
              <a:rPr lang="en-US" altLang="zh-TW" sz="2200" dirty="0" smtClean="0">
                <a:latin typeface="+mj-ea"/>
                <a:ea typeface="+mj-ea"/>
              </a:rPr>
              <a:t>PUMP</a:t>
            </a:r>
            <a:r>
              <a:rPr lang="zh-TW" altLang="en-US" sz="2200" dirty="0" smtClean="0">
                <a:latin typeface="+mj-ea"/>
                <a:ea typeface="+mj-ea"/>
              </a:rPr>
              <a:t>氣動聲速率稍有加快必須先停止，避免抽不到酸，因本機無暫停，所以必須直接</a:t>
            </a:r>
            <a:r>
              <a:rPr lang="en-US" altLang="zh-TW" sz="2200" dirty="0" smtClean="0">
                <a:latin typeface="+mj-ea"/>
                <a:ea typeface="+mj-ea"/>
              </a:rPr>
              <a:t>ABORT</a:t>
            </a:r>
            <a:r>
              <a:rPr lang="zh-TW" altLang="en-US" sz="2200" dirty="0" smtClean="0">
                <a:latin typeface="+mj-ea"/>
                <a:ea typeface="+mj-ea"/>
              </a:rPr>
              <a:t>，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待從</a:t>
            </a:r>
            <a:r>
              <a:rPr lang="en-US" altLang="zh-TW" sz="2200" dirty="0" smtClean="0">
                <a:latin typeface="+mj-ea"/>
                <a:ea typeface="+mj-ea"/>
              </a:rPr>
              <a:t>1F</a:t>
            </a:r>
            <a:r>
              <a:rPr lang="zh-TW" altLang="en-US" sz="2200" dirty="0" smtClean="0">
                <a:latin typeface="+mj-ea"/>
                <a:ea typeface="+mj-ea"/>
              </a:rPr>
              <a:t>補酸完畢後，再</a:t>
            </a:r>
            <a:r>
              <a:rPr lang="en-US" altLang="zh-TW" sz="2200" dirty="0" smtClean="0">
                <a:latin typeface="+mj-ea"/>
                <a:ea typeface="+mj-ea"/>
              </a:rPr>
              <a:t>START</a:t>
            </a: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程式，然後直接</a:t>
            </a:r>
            <a:r>
              <a:rPr lang="en-US" altLang="zh-TW" sz="2200" dirty="0" smtClean="0">
                <a:latin typeface="+mj-ea"/>
                <a:ea typeface="+mj-ea"/>
              </a:rPr>
              <a:t>SKIP</a:t>
            </a:r>
            <a:r>
              <a:rPr lang="zh-TW" altLang="en-US" sz="2200" dirty="0" smtClean="0">
                <a:latin typeface="+mj-ea"/>
                <a:ea typeface="+mj-ea"/>
              </a:rPr>
              <a:t>到</a:t>
            </a:r>
            <a:r>
              <a:rPr lang="en-US" altLang="zh-TW" sz="2200" dirty="0" smtClean="0">
                <a:latin typeface="+mj-ea"/>
                <a:ea typeface="+mj-ea"/>
              </a:rPr>
              <a:t>ABORT</a:t>
            </a: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時的步驟繼續。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       如不幸抽不到酸，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需使用盒子裝水讓抽酸管抽水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讓管路成功上吸再接回酸桶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(</a:t>
            </a:r>
            <a:r>
              <a:rPr lang="zh-TW" altLang="en-US" sz="2200" dirty="0" smtClean="0">
                <a:solidFill>
                  <a:srgbClr val="FF0000"/>
                </a:solidFill>
                <a:latin typeface="+mj-ea"/>
                <a:ea typeface="+mj-ea"/>
              </a:rPr>
              <a:t>過程務必穿戴好防護具</a:t>
            </a:r>
            <a:r>
              <a:rPr lang="en-US" altLang="zh-TW" sz="2200" dirty="0" smtClean="0">
                <a:latin typeface="+mj-ea"/>
                <a:ea typeface="+mj-ea"/>
              </a:rPr>
              <a:t>)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5900" r="9051" b="12201"/>
          <a:stretch/>
        </p:blipFill>
        <p:spPr>
          <a:xfrm>
            <a:off x="4834650" y="2420888"/>
            <a:ext cx="367240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3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0" t="6300" r="6683" b="10227"/>
          <a:stretch/>
        </p:blipFill>
        <p:spPr>
          <a:xfrm>
            <a:off x="3851920" y="1916832"/>
            <a:ext cx="4437323" cy="3312368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22594" y="1700808"/>
            <a:ext cx="29674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 smtClean="0">
                <a:latin typeface="+mj-ea"/>
                <a:ea typeface="+mj-ea"/>
              </a:rPr>
              <a:t>換完酸後必須到，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酸使用次數設定</a:t>
            </a:r>
            <a:r>
              <a:rPr lang="en-US" altLang="zh-TW" sz="2200" dirty="0" smtClean="0">
                <a:latin typeface="+mj-ea"/>
                <a:ea typeface="+mj-ea"/>
              </a:rPr>
              <a:t>&amp;</a:t>
            </a:r>
            <a:r>
              <a:rPr lang="zh-TW" altLang="en-US" sz="2200" dirty="0" smtClean="0">
                <a:latin typeface="+mj-ea"/>
                <a:ea typeface="+mj-ea"/>
              </a:rPr>
              <a:t>監控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手動歸零。</a:t>
            </a:r>
            <a:endParaRPr lang="zh-TW" altLang="en-US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355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S2-5</a:t>
            </a:r>
            <a:r>
              <a:rPr lang="zh-TW" altLang="en-US" sz="3500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管路圖</a:t>
            </a:r>
            <a:endParaRPr lang="zh-TW" altLang="en-US" sz="35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5"/>
          <a:stretch/>
        </p:blipFill>
        <p:spPr>
          <a:xfrm>
            <a:off x="914400" y="1268760"/>
            <a:ext cx="6134766" cy="4355976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57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8A580A-421E-4492-A0E0-AB8990DA394C}"/>
</file>

<file path=customXml/itemProps2.xml><?xml version="1.0" encoding="utf-8"?>
<ds:datastoreItem xmlns:ds="http://schemas.openxmlformats.org/officeDocument/2006/customXml" ds:itemID="{88FB37D9-6FDA-4FE5-9C59-BBAA7A32FCAF}"/>
</file>

<file path=customXml/itemProps3.xml><?xml version="1.0" encoding="utf-8"?>
<ds:datastoreItem xmlns:ds="http://schemas.openxmlformats.org/officeDocument/2006/customXml" ds:itemID="{A6E2AC4C-FE06-4EB5-A213-DB7E597777DE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38115</TotalTime>
  <Words>592</Words>
  <Application>Microsoft Office PowerPoint</Application>
  <PresentationFormat>如螢幕大小 (4:3)</PresentationFormat>
  <Paragraphs>127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Franklin Gothic Book</vt:lpstr>
      <vt:lpstr>Perpetua</vt:lpstr>
      <vt:lpstr>微軟正黑體</vt:lpstr>
      <vt:lpstr>新細明體</vt:lpstr>
      <vt:lpstr>Arial</vt:lpstr>
      <vt:lpstr>Calibri</vt:lpstr>
      <vt:lpstr>Wingdings 2</vt:lpstr>
      <vt:lpstr>Nuvoton佈景主題</vt:lpstr>
      <vt:lpstr>爐管新人學習進度報告</vt:lpstr>
      <vt:lpstr>報告內容</vt:lpstr>
      <vt:lpstr>一、兩周經歷</vt:lpstr>
      <vt:lpstr>二、學習心得</vt:lpstr>
      <vt:lpstr>PowerPoint 簡報</vt:lpstr>
      <vt:lpstr>PowerPoint 簡報</vt:lpstr>
      <vt:lpstr>PowerPoint 簡報</vt:lpstr>
      <vt:lpstr>PowerPoint 簡報</vt:lpstr>
      <vt:lpstr>S2-5管路圖</vt:lpstr>
      <vt:lpstr>洗管機目前供酸架構</vt:lpstr>
      <vt:lpstr>PowerPoint 簡報</vt:lpstr>
      <vt:lpstr>PowerPoint 簡報</vt:lpstr>
      <vt:lpstr>三、爐管PM總學習進度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561</cp:revision>
  <dcterms:created xsi:type="dcterms:W3CDTF">2012-03-21T02:57:47Z</dcterms:created>
  <dcterms:modified xsi:type="dcterms:W3CDTF">2021-05-16T02:47:02Z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36200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