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66FF"/>
    <a:srgbClr val="6699FF"/>
    <a:srgbClr val="FF0066"/>
    <a:srgbClr val="CC3300"/>
    <a:srgbClr val="0000FF"/>
    <a:srgbClr val="FF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3ED1943E-1E3F-44D4-8C7C-121CFE1AA8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F0F0C23E-EDE9-40AD-90AD-3629C5FD9D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84004" name="Rectangle 4">
            <a:extLst>
              <a:ext uri="{FF2B5EF4-FFF2-40B4-BE49-F238E27FC236}">
                <a16:creationId xmlns:a16="http://schemas.microsoft.com/office/drawing/2014/main" id="{22252030-07D8-44FF-BF82-657F880F76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84005" name="Rectangle 5">
            <a:extLst>
              <a:ext uri="{FF2B5EF4-FFF2-40B4-BE49-F238E27FC236}">
                <a16:creationId xmlns:a16="http://schemas.microsoft.com/office/drawing/2014/main" id="{708D0A9B-3E53-4AB1-89EE-45442A729E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84006" name="Rectangle 6">
            <a:extLst>
              <a:ext uri="{FF2B5EF4-FFF2-40B4-BE49-F238E27FC236}">
                <a16:creationId xmlns:a16="http://schemas.microsoft.com/office/drawing/2014/main" id="{2A185335-C678-4770-8212-69CDD504AB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9540F5-6A85-49C3-8641-EBB92622B9B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84007" name="Freeform 7">
            <a:extLst>
              <a:ext uri="{FF2B5EF4-FFF2-40B4-BE49-F238E27FC236}">
                <a16:creationId xmlns:a16="http://schemas.microsoft.com/office/drawing/2014/main" id="{5B09AD72-7D51-465D-8934-25D8BA76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08" name="Line 8">
            <a:extLst>
              <a:ext uri="{FF2B5EF4-FFF2-40B4-BE49-F238E27FC236}">
                <a16:creationId xmlns:a16="http://schemas.microsoft.com/office/drawing/2014/main" id="{C5A8AA89-041B-4350-99BE-CF45F0FBA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8D2E-CEAA-474E-A152-5C6266C2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6B29-F3E7-4C33-AFC4-1095821FB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006E-6C6B-42E4-A36A-A6A74370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AF6C-B57E-4799-8444-A287E26B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B16B-AB1B-4BB2-88CA-1F98436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384F0-06E4-48EC-B2D1-E0514709FA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45055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09A44-BFB6-405E-B617-64849757D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32DF-6C9A-49A4-B3E0-D170EB6E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D59D-3FF8-46BA-A832-1402BC24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E8C1-E5B9-4460-B691-33FEA200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F6D1-4BD6-4FAF-9770-C46058BA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05CA5-EC86-4819-BAFE-F0522DBEA6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095171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8B9E-3539-4324-BB86-0B7B6A90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80E1-2345-43AF-A436-845B8956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FBDF-79CA-45D0-A5EE-9BCBAE01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2F4F-D346-428E-8ABE-0C918B58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45C13-F0FD-4A49-8182-05A24D12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54048-D1C2-4277-A07E-809B9A3FBA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4620530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E23F-1832-4701-9D78-ADB1D3B9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1C1C9-E040-458A-9AC9-6643BDAD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BB46-C7AE-42BE-85AB-70696A61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8F6C-F498-4F0F-9A37-76517435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6355-1FED-43B3-9D22-6F6AD812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FA270-A86B-4916-BA86-4697E734F9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0335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10C4-0C92-49B6-AAB3-84E93CB8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52FE-84CC-4846-89A8-074947AC8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C684-9D6A-40D7-8FAB-564CC500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F5B40-2E0B-4D4C-B71A-D4710088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7A02-B4B6-498A-9E1E-5E33F1E3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CF2E-867D-4803-AF8A-7C74643E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33930-FBCF-49B5-B739-9A4FFDC8A4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7691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E367-3186-4300-8505-D02007A5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2ADC-E4B0-4583-B72B-3A47C177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DC15-4E68-40F4-BE8A-2B29C817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6ACC0-C634-4456-AC11-1A6B3DA14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C1C74-FBCF-4E68-83A3-88734B0FE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E0539-9944-42AD-861B-86A6153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55925-16D5-4DFE-A608-BF21908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5B49-3EBD-4AC5-96C6-BBC2654A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8C911-86FA-48CB-BA2A-52EC670631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81066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9A2B-1E07-47D6-A395-EFCC3345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9F2E4-933F-4944-83A1-48580354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BA3A-53C4-4B53-A1E9-806BF154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4CBB6-B4C8-4E76-8DDE-EB18EEA1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70072-E8E7-4D0C-9E9E-437EB4CA10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4727001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7A134-7513-415C-9504-3E759221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25F52-E1DC-45F4-BE1C-388A18C5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E3C7-655E-4934-A2B4-234631CA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26B05-5DA1-4C66-B885-4FA65437BB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981582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0155-96C2-4A3D-9F62-1FA6161C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6C81-8747-4E62-9A11-7EDCAE17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65CD-8F80-4DE2-8C00-3935CF38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91B3-2000-427D-9CAA-1755E4BA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04E3D-8A1C-4ABB-ABB0-41073CAE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C1FB-4E5A-44EC-99E4-A05F0E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70838-A474-41FD-97E4-386FB550D0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83843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78EE-5A5E-4516-BCA0-CA96CD7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D7EB5-28FC-48EC-94DA-0B3D8747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B4D7F-C062-4A68-8191-8B7AB4365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F4110-6D67-4281-BB6D-86FFBB49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A99A-4C0F-4F9E-9A26-0517F506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2D29-7E33-4766-8505-A410B942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4D51E-1474-434C-999C-132470027E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873212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EFC0286F-D7EE-484F-8CD0-6EDDE8A72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43E55A33-DCF6-4079-AD0C-48CACA186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82980" name="Rectangle 4">
            <a:extLst>
              <a:ext uri="{FF2B5EF4-FFF2-40B4-BE49-F238E27FC236}">
                <a16:creationId xmlns:a16="http://schemas.microsoft.com/office/drawing/2014/main" id="{3BF7319F-8B4A-498A-8934-FE79927A08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382981" name="Rectangle 5">
            <a:extLst>
              <a:ext uri="{FF2B5EF4-FFF2-40B4-BE49-F238E27FC236}">
                <a16:creationId xmlns:a16="http://schemas.microsoft.com/office/drawing/2014/main" id="{963C2FFC-4DCE-4C34-AEEA-C8B4F4CF40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382982" name="Rectangle 6">
            <a:extLst>
              <a:ext uri="{FF2B5EF4-FFF2-40B4-BE49-F238E27FC236}">
                <a16:creationId xmlns:a16="http://schemas.microsoft.com/office/drawing/2014/main" id="{DE458699-D184-45BE-A1D0-3F4469C5CB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fld id="{5B0806D1-1095-4319-A426-C9BBC049642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82983" name="Freeform 7">
            <a:extLst>
              <a:ext uri="{FF2B5EF4-FFF2-40B4-BE49-F238E27FC236}">
                <a16:creationId xmlns:a16="http://schemas.microsoft.com/office/drawing/2014/main" id="{E145DD89-DE08-41F0-948E-3370BDC3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984" name="Line 8">
            <a:extLst>
              <a:ext uri="{FF2B5EF4-FFF2-40B4-BE49-F238E27FC236}">
                <a16:creationId xmlns:a16="http://schemas.microsoft.com/office/drawing/2014/main" id="{C5F8C345-1AA0-4A0F-B7F1-A8284E257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ransition spd="slow">
    <p:randomBar dir="vert"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>
            <a:extLst>
              <a:ext uri="{FF2B5EF4-FFF2-40B4-BE49-F238E27FC236}">
                <a16:creationId xmlns:a16="http://schemas.microsoft.com/office/drawing/2014/main" id="{1FCE91C4-E71E-4111-8D74-429277F6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9215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b="1">
                <a:solidFill>
                  <a:srgbClr val="CC0066"/>
                </a:solidFill>
                <a:latin typeface="Times New Roman" panose="02020603050405020304" pitchFamily="18" charset="0"/>
              </a:rPr>
              <a:t>WSIX  SYSTEM  FRAMEWORK</a:t>
            </a:r>
            <a:r>
              <a:rPr lang="en-US" altLang="zh-TW"/>
              <a:t> 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256EBF3C-4A9A-486D-A41F-6EAA3F691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2030413"/>
            <a:ext cx="6535737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sz="2800" b="1">
                <a:solidFill>
                  <a:srgbClr val="0000FF"/>
                </a:solidFill>
                <a:latin typeface="Times New Roman" panose="02020603050405020304" pitchFamily="18" charset="0"/>
              </a:rPr>
              <a:t>LOADLOCK CHAMBERS</a:t>
            </a:r>
          </a:p>
          <a:p>
            <a:pPr>
              <a:buFontTx/>
              <a:buAutoNum type="arabicPeriod"/>
            </a:pPr>
            <a:endParaRPr lang="en-US" altLang="zh-TW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TW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2.TRANSFER CHAMBER (BUFFER)</a:t>
            </a:r>
          </a:p>
          <a:p>
            <a:pPr>
              <a:buFontTx/>
              <a:buAutoNum type="arabicPeriod"/>
            </a:pPr>
            <a:endParaRPr lang="en-US" altLang="zh-TW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TW" sz="2800" b="1">
                <a:solidFill>
                  <a:srgbClr val="0000FF"/>
                </a:solidFill>
                <a:latin typeface="Times New Roman" panose="02020603050405020304" pitchFamily="18" charset="0"/>
              </a:rPr>
              <a:t>3. AUXLIARY CHAMBER(ORIENTER)</a:t>
            </a:r>
          </a:p>
          <a:p>
            <a:pPr>
              <a:buFontTx/>
              <a:buAutoNum type="arabicPeriod"/>
            </a:pPr>
            <a:endParaRPr lang="en-US" altLang="zh-TW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TW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4. PROCESS CHAMBERS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6" name="Picture 4">
            <a:extLst>
              <a:ext uri="{FF2B5EF4-FFF2-40B4-BE49-F238E27FC236}">
                <a16:creationId xmlns:a16="http://schemas.microsoft.com/office/drawing/2014/main" id="{B0A65558-CEBF-43FA-8867-53721386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765175"/>
            <a:ext cx="5903912" cy="58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477" name="Text Box 5">
            <a:extLst>
              <a:ext uri="{FF2B5EF4-FFF2-40B4-BE49-F238E27FC236}">
                <a16:creationId xmlns:a16="http://schemas.microsoft.com/office/drawing/2014/main" id="{2B2C529E-B158-4CAF-BB1D-84A649D9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1800"/>
            <a:ext cx="301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CC3300"/>
                </a:solidFill>
              </a:rPr>
              <a:t>System Electronics Board</a:t>
            </a:r>
          </a:p>
        </p:txBody>
      </p:sp>
      <p:sp>
        <p:nvSpPr>
          <p:cNvPr id="233478" name="Line 6">
            <a:extLst>
              <a:ext uri="{FF2B5EF4-FFF2-40B4-BE49-F238E27FC236}">
                <a16:creationId xmlns:a16="http://schemas.microsoft.com/office/drawing/2014/main" id="{85B32590-4915-4637-8E8A-EDE6845FB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1989138"/>
            <a:ext cx="479425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79" name="Line 7">
            <a:extLst>
              <a:ext uri="{FF2B5EF4-FFF2-40B4-BE49-F238E27FC236}">
                <a16:creationId xmlns:a16="http://schemas.microsoft.com/office/drawing/2014/main" id="{2B14809B-5D1B-4135-8737-01A4A54DCE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3213100"/>
            <a:ext cx="479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80" name="Text Box 8">
            <a:extLst>
              <a:ext uri="{FF2B5EF4-FFF2-40B4-BE49-F238E27FC236}">
                <a16:creationId xmlns:a16="http://schemas.microsoft.com/office/drawing/2014/main" id="{10F8A1EF-7696-49A1-A815-E0494A3CE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6338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CC3300"/>
                </a:solidFill>
              </a:rPr>
              <a:t>VME Controller Board</a:t>
            </a:r>
            <a:endParaRPr lang="en-US" altLang="zh-TW"/>
          </a:p>
        </p:txBody>
      </p:sp>
      <p:sp>
        <p:nvSpPr>
          <p:cNvPr id="233481" name="Text Box 9">
            <a:extLst>
              <a:ext uri="{FF2B5EF4-FFF2-40B4-BE49-F238E27FC236}">
                <a16:creationId xmlns:a16="http://schemas.microsoft.com/office/drawing/2014/main" id="{D4C94EDC-0BA8-48F0-B154-5098E96C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3375"/>
            <a:ext cx="2589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0066"/>
                </a:solidFill>
                <a:latin typeface="Times New Roman" panose="02020603050405020304" pitchFamily="18" charset="0"/>
              </a:rPr>
              <a:t>AC POWER BOX</a:t>
            </a:r>
            <a:endParaRPr lang="en-US" altLang="zh-TW" sz="24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500" name="Picture 4" descr="PICT2078">
            <a:extLst>
              <a:ext uri="{FF2B5EF4-FFF2-40B4-BE49-F238E27FC236}">
                <a16:creationId xmlns:a16="http://schemas.microsoft.com/office/drawing/2014/main" id="{8809D5EB-D044-475A-8ED4-6DCDFF90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613"/>
            <a:ext cx="4297363" cy="56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1" name="Text Box 5">
            <a:extLst>
              <a:ext uri="{FF2B5EF4-FFF2-40B4-BE49-F238E27FC236}">
                <a16:creationId xmlns:a16="http://schemas.microsoft.com/office/drawing/2014/main" id="{CCFF31A2-F478-496C-875F-128A719D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84313"/>
            <a:ext cx="403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FF0066"/>
                </a:solidFill>
                <a:latin typeface="Times New Roman" panose="02020603050405020304" pitchFamily="18" charset="0"/>
              </a:rPr>
              <a:t>SYSTEM CONNTROLLER</a:t>
            </a:r>
          </a:p>
        </p:txBody>
      </p:sp>
      <p:pic>
        <p:nvPicPr>
          <p:cNvPr id="234503" name="Picture 7" descr="PICT2076">
            <a:extLst>
              <a:ext uri="{FF2B5EF4-FFF2-40B4-BE49-F238E27FC236}">
                <a16:creationId xmlns:a16="http://schemas.microsoft.com/office/drawing/2014/main" id="{A8247222-DF8F-4C71-AE2C-D91FA2F0B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36613"/>
            <a:ext cx="4402138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4" name="Rectangle 8">
            <a:extLst>
              <a:ext uri="{FF2B5EF4-FFF2-40B4-BE49-F238E27FC236}">
                <a16:creationId xmlns:a16="http://schemas.microsoft.com/office/drawing/2014/main" id="{9D4DE8D1-BDAB-49CA-9BFB-7C05CA95C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424862" cy="620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FF3300"/>
                </a:solidFill>
                <a:latin typeface="Times New Roman" panose="02020603050405020304" pitchFamily="18" charset="0"/>
              </a:rPr>
              <a:t>SYSTEM CONNTROLLER                   </a:t>
            </a:r>
            <a:r>
              <a:rPr lang="en-US" altLang="zh-TW" sz="2400" b="1">
                <a:solidFill>
                  <a:srgbClr val="FF0066"/>
                </a:solidFill>
                <a:latin typeface="Times New Roman" panose="02020603050405020304" pitchFamily="18" charset="0"/>
              </a:rPr>
              <a:t>STD BUS BOARDS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4" name="Picture 4">
            <a:extLst>
              <a:ext uri="{FF2B5EF4-FFF2-40B4-BE49-F238E27FC236}">
                <a16:creationId xmlns:a16="http://schemas.microsoft.com/office/drawing/2014/main" id="{AD38A98B-A3DD-42B1-BB37-F48099EB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62013"/>
            <a:ext cx="8208962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5" name="Rectangle 5">
            <a:extLst>
              <a:ext uri="{FF2B5EF4-FFF2-40B4-BE49-F238E27FC236}">
                <a16:creationId xmlns:a16="http://schemas.microsoft.com/office/drawing/2014/main" id="{CA794D47-8C13-45A6-BABC-382C2A580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07375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FF0066"/>
                </a:solidFill>
                <a:latin typeface="Times New Roman" panose="02020603050405020304" pitchFamily="18" charset="0"/>
              </a:rPr>
              <a:t>System Electronics Board Description</a:t>
            </a:r>
            <a:endParaRPr lang="en-US" altLang="zh-TW" sz="24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5A94A687-6FED-4005-9DDE-DC0552CC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121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4</a:t>
            </a:r>
          </a:p>
        </p:txBody>
      </p:sp>
      <p:sp>
        <p:nvSpPr>
          <p:cNvPr id="235528" name="Text Box 8">
            <a:extLst>
              <a:ext uri="{FF2B5EF4-FFF2-40B4-BE49-F238E27FC236}">
                <a16:creationId xmlns:a16="http://schemas.microsoft.com/office/drawing/2014/main" id="{710EB33B-35EA-4C90-90B1-F243EE74F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21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5</a:t>
            </a:r>
          </a:p>
        </p:txBody>
      </p:sp>
      <p:sp>
        <p:nvSpPr>
          <p:cNvPr id="235529" name="Text Box 9">
            <a:extLst>
              <a:ext uri="{FF2B5EF4-FFF2-40B4-BE49-F238E27FC236}">
                <a16:creationId xmlns:a16="http://schemas.microsoft.com/office/drawing/2014/main" id="{D07FD7EA-4E2F-4CBB-9648-55DF98687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1969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35530" name="Text Box 10">
            <a:extLst>
              <a:ext uri="{FF2B5EF4-FFF2-40B4-BE49-F238E27FC236}">
                <a16:creationId xmlns:a16="http://schemas.microsoft.com/office/drawing/2014/main" id="{167E6558-49AD-4C58-8ACE-6D31BCC5A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121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6</a:t>
            </a:r>
          </a:p>
        </p:txBody>
      </p:sp>
      <p:sp>
        <p:nvSpPr>
          <p:cNvPr id="235531" name="Text Box 11">
            <a:extLst>
              <a:ext uri="{FF2B5EF4-FFF2-40B4-BE49-F238E27FC236}">
                <a16:creationId xmlns:a16="http://schemas.microsoft.com/office/drawing/2014/main" id="{0BFDAE71-5B20-4CB2-88D6-0D396C46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1216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7</a:t>
            </a:r>
          </a:p>
        </p:txBody>
      </p:sp>
      <p:sp>
        <p:nvSpPr>
          <p:cNvPr id="235532" name="Text Box 12">
            <a:extLst>
              <a:ext uri="{FF2B5EF4-FFF2-40B4-BE49-F238E27FC236}">
                <a16:creationId xmlns:a16="http://schemas.microsoft.com/office/drawing/2014/main" id="{A3C80D7F-67E8-4EDB-959E-7EE42904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8</a:t>
            </a:r>
          </a:p>
        </p:txBody>
      </p:sp>
      <p:sp>
        <p:nvSpPr>
          <p:cNvPr id="235533" name="Text Box 13">
            <a:extLst>
              <a:ext uri="{FF2B5EF4-FFF2-40B4-BE49-F238E27FC236}">
                <a16:creationId xmlns:a16="http://schemas.microsoft.com/office/drawing/2014/main" id="{C2EEC695-474F-4FC2-9C49-62E532941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745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9</a:t>
            </a:r>
          </a:p>
        </p:txBody>
      </p:sp>
      <p:sp>
        <p:nvSpPr>
          <p:cNvPr id="235534" name="Text Box 14">
            <a:extLst>
              <a:ext uri="{FF2B5EF4-FFF2-40B4-BE49-F238E27FC236}">
                <a16:creationId xmlns:a16="http://schemas.microsoft.com/office/drawing/2014/main" id="{8D538B69-F63D-4E2A-85B4-AA9B6ACB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47450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10</a:t>
            </a:r>
          </a:p>
        </p:txBody>
      </p:sp>
      <p:sp>
        <p:nvSpPr>
          <p:cNvPr id="235535" name="Text Box 15">
            <a:extLst>
              <a:ext uri="{FF2B5EF4-FFF2-40B4-BE49-F238E27FC236}">
                <a16:creationId xmlns:a16="http://schemas.microsoft.com/office/drawing/2014/main" id="{6D23EFA9-0DF3-4A70-A292-E62EBF18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7974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11</a:t>
            </a:r>
          </a:p>
        </p:txBody>
      </p:sp>
      <p:sp>
        <p:nvSpPr>
          <p:cNvPr id="235536" name="Text Box 16">
            <a:extLst>
              <a:ext uri="{FF2B5EF4-FFF2-40B4-BE49-F238E27FC236}">
                <a16:creationId xmlns:a16="http://schemas.microsoft.com/office/drawing/2014/main" id="{99CF5D82-21DD-4BA9-B06E-71EC5950F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974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12</a:t>
            </a:r>
          </a:p>
        </p:txBody>
      </p:sp>
      <p:sp>
        <p:nvSpPr>
          <p:cNvPr id="235537" name="Text Box 17">
            <a:extLst>
              <a:ext uri="{FF2B5EF4-FFF2-40B4-BE49-F238E27FC236}">
                <a16:creationId xmlns:a16="http://schemas.microsoft.com/office/drawing/2014/main" id="{52ED9889-BFB0-441C-B1B4-AD8A67984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11445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13</a:t>
            </a:r>
          </a:p>
        </p:txBody>
      </p:sp>
      <p:sp>
        <p:nvSpPr>
          <p:cNvPr id="235538" name="Line 18">
            <a:extLst>
              <a:ext uri="{FF2B5EF4-FFF2-40B4-BE49-F238E27FC236}">
                <a16:creationId xmlns:a16="http://schemas.microsoft.com/office/drawing/2014/main" id="{508E296A-F670-4098-AF38-000C6DE07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1412875"/>
            <a:ext cx="4318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39" name="Line 19">
            <a:extLst>
              <a:ext uri="{FF2B5EF4-FFF2-40B4-BE49-F238E27FC236}">
                <a16:creationId xmlns:a16="http://schemas.microsoft.com/office/drawing/2014/main" id="{5F8F2261-FF72-42CF-A1AD-9742AD1CB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13414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0" name="Rectangle 6">
            <a:extLst>
              <a:ext uri="{FF2B5EF4-FFF2-40B4-BE49-F238E27FC236}">
                <a16:creationId xmlns:a16="http://schemas.microsoft.com/office/drawing/2014/main" id="{07922EE7-D84D-4838-9237-2DACDD26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064500" cy="69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1">
                <a:solidFill>
                  <a:srgbClr val="CC3300"/>
                </a:solidFill>
                <a:latin typeface="Times New Roman" panose="02020603050405020304" pitchFamily="18" charset="0"/>
              </a:rPr>
              <a:t>System Electronics Board Description</a:t>
            </a:r>
            <a:endParaRPr lang="en-US" altLang="zh-TW" sz="2800">
              <a:latin typeface="Times New Roman" panose="02020603050405020304" pitchFamily="18" charset="0"/>
            </a:endParaRPr>
          </a:p>
        </p:txBody>
      </p:sp>
      <p:sp>
        <p:nvSpPr>
          <p:cNvPr id="236553" name="Rectangle 9">
            <a:extLst>
              <a:ext uri="{FF2B5EF4-FFF2-40B4-BE49-F238E27FC236}">
                <a16:creationId xmlns:a16="http://schemas.microsoft.com/office/drawing/2014/main" id="{687FCF6D-0DA0-4541-97CF-698E0E52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7993062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400">
                <a:solidFill>
                  <a:srgbClr val="6699FF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Serial Isolator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2. Leak Detector Configuration/System Reset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3. Leak Detector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4. Convectron  Gauge Controller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5. Thermocouple (TC) Gauge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6. Ion Gauge Controller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7. Centerfinder CPU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8. Floppy Disk drive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9. Hard Disk drive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10.Chamber interface boards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11.Mainframe interlock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12.Loadlock interlock board</a:t>
            </a:r>
          </a:p>
          <a:p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13.Chamber Digital I/O board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2" name="Picture 4">
            <a:extLst>
              <a:ext uri="{FF2B5EF4-FFF2-40B4-BE49-F238E27FC236}">
                <a16:creationId xmlns:a16="http://schemas.microsoft.com/office/drawing/2014/main" id="{F81938F2-5460-4444-B247-87FE3540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42963"/>
            <a:ext cx="7920037" cy="547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573" name="Text Box 5">
            <a:extLst>
              <a:ext uri="{FF2B5EF4-FFF2-40B4-BE49-F238E27FC236}">
                <a16:creationId xmlns:a16="http://schemas.microsoft.com/office/drawing/2014/main" id="{911F8D2C-7E39-4AE5-A24E-A164D9672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09550"/>
            <a:ext cx="558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CC3300"/>
                </a:solidFill>
                <a:latin typeface="Times New Roman" panose="02020603050405020304" pitchFamily="18" charset="0"/>
              </a:rPr>
              <a:t>VME Controller Board Description</a:t>
            </a: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2C24D1BF-853F-4DA5-8C58-D2ED57215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54971570-08EA-49CB-8446-FF1DB453A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C4BD471B-4B82-4B55-9608-5B29F5F92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49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237577" name="Line 9">
            <a:extLst>
              <a:ext uri="{FF2B5EF4-FFF2-40B4-BE49-F238E27FC236}">
                <a16:creationId xmlns:a16="http://schemas.microsoft.com/office/drawing/2014/main" id="{FFD11815-355C-425A-B0A7-C400955F2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60213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8" name="Line 10">
            <a:extLst>
              <a:ext uri="{FF2B5EF4-FFF2-40B4-BE49-F238E27FC236}">
                <a16:creationId xmlns:a16="http://schemas.microsoft.com/office/drawing/2014/main" id="{B4BD8DA2-F0F7-42B9-903E-1BC781D92A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6092825"/>
            <a:ext cx="6477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9" name="Text Box 11">
            <a:extLst>
              <a:ext uri="{FF2B5EF4-FFF2-40B4-BE49-F238E27FC236}">
                <a16:creationId xmlns:a16="http://schemas.microsoft.com/office/drawing/2014/main" id="{FEB5F6B3-8174-4C05-8AB5-9CBB52926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6237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237580" name="Line 12">
            <a:extLst>
              <a:ext uri="{FF2B5EF4-FFF2-40B4-BE49-F238E27FC236}">
                <a16:creationId xmlns:a16="http://schemas.microsoft.com/office/drawing/2014/main" id="{359AF043-7D5A-4840-84AF-0749674ED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6237288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1" name="Line 13">
            <a:extLst>
              <a:ext uri="{FF2B5EF4-FFF2-40B4-BE49-F238E27FC236}">
                <a16:creationId xmlns:a16="http://schemas.microsoft.com/office/drawing/2014/main" id="{AFB3E4B3-E67D-4123-8BA2-73F4D6BD4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6188" y="6237288"/>
            <a:ext cx="2889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2" name="Text Box 14">
            <a:extLst>
              <a:ext uri="{FF2B5EF4-FFF2-40B4-BE49-F238E27FC236}">
                <a16:creationId xmlns:a16="http://schemas.microsoft.com/office/drawing/2014/main" id="{EB1FC9FE-0A9E-4A21-A09D-A80DA3913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5" y="6329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237583" name="Text Box 15">
            <a:extLst>
              <a:ext uri="{FF2B5EF4-FFF2-40B4-BE49-F238E27FC236}">
                <a16:creationId xmlns:a16="http://schemas.microsoft.com/office/drawing/2014/main" id="{C0EBC0EB-1314-4A54-BBEB-301BD6B9C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6237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237584" name="Text Box 16">
            <a:extLst>
              <a:ext uri="{FF2B5EF4-FFF2-40B4-BE49-F238E27FC236}">
                <a16:creationId xmlns:a16="http://schemas.microsoft.com/office/drawing/2014/main" id="{284853A7-D6DE-44CD-A91D-B90FA54F2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6237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66"/>
                </a:solidFill>
              </a:rPr>
              <a:t>7</a:t>
            </a:r>
          </a:p>
        </p:txBody>
      </p:sp>
      <p:sp>
        <p:nvSpPr>
          <p:cNvPr id="237585" name="Line 17">
            <a:extLst>
              <a:ext uri="{FF2B5EF4-FFF2-40B4-BE49-F238E27FC236}">
                <a16:creationId xmlns:a16="http://schemas.microsoft.com/office/drawing/2014/main" id="{B5FEBFC6-D55B-4F1A-803B-DC605068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165850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6" name="Line 18">
            <a:extLst>
              <a:ext uri="{FF2B5EF4-FFF2-40B4-BE49-F238E27FC236}">
                <a16:creationId xmlns:a16="http://schemas.microsoft.com/office/drawing/2014/main" id="{60EB345C-7B52-47C5-AC5B-244A6A35BB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6237288"/>
            <a:ext cx="7921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7" name="Rectangle 5">
            <a:extLst>
              <a:ext uri="{FF2B5EF4-FFF2-40B4-BE49-F238E27FC236}">
                <a16:creationId xmlns:a16="http://schemas.microsoft.com/office/drawing/2014/main" id="{80966A4D-99D8-4196-8EA6-1C9678A77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135937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rgbClr val="FF0066"/>
                </a:solidFill>
                <a:latin typeface="Times New Roman" panose="02020603050405020304" pitchFamily="18" charset="0"/>
              </a:rPr>
              <a:t>VME Controller Board Description</a:t>
            </a:r>
          </a:p>
        </p:txBody>
      </p:sp>
      <p:sp>
        <p:nvSpPr>
          <p:cNvPr id="238600" name="Rectangle 8">
            <a:extLst>
              <a:ext uri="{FF2B5EF4-FFF2-40B4-BE49-F238E27FC236}">
                <a16:creationId xmlns:a16="http://schemas.microsoft.com/office/drawing/2014/main" id="{38467604-D38B-4CBE-AA08-78598358D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3333FF"/>
                </a:solidFill>
              </a:rPr>
              <a:t>1. Single-Board Computer (SBC)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3333FF"/>
                </a:solidFill>
              </a:rPr>
              <a:t>2. Mizar video controller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3333FF"/>
                </a:solidFill>
              </a:rPr>
              <a:t>3. System Electronics Interface (SEI)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3333FF"/>
                </a:solidFill>
              </a:rPr>
              <a:t>4. Analog Input/Output board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3333FF"/>
                </a:solidFill>
              </a:rPr>
              <a:t>5. Stepper Controller boards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3333FF"/>
                </a:solidFill>
              </a:rPr>
              <a:t>6. Oregon Micro System (OMS) stepper controller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3333FF"/>
                </a:solidFill>
              </a:rPr>
              <a:t>7. Mainframe Digital Input/Output boards</a:t>
            </a:r>
          </a:p>
          <a:p>
            <a:pPr>
              <a:lnSpc>
                <a:spcPct val="90000"/>
              </a:lnSpc>
            </a:pPr>
            <a:endParaRPr lang="en-US" altLang="zh-TW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20" name="Picture 4">
            <a:extLst>
              <a:ext uri="{FF2B5EF4-FFF2-40B4-BE49-F238E27FC236}">
                <a16:creationId xmlns:a16="http://schemas.microsoft.com/office/drawing/2014/main" id="{196B00D1-EFFF-4F12-83A2-860BC87A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5184775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21" name="Picture 5">
            <a:extLst>
              <a:ext uri="{FF2B5EF4-FFF2-40B4-BE49-F238E27FC236}">
                <a16:creationId xmlns:a16="http://schemas.microsoft.com/office/drawing/2014/main" id="{5A014B2B-46CA-4099-8DF3-712FBDE3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052513"/>
            <a:ext cx="2349500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4" name="Text Box 8">
            <a:extLst>
              <a:ext uri="{FF2B5EF4-FFF2-40B4-BE49-F238E27FC236}">
                <a16:creationId xmlns:a16="http://schemas.microsoft.com/office/drawing/2014/main" id="{83142A3A-AA3C-4A0F-A0E3-417E23096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1219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39626" name="Rectangle 10">
            <a:extLst>
              <a:ext uri="{FF2B5EF4-FFF2-40B4-BE49-F238E27FC236}">
                <a16:creationId xmlns:a16="http://schemas.microsoft.com/office/drawing/2014/main" id="{0B596332-2CF4-4C2F-AA84-6C03C71E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08962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1">
                <a:solidFill>
                  <a:srgbClr val="FF0066"/>
                </a:solidFill>
                <a:latin typeface="Times New Roman" panose="02020603050405020304" pitchFamily="18" charset="0"/>
              </a:rPr>
              <a:t>System Controller(5-Phase Driver Compartment)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4" name="Picture 4" descr="PICT2077">
            <a:extLst>
              <a:ext uri="{FF2B5EF4-FFF2-40B4-BE49-F238E27FC236}">
                <a16:creationId xmlns:a16="http://schemas.microsoft.com/office/drawing/2014/main" id="{D3438D09-DCA7-4732-A0A4-9EA3B764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777716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45" name="Rectangle 5">
            <a:extLst>
              <a:ext uri="{FF2B5EF4-FFF2-40B4-BE49-F238E27FC236}">
                <a16:creationId xmlns:a16="http://schemas.microsoft.com/office/drawing/2014/main" id="{2A501D54-64D1-4575-A003-489DC601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4535487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1">
                <a:solidFill>
                  <a:srgbClr val="FF3300"/>
                </a:solidFill>
                <a:latin typeface="Times New Roman" panose="02020603050405020304" pitchFamily="18" charset="0"/>
              </a:rPr>
              <a:t>5-Phase Driver</a:t>
            </a:r>
            <a:endParaRPr lang="en-US" altLang="zh-TW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8" name="Picture 4" descr="PICT2075">
            <a:extLst>
              <a:ext uri="{FF2B5EF4-FFF2-40B4-BE49-F238E27FC236}">
                <a16:creationId xmlns:a16="http://schemas.microsoft.com/office/drawing/2014/main" id="{FE65FF3B-4BAE-4D4B-A549-30302AA0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981075"/>
            <a:ext cx="430053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669" name="Rectangle 5">
            <a:extLst>
              <a:ext uri="{FF2B5EF4-FFF2-40B4-BE49-F238E27FC236}">
                <a16:creationId xmlns:a16="http://schemas.microsoft.com/office/drawing/2014/main" id="{736C0694-9374-49EF-9BA9-97CB02B07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4824412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solidFill>
                  <a:srgbClr val="FF3300"/>
                </a:solidFill>
              </a:rPr>
              <a:t> </a:t>
            </a:r>
            <a: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  <a:t>RF Generator Rack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2" name="Picture 4">
            <a:extLst>
              <a:ext uri="{FF2B5EF4-FFF2-40B4-BE49-F238E27FC236}">
                <a16:creationId xmlns:a16="http://schemas.microsoft.com/office/drawing/2014/main" id="{FEBF31E5-4D3C-4ECD-BC52-273A309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82073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693" name="Rectangle 5">
            <a:extLst>
              <a:ext uri="{FF2B5EF4-FFF2-40B4-BE49-F238E27FC236}">
                <a16:creationId xmlns:a16="http://schemas.microsoft.com/office/drawing/2014/main" id="{F672E5E9-C58B-4EC5-AE54-662CB18E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08962" cy="1223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  <a:t>Edward Dry Pump and Blower Package</a:t>
            </a:r>
            <a:b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  <a:t>(QDP40/QMB250)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5" name="Picture 5">
            <a:extLst>
              <a:ext uri="{FF2B5EF4-FFF2-40B4-BE49-F238E27FC236}">
                <a16:creationId xmlns:a16="http://schemas.microsoft.com/office/drawing/2014/main" id="{053E2937-E478-4044-8BB2-C12018B5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039813"/>
            <a:ext cx="7416800" cy="50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166" name="Text Box 6">
            <a:extLst>
              <a:ext uri="{FF2B5EF4-FFF2-40B4-BE49-F238E27FC236}">
                <a16:creationId xmlns:a16="http://schemas.microsoft.com/office/drawing/2014/main" id="{CC09F103-84A2-438C-BDC9-632385149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7625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00FF"/>
                </a:solidFill>
                <a:latin typeface="Times New Roman" panose="02020603050405020304" pitchFamily="18" charset="0"/>
              </a:rPr>
              <a:t>CENTURA PVD MAINFRAME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6" name="Picture 4">
            <a:extLst>
              <a:ext uri="{FF2B5EF4-FFF2-40B4-BE49-F238E27FC236}">
                <a16:creationId xmlns:a16="http://schemas.microsoft.com/office/drawing/2014/main" id="{675573A6-C8A3-43E9-B684-50B0F510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36613"/>
            <a:ext cx="7200900" cy="559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717" name="Rectangle 5">
            <a:extLst>
              <a:ext uri="{FF2B5EF4-FFF2-40B4-BE49-F238E27FC236}">
                <a16:creationId xmlns:a16="http://schemas.microsoft.com/office/drawing/2014/main" id="{F985A2BC-379E-4AAB-818B-4A08E7E4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0350"/>
            <a:ext cx="7200900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  <a:t>Edward Pump Service Panel</a:t>
            </a:r>
            <a:endParaRPr lang="en-US" altLang="zh-TW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40" name="Picture 4">
            <a:extLst>
              <a:ext uri="{FF2B5EF4-FFF2-40B4-BE49-F238E27FC236}">
                <a16:creationId xmlns:a16="http://schemas.microsoft.com/office/drawing/2014/main" id="{0F88E086-08F5-4AB8-87FA-D35DAC1FE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92150"/>
            <a:ext cx="6408738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41" name="Rectangle 5">
            <a:extLst>
              <a:ext uri="{FF2B5EF4-FFF2-40B4-BE49-F238E27FC236}">
                <a16:creationId xmlns:a16="http://schemas.microsoft.com/office/drawing/2014/main" id="{8312AC31-1B6D-4DE7-8272-6F37E4B9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0350"/>
            <a:ext cx="6408738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FF3300"/>
                </a:solidFill>
                <a:latin typeface="Times New Roman" panose="02020603050405020304" pitchFamily="18" charset="0"/>
              </a:rPr>
              <a:t>AMAT Standard Heater Exchanger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4" name="Picture 4">
            <a:extLst>
              <a:ext uri="{FF2B5EF4-FFF2-40B4-BE49-F238E27FC236}">
                <a16:creationId xmlns:a16="http://schemas.microsoft.com/office/drawing/2014/main" id="{BF31DC30-0296-4628-B7B1-62BFE0E7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69119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5" name="Rectangle 5">
            <a:extLst>
              <a:ext uri="{FF2B5EF4-FFF2-40B4-BE49-F238E27FC236}">
                <a16:creationId xmlns:a16="http://schemas.microsoft.com/office/drawing/2014/main" id="{81D5E045-FC24-44C3-AAA4-1F511184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0350"/>
            <a:ext cx="6911975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  <a:t>AMAT Flow Diagram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8" name="Picture 4">
            <a:extLst>
              <a:ext uri="{FF2B5EF4-FFF2-40B4-BE49-F238E27FC236}">
                <a16:creationId xmlns:a16="http://schemas.microsoft.com/office/drawing/2014/main" id="{C0DC5245-5677-44DD-8A33-FA441099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52513"/>
            <a:ext cx="4000500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89" name="Picture 5">
            <a:extLst>
              <a:ext uri="{FF2B5EF4-FFF2-40B4-BE49-F238E27FC236}">
                <a16:creationId xmlns:a16="http://schemas.microsoft.com/office/drawing/2014/main" id="{548B8055-4CC7-49B3-9B6C-C3FBF3F2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415766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90" name="Rectangle 6">
            <a:extLst>
              <a:ext uri="{FF2B5EF4-FFF2-40B4-BE49-F238E27FC236}">
                <a16:creationId xmlns:a16="http://schemas.microsoft.com/office/drawing/2014/main" id="{2A44B412-DE60-4D2A-BB20-4EFC3C00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089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  <a:t>Neslab Flow Diagram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>
            <a:extLst>
              <a:ext uri="{FF2B5EF4-FFF2-40B4-BE49-F238E27FC236}">
                <a16:creationId xmlns:a16="http://schemas.microsoft.com/office/drawing/2014/main" id="{F8CCAE50-5BD0-4CAF-9993-B83CD79A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089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rgbClr val="FF3300"/>
                </a:solidFill>
                <a:latin typeface="Times New Roman" panose="02020603050405020304" pitchFamily="18" charset="0"/>
              </a:rPr>
              <a:t>FABⅡ CENTURA P.M. &amp; TRANSFER </a:t>
            </a:r>
            <a:r>
              <a:rPr lang="zh-TW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程序</a:t>
            </a:r>
            <a:endParaRPr lang="zh-TW" altLang="en-US" sz="3200">
              <a:latin typeface="Times New Roman" panose="02020603050405020304" pitchFamily="18" charset="0"/>
            </a:endParaRP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23FFE831-74E1-4629-AC98-1F82C643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80962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="1"/>
              <a:t>壹、目的：</a:t>
            </a:r>
          </a:p>
          <a:p>
            <a:r>
              <a:rPr lang="zh-TW" altLang="en-US" b="1"/>
              <a:t>	定期檢查機台狀況，以維持機台正常運作。</a:t>
            </a:r>
          </a:p>
          <a:p>
            <a:r>
              <a:rPr lang="zh-TW" altLang="en-US" b="1"/>
              <a:t>貳、適用時機及範圍：</a:t>
            </a:r>
          </a:p>
          <a:p>
            <a:r>
              <a:rPr lang="zh-TW" altLang="en-US" b="1"/>
              <a:t>	適用時機：</a:t>
            </a:r>
            <a:r>
              <a:rPr lang="en-US" altLang="zh-TW" b="1"/>
              <a:t>CENTURA 5200</a:t>
            </a:r>
            <a:r>
              <a:rPr lang="zh-TW" altLang="en-US" b="1"/>
              <a:t>：</a:t>
            </a:r>
            <a:r>
              <a:rPr lang="en-US" altLang="zh-TW" b="1" i="1" u="sng"/>
              <a:t>20000±2000</a:t>
            </a:r>
            <a:r>
              <a:rPr lang="zh-TW" altLang="en-US" b="1" i="1" u="sng"/>
              <a:t>片</a:t>
            </a:r>
            <a:r>
              <a:rPr lang="zh-TW" altLang="en-US" b="1"/>
              <a:t>，機臺異常須 </a:t>
            </a:r>
          </a:p>
          <a:p>
            <a:r>
              <a:rPr lang="zh-TW" altLang="en-US" b="1"/>
              <a:t>               </a:t>
            </a:r>
            <a:r>
              <a:rPr lang="en-US" altLang="zh-TW" b="1"/>
              <a:t>MAINTENANCE </a:t>
            </a:r>
            <a:r>
              <a:rPr lang="zh-TW" altLang="en-US" b="1"/>
              <a:t>時。</a:t>
            </a:r>
          </a:p>
          <a:p>
            <a:r>
              <a:rPr lang="zh-TW" altLang="en-US" b="1"/>
              <a:t>	適用範圍：</a:t>
            </a:r>
            <a:r>
              <a:rPr lang="en-US" altLang="zh-TW" b="1"/>
              <a:t>APPLIED MATERIAL CENTURA MACHINE </a:t>
            </a:r>
            <a:r>
              <a:rPr lang="zh-TW" altLang="en-US" b="1"/>
              <a:t>。</a:t>
            </a:r>
          </a:p>
          <a:p>
            <a:r>
              <a:rPr lang="zh-TW" altLang="en-US" b="1"/>
              <a:t>參、材料：</a:t>
            </a:r>
          </a:p>
          <a:p>
            <a:r>
              <a:rPr lang="zh-TW" altLang="en-US" b="1"/>
              <a:t>	</a:t>
            </a:r>
            <a:r>
              <a:rPr lang="en-US" altLang="zh-TW" b="1"/>
              <a:t>IPA</a:t>
            </a:r>
            <a:r>
              <a:rPr lang="zh-TW" altLang="en-US" b="1"/>
              <a:t>、</a:t>
            </a:r>
            <a:r>
              <a:rPr lang="en-US" altLang="zh-TW" b="1"/>
              <a:t>DI</a:t>
            </a:r>
            <a:r>
              <a:rPr lang="zh-TW" altLang="en-US" b="1"/>
              <a:t>水、</a:t>
            </a:r>
            <a:r>
              <a:rPr lang="en-US" altLang="zh-TW" b="1"/>
              <a:t>H2O2</a:t>
            </a:r>
            <a:r>
              <a:rPr lang="zh-TW" altLang="en-US" b="1"/>
              <a:t>、無塵布、手套、口罩、大白布。</a:t>
            </a:r>
          </a:p>
          <a:p>
            <a:r>
              <a:rPr lang="zh-TW" altLang="en-US" b="1"/>
              <a:t>肆、工具：</a:t>
            </a:r>
          </a:p>
          <a:p>
            <a:r>
              <a:rPr lang="zh-TW" altLang="en-US" b="1"/>
              <a:t>	Ｌ型板手、</a:t>
            </a:r>
            <a:r>
              <a:rPr lang="en-US" altLang="zh-TW" b="1"/>
              <a:t>(</a:t>
            </a:r>
            <a:r>
              <a:rPr lang="zh-TW" altLang="en-US" b="1"/>
              <a:t>＋</a:t>
            </a:r>
            <a:r>
              <a:rPr lang="en-US" altLang="zh-TW" b="1"/>
              <a:t>)(</a:t>
            </a:r>
            <a:r>
              <a:rPr lang="zh-TW" altLang="en-US" b="1"/>
              <a:t>－</a:t>
            </a:r>
            <a:r>
              <a:rPr lang="en-US" altLang="zh-TW" b="1"/>
              <a:t>)</a:t>
            </a:r>
            <a:r>
              <a:rPr lang="zh-TW" altLang="en-US" b="1"/>
              <a:t>起子、真空吸 塵軟管、半面式空氣濾清呼吸防護面</a:t>
            </a:r>
          </a:p>
          <a:p>
            <a:r>
              <a:rPr lang="zh-TW" altLang="en-US" b="1"/>
              <a:t>               罩、</a:t>
            </a:r>
            <a:r>
              <a:rPr lang="en-US" altLang="zh-TW" b="1"/>
              <a:t>AIR GUN</a:t>
            </a:r>
            <a:r>
              <a:rPr lang="zh-TW" altLang="en-US" b="1"/>
              <a:t>。</a:t>
            </a:r>
          </a:p>
          <a:p>
            <a:r>
              <a:rPr lang="zh-TW" altLang="en-US" b="1"/>
              <a:t>伍、注意事項：</a:t>
            </a:r>
          </a:p>
          <a:p>
            <a:r>
              <a:rPr lang="zh-TW" altLang="en-US" b="1"/>
              <a:t>	</a:t>
            </a:r>
            <a:r>
              <a:rPr lang="en-US" altLang="zh-TW" b="1"/>
              <a:t>1. </a:t>
            </a:r>
            <a:r>
              <a:rPr lang="zh-TW" altLang="en-US" b="1"/>
              <a:t>參考各檢查項目之注意事項	。</a:t>
            </a:r>
          </a:p>
          <a:p>
            <a:r>
              <a:rPr lang="zh-TW" altLang="en-US" b="1"/>
              <a:t>	</a:t>
            </a:r>
            <a:r>
              <a:rPr lang="en-US" altLang="zh-TW" b="1"/>
              <a:t>2. QUARTERLY P.M.</a:t>
            </a:r>
            <a:r>
              <a:rPr lang="zh-TW" altLang="en-US" b="1"/>
              <a:t>項目必須包括 </a:t>
            </a:r>
            <a:r>
              <a:rPr lang="en-US" altLang="zh-TW" b="1"/>
              <a:t>MONTHLY P.M.</a:t>
            </a:r>
            <a:r>
              <a:rPr lang="zh-TW" altLang="en-US" b="1"/>
              <a:t>項目</a:t>
            </a:r>
          </a:p>
          <a:p>
            <a:r>
              <a:rPr lang="zh-TW" altLang="en-US" b="1"/>
              <a:t>	    </a:t>
            </a:r>
            <a:r>
              <a:rPr lang="en-US" altLang="zh-TW" b="1"/>
              <a:t>(</a:t>
            </a:r>
            <a:r>
              <a:rPr lang="zh-TW" altLang="en-US" b="1"/>
              <a:t>參考 </a:t>
            </a:r>
            <a:r>
              <a:rPr lang="en-US" altLang="zh-TW" b="1"/>
              <a:t>PRECISION 5000 MONTHLY P.M. PROCEDURE)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       </a:t>
            </a:r>
            <a:r>
              <a:rPr lang="en-US" altLang="zh-TW" b="1"/>
              <a:t>3. PM </a:t>
            </a:r>
            <a:r>
              <a:rPr lang="zh-TW" altLang="en-US" b="1"/>
              <a:t>時須二人以上</a:t>
            </a:r>
            <a:r>
              <a:rPr lang="en-US" altLang="zh-TW" b="1"/>
              <a:t>(</a:t>
            </a:r>
            <a:r>
              <a:rPr lang="zh-TW" altLang="en-US" b="1"/>
              <a:t>含二人</a:t>
            </a:r>
            <a:r>
              <a:rPr lang="en-US" altLang="zh-TW" b="1"/>
              <a:t>)</a:t>
            </a:r>
            <a:r>
              <a:rPr lang="zh-TW" altLang="en-US" b="1"/>
              <a:t>夥同做業。</a:t>
            </a:r>
          </a:p>
          <a:p>
            <a:endParaRPr lang="zh-TW" altLang="en-US"/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>
            <a:extLst>
              <a:ext uri="{FF2B5EF4-FFF2-40B4-BE49-F238E27FC236}">
                <a16:creationId xmlns:a16="http://schemas.microsoft.com/office/drawing/2014/main" id="{BDE5DC18-8B77-424F-9A7A-BE560173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8497887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/>
              <a:t>4. </a:t>
            </a:r>
            <a:r>
              <a:rPr lang="zh-TW" altLang="en-US" b="1"/>
              <a:t>各 </a:t>
            </a:r>
            <a:r>
              <a:rPr lang="en-US" altLang="zh-TW" b="1"/>
              <a:t>CHAMBER PM </a:t>
            </a:r>
            <a:r>
              <a:rPr lang="zh-TW" altLang="en-US" b="1"/>
              <a:t>後需將 </a:t>
            </a:r>
            <a:r>
              <a:rPr lang="en-US" altLang="zh-TW" b="1"/>
              <a:t>T/C WAFER </a:t>
            </a:r>
            <a:r>
              <a:rPr lang="zh-TW" altLang="en-US" b="1"/>
              <a:t>放於 </a:t>
            </a:r>
            <a:r>
              <a:rPr lang="en-US" altLang="zh-TW" b="1"/>
              <a:t>SUSCEPTOR </a:t>
            </a:r>
            <a:r>
              <a:rPr lang="zh-TW" altLang="en-US" b="1"/>
              <a:t>上，</a:t>
            </a:r>
            <a:r>
              <a:rPr lang="en-US" altLang="zh-TW" b="1"/>
              <a:t>SUSCEPTOR </a:t>
            </a:r>
          </a:p>
          <a:p>
            <a:r>
              <a:rPr lang="en-US" altLang="zh-TW" b="1"/>
              <a:t>    </a:t>
            </a:r>
            <a:r>
              <a:rPr lang="zh-TW" altLang="en-US" b="1"/>
              <a:t>昇至</a:t>
            </a:r>
            <a:r>
              <a:rPr lang="en-TT" altLang="zh-TW" b="1"/>
              <a:t>330 MIL</a:t>
            </a:r>
            <a:r>
              <a:rPr lang="en-US" altLang="zh-TW" b="1"/>
              <a:t> PROCESS </a:t>
            </a:r>
            <a:r>
              <a:rPr lang="zh-TW" altLang="en-US" b="1"/>
              <a:t>位置，</a:t>
            </a:r>
            <a:r>
              <a:rPr lang="en-US" altLang="zh-TW" b="1"/>
              <a:t>CHAMBER </a:t>
            </a:r>
            <a:r>
              <a:rPr lang="zh-TW" altLang="en-US" b="1"/>
              <a:t>的 </a:t>
            </a:r>
            <a:r>
              <a:rPr lang="en-US" altLang="zh-TW" b="1"/>
              <a:t>AR-GAS</a:t>
            </a:r>
            <a:r>
              <a:rPr lang="zh-TW" altLang="en-US" b="1"/>
              <a:t>；</a:t>
            </a:r>
            <a:r>
              <a:rPr lang="en-US" altLang="zh-TW" b="1"/>
              <a:t>AR-PURGE</a:t>
            </a:r>
            <a:r>
              <a:rPr lang="zh-TW" altLang="en-US" b="1"/>
              <a:t>；</a:t>
            </a:r>
          </a:p>
          <a:p>
            <a:r>
              <a:rPr lang="zh-TW" altLang="en-US" b="1"/>
              <a:t>    </a:t>
            </a:r>
            <a:r>
              <a:rPr lang="en-US" altLang="zh-TW" b="1"/>
              <a:t>AR-SS </a:t>
            </a:r>
            <a:r>
              <a:rPr lang="zh-TW" altLang="en-US" b="1"/>
              <a:t>設定 </a:t>
            </a:r>
            <a:r>
              <a:rPr lang="en-US" altLang="zh-TW" b="1"/>
              <a:t>300 SCC PURGE </a:t>
            </a:r>
            <a:r>
              <a:rPr lang="zh-TW" altLang="en-US" b="1"/>
              <a:t>待溫度穩定後將其溫度記錄於 </a:t>
            </a:r>
            <a:r>
              <a:rPr lang="en-US" altLang="zh-TW" b="1"/>
              <a:t>PM </a:t>
            </a:r>
            <a:r>
              <a:rPr lang="zh-TW" altLang="en-US" b="1"/>
              <a:t>表格中。</a:t>
            </a:r>
          </a:p>
          <a:p>
            <a:r>
              <a:rPr lang="en-US" altLang="zh-TW" b="1"/>
              <a:t>5. LOADLOCK CHAMBER</a:t>
            </a:r>
            <a:r>
              <a:rPr lang="zh-TW" altLang="en-US" b="1"/>
              <a:t>測漏時，</a:t>
            </a:r>
            <a:r>
              <a:rPr lang="en-US" altLang="zh-TW" b="1"/>
              <a:t>BUFFER CHAMBER </a:t>
            </a:r>
            <a:r>
              <a:rPr lang="zh-TW" altLang="en-US" b="1"/>
              <a:t>需先</a:t>
            </a:r>
            <a:r>
              <a:rPr lang="en-US" altLang="zh-TW" b="1"/>
              <a:t>VENT</a:t>
            </a:r>
            <a:r>
              <a:rPr lang="zh-TW" altLang="en-US" b="1"/>
              <a:t>至常壓，</a:t>
            </a:r>
            <a:r>
              <a:rPr lang="zh-TW" altLang="en-TT" b="1"/>
              <a:t>同</a:t>
            </a:r>
          </a:p>
          <a:p>
            <a:r>
              <a:rPr lang="zh-TW" altLang="en-TT" b="1"/>
              <a:t>    時</a:t>
            </a:r>
            <a:r>
              <a:rPr lang="en-TT" altLang="zh-TW" b="1"/>
              <a:t>LOADLOCK CHAMBER  </a:t>
            </a:r>
            <a:r>
              <a:rPr lang="zh-TW" altLang="en-TT" b="1"/>
              <a:t>並做</a:t>
            </a:r>
            <a:r>
              <a:rPr lang="en-US" altLang="zh-TW" b="1"/>
              <a:t>CYCLE PURGE</a:t>
            </a:r>
            <a:r>
              <a:rPr lang="zh-TW" altLang="en-US" b="1"/>
              <a:t>後</a:t>
            </a:r>
            <a:r>
              <a:rPr lang="en-US" altLang="zh-TW" b="1"/>
              <a:t>PUMPDOWN</a:t>
            </a:r>
            <a:r>
              <a:rPr lang="zh-TW" altLang="en-US" b="1"/>
              <a:t>至底壓，做</a:t>
            </a:r>
            <a:r>
              <a:rPr lang="en-US" altLang="zh-TW" b="1"/>
              <a:t>1</a:t>
            </a:r>
          </a:p>
          <a:p>
            <a:r>
              <a:rPr lang="en-US" altLang="zh-TW" b="1"/>
              <a:t>    </a:t>
            </a:r>
            <a:r>
              <a:rPr lang="zh-TW" altLang="en-US" b="1"/>
              <a:t>分鐘</a:t>
            </a:r>
            <a:r>
              <a:rPr lang="en-US" altLang="zh-TW" b="1"/>
              <a:t>LEAKAGE</a:t>
            </a:r>
            <a:r>
              <a:rPr lang="zh-TW" altLang="en-US" b="1"/>
              <a:t>測漏</a:t>
            </a:r>
          </a:p>
          <a:p>
            <a:r>
              <a:rPr lang="en-US" altLang="zh-TW" b="1"/>
              <a:t>6. BUFFER CHAMBER</a:t>
            </a:r>
            <a:r>
              <a:rPr lang="zh-TW" altLang="en-US" b="1"/>
              <a:t>測漏時，</a:t>
            </a:r>
            <a:r>
              <a:rPr lang="en-US" altLang="zh-TW" b="1"/>
              <a:t>LOADL</a:t>
            </a:r>
            <a:r>
              <a:rPr lang="en-TT" altLang="zh-TW" b="1"/>
              <a:t>OC</a:t>
            </a:r>
            <a:r>
              <a:rPr lang="en-US" altLang="zh-TW" b="1"/>
              <a:t>K CHAMBER</a:t>
            </a:r>
            <a:r>
              <a:rPr lang="zh-TW" altLang="en-US" b="1"/>
              <a:t>需先</a:t>
            </a:r>
            <a:r>
              <a:rPr lang="en-US" altLang="zh-TW" b="1"/>
              <a:t>VENT</a:t>
            </a:r>
            <a:r>
              <a:rPr lang="zh-TW" altLang="en-US" b="1"/>
              <a:t>至常壓，同</a:t>
            </a:r>
          </a:p>
          <a:p>
            <a:r>
              <a:rPr lang="zh-TW" altLang="en-US" b="1"/>
              <a:t>    時將</a:t>
            </a:r>
            <a:r>
              <a:rPr lang="en-TT" altLang="zh-TW" b="1"/>
              <a:t>LOADLOCK  CHAMBER DOOR OPEN,</a:t>
            </a:r>
            <a:r>
              <a:rPr lang="zh-TW" altLang="en-TT" b="1"/>
              <a:t>另外</a:t>
            </a:r>
            <a:r>
              <a:rPr lang="en-US" altLang="zh-TW" b="1"/>
              <a:t>4</a:t>
            </a:r>
            <a:r>
              <a:rPr lang="zh-TW" altLang="en-US" b="1"/>
              <a:t>個 </a:t>
            </a:r>
            <a:r>
              <a:rPr lang="en-TT" altLang="zh-TW" b="1"/>
              <a:t>PROCESS </a:t>
            </a:r>
            <a:r>
              <a:rPr lang="en-US" altLang="zh-TW" b="1"/>
              <a:t>CHAMBER</a:t>
            </a:r>
          </a:p>
          <a:p>
            <a:r>
              <a:rPr lang="en-US" altLang="zh-TW" b="1"/>
              <a:t>    </a:t>
            </a:r>
            <a:r>
              <a:rPr lang="zh-TW" altLang="en-US" b="1"/>
              <a:t>的 </a:t>
            </a:r>
            <a:r>
              <a:rPr lang="en-US" altLang="zh-TW" b="1"/>
              <a:t>AR-GAS</a:t>
            </a:r>
            <a:r>
              <a:rPr lang="zh-TW" altLang="en-US" b="1"/>
              <a:t>；</a:t>
            </a:r>
            <a:r>
              <a:rPr lang="en-US" altLang="zh-TW" b="1"/>
              <a:t>AR-PURGE</a:t>
            </a:r>
            <a:r>
              <a:rPr lang="zh-TW" altLang="en-US" b="1"/>
              <a:t>；</a:t>
            </a:r>
            <a:r>
              <a:rPr lang="en-US" altLang="zh-TW" b="1"/>
              <a:t>AR-SS </a:t>
            </a:r>
            <a:r>
              <a:rPr lang="zh-TW" altLang="en-US" b="1"/>
              <a:t>設定 </a:t>
            </a:r>
            <a:r>
              <a:rPr lang="en-US" altLang="zh-TW" b="1"/>
              <a:t>300 SCC </a:t>
            </a:r>
            <a:r>
              <a:rPr lang="zh-TW" altLang="en-US" b="1"/>
              <a:t>作</a:t>
            </a:r>
            <a:r>
              <a:rPr lang="en-TT" altLang="zh-TW" b="1"/>
              <a:t>CHAMBER </a:t>
            </a:r>
            <a:r>
              <a:rPr lang="en-US" altLang="zh-TW" b="1"/>
              <a:t>PURGE</a:t>
            </a:r>
            <a:r>
              <a:rPr lang="zh-TW" altLang="en-US" b="1"/>
              <a:t>，</a:t>
            </a:r>
          </a:p>
          <a:p>
            <a:r>
              <a:rPr lang="zh-TW" altLang="en-US" b="1"/>
              <a:t>    </a:t>
            </a:r>
            <a:r>
              <a:rPr lang="en-TT" altLang="zh-TW" b="1"/>
              <a:t>BUFFER CHAMBER </a:t>
            </a:r>
            <a:r>
              <a:rPr lang="zh-TW" altLang="en-TT" b="1"/>
              <a:t>並做</a:t>
            </a:r>
            <a:r>
              <a:rPr lang="en-US" altLang="zh-TW" b="1"/>
              <a:t>CYCLE PURGE</a:t>
            </a:r>
            <a:r>
              <a:rPr lang="zh-TW" altLang="en-US" b="1"/>
              <a:t>後</a:t>
            </a:r>
            <a:r>
              <a:rPr lang="en-US" altLang="zh-TW" b="1"/>
              <a:t>PUMPDOWN</a:t>
            </a:r>
            <a:r>
              <a:rPr lang="zh-TW" altLang="en-US" b="1"/>
              <a:t>至底壓，做</a:t>
            </a:r>
            <a:r>
              <a:rPr lang="en-US" altLang="zh-TW" b="1"/>
              <a:t>1</a:t>
            </a:r>
            <a:r>
              <a:rPr lang="zh-TW" altLang="en-US" b="1"/>
              <a:t>分鐘</a:t>
            </a:r>
          </a:p>
          <a:p>
            <a:r>
              <a:rPr lang="zh-TW" altLang="en-US" b="1"/>
              <a:t>    </a:t>
            </a:r>
            <a:r>
              <a:rPr lang="en-US" altLang="zh-TW" b="1"/>
              <a:t>LEAKAGE</a:t>
            </a:r>
            <a:r>
              <a:rPr lang="zh-TW" altLang="en-US" b="1"/>
              <a:t>測漏。</a:t>
            </a:r>
          </a:p>
          <a:p>
            <a:endParaRPr lang="zh-TW" altLang="en-US" b="1"/>
          </a:p>
          <a:p>
            <a:r>
              <a:rPr lang="zh-TW" altLang="en-US" b="1">
                <a:solidFill>
                  <a:srgbClr val="FF0066"/>
                </a:solidFill>
              </a:rPr>
              <a:t>陸、安全事項：</a:t>
            </a:r>
          </a:p>
          <a:p>
            <a:endParaRPr lang="zh-TW" altLang="en-US" b="1"/>
          </a:p>
          <a:p>
            <a:r>
              <a:rPr lang="zh-TW" altLang="en-US" b="1"/>
              <a:t>   防護用具之穿戴：</a:t>
            </a:r>
          </a:p>
          <a:p>
            <a:r>
              <a:rPr lang="zh-TW" altLang="en-US" b="1"/>
              <a:t>      </a:t>
            </a:r>
            <a:r>
              <a:rPr lang="en-US" altLang="zh-TW" b="1"/>
              <a:t>1 </a:t>
            </a:r>
            <a:r>
              <a:rPr lang="zh-TW" altLang="en-US" b="1"/>
              <a:t>半面式空氣濾清呼吸防護面罩：在作業環境中防止空氣中有害物質經過呼吸 </a:t>
            </a:r>
          </a:p>
          <a:p>
            <a:r>
              <a:rPr lang="zh-TW" altLang="en-US" b="1"/>
              <a:t>         而造成嚴重危險，可達到過濾空氣之效果。</a:t>
            </a:r>
          </a:p>
          <a:p>
            <a:r>
              <a:rPr lang="zh-TW" altLang="en-US" b="1"/>
              <a:t>      </a:t>
            </a:r>
            <a:r>
              <a:rPr lang="en-US" altLang="zh-TW" b="1"/>
              <a:t>2  </a:t>
            </a:r>
            <a:r>
              <a:rPr lang="zh-TW" altLang="en-US" b="1"/>
              <a:t>防護手套：防止有害物質直接觸及到皮膚表面。</a:t>
            </a:r>
          </a:p>
          <a:p>
            <a:pPr>
              <a:spcBef>
                <a:spcPct val="50000"/>
              </a:spcBef>
            </a:pPr>
            <a:endParaRPr lang="zh-TW" altLang="en-US" b="1"/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>
            <a:extLst>
              <a:ext uri="{FF2B5EF4-FFF2-40B4-BE49-F238E27FC236}">
                <a16:creationId xmlns:a16="http://schemas.microsoft.com/office/drawing/2014/main" id="{57662688-52C7-4244-90B9-CEE8322D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9217025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solidFill>
                  <a:srgbClr val="FF0066"/>
                </a:solidFill>
              </a:rPr>
              <a:t>柒、</a:t>
            </a:r>
            <a:r>
              <a:rPr lang="en-US" altLang="zh-TW" b="1">
                <a:solidFill>
                  <a:srgbClr val="FF0066"/>
                </a:solidFill>
              </a:rPr>
              <a:t>PM </a:t>
            </a:r>
            <a:r>
              <a:rPr lang="zh-TW" altLang="en-US" b="1">
                <a:solidFill>
                  <a:srgbClr val="FF0066"/>
                </a:solidFill>
              </a:rPr>
              <a:t>步驟：</a:t>
            </a:r>
          </a:p>
          <a:p>
            <a:r>
              <a:rPr lang="zh-TW" altLang="en-US" b="1"/>
              <a:t>   一、</a:t>
            </a:r>
            <a:r>
              <a:rPr lang="en-US" altLang="zh-TW" b="1"/>
              <a:t>CHAMBER MAINTENANCE</a:t>
            </a:r>
          </a:p>
          <a:p>
            <a:r>
              <a:rPr lang="en-US" altLang="zh-TW" b="1"/>
              <a:t>       1 </a:t>
            </a:r>
            <a:r>
              <a:rPr lang="zh-TW" altLang="en-US" b="1"/>
              <a:t>將 </a:t>
            </a:r>
            <a:r>
              <a:rPr lang="en-US" altLang="zh-TW" b="1"/>
              <a:t>SYSTEM </a:t>
            </a:r>
            <a:r>
              <a:rPr lang="zh-TW" altLang="en-US" b="1"/>
              <a:t>改為 </a:t>
            </a:r>
            <a:r>
              <a:rPr lang="en-US" altLang="zh-TW" b="1"/>
              <a:t>MANUAL </a:t>
            </a:r>
            <a:r>
              <a:rPr lang="zh-TW" altLang="en-US" b="1"/>
              <a:t>選 </a:t>
            </a:r>
            <a:r>
              <a:rPr lang="en-US" altLang="zh-TW" b="1"/>
              <a:t>SYSTEM → CONTROL SYSTEM </a:t>
            </a:r>
            <a:r>
              <a:rPr lang="zh-TW" altLang="en-US" b="1"/>
              <a:t>選取  </a:t>
            </a:r>
          </a:p>
          <a:p>
            <a:r>
              <a:rPr lang="zh-TW" altLang="en-US" b="1"/>
              <a:t>          </a:t>
            </a:r>
            <a:r>
              <a:rPr lang="en-US" altLang="zh-TW" b="1"/>
              <a:t>AUTOMATION </a:t>
            </a:r>
            <a:r>
              <a:rPr lang="zh-TW" altLang="en-US" b="1"/>
              <a:t>改為 </a:t>
            </a:r>
            <a:r>
              <a:rPr lang="en-US" altLang="zh-TW" b="1"/>
              <a:t>MANUAL</a:t>
            </a:r>
            <a:r>
              <a:rPr lang="zh-TW" altLang="en-US" b="1"/>
              <a:t>，並可 發現 </a:t>
            </a:r>
            <a:r>
              <a:rPr lang="en-US" altLang="zh-TW" b="1"/>
              <a:t>SYSTEM </a:t>
            </a:r>
            <a:r>
              <a:rPr lang="zh-TW" altLang="en-US" b="1"/>
              <a:t>及</a:t>
            </a:r>
            <a:r>
              <a:rPr lang="en-US" altLang="zh-TW" b="1"/>
              <a:t>WAFER </a:t>
            </a:r>
            <a:r>
              <a:rPr lang="zh-TW" altLang="en-US" b="1"/>
              <a:t>欄位由藍轉</a:t>
            </a:r>
          </a:p>
          <a:p>
            <a:r>
              <a:rPr lang="zh-TW" altLang="en-US" b="1"/>
              <a:t>          白。</a:t>
            </a:r>
          </a:p>
          <a:p>
            <a:r>
              <a:rPr lang="zh-TW" altLang="en-US" b="1"/>
              <a:t>       </a:t>
            </a:r>
            <a:r>
              <a:rPr lang="en-US" altLang="zh-TW" b="1"/>
              <a:t>2 </a:t>
            </a:r>
            <a:r>
              <a:rPr lang="zh-TW" altLang="en-US" b="1"/>
              <a:t>將 </a:t>
            </a:r>
            <a:r>
              <a:rPr lang="en-US" altLang="zh-TW" b="1"/>
              <a:t>MAINTENANCE </a:t>
            </a:r>
            <a:r>
              <a:rPr lang="zh-TW" altLang="en-US" b="1"/>
              <a:t>之 </a:t>
            </a:r>
            <a:r>
              <a:rPr lang="en-US" altLang="zh-TW" b="1"/>
              <a:t>CHAMBER</a:t>
            </a:r>
            <a:r>
              <a:rPr lang="zh-TW" altLang="en-US" b="1"/>
              <a:t>，先選 </a:t>
            </a:r>
            <a:r>
              <a:rPr lang="en-US" altLang="zh-TW" b="1"/>
              <a:t>CONTROL SYSTEM SCREEN → </a:t>
            </a:r>
          </a:p>
          <a:p>
            <a:r>
              <a:rPr lang="en-US" altLang="zh-TW" b="1"/>
              <a:t>          CLEAN  PROCESS </a:t>
            </a:r>
            <a:r>
              <a:rPr lang="zh-TW" altLang="en-US" b="1"/>
              <a:t>選取 </a:t>
            </a:r>
            <a:r>
              <a:rPr lang="en-US" altLang="zh-TW" b="1"/>
              <a:t>RF CLEAN RECIPE </a:t>
            </a:r>
            <a:r>
              <a:rPr lang="zh-TW" altLang="en-US" b="1"/>
              <a:t>作 </a:t>
            </a:r>
            <a:r>
              <a:rPr lang="en-US" altLang="zh-TW" b="1"/>
              <a:t>CLEAN ACTION</a:t>
            </a:r>
            <a:r>
              <a:rPr lang="zh-TW" altLang="en-US" b="1"/>
              <a:t>，並設定 </a:t>
            </a:r>
          </a:p>
          <a:p>
            <a:r>
              <a:rPr lang="zh-TW" altLang="en-US" b="1"/>
              <a:t>          </a:t>
            </a:r>
            <a:r>
              <a:rPr lang="en-US" altLang="zh-TW" b="1"/>
              <a:t>CHAMBER  SERVICE → MODIFY TEMP </a:t>
            </a:r>
            <a:r>
              <a:rPr lang="zh-TW" altLang="en-US" b="1"/>
              <a:t>降溫，選 </a:t>
            </a:r>
            <a:r>
              <a:rPr lang="en-US" altLang="zh-TW" b="1"/>
              <a:t>MONITOR GAS PANEL </a:t>
            </a:r>
          </a:p>
          <a:p>
            <a:r>
              <a:rPr lang="en-US" altLang="zh-TW" b="1"/>
              <a:t>          </a:t>
            </a:r>
            <a:r>
              <a:rPr lang="zh-TW" altLang="en-US" b="1"/>
              <a:t>通 </a:t>
            </a:r>
            <a:r>
              <a:rPr lang="en-US" altLang="zh-TW" b="1"/>
              <a:t>500~800 SCCM  ARGON PURGE CHAMBER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</a:t>
            </a:r>
            <a:r>
              <a:rPr lang="en-US" altLang="zh-TW" b="1"/>
              <a:t>3 </a:t>
            </a:r>
            <a:r>
              <a:rPr lang="zh-TW" altLang="en-US" b="1"/>
              <a:t>選 </a:t>
            </a:r>
            <a:r>
              <a:rPr lang="en-US" altLang="zh-TW" b="1"/>
              <a:t>MONITOR CHAMBER → CLOSE FORLINE VALVE → OPEN N2 </a:t>
            </a:r>
            <a:r>
              <a:rPr lang="zh-TW" altLang="en-US" b="1"/>
              <a:t>進入 </a:t>
            </a:r>
          </a:p>
          <a:p>
            <a:r>
              <a:rPr lang="zh-TW" altLang="en-US" b="1"/>
              <a:t>          </a:t>
            </a:r>
            <a:r>
              <a:rPr lang="en-US" altLang="zh-TW" b="1"/>
              <a:t>PROCESS  CHAMBER → VENT CHAMBER </a:t>
            </a:r>
            <a:r>
              <a:rPr lang="zh-TW" altLang="en-US" b="1"/>
              <a:t>至 </a:t>
            </a:r>
            <a:r>
              <a:rPr lang="en-US" altLang="zh-TW" b="1"/>
              <a:t>ATM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</a:t>
            </a:r>
            <a:r>
              <a:rPr lang="en-US" altLang="zh-TW" b="1"/>
              <a:t>4 MAINTENANCE </a:t>
            </a:r>
            <a:r>
              <a:rPr lang="zh-TW" altLang="en-US" b="1"/>
              <a:t>前將備妥之半面式空氣濾清呼吸防護面罩戴上，</a:t>
            </a:r>
            <a:r>
              <a:rPr lang="en-US" altLang="zh-TW" b="1"/>
              <a:t>GUN </a:t>
            </a:r>
          </a:p>
          <a:p>
            <a:r>
              <a:rPr lang="en-US" altLang="zh-TW" b="1"/>
              <a:t>          BELLOW </a:t>
            </a:r>
            <a:r>
              <a:rPr lang="zh-TW" altLang="en-US" b="1"/>
              <a:t>上 </a:t>
            </a:r>
            <a:r>
              <a:rPr lang="en-US" altLang="zh-TW" b="1"/>
              <a:t>AIR MODULE</a:t>
            </a:r>
            <a:r>
              <a:rPr lang="zh-TW" altLang="en-US" b="1"/>
              <a:t>並</a:t>
            </a:r>
            <a:r>
              <a:rPr lang="en-US" altLang="zh-TW" b="1"/>
              <a:t>OPEN AIR</a:t>
            </a:r>
            <a:r>
              <a:rPr lang="zh-TW" altLang="en-US" b="1"/>
              <a:t>，</a:t>
            </a:r>
            <a:r>
              <a:rPr lang="en-US" altLang="zh-TW" b="1"/>
              <a:t>OPEN CHAMBER COVER</a:t>
            </a:r>
            <a:r>
              <a:rPr lang="zh-TW" altLang="en-US" b="1"/>
              <a:t>，接上</a:t>
            </a:r>
          </a:p>
          <a:p>
            <a:r>
              <a:rPr lang="zh-TW" altLang="en-US" b="1"/>
              <a:t>          備妥之 </a:t>
            </a:r>
            <a:r>
              <a:rPr lang="en-US" altLang="zh-TW" b="1"/>
              <a:t>LOW VACUUM </a:t>
            </a:r>
            <a:r>
              <a:rPr lang="zh-TW" altLang="en-US" b="1"/>
              <a:t>對 準</a:t>
            </a:r>
            <a:r>
              <a:rPr lang="en-US" altLang="zh-TW" b="1"/>
              <a:t>CHAMBER </a:t>
            </a:r>
            <a:r>
              <a:rPr lang="zh-TW" altLang="en-US" b="1"/>
              <a:t>內，使其吸去廢氣 </a:t>
            </a:r>
            <a:r>
              <a:rPr lang="en-US" altLang="zh-TW" b="1"/>
              <a:t>(OUT </a:t>
            </a:r>
          </a:p>
          <a:p>
            <a:r>
              <a:rPr lang="en-US" altLang="zh-TW" b="1"/>
              <a:t>          GASING)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</a:t>
            </a:r>
            <a:r>
              <a:rPr lang="en-US" altLang="zh-TW" b="1"/>
              <a:t>5 </a:t>
            </a:r>
            <a:r>
              <a:rPr lang="zh-TW" altLang="en-US" b="1"/>
              <a:t>以英制板手拆下 </a:t>
            </a:r>
            <a:r>
              <a:rPr lang="en-US" altLang="zh-TW" b="1"/>
              <a:t>GAS BOX ASSEMBLY </a:t>
            </a:r>
            <a:r>
              <a:rPr lang="zh-TW" altLang="en-US" b="1"/>
              <a:t>置於大白布上，</a:t>
            </a:r>
            <a:r>
              <a:rPr lang="en-US" altLang="zh-TW" b="1"/>
              <a:t>SEE PROCESS KIT      </a:t>
            </a:r>
          </a:p>
          <a:p>
            <a:r>
              <a:rPr lang="en-US" altLang="zh-TW" b="1"/>
              <a:t>          MODULE </a:t>
            </a:r>
            <a:r>
              <a:rPr lang="zh-TW" altLang="en-US" b="1"/>
              <a:t>，先以沾染 </a:t>
            </a:r>
            <a:r>
              <a:rPr lang="en-US" altLang="zh-TW" b="1"/>
              <a:t>H2O2 </a:t>
            </a:r>
            <a:r>
              <a:rPr lang="zh-TW" altLang="en-US" b="1"/>
              <a:t>之無塵布擦拭拆下 </a:t>
            </a:r>
            <a:r>
              <a:rPr lang="en-US" altLang="zh-TW" b="1"/>
              <a:t>GAS BOX PARTS</a:t>
            </a:r>
            <a:r>
              <a:rPr lang="zh-TW" altLang="en-US" b="1"/>
              <a:t>，再次以 </a:t>
            </a:r>
          </a:p>
          <a:p>
            <a:r>
              <a:rPr lang="zh-TW" altLang="en-US" b="1"/>
              <a:t>          </a:t>
            </a:r>
            <a:r>
              <a:rPr lang="en-US" altLang="zh-TW" b="1"/>
              <a:t>IPA</a:t>
            </a:r>
            <a:r>
              <a:rPr lang="zh-TW" altLang="en-US" b="1"/>
              <a:t>擦拭一次 </a:t>
            </a:r>
            <a:r>
              <a:rPr lang="en-US" altLang="zh-TW" b="1"/>
              <a:t>OK</a:t>
            </a:r>
            <a:r>
              <a:rPr lang="zh-TW" altLang="en-US" b="1"/>
              <a:t>，並以備妥之 </a:t>
            </a:r>
            <a:r>
              <a:rPr lang="en-US" altLang="zh-TW" b="1"/>
              <a:t>AIR GUN </a:t>
            </a:r>
            <a:r>
              <a:rPr lang="zh-TW" altLang="en-US" b="1"/>
              <a:t>吹乾擦拭過之 </a:t>
            </a:r>
            <a:r>
              <a:rPr lang="en-US" altLang="zh-TW" b="1"/>
              <a:t>GAS ASSEMBLY </a:t>
            </a:r>
          </a:p>
          <a:p>
            <a:r>
              <a:rPr lang="en-US" altLang="zh-TW" b="1"/>
              <a:t>          PARTS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  ** 注意：</a:t>
            </a:r>
            <a:r>
              <a:rPr lang="en-US" altLang="zh-TW" b="1"/>
              <a:t>(1) Tube,Gas Feed </a:t>
            </a:r>
            <a:r>
              <a:rPr lang="zh-TW" altLang="en-US" b="1"/>
              <a:t>若不潔，則須更換。</a:t>
            </a:r>
          </a:p>
          <a:p>
            <a:r>
              <a:rPr lang="zh-TW" altLang="en-US" b="1"/>
              <a:t>                         </a:t>
            </a:r>
            <a:r>
              <a:rPr lang="en-US" altLang="zh-TW" b="1"/>
              <a:t>(2)Manifold,Gas WSi</a:t>
            </a:r>
            <a:r>
              <a:rPr lang="zh-TW" altLang="en-US" b="1"/>
              <a:t>內部管路須</a:t>
            </a:r>
            <a:r>
              <a:rPr lang="en-US" altLang="zh-TW" b="1"/>
              <a:t>clean</a:t>
            </a:r>
            <a:r>
              <a:rPr lang="zh-TW" altLang="en-US" b="1"/>
              <a:t>，以保氣流暢通。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>
            <a:extLst>
              <a:ext uri="{FF2B5EF4-FFF2-40B4-BE49-F238E27FC236}">
                <a16:creationId xmlns:a16="http://schemas.microsoft.com/office/drawing/2014/main" id="{F57EBFF6-5E42-427A-95E1-D8BDB642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820150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 </a:t>
            </a:r>
            <a:r>
              <a:rPr lang="en-US" altLang="zh-TW" b="1"/>
              <a:t>6 </a:t>
            </a:r>
            <a:r>
              <a:rPr lang="zh-TW" altLang="en-US" b="1"/>
              <a:t>以相對之 </a:t>
            </a:r>
            <a:r>
              <a:rPr lang="en-US" altLang="zh-TW" b="1"/>
              <a:t>SEQUENCE ASEMBLY SEE PROCESS KIT MODULE → GAS </a:t>
            </a:r>
          </a:p>
          <a:p>
            <a:r>
              <a:rPr lang="en-US" altLang="zh-TW" b="1"/>
              <a:t>      BOX  ASSEMBLY OK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</a:t>
            </a:r>
            <a:r>
              <a:rPr lang="en-US" altLang="zh-TW" b="1"/>
              <a:t>7 </a:t>
            </a:r>
            <a:r>
              <a:rPr lang="zh-TW" altLang="en-US" b="1"/>
              <a:t>完成 </a:t>
            </a:r>
            <a:r>
              <a:rPr lang="en-US" altLang="zh-TW" b="1"/>
              <a:t>CHAMBER MAINTENANCE </a:t>
            </a:r>
            <a:r>
              <a:rPr lang="zh-TW" altLang="en-US" b="1"/>
              <a:t>後，收拾使用過沾染 </a:t>
            </a:r>
            <a:r>
              <a:rPr lang="en-US" altLang="zh-TW" b="1"/>
              <a:t>POWDER (</a:t>
            </a:r>
            <a:r>
              <a:rPr lang="zh-TW" altLang="en-US" b="1"/>
              <a:t>沉積物</a:t>
            </a:r>
            <a:r>
              <a:rPr lang="en-US" altLang="zh-TW" b="1"/>
              <a:t>) </a:t>
            </a:r>
            <a:r>
              <a:rPr lang="zh-TW" altLang="en-US" b="1"/>
              <a:t>的</a:t>
            </a:r>
          </a:p>
          <a:p>
            <a:r>
              <a:rPr lang="zh-TW" altLang="en-US" b="1"/>
              <a:t>      無塵 布、手套、並確認是否為腐蝕類廢棄物，加以區分後以透明夾鏈袋包好密</a:t>
            </a:r>
          </a:p>
          <a:p>
            <a:r>
              <a:rPr lang="zh-TW" altLang="en-US" b="1"/>
              <a:t>      封繫實袋口，置放於小方格腐蝕性垃圾桶。另 </a:t>
            </a:r>
            <a:r>
              <a:rPr lang="en-US" altLang="zh-TW" b="1"/>
              <a:t>LOW VACUUM</a:t>
            </a:r>
            <a:r>
              <a:rPr lang="zh-TW" altLang="en-US" b="1"/>
              <a:t>、</a:t>
            </a:r>
            <a:r>
              <a:rPr lang="en-US" altLang="zh-TW" b="1"/>
              <a:t>AIR GUN</a:t>
            </a:r>
            <a:r>
              <a:rPr lang="zh-TW" altLang="en-US" b="1"/>
              <a:t>、半</a:t>
            </a:r>
          </a:p>
          <a:p>
            <a:r>
              <a:rPr lang="zh-TW" altLang="en-US" b="1"/>
              <a:t>      面式 空氣濾清呼吸防護面罩收回擺放於其定位。</a:t>
            </a:r>
          </a:p>
          <a:p>
            <a:r>
              <a:rPr lang="zh-TW" altLang="en-US" b="1"/>
              <a:t>   </a:t>
            </a:r>
            <a:r>
              <a:rPr lang="en-US" altLang="zh-TW" b="1"/>
              <a:t>8 </a:t>
            </a:r>
            <a:r>
              <a:rPr lang="zh-TW" altLang="en-US" b="1"/>
              <a:t>後續將 </a:t>
            </a:r>
            <a:r>
              <a:rPr lang="en-US" altLang="zh-TW" b="1"/>
              <a:t>CHAMBER SUSCEPTOR </a:t>
            </a:r>
            <a:r>
              <a:rPr lang="zh-TW" altLang="en-US" b="1"/>
              <a:t>升至</a:t>
            </a:r>
            <a:r>
              <a:rPr lang="en-US" altLang="zh-TW" b="1"/>
              <a:t>PROCESS POSITION</a:t>
            </a:r>
            <a:r>
              <a:rPr lang="zh-TW" altLang="en-US" b="1"/>
              <a:t>，放置 </a:t>
            </a:r>
            <a:r>
              <a:rPr lang="en-US" altLang="zh-TW" b="1"/>
              <a:t>T/C </a:t>
            </a:r>
          </a:p>
          <a:p>
            <a:r>
              <a:rPr lang="en-US" altLang="zh-TW" b="1"/>
              <a:t>      WAFER</a:t>
            </a:r>
            <a:r>
              <a:rPr lang="zh-TW" altLang="en-US" b="1"/>
              <a:t>於</a:t>
            </a:r>
            <a:r>
              <a:rPr lang="en-US" altLang="zh-TW" b="1"/>
              <a:t>SUSCEPTOR</a:t>
            </a:r>
            <a:r>
              <a:rPr lang="zh-TW" altLang="en-US" b="1"/>
              <a:t>上，</a:t>
            </a:r>
            <a:r>
              <a:rPr lang="en-US" altLang="zh-TW" b="1"/>
              <a:t>CLOSE CHAMBER ASSEMBLY→OPEN </a:t>
            </a:r>
          </a:p>
          <a:p>
            <a:r>
              <a:rPr lang="en-US" altLang="zh-TW" b="1"/>
              <a:t>      FORLINE </a:t>
            </a:r>
            <a:r>
              <a:rPr lang="zh-TW" altLang="en-US" b="1"/>
              <a:t>抽真空→</a:t>
            </a:r>
            <a:r>
              <a:rPr lang="en-US" altLang="zh-TW" b="1"/>
              <a:t>CHAMBER  SERVICE </a:t>
            </a:r>
            <a:r>
              <a:rPr lang="zh-TW" altLang="en-US" b="1"/>
              <a:t>升溫至</a:t>
            </a:r>
            <a:r>
              <a:rPr lang="en-US" altLang="zh-TW" b="1"/>
              <a:t>400</a:t>
            </a:r>
            <a:r>
              <a:rPr lang="zh-TW" altLang="en-US" b="1"/>
              <a:t>度，</a:t>
            </a:r>
            <a:r>
              <a:rPr lang="en-US" altLang="zh-TW" b="1"/>
              <a:t>ARGON OPEN</a:t>
            </a:r>
            <a:r>
              <a:rPr lang="zh-TW" altLang="en-US" b="1"/>
              <a:t>至</a:t>
            </a:r>
          </a:p>
          <a:p>
            <a:r>
              <a:rPr lang="zh-TW" altLang="en-US" b="1"/>
              <a:t>      </a:t>
            </a:r>
            <a:r>
              <a:rPr lang="en-US" altLang="zh-TW" b="1"/>
              <a:t>300 SCCM</a:t>
            </a:r>
            <a:r>
              <a:rPr lang="zh-TW" altLang="en-US" b="1"/>
              <a:t>， 待約</a:t>
            </a:r>
            <a:r>
              <a:rPr lang="en-US" altLang="zh-TW" b="1"/>
              <a:t>10 MINUTE </a:t>
            </a:r>
            <a:r>
              <a:rPr lang="zh-TW" altLang="en-US" b="1"/>
              <a:t>以</a:t>
            </a:r>
            <a:r>
              <a:rPr lang="en-US" altLang="zh-TW" b="1"/>
              <a:t>T/C WAFER  MONITOR ACTUAL </a:t>
            </a:r>
          </a:p>
          <a:p>
            <a:r>
              <a:rPr lang="en-US" altLang="zh-TW" b="1"/>
              <a:t>      TEMPERATURE</a:t>
            </a:r>
            <a:r>
              <a:rPr lang="zh-TW" altLang="en-US" b="1"/>
              <a:t>，</a:t>
            </a:r>
            <a:r>
              <a:rPr lang="en-US" altLang="zh-TW" b="1"/>
              <a:t>(</a:t>
            </a:r>
            <a:r>
              <a:rPr lang="zh-TW" altLang="en-US" b="1"/>
              <a:t>並於</a:t>
            </a:r>
            <a:r>
              <a:rPr lang="en-US" altLang="zh-TW" b="1"/>
              <a:t>EMS TABLE </a:t>
            </a:r>
            <a:r>
              <a:rPr lang="zh-TW" altLang="en-US" b="1"/>
              <a:t>上作實際溫度的記錄</a:t>
            </a:r>
            <a:r>
              <a:rPr lang="en-US" altLang="zh-TW" b="1"/>
              <a:t>)</a:t>
            </a:r>
            <a:r>
              <a:rPr lang="zh-TW" altLang="en-US" b="1"/>
              <a:t>，而後降溫至</a:t>
            </a:r>
            <a:r>
              <a:rPr lang="en-US" altLang="zh-TW" b="1"/>
              <a:t>100</a:t>
            </a:r>
            <a:r>
              <a:rPr lang="zh-TW" altLang="en-US" b="1"/>
              <a:t>度    </a:t>
            </a:r>
          </a:p>
          <a:p>
            <a:r>
              <a:rPr lang="zh-TW" altLang="en-US" b="1"/>
              <a:t>      </a:t>
            </a:r>
            <a:r>
              <a:rPr lang="en-US" altLang="zh-TW" b="1"/>
              <a:t>VENT CHAMBER</a:t>
            </a:r>
            <a:r>
              <a:rPr lang="zh-TW" altLang="en-US" b="1"/>
              <a:t>取出 </a:t>
            </a:r>
            <a:r>
              <a:rPr lang="en-US" altLang="zh-TW" b="1"/>
              <a:t>T/C WAFER</a:t>
            </a:r>
            <a:r>
              <a:rPr lang="zh-TW" altLang="en-US" b="1"/>
              <a:t>，此動作即完成</a:t>
            </a:r>
            <a:r>
              <a:rPr lang="en-US" altLang="zh-TW" b="1"/>
              <a:t>MONITOR CHAMBER </a:t>
            </a:r>
          </a:p>
          <a:p>
            <a:r>
              <a:rPr lang="en-US" altLang="zh-TW" b="1"/>
              <a:t>      TEMPERATURE(</a:t>
            </a:r>
            <a:r>
              <a:rPr lang="zh-TW" altLang="en-US" b="1"/>
              <a:t>另將取出之 </a:t>
            </a:r>
            <a:r>
              <a:rPr lang="en-US" altLang="zh-TW" b="1"/>
              <a:t>T/C WAFER</a:t>
            </a:r>
            <a:r>
              <a:rPr lang="zh-TW" altLang="en-US" b="1"/>
              <a:t>擺回定位</a:t>
            </a:r>
            <a:r>
              <a:rPr lang="en-US" altLang="zh-TW" b="1"/>
              <a:t>) 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</a:t>
            </a:r>
            <a:r>
              <a:rPr lang="en-US" altLang="zh-TW" b="1"/>
              <a:t>9.CLOSE CHAMBER LID ASSEMBLY</a:t>
            </a:r>
            <a:r>
              <a:rPr lang="zh-TW" altLang="en-US" b="1"/>
              <a:t>， </a:t>
            </a:r>
            <a:r>
              <a:rPr lang="en-US" altLang="zh-TW" b="1"/>
              <a:t>OPEN ARGON 500~800SCCM</a:t>
            </a:r>
            <a:r>
              <a:rPr lang="zh-TW" altLang="en-US" b="1"/>
              <a:t>，</a:t>
            </a:r>
          </a:p>
          <a:p>
            <a:r>
              <a:rPr lang="zh-TW" altLang="en-US" b="1"/>
              <a:t>      </a:t>
            </a:r>
            <a:r>
              <a:rPr lang="en-US" altLang="zh-TW" b="1"/>
              <a:t>PURGE CHAMBER (0.5~1 HR) CLOSE ARGON PURGE</a:t>
            </a:r>
            <a:r>
              <a:rPr lang="zh-TW" altLang="en-US" b="1"/>
              <a:t>，原則上低溫測漏前</a:t>
            </a:r>
          </a:p>
          <a:p>
            <a:r>
              <a:rPr lang="zh-TW" altLang="en-US" b="1"/>
              <a:t>      需將 </a:t>
            </a:r>
            <a:r>
              <a:rPr lang="en-US" altLang="zh-TW" b="1"/>
              <a:t>MIXER DIVERT  VALVE </a:t>
            </a:r>
            <a:r>
              <a:rPr lang="zh-TW" altLang="en-US" b="1"/>
              <a:t>作 </a:t>
            </a:r>
            <a:r>
              <a:rPr lang="en-US" altLang="zh-TW" b="1"/>
              <a:t>OUTGASING PURGE PUMPDOWN</a:t>
            </a:r>
            <a:r>
              <a:rPr lang="zh-TW" altLang="en-US" b="1"/>
              <a:t>，測漏</a:t>
            </a:r>
          </a:p>
          <a:p>
            <a:r>
              <a:rPr lang="zh-TW" altLang="en-US" b="1"/>
              <a:t>      </a:t>
            </a:r>
            <a:r>
              <a:rPr lang="en-US" altLang="zh-TW" b="1"/>
              <a:t>LEAK RATE TREND </a:t>
            </a:r>
            <a:r>
              <a:rPr lang="zh-TW" altLang="en-US" b="1"/>
              <a:t>必須連續三筆往下 </a:t>
            </a:r>
            <a:r>
              <a:rPr lang="en-US" altLang="zh-TW" b="1"/>
              <a:t>DOWN </a:t>
            </a:r>
            <a:r>
              <a:rPr lang="zh-TW" altLang="en-US" b="1"/>
              <a:t>，最後一筆須 </a:t>
            </a:r>
            <a:r>
              <a:rPr lang="en-US" altLang="zh-TW" b="1"/>
              <a:t>&lt;3 mTORR </a:t>
            </a:r>
            <a:r>
              <a:rPr lang="zh-TW" altLang="en-US" b="1"/>
              <a:t>，</a:t>
            </a:r>
          </a:p>
          <a:p>
            <a:r>
              <a:rPr lang="zh-TW" altLang="en-US" b="1"/>
              <a:t>      則可直接作升溫，</a:t>
            </a:r>
            <a:r>
              <a:rPr lang="en-US" altLang="zh-TW" b="1"/>
              <a:t>CHAMBER SERVICE → </a:t>
            </a:r>
            <a:r>
              <a:rPr lang="zh-TW" altLang="en-US" b="1"/>
              <a:t>升溫 </a:t>
            </a:r>
            <a:r>
              <a:rPr lang="en-US" altLang="zh-TW" b="1"/>
              <a:t>LEAK UP START(</a:t>
            </a:r>
            <a:r>
              <a:rPr lang="zh-TW" altLang="en-US" b="1"/>
              <a:t>高溫測漏必</a:t>
            </a:r>
          </a:p>
          <a:p>
            <a:r>
              <a:rPr lang="zh-TW" altLang="en-US" b="1"/>
              <a:t>      須 </a:t>
            </a:r>
            <a:r>
              <a:rPr lang="en-US" altLang="zh-TW" b="1"/>
              <a:t>&lt;1 mTORR) </a:t>
            </a:r>
            <a:r>
              <a:rPr lang="zh-TW" altLang="en-US" b="1"/>
              <a:t>測漏 </a:t>
            </a:r>
            <a:r>
              <a:rPr lang="en-US" altLang="zh-TW" b="1"/>
              <a:t>OK</a:t>
            </a:r>
            <a:r>
              <a:rPr lang="zh-TW" altLang="en-US" b="1"/>
              <a:t>，交由 </a:t>
            </a:r>
            <a:r>
              <a:rPr lang="en-US" altLang="zh-TW" b="1"/>
              <a:t>EA </a:t>
            </a:r>
            <a:r>
              <a:rPr lang="zh-TW" altLang="en-US" b="1"/>
              <a:t>依復機 </a:t>
            </a:r>
            <a:r>
              <a:rPr lang="en-US" altLang="zh-TW" b="1"/>
              <a:t>O.I </a:t>
            </a:r>
            <a:r>
              <a:rPr lang="zh-TW" altLang="en-US" b="1"/>
              <a:t>測機。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Rectangle 4">
            <a:extLst>
              <a:ext uri="{FF2B5EF4-FFF2-40B4-BE49-F238E27FC236}">
                <a16:creationId xmlns:a16="http://schemas.microsoft.com/office/drawing/2014/main" id="{D8794378-5404-4AD7-9748-6E60EE6A6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8931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solidFill>
                  <a:srgbClr val="FF0066"/>
                </a:solidFill>
              </a:rPr>
              <a:t>二、</a:t>
            </a:r>
            <a:r>
              <a:rPr lang="en-US" altLang="zh-TW" b="1">
                <a:solidFill>
                  <a:srgbClr val="FF0066"/>
                </a:solidFill>
              </a:rPr>
              <a:t>LOADLOCK CHAMBER TRANSFER </a:t>
            </a:r>
            <a:r>
              <a:rPr lang="zh-TW" altLang="en-US" b="1">
                <a:solidFill>
                  <a:srgbClr val="FF0066"/>
                </a:solidFill>
              </a:rPr>
              <a:t>的檢查與調整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1 </a:t>
            </a:r>
            <a:r>
              <a:rPr lang="zh-TW" altLang="en-US" b="1"/>
              <a:t>將 </a:t>
            </a:r>
            <a:r>
              <a:rPr lang="en-US" altLang="zh-TW" b="1"/>
              <a:t>SYSTEM </a:t>
            </a:r>
            <a:r>
              <a:rPr lang="zh-TW" altLang="en-US" b="1"/>
              <a:t>改為”</a:t>
            </a:r>
            <a:r>
              <a:rPr lang="en-US" altLang="zh-TW" b="1"/>
              <a:t>MANUAL”</a:t>
            </a:r>
            <a:r>
              <a:rPr lang="zh-TW" altLang="en-US" b="1"/>
              <a:t>選 </a:t>
            </a:r>
            <a:r>
              <a:rPr lang="en-US" altLang="zh-TW" b="1"/>
              <a:t>SYSTEM → CONTROL SYSTEM</a:t>
            </a:r>
            <a:r>
              <a:rPr lang="zh-TW" altLang="en-US" b="1"/>
              <a:t>，選取    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AUTOMATIC</a:t>
            </a:r>
            <a:r>
              <a:rPr lang="zh-TW" altLang="en-US" b="1"/>
              <a:t>改為 </a:t>
            </a:r>
            <a:r>
              <a:rPr lang="en-US" altLang="zh-TW" b="1"/>
              <a:t>MANUAL</a:t>
            </a:r>
            <a:r>
              <a:rPr lang="zh-TW" altLang="en-US" b="1"/>
              <a:t>。並可發現”</a:t>
            </a:r>
            <a:r>
              <a:rPr lang="en-US" altLang="zh-TW" b="1"/>
              <a:t>SYSTEM”</a:t>
            </a:r>
            <a:r>
              <a:rPr lang="zh-TW" altLang="en-US" b="1"/>
              <a:t>及”</a:t>
            </a:r>
            <a:r>
              <a:rPr lang="en-US" altLang="zh-TW" b="1"/>
              <a:t>WAFER”</a:t>
            </a:r>
            <a:r>
              <a:rPr lang="zh-TW" altLang="en-US" b="1"/>
              <a:t>欄位由藍</a:t>
            </a:r>
          </a:p>
          <a:p>
            <a:r>
              <a:rPr lang="zh-TW" altLang="en-US" b="1"/>
              <a:t>        轉白。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2 </a:t>
            </a:r>
            <a:r>
              <a:rPr lang="zh-TW" altLang="en-US" b="1"/>
              <a:t>將系統做 </a:t>
            </a:r>
            <a:r>
              <a:rPr lang="en-US" altLang="zh-TW" b="1"/>
              <a:t>HOME</a:t>
            </a:r>
            <a:r>
              <a:rPr lang="zh-TW" altLang="en-US" b="1"/>
              <a:t>（</a:t>
            </a:r>
            <a:r>
              <a:rPr lang="en-US" altLang="zh-TW" b="1"/>
              <a:t>WAFER MONITER HANDLER HOME ALL ROBOT </a:t>
            </a:r>
          </a:p>
          <a:p>
            <a:r>
              <a:rPr lang="en-US" altLang="zh-TW" b="1"/>
              <a:t>        AXES </a:t>
            </a:r>
            <a:r>
              <a:rPr lang="zh-TW" altLang="en-US" b="1"/>
              <a:t>）</a:t>
            </a:r>
            <a:r>
              <a:rPr lang="en-US" altLang="zh-TW" b="1"/>
              <a:t>BUFFR CHAMBER VENT</a:t>
            </a:r>
            <a:r>
              <a:rPr lang="zh-TW" altLang="en-US" b="1"/>
              <a:t>（</a:t>
            </a:r>
            <a:r>
              <a:rPr lang="en-US" altLang="zh-TW" b="1"/>
              <a:t>WAFER → CONTROL HANDLER → </a:t>
            </a:r>
          </a:p>
          <a:p>
            <a:r>
              <a:rPr lang="en-US" altLang="zh-TW" b="1"/>
              <a:t>        VENT BUFFLE → OPEN VENT VALVE)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3 </a:t>
            </a:r>
            <a:r>
              <a:rPr lang="zh-TW" altLang="en-US" b="1"/>
              <a:t>設定 </a:t>
            </a:r>
            <a:r>
              <a:rPr lang="en-US" altLang="zh-TW" b="1"/>
              <a:t>SLIT VALVE INTERLOCK</a:t>
            </a:r>
            <a:r>
              <a:rPr lang="zh-TW" altLang="en-US" b="1"/>
              <a:t>，使其能在 </a:t>
            </a:r>
            <a:r>
              <a:rPr lang="en-US" altLang="zh-TW" b="1"/>
              <a:t>ATM </a:t>
            </a:r>
            <a:r>
              <a:rPr lang="zh-TW" altLang="en-US" b="1"/>
              <a:t>下開啟。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4. MISC → SYSTEM CONFIGURATION → CONFIGURE SYSTEM </a:t>
            </a:r>
            <a:r>
              <a:rPr lang="zh-TW" altLang="en-US" b="1"/>
              <a:t>選取 </a:t>
            </a:r>
          </a:p>
          <a:p>
            <a:r>
              <a:rPr lang="zh-TW" altLang="en-US" b="1"/>
              <a:t>         </a:t>
            </a:r>
            <a:r>
              <a:rPr lang="en-US" altLang="zh-TW" b="1"/>
              <a:t>VACUUM SENSOR </a:t>
            </a:r>
            <a:r>
              <a:rPr lang="zh-TW" altLang="en-US" b="1"/>
              <a:t>處將”</a:t>
            </a:r>
            <a:r>
              <a:rPr lang="en-US" altLang="zh-TW" b="1"/>
              <a:t>CHECK”</a:t>
            </a:r>
            <a:r>
              <a:rPr lang="zh-TW" altLang="en-US" b="1"/>
              <a:t>改為”</a:t>
            </a:r>
            <a:r>
              <a:rPr lang="en-US" altLang="zh-TW" b="1"/>
              <a:t>IGNORE“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5 MISC → MAINTEMANCE → DIGITAL I/O</a:t>
            </a:r>
            <a:r>
              <a:rPr lang="zh-TW" altLang="en-US" b="1"/>
              <a:t>，將 </a:t>
            </a:r>
            <a:r>
              <a:rPr lang="en-US" altLang="zh-TW" b="1"/>
              <a:t>DI/DO BOARD </a:t>
            </a:r>
            <a:r>
              <a:rPr lang="zh-TW" altLang="en-US" b="1"/>
              <a:t>上之 </a:t>
            </a:r>
            <a:r>
              <a:rPr lang="en-US" altLang="zh-TW" b="1"/>
              <a:t>2-21</a:t>
            </a:r>
            <a:r>
              <a:rPr lang="zh-TW" altLang="en-US" b="1"/>
              <a:t>，</a:t>
            </a:r>
          </a:p>
          <a:p>
            <a:r>
              <a:rPr lang="zh-TW" altLang="en-US" b="1"/>
              <a:t>        設定其</a:t>
            </a:r>
            <a:r>
              <a:rPr lang="en-US" altLang="zh-TW" b="1"/>
              <a:t>ENABLE"1"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6 WAFER MONITOR HANDLER </a:t>
            </a:r>
            <a:r>
              <a:rPr lang="zh-TW" altLang="en-US" b="1"/>
              <a:t>將 </a:t>
            </a:r>
            <a:r>
              <a:rPr lang="en-US" altLang="zh-TW" b="1"/>
              <a:t>LOADLOCK X </a:t>
            </a:r>
            <a:r>
              <a:rPr lang="zh-TW" altLang="en-US" b="1"/>
              <a:t>之 </a:t>
            </a:r>
            <a:r>
              <a:rPr lang="en-US" altLang="zh-TW" b="1"/>
              <a:t>SLIT VALVE </a:t>
            </a:r>
          </a:p>
          <a:p>
            <a:r>
              <a:rPr lang="en-US" altLang="zh-TW" b="1"/>
              <a:t>       </a:t>
            </a:r>
            <a:r>
              <a:rPr lang="zh-TW" altLang="en-US" b="1"/>
              <a:t>由”</a:t>
            </a:r>
            <a:r>
              <a:rPr lang="en-US" altLang="zh-TW" b="1"/>
              <a:t>CLOSED”</a:t>
            </a:r>
            <a:r>
              <a:rPr lang="zh-TW" altLang="en-US" b="1"/>
              <a:t>改為”</a:t>
            </a:r>
            <a:r>
              <a:rPr lang="en-US" altLang="zh-TW" b="1"/>
              <a:t>OPEN”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7 </a:t>
            </a:r>
            <a:r>
              <a:rPr lang="zh-TW" altLang="en-US" b="1"/>
              <a:t>設定使 </a:t>
            </a:r>
            <a:r>
              <a:rPr lang="en-US" altLang="zh-TW" b="1"/>
              <a:t>ROBOT </a:t>
            </a:r>
            <a:r>
              <a:rPr lang="zh-TW" altLang="en-US" b="1"/>
              <a:t>能以慢速度做檢查 </a:t>
            </a:r>
            <a:r>
              <a:rPr lang="en-US" altLang="zh-TW" b="1"/>
              <a:t>MIS → CONFIGURE SYSTEM → </a:t>
            </a:r>
          </a:p>
          <a:p>
            <a:r>
              <a:rPr lang="en-US" altLang="zh-TW" b="1"/>
              <a:t>       FUTURE CONFIGURE </a:t>
            </a:r>
            <a:r>
              <a:rPr lang="zh-TW" altLang="en-US" b="1"/>
              <a:t>選取 </a:t>
            </a:r>
            <a:r>
              <a:rPr lang="en-US" altLang="zh-TW" b="1"/>
              <a:t>LOADER OPTIONS </a:t>
            </a:r>
            <a:r>
              <a:rPr lang="zh-TW" altLang="en-US" b="1"/>
              <a:t>之 </a:t>
            </a:r>
            <a:r>
              <a:rPr lang="en-US" altLang="zh-TW" b="1"/>
              <a:t>BIT29</a:t>
            </a:r>
            <a:r>
              <a:rPr lang="zh-TW" altLang="en-US" b="1"/>
              <a:t>，將其改為 </a:t>
            </a:r>
            <a:r>
              <a:rPr lang="en-US" altLang="zh-TW" b="1"/>
              <a:t>ON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8 CHECK BLADE LEVELING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8.1 WAFER → MONITOR HANDLER → ROTATION </a:t>
            </a:r>
            <a:r>
              <a:rPr lang="zh-TW" altLang="en-US" b="1"/>
              <a:t>選取”</a:t>
            </a:r>
            <a:r>
              <a:rPr lang="en-US" altLang="zh-TW" b="1"/>
              <a:t>CASS X INS</a:t>
            </a:r>
          </a:p>
          <a:p>
            <a:r>
              <a:rPr lang="en-US" altLang="zh-TW" b="1"/>
              <a:t>              POS”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8.2 EXTENSION </a:t>
            </a:r>
            <a:r>
              <a:rPr lang="zh-TW" altLang="en-US" b="1"/>
              <a:t>選取”</a:t>
            </a:r>
            <a:r>
              <a:rPr lang="en-US" altLang="zh-TW" b="1"/>
              <a:t>CHAMBER</a:t>
            </a:r>
            <a:r>
              <a:rPr lang="zh-TW" altLang="en-US" b="1"/>
              <a:t>，</a:t>
            </a:r>
            <a:r>
              <a:rPr lang="en-US" altLang="zh-TW" b="1"/>
              <a:t>DROP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8.3 </a:t>
            </a:r>
            <a:r>
              <a:rPr lang="zh-TW" altLang="en-US" b="1"/>
              <a:t>以水平儀放至於 </a:t>
            </a:r>
            <a:r>
              <a:rPr lang="en-US" altLang="zh-TW" b="1"/>
              <a:t>BLAND CHECK BLADF </a:t>
            </a:r>
            <a:r>
              <a:rPr lang="zh-TW" altLang="en-US" b="1"/>
              <a:t>是否平整若 </a:t>
            </a:r>
            <a:r>
              <a:rPr lang="en-US" altLang="zh-TW" b="1"/>
              <a:t>BLADE LEVELING</a:t>
            </a:r>
          </a:p>
          <a:p>
            <a:r>
              <a:rPr lang="en-US" altLang="zh-TW" b="1"/>
              <a:t>              </a:t>
            </a:r>
            <a:r>
              <a:rPr lang="zh-TW" altLang="en-US" b="1"/>
              <a:t>不好，請調整 </a:t>
            </a:r>
            <a:r>
              <a:rPr lang="en-US" altLang="zh-TW" b="1"/>
              <a:t>BLADE LEVELING SCREW</a:t>
            </a:r>
            <a:r>
              <a:rPr lang="zh-TW" altLang="en-US" b="1"/>
              <a:t>。	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Text Box 4">
            <a:extLst>
              <a:ext uri="{FF2B5EF4-FFF2-40B4-BE49-F238E27FC236}">
                <a16:creationId xmlns:a16="http://schemas.microsoft.com/office/drawing/2014/main" id="{D4D87DC8-E337-4FCC-8521-287998D2D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7296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8.4 </a:t>
            </a:r>
            <a:r>
              <a:rPr lang="zh-TW" altLang="en-US" b="1"/>
              <a:t>將 </a:t>
            </a:r>
            <a:r>
              <a:rPr lang="en-US" altLang="zh-TW" b="1"/>
              <a:t>EXTENSIN </a:t>
            </a:r>
            <a:r>
              <a:rPr lang="zh-TW" altLang="en-US" b="1"/>
              <a:t>改為”</a:t>
            </a:r>
            <a:r>
              <a:rPr lang="en-US" altLang="zh-TW" b="1"/>
              <a:t>ZERO POSITION”</a:t>
            </a:r>
            <a:r>
              <a:rPr lang="zh-TW" altLang="en-US" b="1"/>
              <a:t>。</a:t>
            </a:r>
          </a:p>
          <a:p>
            <a:r>
              <a:rPr lang="en-US" altLang="zh-TW" b="1"/>
              <a:t>8.5 </a:t>
            </a:r>
            <a:r>
              <a:rPr lang="zh-TW" altLang="en-US" b="1"/>
              <a:t>將 </a:t>
            </a:r>
            <a:r>
              <a:rPr lang="en-US" altLang="zh-TW" b="1"/>
              <a:t>DUMMY WAFER </a:t>
            </a:r>
            <a:r>
              <a:rPr lang="zh-TW" altLang="en-US" b="1"/>
              <a:t>放置於 </a:t>
            </a:r>
            <a:r>
              <a:rPr lang="en-US" altLang="zh-TW" b="1"/>
              <a:t>CASSETTE </a:t>
            </a:r>
            <a:r>
              <a:rPr lang="zh-TW" altLang="en-US" b="1"/>
              <a:t>之 </a:t>
            </a:r>
            <a:r>
              <a:rPr lang="en-US" altLang="zh-TW" b="1"/>
              <a:t>SLOT1</a:t>
            </a:r>
            <a:r>
              <a:rPr lang="zh-TW" altLang="en-US" b="1"/>
              <a:t>、</a:t>
            </a:r>
            <a:r>
              <a:rPr lang="en-US" altLang="zh-TW" b="1"/>
              <a:t>2</a:t>
            </a:r>
            <a:r>
              <a:rPr lang="zh-TW" altLang="en-US" b="1"/>
              <a:t>、</a:t>
            </a:r>
            <a:r>
              <a:rPr lang="en-US" altLang="zh-TW" b="1"/>
              <a:t>12</a:t>
            </a:r>
            <a:r>
              <a:rPr lang="zh-TW" altLang="en-US" b="1"/>
              <a:t>、</a:t>
            </a:r>
            <a:r>
              <a:rPr lang="en-US" altLang="zh-TW" b="1"/>
              <a:t>13</a:t>
            </a:r>
            <a:r>
              <a:rPr lang="zh-TW" altLang="en-US" b="1"/>
              <a:t>、</a:t>
            </a:r>
          </a:p>
          <a:p>
            <a:r>
              <a:rPr lang="zh-TW" altLang="en-US" b="1"/>
              <a:t>      </a:t>
            </a:r>
            <a:r>
              <a:rPr lang="en-US" altLang="zh-TW" b="1"/>
              <a:t>24</a:t>
            </a:r>
            <a:r>
              <a:rPr lang="zh-TW" altLang="en-US" b="1"/>
              <a:t>、</a:t>
            </a:r>
            <a:r>
              <a:rPr lang="en-US" altLang="zh-TW" b="1"/>
              <a:t>25 </a:t>
            </a:r>
            <a:r>
              <a:rPr lang="zh-TW" altLang="en-US" b="1"/>
              <a:t>並將 </a:t>
            </a:r>
            <a:r>
              <a:rPr lang="en-US" altLang="zh-TW" b="1"/>
              <a:t>CASSETTE </a:t>
            </a:r>
            <a:r>
              <a:rPr lang="zh-TW" altLang="en-US" b="1"/>
              <a:t>放置於 </a:t>
            </a:r>
            <a:r>
              <a:rPr lang="en-US" altLang="zh-TW" b="1"/>
              <a:t>INDEXER </a:t>
            </a:r>
            <a:r>
              <a:rPr lang="zh-TW" altLang="en-US" b="1"/>
              <a:t>上。</a:t>
            </a:r>
          </a:p>
          <a:p>
            <a:r>
              <a:rPr lang="en-US" altLang="zh-TW" b="1"/>
              <a:t>8.6 WAFER → MONITOR HANDLER</a:t>
            </a:r>
            <a:r>
              <a:rPr lang="zh-TW" altLang="en-US" b="1"/>
              <a:t>，將 </a:t>
            </a:r>
            <a:r>
              <a:rPr lang="en-US" altLang="zh-TW" b="1"/>
              <a:t>CASS </a:t>
            </a:r>
            <a:r>
              <a:rPr lang="zh-TW" altLang="en-US" b="1"/>
              <a:t>轉至”</a:t>
            </a:r>
            <a:r>
              <a:rPr lang="en-US" altLang="zh-TW" b="1"/>
              <a:t>IN”</a:t>
            </a:r>
            <a:r>
              <a:rPr lang="zh-TW" altLang="en-US" b="1"/>
              <a:t>。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93C3F331-F241-43FF-8879-00698CADE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47813"/>
            <a:ext cx="8375650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/>
              <a:t>9 CHECK CASSETTE SLOT SPACING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9.1 WAFER → MONITOR HANDLER → CASS ELEVATOR → REQ </a:t>
            </a:r>
          </a:p>
          <a:p>
            <a:r>
              <a:rPr lang="en-US" altLang="zh-TW" b="1"/>
              <a:t>               SLOT</a:t>
            </a:r>
            <a:r>
              <a:rPr lang="zh-TW" altLang="en-US" b="1"/>
              <a:t>：</a:t>
            </a:r>
            <a:r>
              <a:rPr lang="en-US" altLang="zh-TW" b="1"/>
              <a:t>2 → TO SLOT BASE</a:t>
            </a:r>
            <a:r>
              <a:rPr lang="zh-TW" altLang="en-US" b="1"/>
              <a:t>。使 </a:t>
            </a:r>
            <a:r>
              <a:rPr lang="en-US" altLang="zh-TW" b="1"/>
              <a:t>CASS </a:t>
            </a:r>
            <a:r>
              <a:rPr lang="zh-TW" altLang="en-US" b="1"/>
              <a:t>移至 </a:t>
            </a:r>
            <a:r>
              <a:rPr lang="en-US" altLang="zh-TW" b="1"/>
              <a:t>SLOT2  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9.2 WAFER → MONITOR HANDLER → EXTENSION DIRECT CONTROL </a:t>
            </a:r>
          </a:p>
          <a:p>
            <a:r>
              <a:rPr lang="en-US" altLang="zh-TW" b="1"/>
              <a:t>              →  OUT</a:t>
            </a:r>
            <a:r>
              <a:rPr lang="zh-TW" altLang="en-US" b="1"/>
              <a:t>：</a:t>
            </a:r>
            <a:r>
              <a:rPr lang="en-US" altLang="zh-TW" b="1"/>
              <a:t>10000</a:t>
            </a:r>
            <a:r>
              <a:rPr lang="zh-TW" altLang="en-US" b="1"/>
              <a:t>。使 </a:t>
            </a:r>
            <a:r>
              <a:rPr lang="en-US" altLang="zh-TW" b="1"/>
              <a:t>BLADE </a:t>
            </a:r>
            <a:r>
              <a:rPr lang="zh-TW" altLang="en-US" b="1"/>
              <a:t>伸出 </a:t>
            </a:r>
            <a:r>
              <a:rPr lang="en-US" altLang="zh-TW" b="1"/>
              <a:t>SLIT VALVE</a:t>
            </a:r>
            <a:r>
              <a:rPr lang="zh-TW" altLang="en-US" b="1"/>
              <a:t>，於 </a:t>
            </a:r>
            <a:r>
              <a:rPr lang="en-US" altLang="zh-TW" b="1"/>
              <a:t>SLOT1</a:t>
            </a:r>
            <a:r>
              <a:rPr lang="zh-TW" altLang="en-US" b="1"/>
              <a:t>、</a:t>
            </a:r>
          </a:p>
          <a:p>
            <a:r>
              <a:rPr lang="zh-TW" altLang="en-US" b="1"/>
              <a:t>              </a:t>
            </a:r>
            <a:r>
              <a:rPr lang="en-US" altLang="zh-TW" b="1"/>
              <a:t>SLOT2 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9.3 </a:t>
            </a:r>
            <a:r>
              <a:rPr lang="zh-TW" altLang="en-US" b="1"/>
              <a:t>同 </a:t>
            </a:r>
            <a:r>
              <a:rPr lang="en-US" altLang="zh-TW" b="1"/>
              <a:t>9.2 </a:t>
            </a:r>
            <a:r>
              <a:rPr lang="zh-TW" altLang="en-US" b="1"/>
              <a:t>每次 </a:t>
            </a:r>
            <a:r>
              <a:rPr lang="en-US" altLang="zh-TW" b="1"/>
              <a:t>OUT 1000</a:t>
            </a:r>
            <a:r>
              <a:rPr lang="zh-TW" altLang="en-US" b="1"/>
              <a:t>，確定 </a:t>
            </a:r>
            <a:r>
              <a:rPr lang="en-US" altLang="zh-TW" b="1"/>
              <a:t>BLADE </a:t>
            </a:r>
            <a:r>
              <a:rPr lang="zh-TW" altLang="en-US" b="1"/>
              <a:t>在 </a:t>
            </a:r>
            <a:r>
              <a:rPr lang="en-US" altLang="zh-TW" b="1"/>
              <a:t>SLOT1</a:t>
            </a:r>
            <a:r>
              <a:rPr lang="zh-TW" altLang="en-US" b="1"/>
              <a:t>、</a:t>
            </a:r>
            <a:r>
              <a:rPr lang="en-US" altLang="zh-TW" b="1"/>
              <a:t>SLOT2 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9.4 </a:t>
            </a:r>
            <a:r>
              <a:rPr lang="zh-TW" altLang="en-US" b="1"/>
              <a:t>若 </a:t>
            </a:r>
            <a:r>
              <a:rPr lang="en-US" altLang="zh-TW" b="1"/>
              <a:t>BLADE </a:t>
            </a:r>
            <a:r>
              <a:rPr lang="zh-TW" altLang="en-US" b="1"/>
              <a:t>在 </a:t>
            </a:r>
            <a:r>
              <a:rPr lang="en-US" altLang="zh-TW" b="1"/>
              <a:t>CASS </a:t>
            </a:r>
            <a:r>
              <a:rPr lang="zh-TW" altLang="en-US" b="1"/>
              <a:t>內有 </a:t>
            </a:r>
            <a:r>
              <a:rPr lang="en-US" altLang="zh-TW" b="1"/>
              <a:t>FRONT-TO-BACK </a:t>
            </a:r>
            <a:r>
              <a:rPr lang="zh-TW" altLang="en-US" b="1"/>
              <a:t>或 </a:t>
            </a:r>
            <a:r>
              <a:rPr lang="en-US" altLang="zh-TW" b="1"/>
              <a:t>SIDE-TO-SIDE </a:t>
            </a:r>
            <a:r>
              <a:rPr lang="zh-TW" altLang="en-US" b="1"/>
              <a:t>之斜，</a:t>
            </a:r>
          </a:p>
          <a:p>
            <a:r>
              <a:rPr lang="zh-TW" altLang="en-US" b="1"/>
              <a:t>              請適當調整 </a:t>
            </a:r>
            <a:r>
              <a:rPr lang="en-US" altLang="zh-TW" b="1"/>
              <a:t>INDEX</a:t>
            </a:r>
            <a:r>
              <a:rPr lang="zh-TW" altLang="en-US" b="1"/>
              <a:t>之</a:t>
            </a:r>
            <a:r>
              <a:rPr lang="en-US" altLang="zh-TW" b="1"/>
              <a:t>LEVELING SCREW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9.5 </a:t>
            </a:r>
            <a:r>
              <a:rPr lang="zh-TW" altLang="en-US" b="1"/>
              <a:t>若 </a:t>
            </a:r>
            <a:r>
              <a:rPr lang="en-US" altLang="zh-TW" b="1"/>
              <a:t>BLADE </a:t>
            </a:r>
            <a:r>
              <a:rPr lang="zh-TW" altLang="en-US" b="1"/>
              <a:t>不在 </a:t>
            </a:r>
            <a:r>
              <a:rPr lang="en-US" altLang="zh-TW" b="1"/>
              <a:t>SLOT </a:t>
            </a:r>
            <a:r>
              <a:rPr lang="zh-TW" altLang="en-US" b="1"/>
              <a:t>之間，而 </a:t>
            </a:r>
            <a:r>
              <a:rPr lang="en-US" altLang="zh-TW" b="1"/>
              <a:t>INDEX LEVELING </a:t>
            </a:r>
            <a:r>
              <a:rPr lang="zh-TW" altLang="en-US" b="1"/>
              <a:t>己 </a:t>
            </a:r>
            <a:r>
              <a:rPr lang="en-US" altLang="zh-TW" b="1"/>
              <a:t>OK </a:t>
            </a:r>
            <a:r>
              <a:rPr lang="zh-TW" altLang="en-US" b="1"/>
              <a:t>則請將 </a:t>
            </a:r>
          </a:p>
          <a:p>
            <a:r>
              <a:rPr lang="zh-TW" altLang="en-US" b="1"/>
              <a:t>              </a:t>
            </a:r>
            <a:r>
              <a:rPr lang="en-US" altLang="zh-TW" b="1"/>
              <a:t>CASS  ELEVATOR </a:t>
            </a:r>
            <a:r>
              <a:rPr lang="zh-TW" altLang="en-US" b="1"/>
              <a:t>做 </a:t>
            </a:r>
            <a:r>
              <a:rPr lang="en-US" altLang="zh-TW" b="1"/>
              <a:t>DIRECT CONTROL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9.6 </a:t>
            </a:r>
            <a:r>
              <a:rPr lang="zh-TW" altLang="en-US" b="1"/>
              <a:t>請確定 </a:t>
            </a:r>
            <a:r>
              <a:rPr lang="en-US" altLang="zh-TW" b="1"/>
              <a:t>BLADE </a:t>
            </a:r>
            <a:r>
              <a:rPr lang="zh-TW" altLang="en-US" b="1"/>
              <a:t>在 </a:t>
            </a:r>
            <a:r>
              <a:rPr lang="en-US" altLang="zh-TW" b="1"/>
              <a:t>SLOT1</a:t>
            </a:r>
            <a:r>
              <a:rPr lang="zh-TW" altLang="en-US" b="1"/>
              <a:t>、</a:t>
            </a:r>
            <a:r>
              <a:rPr lang="en-US" altLang="zh-TW" b="1"/>
              <a:t>2 </a:t>
            </a:r>
            <a:r>
              <a:rPr lang="zh-TW" altLang="en-US" b="1"/>
              <a:t>之間記錄 </a:t>
            </a:r>
            <a:r>
              <a:rPr lang="en-US" altLang="zh-TW" b="1"/>
              <a:t>CASS ELEVATOR </a:t>
            </a:r>
            <a:r>
              <a:rPr lang="zh-TW" altLang="en-US" b="1"/>
              <a:t>之 </a:t>
            </a:r>
          </a:p>
          <a:p>
            <a:r>
              <a:rPr lang="zh-TW" altLang="en-US" b="1"/>
              <a:t>              </a:t>
            </a:r>
            <a:r>
              <a:rPr lang="en-US" altLang="zh-TW" b="1"/>
              <a:t>SETP(A)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9.7 </a:t>
            </a:r>
            <a:r>
              <a:rPr lang="zh-TW" altLang="en-US" b="1"/>
              <a:t>選取 </a:t>
            </a:r>
            <a:r>
              <a:rPr lang="en-US" altLang="zh-TW" b="1"/>
              <a:t>CASS ELEVATOR → REQ SLOT</a:t>
            </a:r>
            <a:r>
              <a:rPr lang="zh-TW" altLang="en-US" b="1"/>
              <a:t>：</a:t>
            </a:r>
            <a:r>
              <a:rPr lang="en-US" altLang="zh-TW" b="1"/>
              <a:t>2 → TO SLOT DELTA</a:t>
            </a:r>
            <a:r>
              <a:rPr lang="zh-TW" altLang="en-US" b="1"/>
              <a:t>。使 </a:t>
            </a:r>
          </a:p>
          <a:p>
            <a:r>
              <a:rPr lang="zh-TW" altLang="en-US" b="1"/>
              <a:t>              </a:t>
            </a:r>
            <a:r>
              <a:rPr lang="en-US" altLang="zh-TW" b="1"/>
              <a:t>WAFER</a:t>
            </a:r>
            <a:r>
              <a:rPr lang="zh-TW" altLang="en-US" b="1"/>
              <a:t>可以恰巧落在 </a:t>
            </a:r>
            <a:r>
              <a:rPr lang="en-US" altLang="zh-TW" b="1"/>
              <a:t>BLADE </a:t>
            </a:r>
            <a:r>
              <a:rPr lang="zh-TW" altLang="en-US" b="1"/>
              <a:t>之 </a:t>
            </a:r>
            <a:r>
              <a:rPr lang="en-US" altLang="zh-TW" b="1"/>
              <a:t>FRONT SHOE</a:t>
            </a:r>
            <a:r>
              <a:rPr lang="zh-TW" altLang="en-US" b="1"/>
              <a:t>。若 </a:t>
            </a:r>
            <a:r>
              <a:rPr lang="en-US" altLang="zh-TW" b="1"/>
              <a:t>HAND-OFF </a:t>
            </a:r>
            <a:r>
              <a:rPr lang="zh-TW" altLang="en-US" b="1"/>
              <a:t>並不</a:t>
            </a:r>
          </a:p>
          <a:p>
            <a:r>
              <a:rPr lang="zh-TW" altLang="en-US" b="1"/>
              <a:t>              佳，請做”</a:t>
            </a:r>
            <a:r>
              <a:rPr lang="en-US" altLang="zh-TW" b="1"/>
              <a:t>TO SLOT BASE”</a:t>
            </a:r>
            <a:r>
              <a:rPr lang="zh-TW" altLang="en-US" b="1"/>
              <a:t>，並將 </a:t>
            </a:r>
            <a:r>
              <a:rPr lang="en-US" altLang="zh-TW" b="1"/>
              <a:t>EXTENSION </a:t>
            </a:r>
            <a:r>
              <a:rPr lang="zh-TW" altLang="en-US" b="1"/>
              <a:t>及 </a:t>
            </a:r>
            <a:r>
              <a:rPr lang="en-US" altLang="zh-TW" b="1"/>
              <a:t>ROTATION </a:t>
            </a:r>
            <a:r>
              <a:rPr lang="zh-TW" altLang="en-US" b="1"/>
              <a:t>做 </a:t>
            </a:r>
          </a:p>
          <a:p>
            <a:r>
              <a:rPr lang="zh-TW" altLang="en-US" b="1"/>
              <a:t>              </a:t>
            </a:r>
            <a:r>
              <a:rPr lang="en-US" altLang="zh-TW" b="1"/>
              <a:t>DIRECTCONTROL (EXIT:IN OR OUT</a:t>
            </a:r>
            <a:r>
              <a:rPr lang="zh-TW" altLang="en-US" b="1"/>
              <a:t>，</a:t>
            </a:r>
            <a:r>
              <a:rPr lang="en-US" altLang="zh-TW" b="1"/>
              <a:t>ROT</a:t>
            </a:r>
            <a:r>
              <a:rPr lang="zh-TW" altLang="en-US" b="1"/>
              <a:t>：</a:t>
            </a:r>
            <a:r>
              <a:rPr lang="en-US" altLang="zh-TW" b="1"/>
              <a:t>CW OR CCW) </a:t>
            </a:r>
            <a:r>
              <a:rPr lang="zh-TW" altLang="en-US" b="1"/>
              <a:t>並做本步</a:t>
            </a:r>
          </a:p>
          <a:p>
            <a:r>
              <a:rPr lang="zh-TW" altLang="en-US" b="1"/>
              <a:t>              驟確定。　</a:t>
            </a:r>
          </a:p>
          <a:p>
            <a:endParaRPr lang="zh-TW" altLang="en-US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8" name="Picture 4">
            <a:extLst>
              <a:ext uri="{FF2B5EF4-FFF2-40B4-BE49-F238E27FC236}">
                <a16:creationId xmlns:a16="http://schemas.microsoft.com/office/drawing/2014/main" id="{F3115032-81FD-4150-8DD6-61E086868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40671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89" name="Picture 5">
            <a:extLst>
              <a:ext uri="{FF2B5EF4-FFF2-40B4-BE49-F238E27FC236}">
                <a16:creationId xmlns:a16="http://schemas.microsoft.com/office/drawing/2014/main" id="{E5329220-FAA7-422E-8439-293DE4BC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150"/>
            <a:ext cx="42481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93" name="Rectangle 9">
            <a:extLst>
              <a:ext uri="{FF2B5EF4-FFF2-40B4-BE49-F238E27FC236}">
                <a16:creationId xmlns:a16="http://schemas.microsoft.com/office/drawing/2014/main" id="{A8437830-9276-4EEF-9C29-3478BA58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8208963" cy="431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21195" name="Text Box 11">
            <a:extLst>
              <a:ext uri="{FF2B5EF4-FFF2-40B4-BE49-F238E27FC236}">
                <a16:creationId xmlns:a16="http://schemas.microsoft.com/office/drawing/2014/main" id="{0642F186-BCD7-4615-9AA9-9F0FE44F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3375"/>
            <a:ext cx="311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CC3300"/>
                </a:solidFill>
              </a:rPr>
              <a:t>1. LOADLOCK CHAMBERS</a:t>
            </a:r>
          </a:p>
        </p:txBody>
      </p:sp>
      <p:sp>
        <p:nvSpPr>
          <p:cNvPr id="221196" name="Text Box 12">
            <a:extLst>
              <a:ext uri="{FF2B5EF4-FFF2-40B4-BE49-F238E27FC236}">
                <a16:creationId xmlns:a16="http://schemas.microsoft.com/office/drawing/2014/main" id="{A7CD1785-8327-45B5-A634-1A1521EA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33375"/>
            <a:ext cx="399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CC3300"/>
                </a:solidFill>
              </a:rPr>
              <a:t>2.TRANSFER CHAMBER (BUFFER)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>
            <a:extLst>
              <a:ext uri="{FF2B5EF4-FFF2-40B4-BE49-F238E27FC236}">
                <a16:creationId xmlns:a16="http://schemas.microsoft.com/office/drawing/2014/main" id="{F2C4FF4C-8A64-4C37-99B5-7AB20167E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748712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/>
              <a:t>9.8 </a:t>
            </a:r>
            <a:r>
              <a:rPr lang="zh-TW" altLang="en-US" b="1"/>
              <a:t>將 </a:t>
            </a:r>
            <a:r>
              <a:rPr lang="en-US" altLang="zh-TW" b="1"/>
              <a:t>EXTENSION </a:t>
            </a:r>
            <a:r>
              <a:rPr lang="zh-TW" altLang="en-US" b="1"/>
              <a:t>及 </a:t>
            </a:r>
            <a:r>
              <a:rPr lang="en-US" altLang="zh-TW" b="1"/>
              <a:t>ROTATION </a:t>
            </a:r>
            <a:r>
              <a:rPr lang="zh-TW" altLang="en-US" b="1"/>
              <a:t>之值輸入 </a:t>
            </a:r>
            <a:r>
              <a:rPr lang="en-US" altLang="zh-TW" b="1"/>
              <a:t>CASS X PICK </a:t>
            </a:r>
            <a:r>
              <a:rPr lang="zh-TW" altLang="en-US" b="1"/>
              <a:t>及 </a:t>
            </a:r>
            <a:r>
              <a:rPr lang="en-US" altLang="zh-TW" b="1"/>
              <a:t>DROP </a:t>
            </a:r>
            <a:r>
              <a:rPr lang="zh-TW" altLang="en-US" b="1"/>
              <a:t>內</a:t>
            </a:r>
          </a:p>
          <a:p>
            <a:r>
              <a:rPr lang="zh-TW" altLang="en-US" b="1"/>
              <a:t>   （</a:t>
            </a:r>
            <a:r>
              <a:rPr lang="en-US" altLang="zh-TW" b="1"/>
              <a:t>MONITOR HANDLER B/ROBOT CALIB</a:t>
            </a:r>
            <a:r>
              <a:rPr lang="zh-TW" altLang="en-US" b="1"/>
              <a:t>）</a:t>
            </a:r>
            <a:r>
              <a:rPr lang="en-US" altLang="zh-TW" b="1"/>
              <a:t>(REF</a:t>
            </a:r>
            <a:r>
              <a:rPr lang="zh-TW" altLang="en-US" b="1"/>
              <a:t>：</a:t>
            </a:r>
            <a:r>
              <a:rPr lang="en-US" altLang="zh-TW" b="1"/>
              <a:t>FG7) 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9.9 </a:t>
            </a:r>
            <a:r>
              <a:rPr lang="zh-TW" altLang="en-US" b="1"/>
              <a:t>將 </a:t>
            </a:r>
            <a:r>
              <a:rPr lang="en-US" altLang="zh-TW" b="1"/>
              <a:t>CASS </a:t>
            </a:r>
            <a:r>
              <a:rPr lang="zh-TW" altLang="en-US" b="1"/>
              <a:t>移至 </a:t>
            </a:r>
            <a:r>
              <a:rPr lang="en-US" altLang="zh-TW" b="1"/>
              <a:t>SLOT2 </a:t>
            </a:r>
            <a:r>
              <a:rPr lang="zh-TW" altLang="en-US" b="1"/>
              <a:t>之”</a:t>
            </a:r>
            <a:r>
              <a:rPr lang="en-US" altLang="zh-TW" b="1"/>
              <a:t>SLOT BASE”</a:t>
            </a:r>
            <a:r>
              <a:rPr lang="zh-TW" altLang="en-US" b="1"/>
              <a:t>，而 </a:t>
            </a:r>
            <a:r>
              <a:rPr lang="en-US" altLang="zh-TW" b="1"/>
              <a:t>EXT </a:t>
            </a:r>
            <a:r>
              <a:rPr lang="zh-TW" altLang="en-US" b="1"/>
              <a:t>做”</a:t>
            </a:r>
            <a:r>
              <a:rPr lang="en-US" altLang="zh-TW" b="1"/>
              <a:t>ZERO POS 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9.10 CASS ELEVATOR → REQ SLOT</a:t>
            </a:r>
            <a:r>
              <a:rPr lang="zh-TW" altLang="en-US" b="1"/>
              <a:t>：</a:t>
            </a:r>
            <a:r>
              <a:rPr lang="en-US" altLang="zh-TW" b="1"/>
              <a:t>25 → TO SLOT BASE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9.11 </a:t>
            </a:r>
            <a:r>
              <a:rPr lang="zh-TW" altLang="en-US" b="1"/>
              <a:t>以 </a:t>
            </a:r>
            <a:r>
              <a:rPr lang="en-US" altLang="zh-TW" b="1"/>
              <a:t>9.2~9.5 </a:t>
            </a:r>
            <a:r>
              <a:rPr lang="zh-TW" altLang="en-US" b="1"/>
              <a:t>之方法使 </a:t>
            </a:r>
            <a:r>
              <a:rPr lang="en-US" altLang="zh-TW" b="1"/>
              <a:t>BLADE </a:t>
            </a:r>
            <a:r>
              <a:rPr lang="zh-TW" altLang="en-US" b="1"/>
              <a:t>在 </a:t>
            </a:r>
            <a:r>
              <a:rPr lang="en-US" altLang="zh-TW" b="1"/>
              <a:t>SLOT 24,25 </a:t>
            </a:r>
            <a:r>
              <a:rPr lang="zh-TW" altLang="en-US" b="1"/>
              <a:t>之間。</a:t>
            </a:r>
          </a:p>
          <a:p>
            <a:r>
              <a:rPr lang="en-US" altLang="zh-TW" b="1"/>
              <a:t>9.12 </a:t>
            </a:r>
            <a:r>
              <a:rPr lang="zh-TW" altLang="en-US" b="1"/>
              <a:t>確定 </a:t>
            </a:r>
            <a:r>
              <a:rPr lang="en-US" altLang="zh-TW" b="1"/>
              <a:t>BLADE </a:t>
            </a:r>
            <a:r>
              <a:rPr lang="zh-TW" altLang="en-US" b="1"/>
              <a:t>在 </a:t>
            </a:r>
            <a:r>
              <a:rPr lang="en-US" altLang="zh-TW" b="1"/>
              <a:t>SLOT24</a:t>
            </a:r>
            <a:r>
              <a:rPr lang="zh-TW" altLang="en-US" b="1"/>
              <a:t>，</a:t>
            </a:r>
            <a:r>
              <a:rPr lang="en-US" altLang="zh-TW" b="1"/>
              <a:t>25 </a:t>
            </a:r>
            <a:r>
              <a:rPr lang="zh-TW" altLang="en-US" b="1"/>
              <a:t>間後，記錄其 </a:t>
            </a:r>
            <a:r>
              <a:rPr lang="en-US" altLang="zh-TW" b="1"/>
              <a:t>CASS ELEVATOR </a:t>
            </a:r>
            <a:r>
              <a:rPr lang="zh-TW" altLang="en-US" b="1"/>
              <a:t>之 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STER(B) 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9.13 </a:t>
            </a:r>
            <a:r>
              <a:rPr lang="zh-TW" altLang="en-US" b="1"/>
              <a:t>將 </a:t>
            </a:r>
            <a:r>
              <a:rPr lang="en-US" altLang="zh-TW" b="1"/>
              <a:t>BOTTOM SLOT OFFSET </a:t>
            </a:r>
            <a:r>
              <a:rPr lang="zh-TW" altLang="en-US" b="1"/>
              <a:t>及 </a:t>
            </a:r>
            <a:r>
              <a:rPr lang="en-US" altLang="zh-TW" b="1"/>
              <a:t>SLOT SPACING </a:t>
            </a:r>
            <a:r>
              <a:rPr lang="zh-TW" altLang="en-US" b="1"/>
              <a:t>輸入至 </a:t>
            </a:r>
            <a:r>
              <a:rPr lang="en-US" altLang="zh-TW" b="1"/>
              <a:t>CASS CALIB</a:t>
            </a:r>
          </a:p>
          <a:p>
            <a:r>
              <a:rPr lang="en-US" altLang="zh-TW" b="1"/>
              <a:t>        (SLOT SPACING=(B-A)/23</a:t>
            </a:r>
            <a:r>
              <a:rPr lang="zh-TW" altLang="en-US" b="1"/>
              <a:t>，</a:t>
            </a:r>
            <a:r>
              <a:rPr lang="en-US" altLang="zh-TW" b="1"/>
              <a:t>BOTTOM SLOT OFFSET=A+SLOT </a:t>
            </a:r>
          </a:p>
          <a:p>
            <a:r>
              <a:rPr lang="en-US" altLang="zh-TW" b="1"/>
              <a:t>        SPAING)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9.14 </a:t>
            </a:r>
            <a:r>
              <a:rPr lang="zh-TW" altLang="en-US" b="1"/>
              <a:t>將 </a:t>
            </a:r>
            <a:r>
              <a:rPr lang="en-US" altLang="zh-TW" b="1"/>
              <a:t>EXT </a:t>
            </a:r>
            <a:r>
              <a:rPr lang="zh-TW" altLang="en-US" b="1"/>
              <a:t>做 </a:t>
            </a:r>
            <a:r>
              <a:rPr lang="en-US" altLang="zh-TW" b="1"/>
              <a:t>ZERO POS</a:t>
            </a:r>
            <a:r>
              <a:rPr lang="zh-TW" altLang="en-US" b="1"/>
              <a:t>：以 </a:t>
            </a:r>
            <a:r>
              <a:rPr lang="en-US" altLang="zh-TW" b="1"/>
              <a:t>9.1~9.9 </a:t>
            </a:r>
            <a:r>
              <a:rPr lang="zh-TW" altLang="en-US" b="1"/>
              <a:t>反覆確定，</a:t>
            </a:r>
            <a:r>
              <a:rPr lang="en-US" altLang="zh-TW" b="1"/>
              <a:t>SLOT2</a:t>
            </a:r>
            <a:r>
              <a:rPr lang="zh-TW" altLang="en-US" b="1"/>
              <a:t>，</a:t>
            </a:r>
            <a:r>
              <a:rPr lang="en-US" altLang="zh-TW" b="1"/>
              <a:t>13</a:t>
            </a:r>
            <a:r>
              <a:rPr lang="zh-TW" altLang="en-US" b="1"/>
              <a:t>，</a:t>
            </a:r>
            <a:r>
              <a:rPr lang="en-US" altLang="zh-TW" b="1"/>
              <a:t>25 </a:t>
            </a:r>
            <a:r>
              <a:rPr lang="zh-TW" altLang="en-US" b="1"/>
              <a:t>時 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BLADE </a:t>
            </a:r>
            <a:r>
              <a:rPr lang="zh-TW" altLang="en-US" b="1"/>
              <a:t>是否會刮傷 </a:t>
            </a:r>
            <a:r>
              <a:rPr lang="en-US" altLang="zh-TW" b="1"/>
              <a:t>WAFER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9.15 </a:t>
            </a:r>
            <a:r>
              <a:rPr lang="zh-TW" altLang="en-US" b="1"/>
              <a:t>關閉 </a:t>
            </a:r>
            <a:r>
              <a:rPr lang="en-US" altLang="zh-TW" b="1"/>
              <a:t>SLIT VALVE</a:t>
            </a:r>
            <a:r>
              <a:rPr lang="zh-TW" altLang="en-US" b="1"/>
              <a:t>，</a:t>
            </a:r>
            <a:r>
              <a:rPr lang="en-US" altLang="zh-TW" b="1"/>
              <a:t>BIT29"OFF" </a:t>
            </a:r>
            <a:r>
              <a:rPr lang="zh-TW" altLang="en-US" b="1"/>
              <a:t>於 </a:t>
            </a:r>
            <a:r>
              <a:rPr lang="en-US" altLang="zh-TW" b="1"/>
              <a:t>CASS</a:t>
            </a:r>
            <a:r>
              <a:rPr lang="zh-TW" altLang="en-US" b="1"/>
              <a:t>上</a:t>
            </a:r>
            <a:r>
              <a:rPr lang="en-US" altLang="zh-TW" b="1"/>
              <a:t>CREAT SLOT2</a:t>
            </a:r>
            <a:r>
              <a:rPr lang="zh-TW" altLang="en-US" b="1"/>
              <a:t>，</a:t>
            </a:r>
            <a:r>
              <a:rPr lang="en-US" altLang="zh-TW" b="1"/>
              <a:t>13</a:t>
            </a:r>
            <a:r>
              <a:rPr lang="zh-TW" altLang="en-US" b="1"/>
              <a:t>，</a:t>
            </a:r>
            <a:r>
              <a:rPr lang="en-US" altLang="zh-TW" b="1"/>
              <a:t>25 </a:t>
            </a:r>
          </a:p>
          <a:p>
            <a:r>
              <a:rPr lang="en-US" altLang="zh-TW" b="1"/>
              <a:t>        </a:t>
            </a:r>
            <a:r>
              <a:rPr lang="zh-TW" altLang="en-US" b="1"/>
              <a:t>以</a:t>
            </a:r>
            <a:r>
              <a:rPr lang="en-US" altLang="zh-TW" b="1"/>
              <a:t>SOURCE FOR MOVE </a:t>
            </a:r>
            <a:r>
              <a:rPr lang="zh-TW" altLang="en-US" b="1"/>
              <a:t>及 </a:t>
            </a:r>
            <a:r>
              <a:rPr lang="en-US" altLang="zh-TW" b="1"/>
              <a:t>DESTINATION </a:t>
            </a:r>
            <a:r>
              <a:rPr lang="zh-TW" altLang="en-US" b="1"/>
              <a:t>方式 </a:t>
            </a:r>
            <a:r>
              <a:rPr lang="en-US" altLang="zh-TW" b="1"/>
              <a:t>TEST</a:t>
            </a:r>
            <a:r>
              <a:rPr lang="zh-TW" altLang="en-US" b="1"/>
              <a:t>。若有問題，請重</a:t>
            </a:r>
          </a:p>
          <a:p>
            <a:r>
              <a:rPr lang="zh-TW" altLang="en-US" b="1"/>
              <a:t>        覆 </a:t>
            </a:r>
            <a:r>
              <a:rPr lang="en-US" altLang="zh-TW" b="1"/>
              <a:t>6, 9.1~9.14</a:t>
            </a:r>
            <a:r>
              <a:rPr lang="zh-TW" altLang="en-US" b="1"/>
              <a:t>；若 </a:t>
            </a:r>
            <a:r>
              <a:rPr lang="en-US" altLang="zh-TW" b="1"/>
              <a:t>OK </a:t>
            </a:r>
            <a:r>
              <a:rPr lang="zh-TW" altLang="en-US" b="1"/>
              <a:t>請移去 </a:t>
            </a:r>
            <a:r>
              <a:rPr lang="en-US" altLang="zh-TW" b="1"/>
              <a:t>CASSETTE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9.16 </a:t>
            </a:r>
            <a:r>
              <a:rPr lang="zh-TW" altLang="en-US" b="1"/>
              <a:t>以相同步驟將另一 </a:t>
            </a:r>
            <a:r>
              <a:rPr lang="en-US" altLang="zh-TW" b="1"/>
              <a:t>LOADLOCK </a:t>
            </a:r>
            <a:r>
              <a:rPr lang="zh-TW" altLang="en-US" b="1"/>
              <a:t>校正 </a:t>
            </a:r>
            <a:r>
              <a:rPr lang="en-US" altLang="zh-TW" b="1"/>
              <a:t>OK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9.17 </a:t>
            </a:r>
            <a:r>
              <a:rPr lang="zh-TW" altLang="en-US" b="1"/>
              <a:t>將操作步驟 </a:t>
            </a:r>
            <a:r>
              <a:rPr lang="en-US" altLang="zh-TW" b="1"/>
              <a:t>4 </a:t>
            </a:r>
            <a:r>
              <a:rPr lang="zh-TW" altLang="en-US" b="1"/>
              <a:t>之 </a:t>
            </a:r>
            <a:r>
              <a:rPr lang="en-US" altLang="zh-TW" b="1"/>
              <a:t>VACUUM SECSOR </a:t>
            </a:r>
            <a:r>
              <a:rPr lang="zh-TW" altLang="en-US" b="1"/>
              <a:t>改回 </a:t>
            </a:r>
            <a:r>
              <a:rPr lang="en-US" altLang="zh-TW" b="1"/>
              <a:t>"CHECK" 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9.18 </a:t>
            </a:r>
            <a:r>
              <a:rPr lang="zh-TW" altLang="en-US" b="1"/>
              <a:t>將操作步驟 </a:t>
            </a:r>
            <a:r>
              <a:rPr lang="en-US" altLang="zh-TW" b="1"/>
              <a:t>5 </a:t>
            </a:r>
            <a:r>
              <a:rPr lang="zh-TW" altLang="en-US" b="1"/>
              <a:t>之 </a:t>
            </a:r>
            <a:r>
              <a:rPr lang="en-US" altLang="zh-TW" b="1"/>
              <a:t>DI/DO 2-21 </a:t>
            </a:r>
            <a:r>
              <a:rPr lang="zh-TW" altLang="en-US" b="1"/>
              <a:t>改回 </a:t>
            </a:r>
            <a:r>
              <a:rPr lang="en-US" altLang="zh-TW" b="1"/>
              <a:t>"DISABLE"(0)</a:t>
            </a:r>
            <a:r>
              <a:rPr lang="zh-TW" altLang="en-US" b="1"/>
              <a:t>。</a:t>
            </a:r>
          </a:p>
          <a:p>
            <a:r>
              <a:rPr lang="en-US" altLang="zh-TW" b="1"/>
              <a:t>9.19 PRING B/ROBOT &amp; CASS DATA </a:t>
            </a:r>
            <a:r>
              <a:rPr lang="zh-TW" altLang="en-US" b="1"/>
              <a:t>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4">
            <a:extLst>
              <a:ext uri="{FF2B5EF4-FFF2-40B4-BE49-F238E27FC236}">
                <a16:creationId xmlns:a16="http://schemas.microsoft.com/office/drawing/2014/main" id="{E1552E5E-9A2F-42B9-8F71-77425C9F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8424862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b="1">
                <a:solidFill>
                  <a:srgbClr val="FF0066"/>
                </a:solidFill>
              </a:rPr>
              <a:t>三、</a:t>
            </a:r>
            <a:r>
              <a:rPr lang="en-US" altLang="zh-TW" b="1">
                <a:solidFill>
                  <a:srgbClr val="FF0066"/>
                </a:solidFill>
              </a:rPr>
              <a:t>CHAMBER RF </a:t>
            </a:r>
            <a:r>
              <a:rPr lang="zh-TW" altLang="en-US" b="1">
                <a:solidFill>
                  <a:srgbClr val="FF0066"/>
                </a:solidFill>
              </a:rPr>
              <a:t>的校正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1 </a:t>
            </a:r>
            <a:r>
              <a:rPr lang="zh-TW" altLang="en-US" b="1"/>
              <a:t>將 </a:t>
            </a:r>
            <a:r>
              <a:rPr lang="en-US" altLang="zh-TW" b="1"/>
              <a:t>RF MATCHING BOX </a:t>
            </a:r>
            <a:r>
              <a:rPr lang="zh-TW" altLang="en-US" b="1"/>
              <a:t>處 </a:t>
            </a:r>
            <a:r>
              <a:rPr lang="en-US" altLang="zh-TW" b="1"/>
              <a:t>RF </a:t>
            </a:r>
            <a:r>
              <a:rPr lang="zh-TW" altLang="en-US" b="1"/>
              <a:t>電纜的接頭旋下，接上 </a:t>
            </a:r>
            <a:r>
              <a:rPr lang="en-US" altLang="zh-TW" b="1"/>
              <a:t>DUMMY LOAD </a:t>
            </a:r>
            <a:r>
              <a:rPr lang="zh-TW" altLang="en-US" b="1"/>
              <a:t>處 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RF INPUT </a:t>
            </a:r>
            <a:r>
              <a:rPr lang="zh-TW" altLang="en-US" b="1"/>
              <a:t>處，</a:t>
            </a:r>
            <a:r>
              <a:rPr lang="en-US" altLang="zh-TW" b="1"/>
              <a:t>OUTPUT </a:t>
            </a:r>
            <a:r>
              <a:rPr lang="zh-TW" altLang="en-US" b="1"/>
              <a:t>處接上一小段 </a:t>
            </a:r>
            <a:r>
              <a:rPr lang="en-US" altLang="zh-TW" b="1"/>
              <a:t>RF </a:t>
            </a:r>
            <a:r>
              <a:rPr lang="zh-TW" altLang="en-US" b="1"/>
              <a:t>電纜再接上 </a:t>
            </a:r>
            <a:r>
              <a:rPr lang="en-US" altLang="zh-TW" b="1"/>
              <a:t>RF </a:t>
            </a:r>
            <a:r>
              <a:rPr lang="zh-TW" altLang="en-US" b="1"/>
              <a:t>轉換盒，最後</a:t>
            </a:r>
          </a:p>
          <a:p>
            <a:r>
              <a:rPr lang="zh-TW" altLang="en-US" b="1"/>
              <a:t>        接上</a:t>
            </a:r>
            <a:r>
              <a:rPr lang="en-US" altLang="zh-TW" b="1"/>
              <a:t>BIRD METER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2 </a:t>
            </a:r>
            <a:r>
              <a:rPr lang="zh-TW" altLang="en-US" b="1"/>
              <a:t>用光筆點 </a:t>
            </a:r>
            <a:r>
              <a:rPr lang="en-US" altLang="zh-TW" b="1"/>
              <a:t>Misc → Chamber Parameters → RF Calibration</a:t>
            </a:r>
            <a:r>
              <a:rPr lang="zh-TW" altLang="en-US" b="1"/>
              <a:t>，選擇 </a:t>
            </a:r>
          </a:p>
          <a:p>
            <a:r>
              <a:rPr lang="zh-TW" altLang="en-US" b="1"/>
              <a:t>        </a:t>
            </a:r>
            <a:r>
              <a:rPr lang="en-US" altLang="zh-TW" b="1"/>
              <a:t>Calibration start</a:t>
            </a:r>
            <a:r>
              <a:rPr lang="zh-TW" altLang="en-US" b="1"/>
              <a:t>，此時，</a:t>
            </a:r>
            <a:r>
              <a:rPr lang="en-US" altLang="zh-TW" b="1"/>
              <a:t>Current </a:t>
            </a:r>
            <a:r>
              <a:rPr lang="zh-TW" altLang="en-US" b="1"/>
              <a:t>處全部顯示 </a:t>
            </a:r>
            <a:r>
              <a:rPr lang="en-US" altLang="zh-TW" b="1"/>
              <a:t>400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3 </a:t>
            </a:r>
            <a:r>
              <a:rPr lang="zh-TW" altLang="en-US" b="1"/>
              <a:t>用光筆點 </a:t>
            </a:r>
            <a:r>
              <a:rPr lang="en-US" altLang="zh-TW" b="1"/>
              <a:t>Chamber → Monitor Chamber</a:t>
            </a:r>
            <a:r>
              <a:rPr lang="zh-TW" altLang="en-US" b="1"/>
              <a:t>。將 </a:t>
            </a:r>
            <a:r>
              <a:rPr lang="en-US" altLang="zh-TW" b="1"/>
              <a:t>RF Gen </a:t>
            </a:r>
            <a:r>
              <a:rPr lang="zh-TW" altLang="en-US" b="1"/>
              <a:t>之 </a:t>
            </a:r>
            <a:r>
              <a:rPr lang="en-US" altLang="zh-TW" b="1"/>
              <a:t>Request </a:t>
            </a:r>
            <a:r>
              <a:rPr lang="zh-TW" altLang="en-US" b="1"/>
              <a:t>處乾</a:t>
            </a:r>
          </a:p>
          <a:p>
            <a:r>
              <a:rPr lang="zh-TW" altLang="en-US" b="1"/>
              <a:t>        入“</a:t>
            </a:r>
            <a:r>
              <a:rPr lang="en-US" altLang="zh-TW" b="1"/>
              <a:t>400”</a:t>
            </a:r>
            <a:r>
              <a:rPr lang="zh-TW" altLang="en-US" b="1"/>
              <a:t>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4 </a:t>
            </a:r>
            <a:r>
              <a:rPr lang="zh-TW" altLang="en-US" b="1"/>
              <a:t>觀察 </a:t>
            </a:r>
            <a:r>
              <a:rPr lang="en-US" altLang="zh-TW" b="1"/>
              <a:t>Power Meter </a:t>
            </a:r>
            <a:r>
              <a:rPr lang="zh-TW" altLang="en-US" b="1"/>
              <a:t>之 </a:t>
            </a:r>
            <a:r>
              <a:rPr lang="en-US" altLang="zh-TW" b="1"/>
              <a:t>Reading </a:t>
            </a:r>
            <a:r>
              <a:rPr lang="zh-TW" altLang="en-US" b="1"/>
              <a:t>與 </a:t>
            </a:r>
            <a:r>
              <a:rPr lang="en-US" altLang="zh-TW" b="1"/>
              <a:t>Monitor Chamber </a:t>
            </a:r>
            <a:r>
              <a:rPr lang="zh-TW" altLang="en-US" b="1"/>
              <a:t>下的 </a:t>
            </a:r>
            <a:r>
              <a:rPr lang="en-US" altLang="zh-TW" b="1"/>
              <a:t>Forward </a:t>
            </a:r>
            <a:r>
              <a:rPr lang="zh-TW" altLang="en-US" b="1"/>
              <a:t>值。</a:t>
            </a:r>
          </a:p>
          <a:p>
            <a:r>
              <a:rPr lang="zh-TW" altLang="en-US" b="1"/>
              <a:t>        若數值很接近 </a:t>
            </a:r>
            <a:r>
              <a:rPr lang="en-US" altLang="zh-TW" b="1"/>
              <a:t>Power etpoint(1 </a:t>
            </a:r>
            <a:r>
              <a:rPr lang="zh-TW" altLang="en-US" b="1"/>
              <a:t>瓦以內</a:t>
            </a:r>
            <a:r>
              <a:rPr lang="en-US" altLang="zh-TW" b="1"/>
              <a:t>)</a:t>
            </a:r>
            <a:r>
              <a:rPr lang="zh-TW" altLang="en-US" b="1"/>
              <a:t>，則不需作做任何動作；如果數值</a:t>
            </a:r>
          </a:p>
          <a:p>
            <a:r>
              <a:rPr lang="zh-TW" altLang="en-US" b="1"/>
              <a:t>        與 </a:t>
            </a:r>
            <a:r>
              <a:rPr lang="en-US" altLang="zh-TW" b="1"/>
              <a:t>Setpoint </a:t>
            </a:r>
            <a:r>
              <a:rPr lang="zh-TW" altLang="en-US" b="1"/>
              <a:t>有差距，則至 </a:t>
            </a:r>
            <a:r>
              <a:rPr lang="en-US" altLang="zh-TW" b="1"/>
              <a:t>RF Calibration Screen </a:t>
            </a:r>
            <a:r>
              <a:rPr lang="zh-TW" altLang="en-US" b="1"/>
              <a:t>下 </a:t>
            </a:r>
            <a:r>
              <a:rPr lang="en-US" altLang="zh-TW" b="1"/>
              <a:t>New </a:t>
            </a:r>
            <a:r>
              <a:rPr lang="zh-TW" altLang="en-US" b="1"/>
              <a:t>欄處做適當</a:t>
            </a:r>
          </a:p>
          <a:p>
            <a:r>
              <a:rPr lang="zh-TW" altLang="en-US" b="1"/>
              <a:t>        調整。之後選擇 </a:t>
            </a:r>
            <a:r>
              <a:rPr lang="en-US" altLang="zh-TW" b="1"/>
              <a:t>Set Calib Constants </a:t>
            </a:r>
            <a:r>
              <a:rPr lang="zh-TW" altLang="en-US" b="1"/>
              <a:t>將數值輸入。</a:t>
            </a:r>
          </a:p>
          <a:p>
            <a:r>
              <a:rPr lang="zh-TW" altLang="en-US" b="1"/>
              <a:t>        註：降低”</a:t>
            </a:r>
            <a:r>
              <a:rPr lang="en-US" altLang="zh-TW" b="1"/>
              <a:t>FORWARD READING”</a:t>
            </a:r>
            <a:r>
              <a:rPr lang="zh-TW" altLang="en-US" b="1"/>
              <a:t>或 </a:t>
            </a:r>
            <a:r>
              <a:rPr lang="en-US" altLang="zh-TW" b="1"/>
              <a:t>"Power Meter Reading”</a:t>
            </a:r>
            <a:r>
              <a:rPr lang="zh-TW" altLang="en-US" b="1"/>
              <a:t>的數值會使</a:t>
            </a:r>
          </a:p>
          <a:p>
            <a:r>
              <a:rPr lang="zh-TW" altLang="en-US" b="1"/>
              <a:t> 	 原處之讀值升高，反之則讀值降低。</a:t>
            </a:r>
          </a:p>
          <a:p>
            <a:r>
              <a:rPr lang="zh-TW" altLang="en-US" b="1"/>
              <a:t>     </a:t>
            </a:r>
            <a:r>
              <a:rPr lang="en-US" altLang="zh-TW" b="1"/>
              <a:t>5 </a:t>
            </a:r>
            <a:r>
              <a:rPr lang="zh-TW" altLang="en-US" b="1"/>
              <a:t>所有步驟完成後，將 </a:t>
            </a:r>
            <a:r>
              <a:rPr lang="en-US" altLang="zh-TW" b="1"/>
              <a:t>RF CALIBRATION SCREEN </a:t>
            </a:r>
            <a:r>
              <a:rPr lang="zh-TW" altLang="en-US" b="1"/>
              <a:t>列印下來，即完成 </a:t>
            </a:r>
            <a:r>
              <a:rPr lang="en-US" altLang="zh-TW" b="1"/>
              <a:t>RF </a:t>
            </a:r>
          </a:p>
          <a:p>
            <a:r>
              <a:rPr lang="en-US" altLang="zh-TW" b="1"/>
              <a:t>        </a:t>
            </a:r>
            <a:r>
              <a:rPr lang="zh-TW" altLang="en-US" b="1"/>
              <a:t>的校正工作。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2" name="Picture 4" descr="PICT2084">
            <a:extLst>
              <a:ext uri="{FF2B5EF4-FFF2-40B4-BE49-F238E27FC236}">
                <a16:creationId xmlns:a16="http://schemas.microsoft.com/office/drawing/2014/main" id="{6A06988A-0106-4E26-BCAC-62BDFF80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7777162" cy="53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13" name="Rectangle 5">
            <a:extLst>
              <a:ext uri="{FF2B5EF4-FFF2-40B4-BE49-F238E27FC236}">
                <a16:creationId xmlns:a16="http://schemas.microsoft.com/office/drawing/2014/main" id="{F05A27DD-CEAB-4278-AB18-6BE61AE8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77162" cy="5762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0000FF"/>
                </a:solidFill>
                <a:latin typeface="Times New Roman" panose="02020603050405020304" pitchFamily="18" charset="0"/>
              </a:rPr>
              <a:t>PROCESS</a:t>
            </a:r>
            <a:r>
              <a:rPr lang="en-US" altLang="zh-TW" sz="2400" b="1">
                <a:solidFill>
                  <a:srgbClr val="0000FF"/>
                </a:solidFill>
              </a:rPr>
              <a:t> </a:t>
            </a:r>
            <a:r>
              <a:rPr lang="en-US" altLang="zh-TW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CHAMBER</a:t>
            </a:r>
          </a:p>
        </p:txBody>
      </p:sp>
      <p:sp>
        <p:nvSpPr>
          <p:cNvPr id="222215" name="Text Box 7">
            <a:extLst>
              <a:ext uri="{FF2B5EF4-FFF2-40B4-BE49-F238E27FC236}">
                <a16:creationId xmlns:a16="http://schemas.microsoft.com/office/drawing/2014/main" id="{1C6605D5-C7A3-4976-939B-85EEA5F6E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852738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66"/>
                </a:solidFill>
              </a:rPr>
              <a:t>Match box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6" name="Picture 4">
            <a:extLst>
              <a:ext uri="{FF2B5EF4-FFF2-40B4-BE49-F238E27FC236}">
                <a16:creationId xmlns:a16="http://schemas.microsoft.com/office/drawing/2014/main" id="{3AEE35A4-FCA2-4E37-8D6E-8D109015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7848600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37" name="Rectangle 5">
            <a:extLst>
              <a:ext uri="{FF2B5EF4-FFF2-40B4-BE49-F238E27FC236}">
                <a16:creationId xmlns:a16="http://schemas.microsoft.com/office/drawing/2014/main" id="{C1202FD1-1CF3-49B9-BA88-CA8DE04C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77162" cy="6492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1">
                <a:solidFill>
                  <a:srgbClr val="0000FF"/>
                </a:solidFill>
                <a:latin typeface="Times New Roman" panose="02020603050405020304" pitchFamily="18" charset="0"/>
              </a:rPr>
              <a:t>Arm Assembly Components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80" name="Picture 4">
            <a:extLst>
              <a:ext uri="{FF2B5EF4-FFF2-40B4-BE49-F238E27FC236}">
                <a16:creationId xmlns:a16="http://schemas.microsoft.com/office/drawing/2014/main" id="{5724A8F6-7078-4C44-99B5-78D967C1C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60350"/>
            <a:ext cx="5003800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382" name="Rectangle 6">
            <a:extLst>
              <a:ext uri="{FF2B5EF4-FFF2-40B4-BE49-F238E27FC236}">
                <a16:creationId xmlns:a16="http://schemas.microsoft.com/office/drawing/2014/main" id="{8D19A0DE-2E65-454E-86E3-655BB047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3240087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FF3300"/>
                </a:solidFill>
                <a:latin typeface="Times New Roman" panose="02020603050405020304" pitchFamily="18" charset="0"/>
              </a:rPr>
              <a:t>Robot Position </a:t>
            </a:r>
          </a:p>
          <a:p>
            <a:pPr algn="ctr"/>
            <a:r>
              <a:rPr lang="en-US" altLang="zh-TW" sz="2400" b="1">
                <a:solidFill>
                  <a:srgbClr val="FF3300"/>
                </a:solidFill>
                <a:latin typeface="Times New Roman" panose="02020603050405020304" pitchFamily="18" charset="0"/>
              </a:rPr>
              <a:t>Control Diagram</a:t>
            </a:r>
          </a:p>
        </p:txBody>
      </p:sp>
      <p:sp>
        <p:nvSpPr>
          <p:cNvPr id="229384" name="Text Box 8">
            <a:extLst>
              <a:ext uri="{FF2B5EF4-FFF2-40B4-BE49-F238E27FC236}">
                <a16:creationId xmlns:a16="http://schemas.microsoft.com/office/drawing/2014/main" id="{70D4C268-5F9D-4493-89E4-AF02C9242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89063"/>
            <a:ext cx="34925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</a:rPr>
              <a:t>1.SBC  STEP DATA</a:t>
            </a:r>
          </a:p>
          <a:p>
            <a:endParaRPr lang="en-US" altLang="zh-TW" sz="2000">
              <a:latin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</a:rPr>
              <a:t>2.HARD DISK DRIVE</a:t>
            </a:r>
          </a:p>
          <a:p>
            <a:endParaRPr lang="en-US" altLang="zh-TW" sz="2000">
              <a:latin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</a:rPr>
              <a:t>3.OMS  STEPPER </a:t>
            </a:r>
          </a:p>
          <a:p>
            <a:r>
              <a:rPr lang="en-US" altLang="zh-TW" sz="2000">
                <a:latin typeface="Times New Roman" panose="02020603050405020304" pitchFamily="18" charset="0"/>
              </a:rPr>
              <a:t>   CONTROLLER BOARD</a:t>
            </a:r>
          </a:p>
          <a:p>
            <a:endParaRPr lang="en-US" altLang="zh-TW" sz="2000">
              <a:latin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</a:rPr>
              <a:t>5.STEPPER  MOTOR DRIVER</a:t>
            </a:r>
          </a:p>
          <a:p>
            <a:endParaRPr lang="en-US" altLang="zh-TW" sz="2000">
              <a:latin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</a:rPr>
              <a:t>6.SEI BOARD</a:t>
            </a:r>
          </a:p>
          <a:p>
            <a:endParaRPr lang="en-US" altLang="zh-TW" sz="2000">
              <a:latin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</a:rPr>
              <a:t>7.XFER ROBOT MOTOR</a:t>
            </a:r>
          </a:p>
          <a:p>
            <a:r>
              <a:rPr lang="en-US" altLang="zh-TW" sz="2000">
                <a:latin typeface="Times New Roman" panose="02020603050405020304" pitchFamily="18" charset="0"/>
              </a:rPr>
              <a:t>  STEP ENCODERS</a:t>
            </a:r>
          </a:p>
        </p:txBody>
      </p:sp>
      <p:sp>
        <p:nvSpPr>
          <p:cNvPr id="229385" name="Line 9">
            <a:extLst>
              <a:ext uri="{FF2B5EF4-FFF2-40B4-BE49-F238E27FC236}">
                <a16:creationId xmlns:a16="http://schemas.microsoft.com/office/drawing/2014/main" id="{2CF9B9F0-0961-4BCA-8C83-F3F810C93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412875"/>
            <a:ext cx="431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6" name="Line 10">
            <a:extLst>
              <a:ext uri="{FF2B5EF4-FFF2-40B4-BE49-F238E27FC236}">
                <a16:creationId xmlns:a16="http://schemas.microsoft.com/office/drawing/2014/main" id="{210E9394-B991-41F5-874F-408344792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908050"/>
            <a:ext cx="7921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7" name="Line 11">
            <a:extLst>
              <a:ext uri="{FF2B5EF4-FFF2-40B4-BE49-F238E27FC236}">
                <a16:creationId xmlns:a16="http://schemas.microsoft.com/office/drawing/2014/main" id="{93781321-11BC-4674-9556-F7CE58263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133600"/>
            <a:ext cx="0" cy="9350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8" name="Line 12">
            <a:extLst>
              <a:ext uri="{FF2B5EF4-FFF2-40B4-BE49-F238E27FC236}">
                <a16:creationId xmlns:a16="http://schemas.microsoft.com/office/drawing/2014/main" id="{83CA61E5-CB34-4A23-9BED-25062EAF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2997200"/>
            <a:ext cx="9366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9" name="Line 13">
            <a:extLst>
              <a:ext uri="{FF2B5EF4-FFF2-40B4-BE49-F238E27FC236}">
                <a16:creationId xmlns:a16="http://schemas.microsoft.com/office/drawing/2014/main" id="{0DFC3652-78D8-41E3-972E-ED1F433DD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349500"/>
            <a:ext cx="9366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0" name="Text Box 14">
            <a:extLst>
              <a:ext uri="{FF2B5EF4-FFF2-40B4-BE49-F238E27FC236}">
                <a16:creationId xmlns:a16="http://schemas.microsoft.com/office/drawing/2014/main" id="{DA923854-9499-4456-B067-E723B4EC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41687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C0066"/>
                </a:solidFill>
              </a:rPr>
              <a:t>7</a:t>
            </a:r>
          </a:p>
        </p:txBody>
      </p:sp>
      <p:sp>
        <p:nvSpPr>
          <p:cNvPr id="229391" name="Text Box 15">
            <a:extLst>
              <a:ext uri="{FF2B5EF4-FFF2-40B4-BE49-F238E27FC236}">
                <a16:creationId xmlns:a16="http://schemas.microsoft.com/office/drawing/2014/main" id="{E513194C-0304-4A2F-9462-7A4A5025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881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29392" name="Text Box 16">
            <a:extLst>
              <a:ext uri="{FF2B5EF4-FFF2-40B4-BE49-F238E27FC236}">
                <a16:creationId xmlns:a16="http://schemas.microsoft.com/office/drawing/2014/main" id="{28CB51C0-4F30-4C8C-A63D-BE9AD5C15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484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29393" name="Text Box 17">
            <a:extLst>
              <a:ext uri="{FF2B5EF4-FFF2-40B4-BE49-F238E27FC236}">
                <a16:creationId xmlns:a16="http://schemas.microsoft.com/office/drawing/2014/main" id="{66BAB754-A640-4667-B35C-FEC6D0E1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765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229394" name="Text Box 18">
            <a:extLst>
              <a:ext uri="{FF2B5EF4-FFF2-40B4-BE49-F238E27FC236}">
                <a16:creationId xmlns:a16="http://schemas.microsoft.com/office/drawing/2014/main" id="{6AA0367F-510D-43C6-84E1-FE6706A8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0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229395" name="Text Box 19">
            <a:extLst>
              <a:ext uri="{FF2B5EF4-FFF2-40B4-BE49-F238E27FC236}">
                <a16:creationId xmlns:a16="http://schemas.microsoft.com/office/drawing/2014/main" id="{51F9DD25-89DF-468E-A68A-1ED369DE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99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4" name="Picture 4">
            <a:extLst>
              <a:ext uri="{FF2B5EF4-FFF2-40B4-BE49-F238E27FC236}">
                <a16:creationId xmlns:a16="http://schemas.microsoft.com/office/drawing/2014/main" id="{0E6A8D09-7BFA-47EF-8140-5BDA631D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474345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05" name="Picture 5">
            <a:extLst>
              <a:ext uri="{FF2B5EF4-FFF2-40B4-BE49-F238E27FC236}">
                <a16:creationId xmlns:a16="http://schemas.microsoft.com/office/drawing/2014/main" id="{B1FA0EC5-9FE4-4C7A-827A-CB181CC3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1412875"/>
            <a:ext cx="3240088" cy="47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406" name="Text Box 6">
            <a:extLst>
              <a:ext uri="{FF2B5EF4-FFF2-40B4-BE49-F238E27FC236}">
                <a16:creationId xmlns:a16="http://schemas.microsoft.com/office/drawing/2014/main" id="{410E6D93-A43E-47F9-84FC-5B024B468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822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2000" b="1">
              <a:solidFill>
                <a:srgbClr val="CC3300"/>
              </a:solidFill>
            </a:endParaRPr>
          </a:p>
        </p:txBody>
      </p:sp>
      <p:sp>
        <p:nvSpPr>
          <p:cNvPr id="230407" name="Rectangle 7">
            <a:extLst>
              <a:ext uri="{FF2B5EF4-FFF2-40B4-BE49-F238E27FC236}">
                <a16:creationId xmlns:a16="http://schemas.microsoft.com/office/drawing/2014/main" id="{1861E183-4C3B-48C4-A7D0-DB14B8E8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250"/>
            <a:ext cx="864235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200" b="1">
                <a:solidFill>
                  <a:srgbClr val="CC3300"/>
                </a:solidFill>
                <a:latin typeface="Times New Roman" panose="02020603050405020304" pitchFamily="18" charset="0"/>
              </a:rPr>
              <a:t>3. AUXLIARY CHAMBER(ORIENTER)  4. PROCESS CHAMBERS</a:t>
            </a:r>
            <a:endParaRPr lang="en-US" altLang="zh-TW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>
            <a:extLst>
              <a:ext uri="{FF2B5EF4-FFF2-40B4-BE49-F238E27FC236}">
                <a16:creationId xmlns:a16="http://schemas.microsoft.com/office/drawing/2014/main" id="{614E9FC7-93BB-4650-BD37-764AE46B3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92150"/>
            <a:ext cx="7127875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429" name="Rectangle 5">
            <a:extLst>
              <a:ext uri="{FF2B5EF4-FFF2-40B4-BE49-F238E27FC236}">
                <a16:creationId xmlns:a16="http://schemas.microsoft.com/office/drawing/2014/main" id="{8B9F50A7-9F1E-42D1-88D7-9EC6E3A7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60350"/>
            <a:ext cx="4897438" cy="431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31431" name="Text Box 7">
            <a:extLst>
              <a:ext uri="{FF2B5EF4-FFF2-40B4-BE49-F238E27FC236}">
                <a16:creationId xmlns:a16="http://schemas.microsoft.com/office/drawing/2014/main" id="{B8107B8C-17F1-41AC-B76F-B0CD8C05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11150"/>
            <a:ext cx="309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CC3300"/>
                </a:solidFill>
                <a:latin typeface="Times New Roman" panose="02020603050405020304" pitchFamily="18" charset="0"/>
              </a:rPr>
              <a:t>GAS PANEL ASSEMBLY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PICT2082">
            <a:extLst>
              <a:ext uri="{FF2B5EF4-FFF2-40B4-BE49-F238E27FC236}">
                <a16:creationId xmlns:a16="http://schemas.microsoft.com/office/drawing/2014/main" id="{FB9FA04B-9AF3-4924-BA44-F6BAC3A44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6327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453" name="Text Box 5">
            <a:extLst>
              <a:ext uri="{FF2B5EF4-FFF2-40B4-BE49-F238E27FC236}">
                <a16:creationId xmlns:a16="http://schemas.microsoft.com/office/drawing/2014/main" id="{83002218-C805-4AC1-8A56-AA4542243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98913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MFC</a:t>
            </a:r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B32B9400-24CB-4E82-9934-AF35EEC2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0350"/>
            <a:ext cx="3600450" cy="5762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FF3300"/>
                </a:solidFill>
                <a:latin typeface="Times New Roman" panose="02020603050405020304" pitchFamily="18" charset="0"/>
              </a:rPr>
              <a:t>Typical GAS PANEL</a:t>
            </a:r>
            <a:r>
              <a:rPr lang="en-US" altLang="zh-TW" b="1"/>
              <a:t> </a:t>
            </a:r>
            <a:endParaRPr lang="en-US" altLang="zh-TW"/>
          </a:p>
        </p:txBody>
      </p:sp>
      <p:sp>
        <p:nvSpPr>
          <p:cNvPr id="232456" name="Line 8">
            <a:extLst>
              <a:ext uri="{FF2B5EF4-FFF2-40B4-BE49-F238E27FC236}">
                <a16:creationId xmlns:a16="http://schemas.microsoft.com/office/drawing/2014/main" id="{734279D2-2EFD-4E99-80C9-EE6B6E65F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908050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8" name="Line 10">
            <a:extLst>
              <a:ext uri="{FF2B5EF4-FFF2-40B4-BE49-F238E27FC236}">
                <a16:creationId xmlns:a16="http://schemas.microsoft.com/office/drawing/2014/main" id="{5BEF182B-35C9-4096-B021-C3A7A3F2CC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8850" y="1700213"/>
            <a:ext cx="142875" cy="288925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0" name="Text Box 12">
            <a:extLst>
              <a:ext uri="{FF2B5EF4-FFF2-40B4-BE49-F238E27FC236}">
                <a16:creationId xmlns:a16="http://schemas.microsoft.com/office/drawing/2014/main" id="{3E9DFEE6-7A80-4F9B-926A-479D0E0B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CC3300"/>
                </a:solidFill>
              </a:rPr>
              <a:t>手動閥</a:t>
            </a: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5296BC93CFBC7E469FF06956062F9D65" ma:contentTypeVersion="46" ma:contentTypeDescription="Fill out this form." ma:contentTypeScope="" ma:versionID="a56ee1d6b8d84d28ddefdd5c1a1996ec">
  <xsd:schema xmlns:xsd="http://www.w3.org/2001/XMLSchema" xmlns:xs="http://www.w3.org/2001/XMLSchema" xmlns:p="http://schemas.microsoft.com/office/2006/metadata/properties" xmlns:ns1="http://schemas.microsoft.com/sharepoint/v3" xmlns:ns2="fee66dc8-8b76-4210-94fc-ca214f9befca" targetNamespace="http://schemas.microsoft.com/office/2006/metadata/properties" ma:root="true" ma:fieldsID="0429379043d45bbe13beb72f0a57cedb" ns1:_="" ns2:_="">
    <xsd:import namespace="http://schemas.microsoft.com/sharepoint/v3"/>
    <xsd:import namespace="fee66dc8-8b76-4210-94fc-ca214f9befca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Author" minOccurs="0"/>
                <xsd:element ref="ns1:Editor" minOccurs="0"/>
                <xsd:element ref="ns1:_ModerationStatus" minOccurs="0"/>
                <xsd:element ref="ns1:_ModerationComments" minOccurs="0"/>
                <xsd:element ref="ns1:owshiddenversion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InstanceID" minOccurs="0"/>
                <xsd:element ref="ns1:Order" minOccurs="0"/>
                <xsd:element ref="ns1:TemplateUrl" minOccurs="0"/>
                <xsd:element ref="ns1:ContentTypeId" minOccurs="0"/>
                <xsd:element ref="ns1:_HasCopyDestinations" minOccurs="0"/>
                <xsd:element ref="ns1:_CopySource" minOccurs="0"/>
                <xsd:element ref="ns1:CheckoutUser" minOccurs="0"/>
                <xsd:element ref="ns1:_Level" minOccurs="0"/>
                <xsd:element ref="ns1:_IsCurrentVersion" minOccurs="0"/>
                <xsd:element ref="ns1:_UIVersion" minOccurs="0"/>
                <xsd:element ref="ns1:_UIVersionString" minOccurs="0"/>
                <xsd:element ref="ns1:GUID" minOccurs="0"/>
                <xsd:element ref="ns1:WorkflowVersion" minOccurs="0"/>
                <xsd:element ref="ns1:WorkflowInstanceID" minOccurs="0"/>
                <xsd:element ref="ns1:xd_ProgID" minOccurs="0"/>
                <xsd:element ref="ns1:xd_Signature" minOccurs="0"/>
                <xsd:element ref="ns1:ShowRepairView" minOccurs="0"/>
                <xsd:element ref="ns1:ShowCombineView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D" ma:index="0" nillable="true" ma:displayName="ID" ma:internalName="ID" ma:readOnly="false">
      <xsd:simpleType>
        <xsd:restriction base="dms:Unknown"/>
      </xsd:simpleType>
    </xsd:element>
    <xsd:element name="Author" ma:index="2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4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ModerationStatus" ma:index="5" nillable="true" ma:displayName="Approval Status" ma:default="0" ma:hidden="true" ma:internalName="_ModerationStatus" ma:readOnly="false">
      <xsd:simpleType>
        <xsd:restriction base="dms:Unknown"/>
      </xsd:simpleType>
    </xsd:element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owshiddenversion" ma:index="11" nillable="true" ma:displayName="owshiddenversion" ma:hidden="true" ma:internalName="owshiddenversion" ma:readOnly="false">
      <xsd:simpleType>
        <xsd:restriction base="dms:Unknown"/>
      </xsd:simpleType>
    </xsd:element>
    <xsd:element name="File_x0020_Type" ma:index="12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3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4" nillable="true" ma:displayName="Source URL" ma:hidden="true" ma:internalName="_SourceUrl" ma:readOnly="false">
      <xsd:simpleType>
        <xsd:restriction base="dms:Text"/>
      </xsd:simpleType>
    </xsd:element>
    <xsd:element name="_SharedFileIndex" ma:index="15" nillable="true" ma:displayName="Shared File Index" ma:hidden="true" ma:internalName="_SharedFileIndex" ma:readOnly="false">
      <xsd:simpleType>
        <xsd:restriction base="dms:Text"/>
      </xsd:simpleType>
    </xsd:element>
    <xsd:element name="InstanceID" ma:index="26" nillable="true" ma:displayName="Instance ID" ma:hidden="true" ma:internalName="InstanceID" ma:readOnly="false">
      <xsd:simpleType>
        <xsd:restriction base="dms:Unknown"/>
      </xsd:simpleType>
    </xsd:element>
    <xsd:element name="Order" ma:index="27" nillable="true" ma:displayName="Order" ma:hidden="true" ma:internalName="Order" ma:readOnly="false">
      <xsd:simpleType>
        <xsd:restriction base="dms:Number"/>
      </xsd:simpleType>
    </xsd:element>
    <xsd:element name="TemplateUrl" ma:index="31" nillable="true" ma:displayName="Template Link" ma:hidden="true" ma:internalName="TemplateUrl" ma:readOnly="false">
      <xsd:simpleType>
        <xsd:restriction base="dms:Text"/>
      </xsd:simpleType>
    </xsd:element>
    <xsd:element name="ContentTypeId" ma:index="32" nillable="true" ma:displayName="Content Type ID" ma:hidden="true" ma:internalName="ContentTypeId" ma:readOnly="false">
      <xsd:simpleType>
        <xsd:restriction base="dms:Unknown"/>
      </xsd:simpleType>
    </xsd:element>
    <xsd:element name="_HasCopyDestinations" ma:index="34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5" nillable="true" ma:displayName="Copy Source" ma:internalName="_CopySource" ma:readOnly="false">
      <xsd:simpleType>
        <xsd:restriction base="dms:Text"/>
      </xsd:simpleType>
    </xsd:element>
    <xsd:element name="CheckoutUser" ma:index="37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2" nillable="true" ma:displayName="Level" ma:hidden="true" ma:internalName="_Level" ma:readOnly="false">
      <xsd:simpleType>
        <xsd:restriction base="dms:Unknown"/>
      </xsd:simpleType>
    </xsd:element>
    <xsd:element name="_IsCurrentVersion" ma:index="43" nillable="true" ma:displayName="Is Current Version" ma:hidden="true" ma:internalName="_IsCurrentVersion" ma:readOnly="false">
      <xsd:simpleType>
        <xsd:restriction base="dms:Boolean"/>
      </xsd:simpleType>
    </xsd:element>
    <xsd:element name="_UIVersion" ma:index="44" nillable="true" ma:displayName="UI Version" ma:hidden="true" ma:internalName="_UIVersion" ma:readOnly="false">
      <xsd:simpleType>
        <xsd:restriction base="dms:Unknown"/>
      </xsd:simpleType>
    </xsd:element>
    <xsd:element name="_UIVersionString" ma:index="45" nillable="true" ma:displayName="Version" ma:internalName="_UIVersionString" ma:readOnly="false">
      <xsd:simpleType>
        <xsd:restriction base="dms:Text"/>
      </xsd:simpleType>
    </xsd:element>
    <xsd:element name="GUID" ma:index="46" nillable="true" ma:displayName="GUID" ma:hidden="true" ma:internalName="GUID" ma:readOnly="false">
      <xsd:simpleType>
        <xsd:restriction base="dms:Unknown"/>
      </xsd:simpleType>
    </xsd:element>
    <xsd:element name="WorkflowVersion" ma:index="47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48" nillable="true" ma:displayName="Workflow Instance ID" ma:hidden="true" ma:internalName="WorkflowInstanceID" ma:readOnly="false">
      <xsd:simpleType>
        <xsd:restriction base="dms:Unknown"/>
      </xsd:simpleType>
    </xsd:element>
    <xsd:element name="xd_ProgID" ma:index="49" nillable="true" ma:displayName="HTML File Link" ma:hidden="true" ma:internalName="xd_ProgID" ma:readOnly="false">
      <xsd:simpleType>
        <xsd:restriction base="dms:Text"/>
      </xsd:simpleType>
    </xsd:element>
    <xsd:element name="xd_Signature" ma:index="50" nillable="true" ma:displayName="Is Signed" ma:hidden="true" ma:internalName="xd_Signature" ma:readOnly="false">
      <xsd:simpleType>
        <xsd:restriction base="dms:Boolean"/>
      </xsd:simpleType>
    </xsd:element>
    <xsd:element name="ShowRepairView" ma:index="51" nillable="true" ma:displayName="Show Repair View" ma:hidden="true" ma:internalName="ShowRepairView" ma:readOnly="false">
      <xsd:simpleType>
        <xsd:restriction base="dms:Text"/>
      </xsd:simpleType>
    </xsd:element>
    <xsd:element name="ShowCombineView" ma:index="52" nillable="true" ma:displayName="Show Combine View" ma:hidden="true" ma:internalName="ShowCombineView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6dc8-8b76-4210-94fc-ca214f9be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5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5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3" ma:displayName="Content Type"/>
        <xsd:element ref="dc:title" minOccurs="0" maxOccurs="1" ma:index="2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0x010101005296BC93CFBC7E469FF06956062F9D65</ContentTypeId>
    <_ModerationStatus xmlns="http://schemas.microsoft.com/sharepoint/v3">0</_ModerationStatus>
    <TemplateUrl xmlns="http://schemas.microsoft.com/sharepoint/v3" xsi:nil="true"/>
    <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_UIVersionString xmlns="http://schemas.microsoft.com/sharepoint/v3" xsi:nil="true"/>
    <ShowRepairView xmlns="http://schemas.microsoft.com/sharepoint/v3" xsi:nil="true"/>
    <_CopySource xmlns="http://schemas.microsoft.com/sharepoint/v3" xsi:nil="true"/>
    <WorkflowInstanceID xmlns="http://schemas.microsoft.com/sharepoint/v3" xsi:nil="true"/>
    <HTML_x0020_File_x0020_Type xmlns="http://schemas.microsoft.com/sharepoint/v3" xsi:nil="true"/>
    <_ModerationComments xmlns="http://schemas.microsoft.com/sharepoint/v3" xsi:nil="true"/>
    <_SourceUrl xmlns="http://schemas.microsoft.com/sharepoint/v3" xsi:nil="true"/>
    <owshiddenversion xmlns="http://schemas.microsoft.com/sharepoint/v3" xsi:nil="true"/>
    <xd_Signature xmlns="http://schemas.microsoft.com/sharepoint/v3" xsi:nil="true"/>
    <Editor xmlns="http://schemas.microsoft.com/sharepoint/v3">
      <UserInfo>
        <DisplayName/>
        <AccountId xsi:nil="true"/>
        <AccountType/>
      </UserInfo>
    </Editor>
    <ShowCombineView xmlns="http://schemas.microsoft.com/sharepoint/v3" xsi:nil="true"/>
    <InstanceID xmlns="http://schemas.microsoft.com/sharepoint/v3" xsi:nil="true"/>
    <_HasCopyDestinations xmlns="http://schemas.microsoft.com/sharepoint/v3" xsi:nil="true"/>
    <xd_ProgID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7000</Order>
    <_SharedFileIndex xmlns="http://schemas.microsoft.com/sharepoint/v3" xsi:nil="true"/>
    <_UIVers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EFAF3A6-FA26-4F6F-B11F-463DEFCE20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6A765F-F5C8-4D12-9020-5661CEBE54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e66dc8-8b76-4210-94fc-ca214f9be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D8966E-FB9D-46FE-AAA4-41745E7294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</TotalTime>
  <Words>1983</Words>
  <Application>Microsoft Office PowerPoint</Application>
  <PresentationFormat>On-screen Show (4:3)</PresentationFormat>
  <Paragraphs>248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&lt;Default&gt;Winbond Electronics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MIS</dc:creator>
  <cp:lastModifiedBy>MIS</cp:lastModifiedBy>
  <cp:revision>12</cp:revision>
  <dcterms:created xsi:type="dcterms:W3CDTF">2005-09-16T07:25:14Z</dcterms:created>
  <dcterms:modified xsi:type="dcterms:W3CDTF">2024-09-26T20:55:54Z</dcterms:modified>
</cp:coreProperties>
</file>