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5126" r:id="rId4"/>
  </p:sldMasterIdLst>
  <p:notesMasterIdLst>
    <p:notesMasterId r:id="rId21"/>
  </p:notesMasterIdLst>
  <p:handoutMasterIdLst>
    <p:handoutMasterId r:id="rId22"/>
  </p:handoutMasterIdLst>
  <p:sldIdLst>
    <p:sldId id="256" r:id="rId5"/>
    <p:sldId id="280" r:id="rId6"/>
    <p:sldId id="281" r:id="rId7"/>
    <p:sldId id="282" r:id="rId8"/>
    <p:sldId id="299" r:id="rId9"/>
    <p:sldId id="300" r:id="rId10"/>
    <p:sldId id="301" r:id="rId11"/>
    <p:sldId id="302" r:id="rId12"/>
    <p:sldId id="303" r:id="rId13"/>
    <p:sldId id="283" r:id="rId14"/>
    <p:sldId id="284" r:id="rId15"/>
    <p:sldId id="287" r:id="rId16"/>
    <p:sldId id="286" r:id="rId17"/>
    <p:sldId id="304" r:id="rId18"/>
    <p:sldId id="288" r:id="rId19"/>
    <p:sldId id="298" r:id="rId20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" initials="L" lastIdx="2" clrIdx="0">
    <p:extLst>
      <p:ext uri="{19B8F6BF-5375-455C-9EA6-DF929625EA0E}">
        <p15:presenceInfo xmlns:p15="http://schemas.microsoft.com/office/powerpoint/2012/main" userId="LE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2110"/>
    <a:srgbClr val="E61C0E"/>
    <a:srgbClr val="01B051"/>
    <a:srgbClr val="E1EEDA"/>
    <a:srgbClr val="CCFFCC"/>
    <a:srgbClr val="F9FBA7"/>
    <a:srgbClr val="FFFFFF"/>
    <a:srgbClr val="D00600"/>
    <a:srgbClr val="FE0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95332" autoAdjust="0"/>
  </p:normalViewPr>
  <p:slideViewPr>
    <p:cSldViewPr>
      <p:cViewPr varScale="1">
        <p:scale>
          <a:sx n="110" d="100"/>
          <a:sy n="110" d="100"/>
        </p:scale>
        <p:origin x="197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D2DFD0F7-9149-4ED9-AA09-64F35445C9E8}" type="datetimeFigureOut">
              <a:rPr lang="zh-TW" altLang="en-US"/>
              <a:pPr>
                <a:defRPr/>
              </a:pPr>
              <a:t>2021/5/16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TW"/>
              <a:t>Confidential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482A4EC-C742-45C2-9C52-0D1AC475E7E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B915EDB5-8B4A-4658-8E7B-6B60E31865A6}" type="datetimeFigureOut">
              <a:rPr lang="zh-TW" altLang="en-US"/>
              <a:pPr>
                <a:defRPr/>
              </a:pPr>
              <a:t>2021/5/16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  <a:endParaRPr lang="zh-TW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TW"/>
              <a:t>Confidential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B567058-9A7E-42FA-83FE-D45C7E8D9D4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B34649A3-7B30-4992-A117-955151EFE5B0}" type="datetime1">
              <a:rPr lang="zh-TW" altLang="en-US" smtClean="0"/>
              <a:pPr>
                <a:spcBef>
                  <a:spcPct val="0"/>
                </a:spcBef>
              </a:pPr>
              <a:t>2021/5/16</a:t>
            </a:fld>
            <a:endParaRPr lang="zh-TW" altLang="en-US"/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6A6020E9-B39E-4D15-BA74-B9E3BCD92019}" type="slidenum">
              <a:rPr lang="zh-TW" altLang="en-US" smtClean="0"/>
              <a:pPr>
                <a:spcBef>
                  <a:spcPct val="0"/>
                </a:spcBef>
              </a:pPr>
              <a:t>0</a:t>
            </a:fld>
            <a:endParaRPr lang="zh-TW" altLang="en-US"/>
          </a:p>
        </p:txBody>
      </p:sp>
      <p:sp>
        <p:nvSpPr>
          <p:cNvPr id="9222" name="Footer Placeholder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/>
              <a:t>Confidential</a:t>
            </a:r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5" name="圓角矩形 1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6" name="矩形 1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7" name="矩形 1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10" name="矩形 17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pic>
        <p:nvPicPr>
          <p:cNvPr id="11" name="Picture 16" descr="PPT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2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E6CEFA-D919-4A72-BB21-6BB41EF170E7}" type="datetime1">
              <a:rPr lang="zh-TW" altLang="en-US"/>
              <a:pPr>
                <a:defRPr/>
              </a:pPr>
              <a:t>2021/5/16</a:t>
            </a:fld>
            <a:endParaRPr lang="zh-TW" altLang="en-US"/>
          </a:p>
        </p:txBody>
      </p:sp>
      <p:sp>
        <p:nvSpPr>
          <p:cNvPr id="13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BBF704-F7F7-4E92-B913-B570BCB19EC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9318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67FBAD-C7F9-473F-9C40-AE9EEF81D11E}" type="datetime1">
              <a:rPr lang="zh-TW" altLang="en-US"/>
              <a:pPr>
                <a:defRPr/>
              </a:pPr>
              <a:t>2021/5/16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2581E7-3151-401A-A6C8-DD00F2D474B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1536723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A51A24-5D04-4308-849E-EFE931529312}" type="datetime1">
              <a:rPr lang="zh-TW" altLang="en-US"/>
              <a:pPr>
                <a:defRPr/>
              </a:pPr>
              <a:t>2021/5/16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75D0C9-7D45-4464-8FE5-66043167B53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6332014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12862D-27CB-40EC-9B61-66A3538147B9}" type="datetime1">
              <a:rPr lang="zh-TW" altLang="en-US"/>
              <a:pPr>
                <a:defRPr/>
              </a:pPr>
              <a:t>2021/5/16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914323-234C-437A-94DD-DFF37688497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0719761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5" name="圓角矩形 1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6" name="矩形 1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7" name="矩形 1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8" name="矩形 1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AF7C3-B7C6-4B70-B291-57EBCC64CF8C}" type="datetime1">
              <a:rPr lang="zh-TW" altLang="en-US"/>
              <a:pPr>
                <a:defRPr/>
              </a:pPr>
              <a:t>2021/5/16</a:t>
            </a:fld>
            <a:endParaRPr lang="zh-TW" altLang="en-US"/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7ED6AB-F35B-413C-9834-DE94D031755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11236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946B5-DACF-4E9D-A152-5D4F43CE9914}" type="datetime1">
              <a:rPr lang="zh-TW" altLang="en-US"/>
              <a:pPr>
                <a:defRPr/>
              </a:pPr>
              <a:t>2021/5/16</a:t>
            </a:fld>
            <a:endParaRPr lang="zh-TW" altLang="en-US"/>
          </a:p>
        </p:txBody>
      </p:sp>
      <p:sp>
        <p:nvSpPr>
          <p:cNvPr id="6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6732C0-D5C6-4166-9C36-0007C32C7FD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2708851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A9DF3A-1E17-4F40-B7B7-9BF11772FC81}" type="datetime1">
              <a:rPr lang="zh-TW" altLang="en-US"/>
              <a:pPr>
                <a:defRPr/>
              </a:pPr>
              <a:t>2021/5/16</a:t>
            </a:fld>
            <a:endParaRPr lang="zh-TW" altLang="en-US"/>
          </a:p>
        </p:txBody>
      </p:sp>
      <p:sp>
        <p:nvSpPr>
          <p:cNvPr id="8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EC6FD-2598-42AA-9EB0-D2CBF7FD0CF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660974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DEAD2-FE34-4CE4-BF8E-5CEBC16B3E3D}" type="datetime1">
              <a:rPr lang="zh-TW" altLang="en-US"/>
              <a:pPr>
                <a:defRPr/>
              </a:pPr>
              <a:t>2021/5/16</a:t>
            </a:fld>
            <a:endParaRPr lang="zh-TW" altLang="en-US"/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556CAC-B93C-436E-8FF3-1223B0CFF58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9920813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4B46BE-9FD4-432B-9C07-9C8355FDC217}" type="datetime1">
              <a:rPr lang="zh-TW" altLang="en-US"/>
              <a:pPr>
                <a:defRPr/>
              </a:pPr>
              <a:t>2021/5/16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8F388-41F6-4841-9719-6590DD7AE3E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641792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6" name="圓角矩形 14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2A4483-5285-4B84-BDD8-15D63DC3FD98}" type="datetime1">
              <a:rPr lang="zh-TW" altLang="en-US"/>
              <a:pPr>
                <a:defRPr/>
              </a:pPr>
              <a:t>2021/5/16</a:t>
            </a:fld>
            <a:endParaRPr lang="zh-TW" altLang="en-US"/>
          </a:p>
        </p:txBody>
      </p:sp>
      <p:sp>
        <p:nvSpPr>
          <p:cNvPr id="8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176826-7317-4A4D-B1D1-B746E452336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7400792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1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6" name="矩形 14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7" name="矩形 15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8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62AB4B-9A14-40B2-BB23-33A824A874FA}" type="datetime1">
              <a:rPr lang="zh-TW" altLang="en-US"/>
              <a:pPr>
                <a:defRPr/>
              </a:pPr>
              <a:t>2021/5/16</a:t>
            </a:fld>
            <a:endParaRPr lang="zh-TW" altLang="en-US"/>
          </a:p>
        </p:txBody>
      </p:sp>
      <p:sp>
        <p:nvSpPr>
          <p:cNvPr id="9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0CE300-E011-4DD1-9C9A-BE09F60CCFA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795813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8" name="圓角矩形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1028" name="標題版面配置區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1029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altLang="zh-TW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AD1B1C3-4DD1-4348-8537-3EF6707BBC36}" type="datetime1">
              <a:rPr lang="zh-TW" altLang="en-US"/>
              <a:pPr>
                <a:defRPr/>
              </a:pPr>
              <a:t>2021/5/16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kumimoji="0" sz="1400">
                <a:solidFill>
                  <a:srgbClr val="FFFFFF"/>
                </a:solidFill>
                <a:latin typeface="Franklin Gothic Book" panose="020B0503020102020204" pitchFamily="34" charset="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066A9E68-F161-48CA-8148-1A1CD5A0530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pic>
        <p:nvPicPr>
          <p:cNvPr id="1033" name="Picture 13" descr="PPT-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4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344" r:id="rId1"/>
    <p:sldLayoutId id="2147485336" r:id="rId2"/>
    <p:sldLayoutId id="2147485345" r:id="rId3"/>
    <p:sldLayoutId id="2147485337" r:id="rId4"/>
    <p:sldLayoutId id="2147485338" r:id="rId5"/>
    <p:sldLayoutId id="2147485339" r:id="rId6"/>
    <p:sldLayoutId id="2147485340" r:id="rId7"/>
    <p:sldLayoutId id="2147485346" r:id="rId8"/>
    <p:sldLayoutId id="2147485347" r:id="rId9"/>
    <p:sldLayoutId id="2147485341" r:id="rId10"/>
    <p:sldLayoutId id="2147485342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7143750" y="6072188"/>
            <a:ext cx="157162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CCLI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李治中</a:t>
            </a:r>
          </a:p>
        </p:txBody>
      </p:sp>
      <p:sp>
        <p:nvSpPr>
          <p:cNvPr id="8195" name="Title 1"/>
          <p:cNvSpPr>
            <a:spLocks noGrp="1"/>
          </p:cNvSpPr>
          <p:nvPr>
            <p:ph type="ctrTitle"/>
          </p:nvPr>
        </p:nvSpPr>
        <p:spPr>
          <a:xfrm>
            <a:off x="1714500" y="1785938"/>
            <a:ext cx="5707063" cy="1808162"/>
          </a:xfrm>
        </p:spPr>
        <p:txBody>
          <a:bodyPr/>
          <a:lstStyle/>
          <a:p>
            <a:pPr eaLnBrk="1" hangingPunct="1"/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</a:rPr>
              <a:t>爐管新人學習進度報告</a:t>
            </a:r>
          </a:p>
        </p:txBody>
      </p:sp>
      <p:sp>
        <p:nvSpPr>
          <p:cNvPr id="8196" name="TextBox 2"/>
          <p:cNvSpPr txBox="1">
            <a:spLocks noChangeArrowheads="1"/>
          </p:cNvSpPr>
          <p:nvPr/>
        </p:nvSpPr>
        <p:spPr bwMode="auto">
          <a:xfrm>
            <a:off x="2406650" y="3594100"/>
            <a:ext cx="4322762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500" dirty="0">
                <a:solidFill>
                  <a:schemeClr val="bg2"/>
                </a:solidFill>
                <a:latin typeface="+mj-ea"/>
                <a:ea typeface="+mj-ea"/>
                <a:cs typeface="Arial" panose="020B0604020202020204" pitchFamily="34" charset="0"/>
              </a:rPr>
              <a:t>06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800" dirty="0">
              <a:solidFill>
                <a:schemeClr val="bg2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B7CB55C-3DF9-493A-9476-7CCF92038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D217735-F899-48A5-B26D-E2EBCC845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9</a:t>
            </a:fld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21BA422-777C-4484-867C-C35ACEDD4A2C}"/>
              </a:ext>
            </a:extLst>
          </p:cNvPr>
          <p:cNvSpPr txBox="1"/>
          <p:nvPr/>
        </p:nvSpPr>
        <p:spPr>
          <a:xfrm>
            <a:off x="1649910" y="1152323"/>
            <a:ext cx="63455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LAMP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端更換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QUARTZ WINDOW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O-RING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O-RING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需塗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GREESE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，卸除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LAMP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需先將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POWER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及循環水接頭拔除，並檢查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LAMP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燈絲是否完整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B205917F-2FD5-4F50-8D23-7EA7756BB9AD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151470"/>
            <a:ext cx="3779071" cy="2834303"/>
          </a:xfr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F8C8C1F-A433-4300-8740-F43DA0C5CD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3184528"/>
            <a:ext cx="3744416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253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198EA89-C3EC-4B7E-8A37-E487A4028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F8E05C9-6B48-4F4B-AAD1-CE5AC0BB5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10</a:t>
            </a:fld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ED7244B-AF1A-49DB-87FB-977AB14A84ED}"/>
              </a:ext>
            </a:extLst>
          </p:cNvPr>
          <p:cNvSpPr txBox="1"/>
          <p:nvPr/>
        </p:nvSpPr>
        <p:spPr>
          <a:xfrm>
            <a:off x="914400" y="974483"/>
            <a:ext cx="778764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大八卦上的水管拆除再將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顆螺絲鬆掉，卸除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Gas Feed</a:t>
            </a: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再將小八卦上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顆螺絲一樣卸除，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GAS FEED Tube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 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O-ring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需做更換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小八卦卸除後須做清潔，用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Air Gun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將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  <a:sym typeface="Symbol" panose="05050102010706020507" pitchFamily="18" charset="2"/>
            </a:endParaRP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Show heed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塞住的部分吹乾淨，再使用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IPA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小白布做清潔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1C1D46E-4BA6-42E8-BA52-CC6571027F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50" y="3068960"/>
            <a:ext cx="4064705" cy="304852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93DA5E4B-1A2E-4D1B-95A9-9905A79B80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222" y="3068959"/>
            <a:ext cx="4064705" cy="304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522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FE4FC12-97B3-4E2C-9823-BA41CD45E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9B54396-C241-4AEC-91BD-5BC2C2A5F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11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D63C7429-2898-4279-B8BA-91D3F31B8583}"/>
                  </a:ext>
                </a:extLst>
              </p:cNvPr>
              <p:cNvSpPr txBox="1"/>
              <p:nvPr/>
            </p:nvSpPr>
            <p:spPr>
              <a:xfrm>
                <a:off x="1403648" y="788136"/>
                <a:ext cx="6427546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將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chamber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裝回後要進行校溫，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T/C Wafer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放入蓋上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chamber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水管及</a:t>
                </a:r>
                <a:r>
                  <a:rPr lang="en-US" altLang="zh-TW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connector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接回，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pump </a:t>
                </a:r>
                <a:r>
                  <a:rPr lang="en-US" altLang="zh-TW" sz="2400" dirty="0" err="1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dowm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升溫，當溫度升至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400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度時，觀察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T/C Wafer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之溫度是否為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340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度，若未到達則須調整 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lamp  C0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值，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C0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與溫度的比約為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1:1(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調整為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340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度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D63C7429-2898-4279-B8BA-91D3F31B8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788136"/>
                <a:ext cx="6427546" cy="2308324"/>
              </a:xfrm>
              <a:prstGeom prst="rect">
                <a:avLst/>
              </a:prstGeom>
              <a:blipFill>
                <a:blip r:embed="rId2"/>
                <a:stretch>
                  <a:fillRect l="-1422" t="-1847" r="-1137" b="-52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8BE85D41-ACA1-4DA7-960D-A2A4EFCA82AD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3068960"/>
            <a:ext cx="3962400" cy="2971800"/>
          </a:xfrm>
        </p:spPr>
      </p:pic>
    </p:spTree>
    <p:extLst>
      <p:ext uri="{BB962C8B-B14F-4D97-AF65-F5344CB8AC3E}">
        <p14:creationId xmlns:p14="http://schemas.microsoft.com/office/powerpoint/2010/main" val="1516386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DF8FBA6-E6AA-43DF-B91B-CA8144E81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5F01ED1-7802-46B2-BDF9-4D451F5C2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12</a:t>
            </a:fld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6742051-39C3-4242-A359-86155992F67A}"/>
              </a:ext>
            </a:extLst>
          </p:cNvPr>
          <p:cNvSpPr txBox="1"/>
          <p:nvPr/>
        </p:nvSpPr>
        <p:spPr>
          <a:xfrm>
            <a:off x="1816716" y="1230725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2D7531C-82F6-4A92-B50B-E408A18D4D3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之後看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Transfer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，將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load lock A &amp; B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Buffer  VENT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，並且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OFFLINE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Chamber F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也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Offline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，並將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Slit Valve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打開，在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Buffer&amp;CH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F create a wafer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，此時可以將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Buffer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打開，進行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LLA&amp;LLB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的傳送校正，觀察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Robot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進入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Cassette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位置是否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OK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，及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Wafer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進入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Chamber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Position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04232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7CF1EE-0E4B-4E9D-BD24-1AEA2C947D8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259632" y="920738"/>
            <a:ext cx="6980311" cy="1512168"/>
          </a:xfrm>
        </p:spPr>
        <p:txBody>
          <a:bodyPr/>
          <a:lstStyle/>
          <a:p>
            <a:r>
              <a:rPr lang="en-US" altLang="zh-TW" dirty="0"/>
              <a:t>TO SLOT BASE</a:t>
            </a:r>
            <a:r>
              <a:rPr lang="zh-TW" altLang="en-US" dirty="0"/>
              <a:t>：</a:t>
            </a:r>
            <a:r>
              <a:rPr lang="en-US" altLang="zh-TW" dirty="0"/>
              <a:t>Robot </a:t>
            </a:r>
            <a:r>
              <a:rPr lang="zh-TW" altLang="en-US" dirty="0"/>
              <a:t>進</a:t>
            </a:r>
            <a:r>
              <a:rPr lang="en-US" altLang="zh-TW" dirty="0"/>
              <a:t>Cassette</a:t>
            </a:r>
            <a:r>
              <a:rPr lang="zh-TW" altLang="en-US" dirty="0"/>
              <a:t>未取</a:t>
            </a:r>
            <a:r>
              <a:rPr lang="en-US" altLang="zh-TW" dirty="0"/>
              <a:t>Wafer</a:t>
            </a:r>
          </a:p>
          <a:p>
            <a:r>
              <a:rPr lang="en-US" altLang="zh-TW" dirty="0"/>
              <a:t>TO SLOT DELTA</a:t>
            </a:r>
            <a:r>
              <a:rPr lang="zh-TW" altLang="en-US" dirty="0"/>
              <a:t>：</a:t>
            </a:r>
            <a:r>
              <a:rPr lang="en-US" altLang="zh-TW" dirty="0"/>
              <a:t> Robot </a:t>
            </a:r>
            <a:r>
              <a:rPr lang="zh-TW" altLang="en-US" dirty="0"/>
              <a:t>進</a:t>
            </a:r>
            <a:r>
              <a:rPr lang="en-US" altLang="zh-TW" dirty="0"/>
              <a:t>Cassette</a:t>
            </a:r>
            <a:r>
              <a:rPr lang="zh-TW" altLang="en-US" dirty="0"/>
              <a:t>取</a:t>
            </a:r>
            <a:r>
              <a:rPr lang="en-US" altLang="zh-TW" dirty="0"/>
              <a:t>Wafer</a:t>
            </a:r>
          </a:p>
          <a:p>
            <a:r>
              <a:rPr lang="en-US" altLang="zh-TW" dirty="0"/>
              <a:t>PICKUP</a:t>
            </a:r>
            <a:r>
              <a:rPr lang="zh-TW" altLang="en-US" dirty="0"/>
              <a:t>：</a:t>
            </a:r>
            <a:r>
              <a:rPr lang="en-US" altLang="zh-TW" dirty="0"/>
              <a:t>Robot</a:t>
            </a:r>
            <a:r>
              <a:rPr lang="zh-TW" altLang="en-US" dirty="0"/>
              <a:t> 伸出取</a:t>
            </a:r>
            <a:r>
              <a:rPr lang="en-US" altLang="zh-TW" dirty="0"/>
              <a:t>Wafer</a:t>
            </a:r>
          </a:p>
          <a:p>
            <a:r>
              <a:rPr lang="en-US" altLang="zh-TW" dirty="0"/>
              <a:t>DROP</a:t>
            </a:r>
            <a:r>
              <a:rPr lang="zh-TW" altLang="en-US" dirty="0"/>
              <a:t>：</a:t>
            </a:r>
            <a:r>
              <a:rPr lang="en-US" altLang="zh-TW" dirty="0"/>
              <a:t>Robot</a:t>
            </a:r>
            <a:r>
              <a:rPr lang="zh-TW" altLang="en-US" dirty="0"/>
              <a:t>伸出放</a:t>
            </a:r>
            <a:r>
              <a:rPr lang="en-US" altLang="zh-TW" dirty="0"/>
              <a:t>Wafer</a:t>
            </a:r>
          </a:p>
          <a:p>
            <a:r>
              <a:rPr lang="en-US" altLang="zh-TW" dirty="0"/>
              <a:t>ZERO POSITION</a:t>
            </a:r>
            <a:r>
              <a:rPr lang="zh-TW" altLang="en-US" dirty="0"/>
              <a:t>：</a:t>
            </a:r>
            <a:r>
              <a:rPr lang="en-US" altLang="zh-TW" dirty="0"/>
              <a:t>Robot </a:t>
            </a:r>
            <a:r>
              <a:rPr lang="zh-TW" altLang="en-US" dirty="0"/>
              <a:t>伸回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BCEFC5C-8FC5-4C35-8879-198EDA239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E94713A-C1FC-4EE1-A5A5-2030AEE6D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13</a:t>
            </a:fld>
            <a:endParaRPr lang="zh-TW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5CAE540-FBF6-4651-A85F-959C870C43D5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242686"/>
            <a:ext cx="3962400" cy="3221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6747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31087B3-57B3-4404-9D39-E045AA527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B22D973-6ED1-4145-8B43-02A62AD46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14</a:t>
            </a:fld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1B2181E-CFC0-4624-8210-F3225DA16EA1}"/>
              </a:ext>
            </a:extLst>
          </p:cNvPr>
          <p:cNvSpPr txBox="1"/>
          <p:nvPr/>
        </p:nvSpPr>
        <p:spPr>
          <a:xfrm>
            <a:off x="914400" y="1340768"/>
            <a:ext cx="77091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傳送完後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online 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LLA&amp;LLB&amp;Buffer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並且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Pump Down Buffer &amp;CH D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，於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Argon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Purge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Purge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一段時間後再將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Argon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關掉，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Pump Down Chamber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，看其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Base Pressure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，並進行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LeaK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Up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，低溫測漏需</a:t>
            </a:r>
            <a:r>
              <a:rPr lang="en-US" altLang="zh-TW" sz="24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cs typeface="新細明體" panose="02020500000000000000" pitchFamily="18" charset="-120"/>
              </a:rPr>
              <a:t>&lt;2mTorr/min</a:t>
            </a:r>
            <a:r>
              <a:rPr lang="zh-TW" altLang="en-US" sz="24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cs typeface="新細明體" panose="02020500000000000000" pitchFamily="18" charset="-120"/>
              </a:rPr>
              <a:t>，合乎規格後升溫至</a:t>
            </a:r>
            <a:r>
              <a:rPr lang="en-US" altLang="zh-TW" sz="24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cs typeface="新細明體" panose="02020500000000000000" pitchFamily="18" charset="-120"/>
              </a:rPr>
              <a:t>400</a:t>
            </a:r>
            <a:r>
              <a:rPr lang="zh-TW" altLang="en-US" sz="24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cs typeface="新細明體" panose="02020500000000000000" pitchFamily="18" charset="-120"/>
              </a:rPr>
              <a:t>度做測漏，高溫需</a:t>
            </a:r>
            <a:r>
              <a:rPr lang="en-US" altLang="zh-TW" sz="24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cs typeface="新細明體" panose="02020500000000000000" pitchFamily="18" charset="-120"/>
              </a:rPr>
              <a:t>&lt;1mTorr/min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86788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E5CBE6-4D43-4FF7-BB23-5431A1379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三、個人進度</a:t>
            </a:r>
          </a:p>
        </p:txBody>
      </p:sp>
      <p:graphicFrame>
        <p:nvGraphicFramePr>
          <p:cNvPr id="7" name="內容版面配置區 6">
            <a:extLst>
              <a:ext uri="{FF2B5EF4-FFF2-40B4-BE49-F238E27FC236}">
                <a16:creationId xmlns:a16="http://schemas.microsoft.com/office/drawing/2014/main" id="{070A4EFD-3051-4C34-9E59-AAC42F5F3505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574414655"/>
              </p:ext>
            </p:extLst>
          </p:nvPr>
        </p:nvGraphicFramePr>
        <p:xfrm>
          <a:off x="1259632" y="1628801"/>
          <a:ext cx="4887168" cy="41764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90634">
                  <a:extLst>
                    <a:ext uri="{9D8B030D-6E8A-4147-A177-3AD203B41FA5}">
                      <a16:colId xmlns:a16="http://schemas.microsoft.com/office/drawing/2014/main" val="2915214347"/>
                    </a:ext>
                  </a:extLst>
                </a:gridCol>
                <a:gridCol w="1175687">
                  <a:extLst>
                    <a:ext uri="{9D8B030D-6E8A-4147-A177-3AD203B41FA5}">
                      <a16:colId xmlns:a16="http://schemas.microsoft.com/office/drawing/2014/main" val="1275386825"/>
                    </a:ext>
                  </a:extLst>
                </a:gridCol>
                <a:gridCol w="2120847">
                  <a:extLst>
                    <a:ext uri="{9D8B030D-6E8A-4147-A177-3AD203B41FA5}">
                      <a16:colId xmlns:a16="http://schemas.microsoft.com/office/drawing/2014/main" val="3611726835"/>
                    </a:ext>
                  </a:extLst>
                </a:gridCol>
              </a:tblGrid>
              <a:tr h="4502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PM </a:t>
                      </a:r>
                      <a:r>
                        <a:rPr lang="zh-TW" altLang="en-US" sz="1800" b="1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種類</a:t>
                      </a:r>
                      <a:endParaRPr lang="zh-TW" alt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完成進度</a:t>
                      </a:r>
                      <a:endParaRPr lang="zh-TW" alt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備註</a:t>
                      </a:r>
                      <a:endParaRPr lang="zh-TW" alt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902835"/>
                  </a:ext>
                </a:extLst>
              </a:tr>
              <a:tr h="3105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LP-N SPM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100%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可獨立完成</a:t>
                      </a:r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926831"/>
                  </a:ext>
                </a:extLst>
              </a:tr>
              <a:tr h="3105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LP-P SPM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100%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可獨立完成</a:t>
                      </a:r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169338"/>
                  </a:ext>
                </a:extLst>
              </a:tr>
              <a:tr h="3105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LP-T SPM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100%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可獨立完成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835788"/>
                  </a:ext>
                </a:extLst>
              </a:tr>
              <a:tr h="3105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LP-N BPM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90%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Gas line</a:t>
                      </a:r>
                      <a:r>
                        <a:rPr lang="zh-TW" altLang="en-US" sz="18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安裝上不熟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608467"/>
                  </a:ext>
                </a:extLst>
              </a:tr>
              <a:tr h="3105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LP-P BPM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100%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可獨立完成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8124"/>
                  </a:ext>
                </a:extLst>
              </a:tr>
              <a:tr h="3105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LP-T BPM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90%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Gas line</a:t>
                      </a:r>
                      <a:r>
                        <a:rPr lang="zh-TW" altLang="en-US" sz="18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安裝上不熟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676837"/>
                  </a:ext>
                </a:extLst>
              </a:tr>
              <a:tr h="3105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AP QPM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100%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可獨立完成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6330700"/>
                  </a:ext>
                </a:extLst>
              </a:tr>
              <a:tr h="3105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AP YPM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100%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可獨立完成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4768364"/>
                  </a:ext>
                </a:extLst>
              </a:tr>
              <a:tr h="3105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POCL3 BPM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0%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目前尚未做過</a:t>
                      </a:r>
                      <a:r>
                        <a:rPr lang="en-US" altLang="zh-TW" sz="18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PM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5005499"/>
                  </a:ext>
                </a:extLst>
              </a:tr>
              <a:tr h="3105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WSIX MPM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100%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可獨力完成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191767"/>
                  </a:ext>
                </a:extLst>
              </a:tr>
              <a:tr h="3105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WSIX BPM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100%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可獨立完成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756750"/>
                  </a:ext>
                </a:extLst>
              </a:tr>
              <a:tr h="3105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GRD MPM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100%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可獨立完成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34692"/>
                  </a:ext>
                </a:extLst>
              </a:tr>
            </a:tbl>
          </a:graphicData>
        </a:graphic>
      </p:graphicFrame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3027D28-13BD-476A-9249-9EB65F2E0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B8DDF32-4887-475B-AC3E-6225295CD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4954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tx1"/>
                </a:solidFill>
              </a:rPr>
              <a:t>報告內容</a:t>
            </a:r>
            <a:endParaRPr lang="zh-TW" altLang="en-US" dirty="0"/>
          </a:p>
        </p:txBody>
      </p:sp>
      <p:sp>
        <p:nvSpPr>
          <p:cNvPr id="1024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一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兩週進度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0" indent="0" eaLnBrk="1" hangingPunct="1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二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.PM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實作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0" indent="0" eaLnBrk="1" hangingPunct="1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三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個人進度</a:t>
            </a:r>
          </a:p>
        </p:txBody>
      </p:sp>
      <p:sp>
        <p:nvSpPr>
          <p:cNvPr id="10244" name="頁尾版面配置區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endParaRPr kumimoji="0" lang="en-US" altLang="zh-TW">
              <a:solidFill>
                <a:schemeClr val="tx2"/>
              </a:solidFill>
            </a:endParaRPr>
          </a:p>
        </p:txBody>
      </p:sp>
      <p:sp>
        <p:nvSpPr>
          <p:cNvPr id="10245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fld id="{72FD770E-CE09-4684-B930-104B09583EE5}" type="slidenum">
              <a:rPr kumimoji="0" lang="zh-TW" altLang="en-US" smtClean="0">
                <a:solidFill>
                  <a:srgbClr val="FFFFFF"/>
                </a:solidFill>
                <a:latin typeface="Franklin Gothic Book" pitchFamily="34" charset="0"/>
                <a:ea typeface="微軟正黑體" panose="020B0604030504040204" pitchFamily="34" charset="-120"/>
              </a:rPr>
              <a:pPr/>
              <a:t>1</a:t>
            </a:fld>
            <a:endParaRPr kumimoji="0" lang="zh-TW" altLang="en-US">
              <a:solidFill>
                <a:srgbClr val="FFFFFF"/>
              </a:solidFill>
              <a:latin typeface="Franklin Gothic Book" pitchFamily="34" charset="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986CAC-3619-447C-90C6-9EE3A14F4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一、兩週進度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FED472B3-6AD3-422F-B854-36B7967C37F2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301748309"/>
              </p:ext>
            </p:extLst>
          </p:nvPr>
        </p:nvGraphicFramePr>
        <p:xfrm>
          <a:off x="914400" y="1417638"/>
          <a:ext cx="7772398" cy="3039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5432">
                  <a:extLst>
                    <a:ext uri="{9D8B030D-6E8A-4147-A177-3AD203B41FA5}">
                      <a16:colId xmlns:a16="http://schemas.microsoft.com/office/drawing/2014/main" val="353569592"/>
                    </a:ext>
                  </a:extLst>
                </a:gridCol>
                <a:gridCol w="5626966">
                  <a:extLst>
                    <a:ext uri="{9D8B030D-6E8A-4147-A177-3AD203B41FA5}">
                      <a16:colId xmlns:a16="http://schemas.microsoft.com/office/drawing/2014/main" val="3601455079"/>
                    </a:ext>
                  </a:extLst>
                </a:gridCol>
              </a:tblGrid>
              <a:tr h="379919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日期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736298"/>
                  </a:ext>
                </a:extLst>
              </a:tr>
              <a:tr h="379919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4/19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GRD-2  MPM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102927"/>
                  </a:ext>
                </a:extLst>
              </a:tr>
              <a:tr h="379919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4/20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LP-N3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845929"/>
                  </a:ext>
                </a:extLst>
              </a:tr>
              <a:tr h="379919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4/21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WSIX-2D  BPM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044368"/>
                  </a:ext>
                </a:extLst>
              </a:tr>
              <a:tr h="379919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4/22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LP-T2  3PM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607743"/>
                  </a:ext>
                </a:extLst>
              </a:tr>
              <a:tr h="379919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4/27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RTP-3  25PM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027580"/>
                  </a:ext>
                </a:extLst>
              </a:tr>
              <a:tr h="379919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4/28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LP-P4  5PM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117336"/>
                  </a:ext>
                </a:extLst>
              </a:tr>
              <a:tr h="379919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4/29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OSC-1  PASTE-3  RIP  MPM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208076"/>
                  </a:ext>
                </a:extLst>
              </a:tr>
            </a:tbl>
          </a:graphicData>
        </a:graphic>
      </p:graphicFrame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CE39897-A25F-4DCC-B840-3A4A7A05A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4015D49-853A-4105-BC5A-1936F5AE8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7233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815CD1-8721-468C-860F-4FBD5C6FD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二、</a:t>
            </a:r>
            <a:r>
              <a:rPr lang="en-US" altLang="zh-TW" dirty="0"/>
              <a:t>PM</a:t>
            </a:r>
            <a:r>
              <a:rPr lang="zh-TW" altLang="en-US" dirty="0"/>
              <a:t> 實作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A2BD647-0732-441D-B57D-03CAABC13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60B0544-BF44-4065-8488-7ED842574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7633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01E67D-E0B7-439A-A961-8C6B1E81E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589" y="191858"/>
            <a:ext cx="7772400" cy="1143000"/>
          </a:xfrm>
        </p:spPr>
        <p:txBody>
          <a:bodyPr/>
          <a:lstStyle/>
          <a:p>
            <a:r>
              <a:rPr lang="en-US" altLang="zh-TW" dirty="0"/>
              <a:t>LP-N3  4PM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80C1B7C2-4E76-4026-B538-BB900157C2A7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397300"/>
            <a:ext cx="3617168" cy="2712876"/>
          </a:xfr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758FD34-0863-4E2E-9A7D-8509D8459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3DE18E8-CA04-44A6-8EF3-F7A897F05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20C3AEC-1023-4228-B59C-3323373024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89" y="3385221"/>
            <a:ext cx="3617168" cy="2712876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258D03B9-64A5-4B8A-912E-B00E8C07238E}"/>
              </a:ext>
            </a:extLst>
          </p:cNvPr>
          <p:cNvSpPr txBox="1"/>
          <p:nvPr/>
        </p:nvSpPr>
        <p:spPr>
          <a:xfrm>
            <a:off x="729671" y="1334858"/>
            <a:ext cx="829425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MV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個螺絲卸除，內部做清潔並且更換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O-RING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(244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234*1)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裝回前塗抹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GREESE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幫助作動順暢，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組裝回後先測試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MV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是否漏氣，底部密合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O-RING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是否會露出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APC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 WATER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做擦拭 並更換兩條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 O-RING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APC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角度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500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±10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CLOSE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25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±5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62739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EE830B92-D238-47B1-B460-9CF31250CEB0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70" y="3149918"/>
            <a:ext cx="3812488" cy="2859366"/>
          </a:xfr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98C266E-02DC-4E44-BCDD-3356F5CD0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C1D4507-D888-4862-8C1A-F27958749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106A199-91F6-4F51-8679-861CA2CBFC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535" y="3140968"/>
            <a:ext cx="3824422" cy="2868316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BC3EB512-8086-4509-9ED5-B8C8888EB683}"/>
              </a:ext>
            </a:extLst>
          </p:cNvPr>
          <p:cNvSpPr txBox="1"/>
          <p:nvPr/>
        </p:nvSpPr>
        <p:spPr>
          <a:xfrm>
            <a:off x="914400" y="908720"/>
            <a:ext cx="767549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APC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、大砲管、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MV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、小砲管接上先用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CLAMB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先稍微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固定住，並調整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APC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大砲管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MV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之角度，使三者密合度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較好，再將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SV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連接大管處先固定在連到小砲管端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須裝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GAS KEY)</a:t>
            </a: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80FDD063-500E-442A-A22D-E52E7E16CE3D}"/>
              </a:ext>
            </a:extLst>
          </p:cNvPr>
          <p:cNvCxnSpPr>
            <a:cxnSpLocks/>
          </p:cNvCxnSpPr>
          <p:nvPr/>
        </p:nvCxnSpPr>
        <p:spPr>
          <a:xfrm>
            <a:off x="6156176" y="2852936"/>
            <a:ext cx="792088" cy="1440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D3E98EA-35F2-413A-B441-6620C811F3DC}"/>
              </a:ext>
            </a:extLst>
          </p:cNvPr>
          <p:cNvSpPr txBox="1"/>
          <p:nvPr/>
        </p:nvSpPr>
        <p:spPr>
          <a:xfrm>
            <a:off x="5785245" y="2329006"/>
            <a:ext cx="7920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SV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83767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892599AA-81E7-42CF-A8C1-A41376B5C933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01867" y="3142224"/>
            <a:ext cx="3309994" cy="2482496"/>
          </a:xfr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AC16129-AC16-4F44-81D8-E22F7B02C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B16C19B-3F3C-48A2-8D40-D488EE773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AB3A69F5-9728-47AA-952A-36EC86C028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3065316"/>
            <a:ext cx="3785896" cy="2839422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C30DF14B-6FBE-45FC-A9FA-C371FEDE988B}"/>
              </a:ext>
            </a:extLst>
          </p:cNvPr>
          <p:cNvSpPr txBox="1"/>
          <p:nvPr/>
        </p:nvSpPr>
        <p:spPr>
          <a:xfrm>
            <a:off x="1324197" y="1131092"/>
            <a:ext cx="64956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小砲管上接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760Torr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800Torr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COLD TRAP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連接小砲管及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VACUUM PIPING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BELLOW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端接到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MANIFOLD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02044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5D8A1AB6-351E-43C4-87A1-05E9D3875265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747218"/>
            <a:ext cx="4419550" cy="3314663"/>
          </a:xfr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92462FA-EA63-4210-8674-A030143B0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9319B45-BA6E-44FC-B1BB-4483907B9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41A13E7-297F-4F5E-BE8E-0E0D402B501C}"/>
              </a:ext>
            </a:extLst>
          </p:cNvPr>
          <p:cNvSpPr txBox="1"/>
          <p:nvPr/>
        </p:nvSpPr>
        <p:spPr>
          <a:xfrm>
            <a:off x="1403648" y="847055"/>
            <a:ext cx="66247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裝完後進行測漏，先至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FAB B1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PUMP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開啟，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氦氣測漏儀連接至機台後方，此時先做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PUMP 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DOWN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，再將手動閥打開，氦氣測漏從後段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APC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開始作抓漏，每段連接處做檢查</a:t>
            </a:r>
          </a:p>
        </p:txBody>
      </p:sp>
    </p:spTree>
    <p:extLst>
      <p:ext uri="{BB962C8B-B14F-4D97-AF65-F5344CB8AC3E}">
        <p14:creationId xmlns:p14="http://schemas.microsoft.com/office/powerpoint/2010/main" val="432615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B181F3E-852A-48BF-8927-3807BB28D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80493D6-C736-4A18-A49F-8C3BE69E9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FA11167-E59F-4C10-9CA2-7EB8E0896B35}"/>
              </a:ext>
            </a:extLst>
          </p:cNvPr>
          <p:cNvSpPr txBox="1">
            <a:spLocks noGrp="1"/>
          </p:cNvSpPr>
          <p:nvPr>
            <p:ph sz="quarter" idx="1"/>
          </p:nvPr>
        </p:nvSpPr>
        <p:spPr>
          <a:xfrm>
            <a:off x="914400" y="620688"/>
            <a:ext cx="77724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WSIX 2D  BPM</a:t>
            </a: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72D03F7-517A-4DD4-BEC3-9B8956C4BD17}"/>
              </a:ext>
            </a:extLst>
          </p:cNvPr>
          <p:cNvSpPr txBox="1"/>
          <p:nvPr/>
        </p:nvSpPr>
        <p:spPr>
          <a:xfrm>
            <a:off x="1187624" y="1419360"/>
            <a:ext cx="6465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PM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前先通大量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Argon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Chamber purge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之後關掉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Argon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並將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Forline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Valve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關掉，通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N2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Chamber Vent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，開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Chamber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時接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Low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Vacuum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2B6029-1057-4B11-8738-F26C7D253509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989020"/>
            <a:ext cx="3779837" cy="306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62291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uvoton佈景主題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Form" ma:contentTypeID="0x010101007D10E3BF7F339F4197AC12702D94D274" ma:contentTypeVersion="5" ma:contentTypeDescription="Fill out this form." ma:contentTypeScope="" ma:versionID="efb71d147a206fcea9d2007784773a9d">
  <xsd:schema xmlns:xsd="http://www.w3.org/2001/XMLSchema" xmlns:xs="http://www.w3.org/2001/XMLSchema" xmlns:p="http://schemas.microsoft.com/office/2006/metadata/properties" xmlns:ns1="http://schemas.microsoft.com/sharepoint/v3" xmlns:ns2="6722b385-d310-4112-8019-bcb8a64a48c2" targetNamespace="http://schemas.microsoft.com/office/2006/metadata/properties" ma:root="true" ma:fieldsID="395d85e569fc21b4b1da6fc75170d72d" ns1:_="" ns2:_="">
    <xsd:import namespace="http://schemas.microsoft.com/sharepoint/v3"/>
    <xsd:import namespace="6722b385-d310-4112-8019-bcb8a64a48c2"/>
    <xsd:element name="properties">
      <xsd:complexType>
        <xsd:sequence>
          <xsd:element name="documentManagement">
            <xsd:complexType>
              <xsd:all>
                <xsd:element ref="ns1:ShowCombineView" minOccurs="0"/>
                <xsd:element ref="ns1:ShowRepairView" minOccurs="0"/>
                <xsd:element ref="ns1:TemplateUrl" minOccurs="0"/>
                <xsd:element ref="ns1:xd_Prog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ShowCombineView" ma:index="8" nillable="true" ma:displayName="Show Combine View" ma:hidden="true" ma:internalName="ShowCombineView">
      <xsd:simpleType>
        <xsd:restriction base="dms:Text"/>
      </xsd:simpleType>
    </xsd:element>
    <xsd:element name="ShowRepairView" ma:index="10" nillable="true" ma:displayName="Show Repair View" ma:hidden="true" ma:internalName="ShowRepairView">
      <xsd:simpleType>
        <xsd:restriction base="dms:Text"/>
      </xsd:simpleType>
    </xsd:element>
    <xsd:element name="TemplateUrl" ma:index="11" nillable="true" ma:displayName="Template Link" ma:hidden="true" ma:internalName="TemplateUrl">
      <xsd:simpleType>
        <xsd:restriction base="dms:Text"/>
      </xsd:simpleType>
    </xsd:element>
    <xsd:element name="xd_ProgID" ma:index="12" nillable="true" ma:displayName="HTML File Link" ma:hidden="true" ma:internalName="xd_ProgID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22b385-d310-4112-8019-bcb8a64a48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Url xmlns="http://schemas.microsoft.com/sharepoint/v3" xsi:nil="true"/>
    <ShowRepairView xmlns="http://schemas.microsoft.com/sharepoint/v3" xsi:nil="true"/>
    <ShowCombineView xmlns="http://schemas.microsoft.com/sharepoint/v3" xsi:nil="true"/>
    <xd_ProgID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00A66491-95E2-4F8E-8009-E1CB0D772BB0}"/>
</file>

<file path=customXml/itemProps2.xml><?xml version="1.0" encoding="utf-8"?>
<ds:datastoreItem xmlns:ds="http://schemas.openxmlformats.org/officeDocument/2006/customXml" ds:itemID="{A6E2AC4C-FE06-4EB5-A213-DB7E597777DE}"/>
</file>

<file path=customXml/itemProps3.xml><?xml version="1.0" encoding="utf-8"?>
<ds:datastoreItem xmlns:ds="http://schemas.openxmlformats.org/officeDocument/2006/customXml" ds:itemID="{88FB37D9-6FDA-4FE5-9C59-BBAA7A32FCAF}"/>
</file>

<file path=docProps/app.xml><?xml version="1.0" encoding="utf-8"?>
<Properties xmlns="http://schemas.openxmlformats.org/officeDocument/2006/extended-properties" xmlns:vt="http://schemas.openxmlformats.org/officeDocument/2006/docPropsVTypes">
  <Template>Nuvoton佈景主題</Template>
  <TotalTime>22421</TotalTime>
  <Words>770</Words>
  <Application>Microsoft Office PowerPoint</Application>
  <PresentationFormat>如螢幕大小 (4:3)</PresentationFormat>
  <Paragraphs>118</Paragraphs>
  <Slides>16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6" baseType="lpstr">
      <vt:lpstr>Franklin Gothic Book</vt:lpstr>
      <vt:lpstr>Perpetua</vt:lpstr>
      <vt:lpstr>微軟正黑體</vt:lpstr>
      <vt:lpstr>新細明體</vt:lpstr>
      <vt:lpstr>Arial</vt:lpstr>
      <vt:lpstr>Calibri</vt:lpstr>
      <vt:lpstr>Cambria Math</vt:lpstr>
      <vt:lpstr>Symbol</vt:lpstr>
      <vt:lpstr>Wingdings 2</vt:lpstr>
      <vt:lpstr>Nuvoton佈景主題</vt:lpstr>
      <vt:lpstr>爐管新人學習進度報告</vt:lpstr>
      <vt:lpstr>報告內容</vt:lpstr>
      <vt:lpstr>一、兩週進度</vt:lpstr>
      <vt:lpstr>二、PM 實作</vt:lpstr>
      <vt:lpstr>LP-N3  4PM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三、個人進度</vt:lpstr>
    </vt:vector>
  </TitlesOfParts>
  <Company>nuvoton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crazyhysteria</dc:creator>
  <cp:lastModifiedBy>S220 THChiu</cp:lastModifiedBy>
  <cp:revision>598</cp:revision>
  <dcterms:created xsi:type="dcterms:W3CDTF">2012-03-21T02:57:47Z</dcterms:created>
  <dcterms:modified xsi:type="dcterms:W3CDTF">2021-05-16T03:04:13Z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37300</vt:r8>
  </property>
  <property fmtid="{D5CDD505-2E9C-101B-9397-08002B2CF9AE}" pid="3" name="MetaInfo">
    <vt:lpwstr/>
  </property>
  <property fmtid="{D5CDD505-2E9C-101B-9397-08002B2CF9AE}" pid="4" name="ContentTypeId">
    <vt:lpwstr>0x010101007D10E3BF7F339F4197AC12702D94D274</vt:lpwstr>
  </property>
</Properties>
</file>