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6" r:id="rId7"/>
    <p:sldId id="263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EDE5"/>
    <a:srgbClr val="9EEAE1"/>
    <a:srgbClr val="B0EEE7"/>
    <a:srgbClr val="C4F2ED"/>
    <a:srgbClr val="BEE4D8"/>
    <a:srgbClr val="CFF1E2"/>
    <a:srgbClr val="C1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284B3-365E-42F4-8C31-D94DE92943CB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DD8C8-2165-46C9-92AE-5916A8E524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33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FC52B-6425-47C4-88F4-C9247924A914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2020/5/19</a:t>
            </a:fld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6CA4AB-9A83-4768-83F8-CE06C33A7BBC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Confidential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82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圓角矩形 1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" name="矩形 17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534E1C-B8B5-4B34-8FBB-54585BCE06E4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2020/5/19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F20160-F2E4-42FD-81D2-C92CC710B0E8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390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8BE9FC-0E06-467F-895A-3184647C3FCD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2020/5/19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312536-5ABE-4285-B643-9E4FC5C129CD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93489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E9E8CE-4B64-4176-8C2E-CAFF351082DE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2020/5/19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2DF74B-3B27-4A89-9652-AC57F6A5BE51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26415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CC2EB3-2AF4-408C-9A77-23592733E405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2020/5/19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4997CD-AEB7-408F-93CC-0558B22668AB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55517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F098D1-16B5-4450-97EE-3D230D884929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2020/5/19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54146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5" name="圓角矩形 1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矩形 1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513CBF-063F-44F1-B71D-F0E38587DB45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2020/5/19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2D02A9-B989-4092-8575-FF98B3159EF1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846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AE8A67-AACB-405E-8369-0D2767B9B024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2020/5/19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1D50E5-350E-4415-95C0-ED48730894F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2825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22268-5312-4EEC-AD7F-EC3DDC8BF7F7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2020/5/19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2897B0-7CBD-4D9C-B5D4-433211DF7316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4785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24727D-2A34-4F38-8F6A-33204D12A9A6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2020/5/19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958D15-6C28-4EFD-89BA-FBCF9AEA7471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0098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9A113F-38E9-4EA5-9C8E-EDA4F8B5A1A9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2020/5/19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6029E5-2B41-4D4C-B634-EAEAE4895DC9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14885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6" name="圓角矩形 14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685927-1A12-4D51-89A8-D5215A7CA117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2020/5/19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8D92B4-9BE0-46BA-A9D1-7035667FC5CD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39268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矩形 14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7" name="矩形 15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FAAA8E-1DBB-48C1-927C-AFC6C4ED5F07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2020/5/19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75D76A-EDFE-4BE6-A63B-6A7994DAF90B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63172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 useBgFill="1">
        <p:nvSpPr>
          <p:cNvPr id="8" name="圓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E2C6C9-36FF-495A-8E06-45D170418804}" type="datetime1">
              <a:rPr lang="zh-TW" altLang="en-US" smtClean="0">
                <a:solidFill>
                  <a:srgbClr val="696464"/>
                </a:solidFill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2020/5/19</a:t>
            </a:fld>
            <a:endParaRPr lang="zh-TW" altLang="en-US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696464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5B372B-0373-4064-88C4-BD16667C5011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5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9789970" y="5989062"/>
            <a:ext cx="157352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sz="1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林彥</a:t>
            </a:r>
            <a:r>
              <a:rPr lang="zh-TW" altLang="en-US" sz="1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承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chemeClr val="tx1"/>
                </a:solidFill>
                <a:latin typeface="+mj-ea"/>
              </a:rPr>
              <a:t>爐管新人學習進度報告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846338" y="3915295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2020.05.04~2020.05.15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236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022465" y="44888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+mj-ea"/>
                <a:ea typeface="+mj-ea"/>
              </a:rPr>
              <a:t>8.SPM</a:t>
            </a:r>
            <a:r>
              <a:rPr lang="zh-TW" altLang="en-US" sz="3600" dirty="0">
                <a:latin typeface="+mj-ea"/>
                <a:ea typeface="+mj-ea"/>
              </a:rPr>
              <a:t>大致流程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22465" y="1095219"/>
            <a:ext cx="7409529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(1)</a:t>
            </a:r>
            <a:r>
              <a:rPr lang="zh-TW" altLang="en-US" dirty="0" smtClean="0">
                <a:latin typeface="+mj-ea"/>
                <a:ea typeface="+mj-ea"/>
              </a:rPr>
              <a:t>確認機台是否已經準備好</a:t>
            </a:r>
            <a:r>
              <a:rPr lang="en-US" altLang="zh-TW" dirty="0" smtClean="0">
                <a:latin typeface="+mj-ea"/>
                <a:ea typeface="+mj-ea"/>
              </a:rPr>
              <a:t>PM</a:t>
            </a:r>
            <a:r>
              <a:rPr lang="zh-TW" altLang="en-US" dirty="0" smtClean="0">
                <a:latin typeface="+mj-ea"/>
                <a:ea typeface="+mj-ea"/>
              </a:rPr>
              <a:t>，機台必須掛上</a:t>
            </a:r>
            <a:r>
              <a:rPr lang="en-US" altLang="zh-TW" dirty="0" smtClean="0">
                <a:latin typeface="+mj-ea"/>
                <a:ea typeface="+mj-ea"/>
              </a:rPr>
              <a:t>PM</a:t>
            </a:r>
            <a:r>
              <a:rPr lang="zh-TW" altLang="en-US" dirty="0" smtClean="0">
                <a:latin typeface="+mj-ea"/>
                <a:ea typeface="+mj-ea"/>
              </a:rPr>
              <a:t>之牌子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(2)</a:t>
            </a:r>
            <a:r>
              <a:rPr lang="zh-TW" altLang="en-US" dirty="0" smtClean="0">
                <a:latin typeface="+mj-ea"/>
                <a:ea typeface="+mj-ea"/>
              </a:rPr>
              <a:t>將</a:t>
            </a:r>
            <a:r>
              <a:rPr lang="en-US" altLang="zh-TW" dirty="0" smtClean="0">
                <a:latin typeface="+mj-ea"/>
                <a:ea typeface="+mj-ea"/>
              </a:rPr>
              <a:t>VL-800</a:t>
            </a:r>
            <a:r>
              <a:rPr lang="zh-TW" altLang="en-US" dirty="0" smtClean="0">
                <a:latin typeface="+mj-ea"/>
                <a:ea typeface="+mj-ea"/>
              </a:rPr>
              <a:t>從機台前</a:t>
            </a:r>
            <a:r>
              <a:rPr lang="en-US" altLang="zh-TW" dirty="0" smtClean="0">
                <a:latin typeface="+mj-ea"/>
                <a:ea typeface="+mj-ea"/>
              </a:rPr>
              <a:t>(Front)</a:t>
            </a:r>
            <a:r>
              <a:rPr lang="zh-TW" altLang="en-US" dirty="0" smtClean="0">
                <a:latin typeface="+mj-ea"/>
                <a:ea typeface="+mj-ea"/>
              </a:rPr>
              <a:t>拔下，皆於機台後方</a:t>
            </a:r>
            <a:r>
              <a:rPr lang="en-US" altLang="zh-TW" dirty="0" smtClean="0">
                <a:latin typeface="+mj-ea"/>
                <a:ea typeface="+mj-ea"/>
              </a:rPr>
              <a:t>(Back)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(3)</a:t>
            </a:r>
            <a:r>
              <a:rPr lang="zh-TW" altLang="en-US" dirty="0" smtClean="0">
                <a:latin typeface="+mj-ea"/>
                <a:ea typeface="+mj-ea"/>
              </a:rPr>
              <a:t>將拆卸下來的</a:t>
            </a:r>
            <a:r>
              <a:rPr lang="en-US" altLang="zh-TW" dirty="0" smtClean="0">
                <a:latin typeface="+mj-ea"/>
                <a:ea typeface="+mj-ea"/>
              </a:rPr>
              <a:t>PEDESTAL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BOAT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COLD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TRAP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PIPING</a:t>
            </a:r>
            <a:r>
              <a:rPr lang="zh-TW" altLang="en-US" dirty="0" smtClean="0">
                <a:latin typeface="+mj-ea"/>
                <a:ea typeface="+mj-ea"/>
              </a:rPr>
              <a:t>拿至洗管間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(4)</a:t>
            </a:r>
            <a:r>
              <a:rPr lang="zh-TW" altLang="en-US" dirty="0" smtClean="0">
                <a:latin typeface="+mj-ea"/>
                <a:ea typeface="+mj-ea"/>
              </a:rPr>
              <a:t>將洗好的</a:t>
            </a:r>
            <a:r>
              <a:rPr lang="en-US" altLang="zh-TW" dirty="0">
                <a:latin typeface="+mj-ea"/>
                <a:ea typeface="+mj-ea"/>
              </a:rPr>
              <a:t>PEDESTAL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BOAT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COLD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TRAP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PIPING</a:t>
            </a:r>
            <a:r>
              <a:rPr lang="zh-TW" altLang="en-US" dirty="0" smtClean="0">
                <a:latin typeface="+mj-ea"/>
                <a:ea typeface="+mj-ea"/>
              </a:rPr>
              <a:t>安裝上</a:t>
            </a:r>
            <a:r>
              <a:rPr lang="zh-TW" altLang="en-US" dirty="0">
                <a:latin typeface="+mj-ea"/>
                <a:ea typeface="+mj-ea"/>
              </a:rPr>
              <a:t>去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(5)</a:t>
            </a:r>
            <a:r>
              <a:rPr lang="zh-TW" altLang="en-US" dirty="0" smtClean="0">
                <a:latin typeface="+mj-ea"/>
                <a:ea typeface="+mj-ea"/>
              </a:rPr>
              <a:t>調整</a:t>
            </a:r>
            <a:r>
              <a:rPr lang="en-US" altLang="zh-TW" dirty="0" smtClean="0">
                <a:latin typeface="+mj-ea"/>
                <a:ea typeface="+mj-ea"/>
              </a:rPr>
              <a:t>BOAT</a:t>
            </a:r>
            <a:r>
              <a:rPr lang="zh-TW" altLang="en-US" dirty="0" smtClean="0">
                <a:latin typeface="+mj-ea"/>
                <a:ea typeface="+mj-ea"/>
              </a:rPr>
              <a:t>與</a:t>
            </a:r>
            <a:r>
              <a:rPr lang="en-US" altLang="zh-TW" dirty="0" smtClean="0">
                <a:latin typeface="+mj-ea"/>
                <a:ea typeface="+mj-ea"/>
              </a:rPr>
              <a:t>Pedestal</a:t>
            </a:r>
            <a:r>
              <a:rPr lang="zh-TW" altLang="en-US" dirty="0" smtClean="0">
                <a:latin typeface="+mj-ea"/>
                <a:ea typeface="+mj-ea"/>
              </a:rPr>
              <a:t>的承接，確認</a:t>
            </a:r>
            <a:r>
              <a:rPr lang="en-US" altLang="zh-TW" dirty="0" smtClean="0">
                <a:latin typeface="+mj-ea"/>
                <a:ea typeface="+mj-ea"/>
              </a:rPr>
              <a:t>BOAT</a:t>
            </a:r>
            <a:r>
              <a:rPr lang="zh-TW" altLang="en-US" dirty="0" smtClean="0">
                <a:latin typeface="+mj-ea"/>
                <a:ea typeface="+mj-ea"/>
              </a:rPr>
              <a:t>是否傾斜搖擺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(6)</a:t>
            </a:r>
            <a:r>
              <a:rPr lang="zh-TW" altLang="en-US" dirty="0" smtClean="0">
                <a:latin typeface="+mj-ea"/>
                <a:ea typeface="+mj-ea"/>
              </a:rPr>
              <a:t>將</a:t>
            </a:r>
            <a:r>
              <a:rPr lang="en-US" altLang="zh-TW" dirty="0" smtClean="0">
                <a:latin typeface="+mj-ea"/>
                <a:ea typeface="+mj-ea"/>
              </a:rPr>
              <a:t>BOAT</a:t>
            </a:r>
            <a:r>
              <a:rPr lang="zh-TW" altLang="en-US" dirty="0" smtClean="0">
                <a:latin typeface="+mj-ea"/>
                <a:ea typeface="+mj-ea"/>
              </a:rPr>
              <a:t>升至管內，確認是否有</a:t>
            </a:r>
            <a:r>
              <a:rPr lang="zh-TW" altLang="en-US" dirty="0">
                <a:latin typeface="+mj-ea"/>
                <a:ea typeface="+mj-ea"/>
              </a:rPr>
              <a:t>刮</a:t>
            </a:r>
            <a:r>
              <a:rPr lang="zh-TW" altLang="en-US" dirty="0" smtClean="0">
                <a:latin typeface="+mj-ea"/>
                <a:ea typeface="+mj-ea"/>
              </a:rPr>
              <a:t>管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(7)</a:t>
            </a:r>
            <a:r>
              <a:rPr lang="zh-TW" altLang="en-US" dirty="0">
                <a:latin typeface="+mj-ea"/>
                <a:ea typeface="+mj-ea"/>
              </a:rPr>
              <a:t>調整及確認</a:t>
            </a:r>
            <a:r>
              <a:rPr lang="en-US" altLang="zh-TW" dirty="0">
                <a:latin typeface="+mj-ea"/>
                <a:ea typeface="+mj-ea"/>
              </a:rPr>
              <a:t>LOCK</a:t>
            </a:r>
            <a:r>
              <a:rPr lang="zh-TW" altLang="en-US" dirty="0">
                <a:latin typeface="+mj-ea"/>
                <a:ea typeface="+mj-ea"/>
              </a:rPr>
              <a:t>的定位</a:t>
            </a:r>
            <a:endParaRPr lang="en-US" altLang="zh-TW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(8)</a:t>
            </a:r>
            <a:r>
              <a:rPr lang="zh-TW" altLang="en-US" dirty="0" smtClean="0">
                <a:latin typeface="+mj-ea"/>
                <a:ea typeface="+mj-ea"/>
              </a:rPr>
              <a:t>確認所有</a:t>
            </a:r>
            <a:r>
              <a:rPr lang="en-US" altLang="zh-TW" dirty="0" smtClean="0">
                <a:latin typeface="+mj-ea"/>
                <a:ea typeface="+mj-ea"/>
              </a:rPr>
              <a:t>Motion</a:t>
            </a:r>
            <a:r>
              <a:rPr lang="zh-TW" altLang="en-US" dirty="0" smtClean="0">
                <a:latin typeface="+mj-ea"/>
                <a:ea typeface="+mj-ea"/>
              </a:rPr>
              <a:t>位置是否都在</a:t>
            </a:r>
            <a:r>
              <a:rPr lang="en-US" altLang="zh-TW" dirty="0" smtClean="0">
                <a:latin typeface="+mj-ea"/>
                <a:ea typeface="+mj-ea"/>
              </a:rPr>
              <a:t>P01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(9)</a:t>
            </a:r>
            <a:r>
              <a:rPr lang="zh-TW" altLang="en-US" dirty="0" smtClean="0">
                <a:latin typeface="+mj-ea"/>
                <a:ea typeface="+mj-ea"/>
              </a:rPr>
              <a:t>至機台前方進行傳送確認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需將壓克力板拆下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(10) </a:t>
            </a:r>
            <a:r>
              <a:rPr lang="en-US" altLang="zh-TW" dirty="0">
                <a:latin typeface="+mj-ea"/>
                <a:ea typeface="+mj-ea"/>
              </a:rPr>
              <a:t>PEDESTAL</a:t>
            </a:r>
            <a:r>
              <a:rPr lang="zh-TW" altLang="en-US" dirty="0" smtClean="0">
                <a:latin typeface="+mj-ea"/>
                <a:ea typeface="+mj-ea"/>
              </a:rPr>
              <a:t>及</a:t>
            </a:r>
            <a:r>
              <a:rPr lang="en-US" altLang="zh-TW" dirty="0" smtClean="0">
                <a:latin typeface="+mj-ea"/>
                <a:ea typeface="+mj-ea"/>
              </a:rPr>
              <a:t>BOAT</a:t>
            </a:r>
            <a:r>
              <a:rPr lang="zh-TW" altLang="en-US" dirty="0" smtClean="0">
                <a:latin typeface="+mj-ea"/>
                <a:ea typeface="+mj-ea"/>
              </a:rPr>
              <a:t>升上管內，進行</a:t>
            </a:r>
            <a:r>
              <a:rPr lang="en-US" altLang="zh-TW" dirty="0" smtClean="0">
                <a:latin typeface="+mj-ea"/>
                <a:ea typeface="+mj-ea"/>
              </a:rPr>
              <a:t>Purge</a:t>
            </a:r>
            <a:r>
              <a:rPr lang="zh-TW" altLang="en-US" dirty="0" smtClean="0">
                <a:latin typeface="+mj-ea"/>
                <a:ea typeface="+mj-ea"/>
              </a:rPr>
              <a:t>及</a:t>
            </a:r>
            <a:r>
              <a:rPr lang="zh-TW" altLang="en-US" dirty="0">
                <a:latin typeface="+mj-ea"/>
                <a:ea typeface="+mj-ea"/>
              </a:rPr>
              <a:t>測漏</a:t>
            </a:r>
            <a:endParaRPr lang="en-US" altLang="zh-TW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+mj-ea"/>
                <a:ea typeface="+mj-ea"/>
              </a:rPr>
              <a:t>(11)</a:t>
            </a:r>
            <a:r>
              <a:rPr lang="zh-TW" altLang="en-US" dirty="0">
                <a:latin typeface="+mj-ea"/>
                <a:ea typeface="+mj-ea"/>
              </a:rPr>
              <a:t>以</a:t>
            </a:r>
            <a:r>
              <a:rPr lang="en-US" altLang="zh-TW" dirty="0" smtClean="0">
                <a:latin typeface="+mj-ea"/>
                <a:ea typeface="+mj-ea"/>
              </a:rPr>
              <a:t>IPA</a:t>
            </a:r>
            <a:r>
              <a:rPr lang="zh-TW" altLang="en-US" dirty="0" smtClean="0">
                <a:latin typeface="+mj-ea"/>
                <a:ea typeface="+mj-ea"/>
              </a:rPr>
              <a:t>、</a:t>
            </a:r>
            <a:r>
              <a:rPr lang="en-US" altLang="zh-TW" dirty="0" smtClean="0">
                <a:latin typeface="+mj-ea"/>
                <a:ea typeface="+mj-ea"/>
              </a:rPr>
              <a:t>Low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V</a:t>
            </a:r>
            <a:r>
              <a:rPr lang="en-US" altLang="zh-TW" dirty="0" smtClean="0">
                <a:latin typeface="+mj-ea"/>
                <a:ea typeface="+mj-ea"/>
              </a:rPr>
              <a:t>acuum</a:t>
            </a:r>
            <a:r>
              <a:rPr lang="zh-TW" altLang="en-US" dirty="0" smtClean="0">
                <a:latin typeface="+mj-ea"/>
                <a:ea typeface="+mj-ea"/>
              </a:rPr>
              <a:t>清潔機台前方與機台內部</a:t>
            </a:r>
            <a:endParaRPr lang="en-US" altLang="zh-TW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80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96786" y="66501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+mj-ea"/>
                <a:ea typeface="+mj-ea"/>
              </a:rPr>
              <a:t>報告內容</a:t>
            </a:r>
            <a:endParaRPr lang="zh-TW" altLang="en-US" sz="4000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13165" y="1745673"/>
            <a:ext cx="2640082" cy="4170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TW" sz="2000" dirty="0" smtClean="0">
                <a:latin typeface="+mj-ea"/>
                <a:ea typeface="+mj-ea"/>
              </a:rPr>
              <a:t>1.FAB</a:t>
            </a:r>
            <a:r>
              <a:rPr lang="zh-TW" altLang="en-US" sz="2000" dirty="0" smtClean="0">
                <a:latin typeface="+mj-ea"/>
                <a:ea typeface="+mj-ea"/>
              </a:rPr>
              <a:t>環境及逃生路線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en-US" altLang="zh-TW" sz="2000" dirty="0" smtClean="0">
                <a:latin typeface="+mj-ea"/>
                <a:ea typeface="+mj-ea"/>
              </a:rPr>
              <a:t>2.</a:t>
            </a:r>
            <a:r>
              <a:rPr lang="zh-TW" altLang="en-US" sz="2000" dirty="0" smtClean="0">
                <a:latin typeface="+mj-ea"/>
                <a:ea typeface="+mj-ea"/>
              </a:rPr>
              <a:t>爐管機台配置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en-US" altLang="zh-TW" sz="2000" dirty="0" smtClean="0">
                <a:latin typeface="+mj-ea"/>
                <a:ea typeface="+mj-ea"/>
              </a:rPr>
              <a:t>3.</a:t>
            </a:r>
            <a:r>
              <a:rPr lang="zh-TW" altLang="en-US" sz="2000" dirty="0" smtClean="0">
                <a:latin typeface="+mj-ea"/>
                <a:ea typeface="+mj-ea"/>
              </a:rPr>
              <a:t>爐管機台種類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en-US" altLang="zh-TW" sz="2000" dirty="0" smtClean="0">
                <a:latin typeface="+mj-ea"/>
                <a:ea typeface="+mj-ea"/>
              </a:rPr>
              <a:t>4.</a:t>
            </a:r>
            <a:r>
              <a:rPr lang="zh-TW" altLang="en-US" sz="2000" dirty="0" smtClean="0">
                <a:latin typeface="+mj-ea"/>
                <a:ea typeface="+mj-ea"/>
              </a:rPr>
              <a:t>爐管機台簡介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en-US" altLang="zh-TW" sz="2000" dirty="0" smtClean="0">
                <a:latin typeface="+mj-ea"/>
                <a:ea typeface="+mj-ea"/>
              </a:rPr>
              <a:t>5.</a:t>
            </a:r>
            <a:r>
              <a:rPr lang="en-US" altLang="zh-TW" sz="2000" dirty="0">
                <a:latin typeface="+mj-ea"/>
              </a:rPr>
              <a:t> </a:t>
            </a:r>
            <a:r>
              <a:rPr lang="en-US" altLang="zh-TW" sz="2000" dirty="0" smtClean="0">
                <a:latin typeface="+mj-ea"/>
              </a:rPr>
              <a:t>VL-800</a:t>
            </a:r>
            <a:r>
              <a:rPr lang="zh-TW" altLang="en-US" sz="2000" dirty="0" smtClean="0">
                <a:latin typeface="+mj-ea"/>
              </a:rPr>
              <a:t>簡介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en-US" altLang="zh-TW" sz="2000" dirty="0" smtClean="0">
                <a:latin typeface="+mj-ea"/>
                <a:ea typeface="+mj-ea"/>
              </a:rPr>
              <a:t>6.</a:t>
            </a:r>
            <a:r>
              <a:rPr lang="zh-TW" altLang="en-US" sz="2000" dirty="0" smtClean="0">
                <a:latin typeface="+mj-ea"/>
                <a:ea typeface="+mj-ea"/>
              </a:rPr>
              <a:t>兩週內</a:t>
            </a:r>
            <a:r>
              <a:rPr lang="en-US" altLang="zh-TW" sz="2000" dirty="0" smtClean="0">
                <a:latin typeface="+mj-ea"/>
                <a:ea typeface="+mj-ea"/>
              </a:rPr>
              <a:t>PM</a:t>
            </a:r>
          </a:p>
          <a:p>
            <a:pPr>
              <a:spcBef>
                <a:spcPts val="1800"/>
              </a:spcBef>
            </a:pPr>
            <a:r>
              <a:rPr lang="en-US" altLang="zh-TW" sz="2000" dirty="0" smtClean="0">
                <a:latin typeface="+mj-ea"/>
                <a:ea typeface="+mj-ea"/>
              </a:rPr>
              <a:t>7.</a:t>
            </a:r>
            <a:r>
              <a:rPr lang="zh-TW" altLang="en-US" sz="2000" dirty="0" smtClean="0">
                <a:latin typeface="+mj-ea"/>
                <a:ea typeface="+mj-ea"/>
              </a:rPr>
              <a:t>爐管</a:t>
            </a:r>
            <a:r>
              <a:rPr lang="en-US" altLang="zh-TW" sz="2000" dirty="0" smtClean="0">
                <a:latin typeface="+mj-ea"/>
                <a:ea typeface="+mj-ea"/>
              </a:rPr>
              <a:t>PM</a:t>
            </a:r>
            <a:r>
              <a:rPr lang="zh-TW" altLang="en-US" sz="2000" dirty="0" smtClean="0">
                <a:latin typeface="+mj-ea"/>
                <a:ea typeface="+mj-ea"/>
              </a:rPr>
              <a:t>時機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spcBef>
                <a:spcPts val="1800"/>
              </a:spcBef>
            </a:pPr>
            <a:r>
              <a:rPr lang="en-US" altLang="zh-TW" sz="2000" dirty="0" smtClean="0">
                <a:latin typeface="+mj-ea"/>
                <a:ea typeface="+mj-ea"/>
              </a:rPr>
              <a:t>8.SPM</a:t>
            </a:r>
            <a:r>
              <a:rPr lang="zh-TW" altLang="en-US" sz="2000" dirty="0" smtClean="0">
                <a:latin typeface="+mj-ea"/>
                <a:ea typeface="+mj-ea"/>
              </a:rPr>
              <a:t>大致流程</a:t>
            </a:r>
            <a:endParaRPr lang="zh-TW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5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39338" y="598516"/>
            <a:ext cx="4110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+mj-ea"/>
                <a:ea typeface="+mj-ea"/>
              </a:rPr>
              <a:t>1.FAB</a:t>
            </a:r>
            <a:r>
              <a:rPr lang="zh-TW" altLang="en-US" sz="3200" dirty="0" smtClean="0">
                <a:latin typeface="+mj-ea"/>
                <a:ea typeface="+mj-ea"/>
              </a:rPr>
              <a:t>環境及逃生路線</a:t>
            </a:r>
            <a:endParaRPr lang="zh-TW" altLang="en-US" sz="3200" dirty="0">
              <a:latin typeface="+mj-ea"/>
              <a:ea typeface="+mj-ea"/>
            </a:endParaRPr>
          </a:p>
        </p:txBody>
      </p:sp>
      <p:grpSp>
        <p:nvGrpSpPr>
          <p:cNvPr id="7" name="群組 1"/>
          <p:cNvGrpSpPr>
            <a:grpSpLocks/>
          </p:cNvGrpSpPr>
          <p:nvPr/>
        </p:nvGrpSpPr>
        <p:grpSpPr bwMode="auto">
          <a:xfrm>
            <a:off x="2099340" y="1183291"/>
            <a:ext cx="8499388" cy="5544589"/>
            <a:chOff x="220662" y="788397"/>
            <a:chExt cx="8923338" cy="6024979"/>
          </a:xfrm>
        </p:grpSpPr>
        <p:pic>
          <p:nvPicPr>
            <p:cNvPr id="8" name="Picture 5" descr="圖片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25" y="1364660"/>
              <a:ext cx="8893175" cy="487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20662" y="1318659"/>
              <a:ext cx="1439862" cy="865247"/>
            </a:xfrm>
            <a:prstGeom prst="wedgeRoundRectCallout">
              <a:avLst>
                <a:gd name="adj1" fmla="val 62569"/>
                <a:gd name="adj2" fmla="val 96255"/>
                <a:gd name="adj3" fmla="val 16667"/>
              </a:avLst>
            </a:prstGeom>
            <a:solidFill>
              <a:srgbClr val="FF99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出口</a:t>
              </a:r>
              <a:r>
                <a:rPr kumimoji="0" lang="en-US" altLang="zh-TW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2</a:t>
              </a: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：</a:t>
              </a:r>
              <a:r>
                <a:rPr kumimoji="0" lang="en-US" altLang="zh-TW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MS PGothic" pitchFamily="34" charset="-128"/>
                </a:rPr>
                <a:t>K-Tunnel </a:t>
              </a: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MS PGothic" pitchFamily="34" charset="-128"/>
                </a:rPr>
                <a:t>可由</a:t>
              </a:r>
              <a:r>
                <a:rPr kumimoji="0" lang="en-US" altLang="zh-TW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MS PGothic" pitchFamily="34" charset="-128"/>
                </a:rPr>
                <a:t>2F </a:t>
              </a: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MS PGothic" pitchFamily="34" charset="-128"/>
                </a:rPr>
                <a:t>出來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507999" y="4605011"/>
              <a:ext cx="1152525" cy="792217"/>
            </a:xfrm>
            <a:prstGeom prst="wedgeRoundRectCallout">
              <a:avLst>
                <a:gd name="adj1" fmla="val 80440"/>
                <a:gd name="adj2" fmla="val -99296"/>
                <a:gd name="adj3" fmla="val 16667"/>
              </a:avLst>
            </a:prstGeom>
            <a:solidFill>
              <a:srgbClr val="FF99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出口</a:t>
              </a:r>
              <a:r>
                <a:rPr kumimoji="0" lang="en-US" altLang="zh-TW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1 </a:t>
              </a: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新細明體" pitchFamily="18" charset="-120"/>
                </a:rPr>
                <a:t>：管制台</a:t>
              </a: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3563937" y="6308516"/>
              <a:ext cx="5435601" cy="403253"/>
            </a:xfrm>
            <a:prstGeom prst="wedgeRoundRectCallout">
              <a:avLst>
                <a:gd name="adj1" fmla="val -26597"/>
                <a:gd name="adj2" fmla="val -48773"/>
                <a:gd name="adj3" fmla="val 16667"/>
              </a:avLst>
            </a:prstGeom>
            <a:solidFill>
              <a:srgbClr val="FF99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新細明體" pitchFamily="18" charset="-120"/>
                </a:rPr>
                <a:t>各</a:t>
              </a:r>
              <a:r>
                <a:rPr kumimoji="0" lang="en-US" altLang="zh-TW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新細明體" pitchFamily="18" charset="-120"/>
                </a:rPr>
                <a:t>A</a:t>
              </a: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新細明體" pitchFamily="18" charset="-120"/>
                </a:rPr>
                <a:t>、</a:t>
              </a:r>
              <a:r>
                <a:rPr kumimoji="0" lang="en-US" altLang="zh-TW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新細明體" pitchFamily="18" charset="-120"/>
                </a:rPr>
                <a:t>G</a:t>
              </a: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新細明體" pitchFamily="18" charset="-120"/>
                </a:rPr>
                <a:t>、</a:t>
              </a:r>
              <a:r>
                <a:rPr kumimoji="0" lang="en-US" altLang="zh-TW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新細明體" pitchFamily="18" charset="-120"/>
                </a:rPr>
                <a:t>U</a:t>
              </a: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新細明體" pitchFamily="18" charset="-120"/>
                </a:rPr>
                <a:t>、</a:t>
              </a:r>
              <a:r>
                <a:rPr kumimoji="0" lang="en-US" altLang="zh-TW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新細明體" pitchFamily="18" charset="-120"/>
                </a:rPr>
                <a:t>D-Tunnel</a:t>
              </a: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新細明體" pitchFamily="18" charset="-120"/>
                </a:rPr>
                <a:t>的兩旁走道有樓梯可達</a:t>
              </a:r>
              <a:r>
                <a:rPr kumimoji="0" lang="en-US" altLang="zh-TW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新細明體" pitchFamily="18" charset="-120"/>
                </a:rPr>
                <a:t>FAB 1F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817562" y="6308516"/>
              <a:ext cx="533400" cy="0"/>
            </a:xfrm>
            <a:prstGeom prst="line">
              <a:avLst/>
            </a:prstGeom>
            <a:noFill/>
            <a:ln w="381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258887" y="6118003"/>
              <a:ext cx="1724025" cy="338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99CC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：</a:t>
              </a: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99CC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由出口</a:t>
              </a:r>
              <a:r>
                <a:rPr kumimoji="0" lang="en-US" altLang="zh-TW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99CC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1</a:t>
              </a: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99CC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逃生。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817562" y="6670491"/>
              <a:ext cx="53340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255712" y="6475216"/>
              <a:ext cx="1884362" cy="338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：</a:t>
              </a: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由出口</a:t>
              </a:r>
              <a:r>
                <a:rPr kumimoji="0" lang="en-US" altLang="zh-TW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2/3</a:t>
              </a: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逃生。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908174" y="4533568"/>
              <a:ext cx="6985001" cy="1584435"/>
            </a:xfrm>
            <a:prstGeom prst="rect">
              <a:avLst/>
            </a:prstGeom>
            <a:noFill/>
            <a:ln w="38100">
              <a:solidFill>
                <a:srgbClr val="99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51049" y="2804662"/>
              <a:ext cx="6769101" cy="1657465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 flipV="1">
              <a:off x="2982912" y="1860033"/>
              <a:ext cx="28575" cy="14082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2894012" y="1653644"/>
              <a:ext cx="34448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3295649" y="788397"/>
              <a:ext cx="1717675" cy="647745"/>
            </a:xfrm>
            <a:prstGeom prst="wedgeRoundRectCallout">
              <a:avLst>
                <a:gd name="adj1" fmla="val -52532"/>
                <a:gd name="adj2" fmla="val 79731"/>
                <a:gd name="adj3" fmla="val 16667"/>
              </a:avLst>
            </a:prstGeom>
            <a:solidFill>
              <a:srgbClr val="FF99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出口</a:t>
              </a:r>
              <a:r>
                <a:rPr kumimoji="0" lang="en-US" altLang="zh-TW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3</a:t>
              </a: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：</a:t>
              </a:r>
              <a:r>
                <a:rPr kumimoji="0" lang="en-US" altLang="zh-TW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WAT</a:t>
              </a:r>
              <a:r>
                <a:rPr kumimoji="0" lang="zh-TW" altLang="en-US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itchFamily="18" charset="0"/>
                  <a:ea typeface="新細明體" pitchFamily="18" charset="-120"/>
                </a:rPr>
                <a:t>區研磨間</a:t>
              </a:r>
              <a:endParaRPr kumimoji="0" lang="zh-TW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2586" y="473826"/>
            <a:ext cx="3328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+mj-ea"/>
                <a:ea typeface="+mj-ea"/>
              </a:rPr>
              <a:t>2.</a:t>
            </a:r>
            <a:r>
              <a:rPr lang="zh-TW" altLang="en-US" sz="3600" dirty="0" smtClean="0">
                <a:latin typeface="+mj-ea"/>
                <a:ea typeface="+mj-ea"/>
              </a:rPr>
              <a:t>爐管機台配置</a:t>
            </a:r>
            <a:endParaRPr lang="zh-TW" altLang="en-US" sz="3600" dirty="0">
              <a:latin typeface="+mj-ea"/>
              <a:ea typeface="+mj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95"/>
          <a:stretch>
            <a:fillRect/>
          </a:stretch>
        </p:blipFill>
        <p:spPr bwMode="auto">
          <a:xfrm rot="5400000">
            <a:off x="3661483" y="-497681"/>
            <a:ext cx="5545137" cy="878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219293" y="2901142"/>
            <a:ext cx="338554" cy="424155"/>
          </a:xfrm>
          <a:prstGeom prst="rect">
            <a:avLst/>
          </a:prstGeom>
          <a:solidFill>
            <a:srgbClr val="BEE4D8"/>
          </a:solidFill>
        </p:spPr>
        <p:txBody>
          <a:bodyPr vert="eaVert" wrap="none" rtlCol="0">
            <a:spAutoFit/>
          </a:bodyPr>
          <a:lstStyle/>
          <a:p>
            <a:r>
              <a:rPr lang="en-US" altLang="zh-TW" sz="1000" b="1" dirty="0" smtClean="0">
                <a:latin typeface="+mj-ea"/>
                <a:ea typeface="+mj-ea"/>
              </a:rPr>
              <a:t>EM-6</a:t>
            </a:r>
            <a:endParaRPr lang="zh-TW" altLang="en-US" sz="10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64286" y="2317215"/>
            <a:ext cx="323009" cy="315884"/>
          </a:xfrm>
          <a:prstGeom prst="rect">
            <a:avLst/>
          </a:prstGeom>
          <a:solidFill>
            <a:srgbClr val="ADE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2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2464" y="498764"/>
            <a:ext cx="3328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+mj-ea"/>
                <a:ea typeface="+mj-ea"/>
              </a:rPr>
              <a:t>3.</a:t>
            </a:r>
            <a:r>
              <a:rPr lang="zh-TW" altLang="en-US" sz="3600" dirty="0" smtClean="0">
                <a:latin typeface="+mj-ea"/>
                <a:ea typeface="+mj-ea"/>
              </a:rPr>
              <a:t>爐</a:t>
            </a:r>
            <a:r>
              <a:rPr lang="zh-TW" altLang="en-US" sz="3600" dirty="0">
                <a:latin typeface="+mj-ea"/>
                <a:ea typeface="+mj-ea"/>
              </a:rPr>
              <a:t>管機台種類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163783" y="1104186"/>
            <a:ext cx="87283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</a:rPr>
              <a:t>一、</a:t>
            </a:r>
            <a:r>
              <a:rPr lang="en-US" altLang="zh-TW" sz="2000" dirty="0" smtClean="0">
                <a:latin typeface="+mj-ea"/>
                <a:ea typeface="+mj-ea"/>
              </a:rPr>
              <a:t>AP</a:t>
            </a:r>
            <a:r>
              <a:rPr lang="zh-TW" altLang="en-US" sz="2000" dirty="0" smtClean="0">
                <a:latin typeface="+mj-ea"/>
                <a:ea typeface="+mj-ea"/>
              </a:rPr>
              <a:t>管</a:t>
            </a:r>
            <a:r>
              <a:rPr lang="en-US" altLang="zh-TW" sz="2000" dirty="0" smtClean="0">
                <a:latin typeface="+mj-ea"/>
                <a:ea typeface="+mj-ea"/>
              </a:rPr>
              <a:t>:</a:t>
            </a:r>
          </a:p>
          <a:p>
            <a:pPr marL="720000">
              <a:buClr>
                <a:schemeClr val="accent1"/>
              </a:buClr>
            </a:pPr>
            <a:r>
              <a:rPr lang="zh-TW" altLang="en-US" sz="2000" dirty="0" smtClean="0">
                <a:latin typeface="+mj-ea"/>
                <a:ea typeface="+mj-ea"/>
              </a:rPr>
              <a:t>常壓共</a:t>
            </a:r>
            <a:r>
              <a:rPr lang="en-US" altLang="zh-TW" sz="2000" dirty="0" smtClean="0">
                <a:latin typeface="+mj-ea"/>
                <a:ea typeface="+mj-ea"/>
              </a:rPr>
              <a:t>43</a:t>
            </a:r>
            <a:r>
              <a:rPr lang="zh-TW" altLang="en-US" sz="2000" dirty="0" smtClean="0">
                <a:latin typeface="+mj-ea"/>
                <a:ea typeface="+mj-ea"/>
              </a:rPr>
              <a:t>台</a:t>
            </a:r>
            <a:r>
              <a:rPr lang="en-US" altLang="zh-TW" sz="2000" dirty="0" smtClean="0">
                <a:latin typeface="+mj-ea"/>
                <a:ea typeface="+mj-ea"/>
              </a:rPr>
              <a:t>(</a:t>
            </a:r>
            <a:r>
              <a:rPr lang="zh-TW" altLang="en-US" sz="2000" dirty="0" smtClean="0">
                <a:latin typeface="+mj-ea"/>
                <a:ea typeface="+mj-ea"/>
              </a:rPr>
              <a:t>包含</a:t>
            </a:r>
            <a:r>
              <a:rPr lang="en-US" altLang="zh-TW" sz="2000" dirty="0" smtClean="0">
                <a:latin typeface="+mj-ea"/>
                <a:ea typeface="+mj-ea"/>
              </a:rPr>
              <a:t>POCL3×3)</a:t>
            </a:r>
            <a:r>
              <a:rPr lang="en-US" altLang="zh-TW" sz="2000" dirty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en-US" altLang="zh-TW" sz="2000" dirty="0" smtClean="0">
                <a:latin typeface="+mj-ea"/>
                <a:ea typeface="+mj-ea"/>
                <a:sym typeface="Wingdings" panose="05000000000000000000" pitchFamily="2" charset="2"/>
              </a:rPr>
              <a:t>FXX</a:t>
            </a:r>
          </a:p>
          <a:p>
            <a:pPr marL="720000">
              <a:buClr>
                <a:schemeClr val="accent1"/>
              </a:buClr>
            </a:pP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  <a:sym typeface="Wingdings 2" panose="05020102010507070707" pitchFamily="18" charset="2"/>
              </a:rPr>
              <a:t></a:t>
            </a:r>
            <a:r>
              <a:rPr lang="en-US" altLang="zh-TW" sz="2000" dirty="0" smtClean="0">
                <a:latin typeface="+mj-ea"/>
                <a:ea typeface="+mj-ea"/>
                <a:sym typeface="Wingdings 2" panose="05020102010507070707" pitchFamily="18" charset="2"/>
              </a:rPr>
              <a:t>POCL3</a:t>
            </a:r>
            <a:r>
              <a:rPr lang="zh-TW" altLang="en-US" sz="2000" dirty="0" smtClean="0">
                <a:latin typeface="+mj-ea"/>
                <a:ea typeface="+mj-ea"/>
                <a:sym typeface="Wingdings 2" panose="05020102010507070707" pitchFamily="18" charset="2"/>
              </a:rPr>
              <a:t>因製程較髒，所以機台上有裝設蓋子</a:t>
            </a:r>
            <a:r>
              <a:rPr lang="en-US" altLang="zh-TW" sz="2000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反應物為</a:t>
            </a:r>
            <a:r>
              <a:rPr lang="en-US" altLang="zh-TW" sz="2000" dirty="0" smtClean="0">
                <a:latin typeface="+mj-ea"/>
                <a:ea typeface="+mj-ea"/>
                <a:sym typeface="Wingdings" panose="05000000000000000000" pitchFamily="2" charset="2"/>
              </a:rPr>
              <a:t>HCL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二、</a:t>
            </a:r>
            <a:r>
              <a:rPr lang="en-US" altLang="zh-TW" sz="2000" dirty="0" smtClean="0">
                <a:latin typeface="+mj-ea"/>
                <a:ea typeface="+mj-ea"/>
                <a:sym typeface="Wingdings" panose="05000000000000000000" pitchFamily="2" charset="2"/>
              </a:rPr>
              <a:t>LP</a:t>
            </a:r>
            <a:r>
              <a:rPr lang="zh-TW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管</a:t>
            </a:r>
            <a:r>
              <a:rPr lang="en-US" altLang="zh-TW" sz="2000" dirty="0" smtClean="0">
                <a:latin typeface="+mj-ea"/>
                <a:ea typeface="+mj-ea"/>
                <a:sym typeface="Wingdings" panose="05000000000000000000" pitchFamily="2" charset="2"/>
              </a:rPr>
              <a:t>:</a:t>
            </a:r>
          </a:p>
          <a:p>
            <a:pPr marL="720000">
              <a:buClr>
                <a:schemeClr val="accent1"/>
              </a:buClr>
            </a:pPr>
            <a:r>
              <a:rPr lang="zh-TW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低壓共</a:t>
            </a:r>
            <a:r>
              <a:rPr lang="en-US" altLang="zh-TW" sz="2000" dirty="0" smtClean="0">
                <a:latin typeface="+mj-ea"/>
                <a:ea typeface="+mj-ea"/>
                <a:sym typeface="Wingdings" panose="05000000000000000000" pitchFamily="2" charset="2"/>
              </a:rPr>
              <a:t>21</a:t>
            </a:r>
            <a:r>
              <a:rPr lang="zh-TW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台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en-US" altLang="zh-TW" sz="2000" dirty="0" smtClean="0">
                <a:latin typeface="+mj-ea"/>
                <a:ea typeface="+mj-ea"/>
                <a:sym typeface="Wingdings" panose="05000000000000000000" pitchFamily="2" charset="2"/>
              </a:rPr>
              <a:t>POLY</a:t>
            </a:r>
            <a:r>
              <a:rPr lang="en-US" altLang="zh-TW" sz="2000" dirty="0" smtClean="0">
                <a:latin typeface="+mj-ea"/>
                <a:ea typeface="+mj-ea"/>
              </a:rPr>
              <a:t>×6</a:t>
            </a:r>
            <a:r>
              <a:rPr lang="zh-TW" altLang="en-US" sz="2000" dirty="0" smtClean="0">
                <a:latin typeface="+mj-ea"/>
                <a:ea typeface="+mj-ea"/>
              </a:rPr>
              <a:t>台、</a:t>
            </a:r>
            <a:r>
              <a:rPr lang="en-US" altLang="zh-TW" sz="2000" dirty="0" smtClean="0">
                <a:latin typeface="+mj-ea"/>
                <a:ea typeface="+mj-ea"/>
              </a:rPr>
              <a:t>NITRIDE×7</a:t>
            </a:r>
            <a:r>
              <a:rPr lang="zh-TW" altLang="en-US" sz="2000" dirty="0" smtClean="0">
                <a:latin typeface="+mj-ea"/>
                <a:ea typeface="+mj-ea"/>
              </a:rPr>
              <a:t>台、</a:t>
            </a:r>
            <a:r>
              <a:rPr lang="en-US" altLang="zh-TW" sz="2000" dirty="0" smtClean="0">
                <a:latin typeface="+mj-ea"/>
                <a:ea typeface="+mj-ea"/>
              </a:rPr>
              <a:t>TEOS×8</a:t>
            </a:r>
          </a:p>
          <a:p>
            <a:pPr marL="720000">
              <a:buClr>
                <a:schemeClr val="accent1"/>
              </a:buClr>
            </a:pP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  <a:sym typeface="Wingdings 2" panose="05020102010507070707" pitchFamily="18" charset="2"/>
              </a:rPr>
              <a:t></a:t>
            </a:r>
            <a:r>
              <a:rPr lang="en-US" altLang="zh-TW" sz="2000" dirty="0" smtClean="0">
                <a:latin typeface="+mj-ea"/>
                <a:ea typeface="+mj-ea"/>
                <a:sym typeface="Wingdings 2" panose="05020102010507070707" pitchFamily="18" charset="2"/>
              </a:rPr>
              <a:t>HTO</a:t>
            </a:r>
            <a:r>
              <a:rPr lang="en-US" altLang="zh-TW" sz="2000" dirty="0" smtClean="0">
                <a:latin typeface="+mj-ea"/>
                <a:ea typeface="+mj-ea"/>
              </a:rPr>
              <a:t>×1(LP-T9)</a:t>
            </a:r>
          </a:p>
          <a:p>
            <a:pPr marL="720000">
              <a:buClr>
                <a:schemeClr val="accent1"/>
              </a:buClr>
            </a:pP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  <a:sym typeface="Wingdings 2" panose="05020102010507070707" pitchFamily="18" charset="2"/>
              </a:rPr>
              <a:t></a:t>
            </a:r>
            <a:r>
              <a:rPr lang="en-US" altLang="zh-TW" sz="2000" dirty="0">
                <a:latin typeface="+mj-ea"/>
                <a:ea typeface="+mj-ea"/>
                <a:sym typeface="Wingdings 2" panose="05020102010507070707" pitchFamily="18" charset="2"/>
              </a:rPr>
              <a:t>LP-P7(</a:t>
            </a:r>
            <a:r>
              <a:rPr lang="en-US" altLang="zh-TW" sz="2000" dirty="0">
                <a:latin typeface="+mj-ea"/>
                <a:ea typeface="+mj-ea"/>
              </a:rPr>
              <a:t>in-situ poly</a:t>
            </a:r>
            <a:r>
              <a:rPr lang="en-US" altLang="zh-TW" sz="2000" dirty="0">
                <a:latin typeface="+mj-ea"/>
                <a:ea typeface="+mj-ea"/>
                <a:sym typeface="Wingdings 2" panose="05020102010507070707" pitchFamily="18" charset="2"/>
              </a:rPr>
              <a:t>)</a:t>
            </a:r>
            <a:endParaRPr lang="en-US" altLang="zh-TW" sz="2000" dirty="0">
              <a:latin typeface="+mj-ea"/>
              <a:ea typeface="+mj-ea"/>
            </a:endParaRPr>
          </a:p>
          <a:p>
            <a:pPr marL="720000">
              <a:buClr>
                <a:schemeClr val="accent1"/>
              </a:buClr>
            </a:pP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  <a:sym typeface="Wingdings 2" panose="05020102010507070707" pitchFamily="18" charset="2"/>
              </a:rPr>
              <a:t></a:t>
            </a:r>
            <a:r>
              <a:rPr lang="en-US" altLang="zh-TW" sz="2000" dirty="0" smtClean="0">
                <a:latin typeface="+mj-ea"/>
                <a:ea typeface="+mj-ea"/>
                <a:sym typeface="Wingdings 2" panose="05020102010507070707" pitchFamily="18" charset="2"/>
              </a:rPr>
              <a:t>Thin Nitride</a:t>
            </a:r>
            <a:r>
              <a:rPr lang="en-US" altLang="zh-TW" sz="2000" dirty="0" smtClean="0">
                <a:latin typeface="+mj-ea"/>
                <a:ea typeface="+mj-ea"/>
              </a:rPr>
              <a:t>×2</a:t>
            </a:r>
            <a:r>
              <a:rPr lang="en-US" altLang="zh-TW" sz="20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en-US" altLang="zh-TW" sz="2000" dirty="0" smtClean="0">
                <a:latin typeface="+mj-ea"/>
                <a:ea typeface="+mj-ea"/>
                <a:sym typeface="Wingdings" panose="05000000000000000000" pitchFamily="2" charset="2"/>
              </a:rPr>
              <a:t>N2</a:t>
            </a:r>
            <a:r>
              <a:rPr lang="zh-TW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、</a:t>
            </a:r>
            <a:r>
              <a:rPr lang="en-US" altLang="zh-TW" sz="2000" dirty="0" smtClean="0">
                <a:latin typeface="+mj-ea"/>
                <a:ea typeface="+mj-ea"/>
                <a:sym typeface="Wingdings" panose="05000000000000000000" pitchFamily="2" charset="2"/>
              </a:rPr>
              <a:t>N6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342900" lvl="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</a:rPr>
              <a:t>三、</a:t>
            </a:r>
            <a:r>
              <a:rPr lang="en-US" altLang="zh-TW" sz="2000" dirty="0" smtClean="0">
                <a:latin typeface="+mj-ea"/>
                <a:ea typeface="+mj-ea"/>
              </a:rPr>
              <a:t>KOYO×2</a:t>
            </a:r>
            <a:r>
              <a:rPr lang="en-US" altLang="zh-TW" sz="20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en-US" altLang="zh-TW" sz="2000" dirty="0" smtClean="0">
                <a:latin typeface="+mj-ea"/>
                <a:ea typeface="+mj-ea"/>
                <a:sym typeface="Wingdings" panose="05000000000000000000" pitchFamily="2" charset="2"/>
              </a:rPr>
              <a:t>F31(</a:t>
            </a:r>
            <a:r>
              <a:rPr lang="en-US" altLang="zh-TW" sz="2000" dirty="0" smtClean="0">
                <a:latin typeface="+mj-ea"/>
                <a:ea typeface="+mj-ea"/>
              </a:rPr>
              <a:t>backup Curing)</a:t>
            </a:r>
            <a:r>
              <a:rPr lang="zh-TW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、</a:t>
            </a:r>
            <a:r>
              <a:rPr lang="en-US" altLang="zh-TW" sz="2000" dirty="0" smtClean="0">
                <a:latin typeface="+mj-ea"/>
                <a:ea typeface="+mj-ea"/>
                <a:sym typeface="Wingdings" panose="05000000000000000000" pitchFamily="2" charset="2"/>
              </a:rPr>
              <a:t>F43(</a:t>
            </a:r>
            <a:r>
              <a:rPr lang="en-US" altLang="zh-TW" sz="2000" dirty="0" err="1" smtClean="0">
                <a:latin typeface="+mj-ea"/>
                <a:ea typeface="+mj-ea"/>
              </a:rPr>
              <a:t>Polymide</a:t>
            </a:r>
            <a:r>
              <a:rPr lang="zh-TW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烘烤</a:t>
            </a:r>
            <a:r>
              <a:rPr lang="en-US" altLang="zh-TW" sz="2000" dirty="0" smtClean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</a:rPr>
              <a:t>四、</a:t>
            </a:r>
            <a:r>
              <a:rPr lang="en-US" altLang="zh-TW" sz="2000" dirty="0" smtClean="0">
                <a:latin typeface="+mj-ea"/>
                <a:ea typeface="+mj-ea"/>
              </a:rPr>
              <a:t>WSIX×2</a:t>
            </a:r>
            <a:r>
              <a:rPr lang="en-US" altLang="zh-TW" sz="20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en-US" altLang="zh-TW" sz="2000" dirty="0" smtClean="0">
                <a:latin typeface="+mj-ea"/>
                <a:ea typeface="+mj-ea"/>
                <a:sym typeface="Wingdings" panose="05000000000000000000" pitchFamily="2" charset="2"/>
              </a:rPr>
              <a:t>A64</a:t>
            </a:r>
            <a:r>
              <a:rPr lang="zh-TW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、</a:t>
            </a:r>
            <a:r>
              <a:rPr lang="en-US" altLang="zh-TW" sz="2000" dirty="0" smtClean="0">
                <a:latin typeface="+mj-ea"/>
                <a:ea typeface="+mj-ea"/>
                <a:sym typeface="Wingdings" panose="05000000000000000000" pitchFamily="2" charset="2"/>
              </a:rPr>
              <a:t>G15(CENTURA)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</a:rPr>
              <a:t>五、</a:t>
            </a:r>
            <a:r>
              <a:rPr lang="en-US" altLang="zh-TW" sz="2000" dirty="0" smtClean="0">
                <a:latin typeface="+mj-ea"/>
                <a:ea typeface="+mj-ea"/>
              </a:rPr>
              <a:t>RTP-1</a:t>
            </a:r>
            <a:r>
              <a:rPr lang="zh-TW" altLang="en-US" sz="2000" dirty="0" smtClean="0">
                <a:latin typeface="+mj-ea"/>
                <a:ea typeface="+mj-ea"/>
              </a:rPr>
              <a:t>、</a:t>
            </a:r>
            <a:r>
              <a:rPr lang="en-US" altLang="zh-TW" sz="2000" dirty="0" smtClean="0">
                <a:latin typeface="+mj-ea"/>
                <a:ea typeface="+mj-ea"/>
              </a:rPr>
              <a:t>RTP-2</a:t>
            </a:r>
            <a:r>
              <a:rPr lang="zh-TW" altLang="en-US" sz="2000" dirty="0" smtClean="0">
                <a:latin typeface="+mj-ea"/>
                <a:ea typeface="+mj-ea"/>
              </a:rPr>
              <a:t>、</a:t>
            </a:r>
            <a:r>
              <a:rPr lang="en-US" altLang="zh-TW" sz="2000" dirty="0" smtClean="0">
                <a:latin typeface="+mj-ea"/>
                <a:ea typeface="+mj-ea"/>
              </a:rPr>
              <a:t>RTP-3</a:t>
            </a:r>
            <a:r>
              <a:rPr lang="zh-TW" altLang="en-US" sz="2000" dirty="0" smtClean="0">
                <a:latin typeface="+mj-ea"/>
                <a:ea typeface="+mj-ea"/>
              </a:rPr>
              <a:t>、</a:t>
            </a:r>
            <a:r>
              <a:rPr lang="en-US" altLang="zh-TW" sz="2000" dirty="0" smtClean="0">
                <a:latin typeface="+mj-ea"/>
                <a:ea typeface="+mj-ea"/>
              </a:rPr>
              <a:t>RTP-4(</a:t>
            </a:r>
            <a:r>
              <a:rPr lang="zh-TW" altLang="en-US" sz="2000" dirty="0" smtClean="0">
                <a:latin typeface="+mj-ea"/>
                <a:ea typeface="+mj-ea"/>
              </a:rPr>
              <a:t>快速升溫回火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</a:rPr>
              <a:t>六、</a:t>
            </a:r>
            <a:r>
              <a:rPr lang="en-US" altLang="zh-TW" sz="2000" dirty="0" smtClean="0">
                <a:latin typeface="+mj-ea"/>
                <a:ea typeface="+mj-ea"/>
              </a:rPr>
              <a:t>EM-4</a:t>
            </a:r>
            <a:r>
              <a:rPr lang="zh-TW" altLang="en-US" sz="2000" dirty="0" smtClean="0">
                <a:latin typeface="+mj-ea"/>
                <a:ea typeface="+mj-ea"/>
              </a:rPr>
              <a:t>、</a:t>
            </a:r>
            <a:r>
              <a:rPr lang="en-US" altLang="zh-TW" sz="2000" dirty="0" smtClean="0">
                <a:latin typeface="+mj-ea"/>
                <a:ea typeface="+mj-ea"/>
              </a:rPr>
              <a:t>EM-5</a:t>
            </a:r>
            <a:r>
              <a:rPr lang="zh-TW" altLang="en-US" sz="2000" dirty="0" smtClean="0">
                <a:latin typeface="+mj-ea"/>
                <a:ea typeface="+mj-ea"/>
              </a:rPr>
              <a:t>、</a:t>
            </a:r>
            <a:r>
              <a:rPr lang="en-US" altLang="zh-TW" sz="2000" dirty="0" smtClean="0">
                <a:latin typeface="+mj-ea"/>
                <a:ea typeface="+mj-ea"/>
              </a:rPr>
              <a:t>EM-6(</a:t>
            </a:r>
            <a:r>
              <a:rPr lang="zh-TW" altLang="en-US" sz="2000" dirty="0" smtClean="0">
                <a:latin typeface="+mj-ea"/>
                <a:ea typeface="+mj-ea"/>
              </a:rPr>
              <a:t>量測</a:t>
            </a:r>
            <a:r>
              <a:rPr lang="en-US" altLang="zh-TW" sz="2000" dirty="0" smtClean="0">
                <a:latin typeface="+mj-ea"/>
                <a:ea typeface="+mj-ea"/>
              </a:rPr>
              <a:t>wafer</a:t>
            </a:r>
            <a:r>
              <a:rPr lang="zh-TW" altLang="en-US" sz="2000" dirty="0" smtClean="0">
                <a:latin typeface="+mj-ea"/>
                <a:ea typeface="+mj-ea"/>
              </a:rPr>
              <a:t>厚度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</a:rPr>
              <a:t>七、</a:t>
            </a:r>
            <a:r>
              <a:rPr lang="en-US" altLang="zh-TW" sz="2000" dirty="0" smtClean="0">
                <a:latin typeface="+mj-ea"/>
                <a:ea typeface="+mj-ea"/>
              </a:rPr>
              <a:t>GRD-2</a:t>
            </a:r>
            <a:r>
              <a:rPr lang="zh-TW" altLang="en-US" sz="2000" dirty="0" smtClean="0">
                <a:latin typeface="+mj-ea"/>
                <a:ea typeface="+mj-ea"/>
              </a:rPr>
              <a:t>、</a:t>
            </a:r>
            <a:r>
              <a:rPr lang="en-US" altLang="zh-TW" sz="2000" dirty="0" smtClean="0">
                <a:latin typeface="+mj-ea"/>
                <a:ea typeface="+mj-ea"/>
              </a:rPr>
              <a:t>GRD-3</a:t>
            </a:r>
            <a:r>
              <a:rPr lang="en-US" altLang="zh-TW" sz="20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研磨機台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</a:rPr>
              <a:t>八、</a:t>
            </a:r>
            <a:r>
              <a:rPr lang="en-US" altLang="zh-TW" sz="2000" dirty="0" smtClean="0">
                <a:latin typeface="+mj-ea"/>
                <a:ea typeface="+mj-ea"/>
              </a:rPr>
              <a:t>PASTE-2</a:t>
            </a:r>
            <a:r>
              <a:rPr lang="zh-TW" altLang="en-US" sz="2000" dirty="0" smtClean="0">
                <a:latin typeface="+mj-ea"/>
                <a:ea typeface="+mj-ea"/>
              </a:rPr>
              <a:t>、</a:t>
            </a:r>
            <a:r>
              <a:rPr lang="en-US" altLang="zh-TW" sz="2000" dirty="0" smtClean="0">
                <a:latin typeface="+mj-ea"/>
                <a:ea typeface="+mj-ea"/>
              </a:rPr>
              <a:t>PASTE-3</a:t>
            </a:r>
            <a:r>
              <a:rPr lang="en-US" altLang="zh-TW" sz="20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貼膠機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</a:rPr>
              <a:t>九、</a:t>
            </a:r>
            <a:r>
              <a:rPr lang="en-US" altLang="zh-TW" sz="2000" dirty="0" smtClean="0">
                <a:latin typeface="+mj-ea"/>
                <a:ea typeface="+mj-ea"/>
              </a:rPr>
              <a:t>RIP(</a:t>
            </a:r>
            <a:r>
              <a:rPr lang="zh-TW" altLang="en-US" sz="2000" dirty="0" smtClean="0">
                <a:latin typeface="+mj-ea"/>
                <a:ea typeface="+mj-ea"/>
              </a:rPr>
              <a:t>撕膠機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</a:rPr>
              <a:t>十、</a:t>
            </a:r>
            <a:r>
              <a:rPr lang="en-US" altLang="zh-TW" sz="2000" dirty="0" smtClean="0">
                <a:latin typeface="+mj-ea"/>
                <a:ea typeface="+mj-ea"/>
              </a:rPr>
              <a:t>ADE</a:t>
            </a:r>
            <a:r>
              <a:rPr lang="en-US" altLang="zh-TW" sz="2000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量測</a:t>
            </a:r>
            <a:r>
              <a:rPr lang="en-US" altLang="zh-TW" sz="2000" dirty="0" smtClean="0">
                <a:latin typeface="+mj-ea"/>
                <a:ea typeface="+mj-ea"/>
                <a:sym typeface="Wingdings" panose="05000000000000000000" pitchFamily="2" charset="2"/>
              </a:rPr>
              <a:t>wafer</a:t>
            </a:r>
            <a:r>
              <a:rPr lang="zh-TW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厚度</a:t>
            </a:r>
            <a:endParaRPr lang="en-US" altLang="zh-TW" sz="2000" dirty="0" smtClean="0">
              <a:latin typeface="+mj-ea"/>
              <a:ea typeface="+mj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86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7585" y="415635"/>
            <a:ext cx="3328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+mj-ea"/>
                <a:ea typeface="+mj-ea"/>
              </a:rPr>
              <a:t>4.</a:t>
            </a:r>
            <a:r>
              <a:rPr lang="zh-TW" altLang="en-US" sz="3600" dirty="0" smtClean="0">
                <a:latin typeface="+mj-ea"/>
                <a:ea typeface="+mj-ea"/>
              </a:rPr>
              <a:t>爐</a:t>
            </a:r>
            <a:r>
              <a:rPr lang="zh-TW" altLang="en-US" sz="3600" dirty="0">
                <a:latin typeface="+mj-ea"/>
                <a:ea typeface="+mj-ea"/>
              </a:rPr>
              <a:t>管機台簡介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1407652" y="1164503"/>
            <a:ext cx="4144080" cy="5045797"/>
            <a:chOff x="950453" y="1164503"/>
            <a:chExt cx="4144080" cy="504579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453" y="1164503"/>
              <a:ext cx="4061944" cy="50457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文字方塊 7"/>
            <p:cNvSpPr txBox="1"/>
            <p:nvPr/>
          </p:nvSpPr>
          <p:spPr>
            <a:xfrm>
              <a:off x="1596044" y="140766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  <a:latin typeface="+mj-ea"/>
                  <a:ea typeface="+mj-ea"/>
                </a:rPr>
                <a:t>①</a:t>
              </a:r>
              <a:endParaRPr lang="zh-TW" altLang="en-US" sz="24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785824" y="154616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latin typeface="+mj-ea"/>
                  <a:ea typeface="+mj-ea"/>
                </a:rPr>
                <a:t>②</a:t>
              </a: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596044" y="224251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latin typeface="+mj-ea"/>
                  <a:ea typeface="+mj-ea"/>
                </a:rPr>
                <a:t>③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602090" y="334718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latin typeface="+mj-ea"/>
                  <a:ea typeface="+mj-ea"/>
                </a:rPr>
                <a:t>④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822469" y="3995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latin typeface="+mj-ea"/>
                  <a:ea typeface="+mj-ea"/>
                </a:rPr>
                <a:t>⑤</a:t>
              </a: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233651" y="523317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latin typeface="+mj-ea"/>
                  <a:ea typeface="+mj-ea"/>
                </a:rPr>
                <a:t>⑥</a:t>
              </a: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230283" y="546400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latin typeface="+mj-ea"/>
                  <a:ea typeface="+mj-ea"/>
                </a:rPr>
                <a:t>⑦</a:t>
              </a: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6257273" y="1180682"/>
            <a:ext cx="33954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①</a:t>
            </a:r>
            <a:r>
              <a:rPr lang="zh-TW" altLang="en-US" dirty="0" smtClean="0">
                <a:latin typeface="+mj-ea"/>
                <a:ea typeface="+mj-ea"/>
              </a:rPr>
              <a:t> 傳送機示意圖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②</a:t>
            </a:r>
            <a:r>
              <a:rPr lang="zh-TW" altLang="en-US" dirty="0" smtClean="0">
                <a:latin typeface="+mj-ea"/>
                <a:ea typeface="+mj-ea"/>
              </a:rPr>
              <a:t> 製程氣體</a:t>
            </a:r>
            <a:r>
              <a:rPr lang="en-US" altLang="zh-TW" dirty="0" smtClean="0">
                <a:latin typeface="+mj-ea"/>
                <a:ea typeface="+mj-ea"/>
              </a:rPr>
              <a:t>FLOW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CHART</a:t>
            </a:r>
            <a:endParaRPr lang="zh-TW" altLang="en-US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③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M3100/3200</a:t>
            </a:r>
            <a:r>
              <a:rPr lang="zh-TW" altLang="en-US" dirty="0" smtClean="0">
                <a:latin typeface="+mj-ea"/>
                <a:ea typeface="+mj-ea"/>
              </a:rPr>
              <a:t> 控制</a:t>
            </a:r>
            <a:r>
              <a:rPr lang="en-US" altLang="zh-TW" dirty="0" smtClean="0">
                <a:latin typeface="+mj-ea"/>
                <a:ea typeface="+mj-ea"/>
              </a:rPr>
              <a:t>/</a:t>
            </a:r>
            <a:r>
              <a:rPr lang="zh-TW" altLang="en-US" dirty="0" smtClean="0">
                <a:latin typeface="+mj-ea"/>
                <a:ea typeface="+mj-ea"/>
              </a:rPr>
              <a:t>顯示面板</a:t>
            </a:r>
            <a:endParaRPr lang="zh-TW" altLang="en-US" dirty="0">
              <a:latin typeface="+mj-ea"/>
              <a:ea typeface="+mj-ea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④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VL-800</a:t>
            </a:r>
            <a:r>
              <a:rPr lang="zh-TW" altLang="en-US" dirty="0" smtClean="0">
                <a:latin typeface="+mj-ea"/>
                <a:ea typeface="+mj-ea"/>
              </a:rPr>
              <a:t>控制器</a:t>
            </a:r>
            <a:endParaRPr lang="zh-TW" altLang="en-US" dirty="0">
              <a:latin typeface="+mj-ea"/>
              <a:ea typeface="+mj-ea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⑤</a:t>
            </a:r>
            <a:r>
              <a:rPr lang="en-US" altLang="zh-TW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TW" dirty="0" smtClean="0">
                <a:latin typeface="+mj-ea"/>
                <a:ea typeface="+mj-ea"/>
                <a:cs typeface="Arial" panose="020B0604020202020204" pitchFamily="34" charset="0"/>
              </a:rPr>
              <a:t>Cassette(</a:t>
            </a:r>
            <a:r>
              <a:rPr lang="zh-TW" altLang="en-US" dirty="0" smtClean="0">
                <a:latin typeface="+mj-ea"/>
                <a:ea typeface="+mj-ea"/>
                <a:cs typeface="Arial" panose="020B0604020202020204" pitchFamily="34" charset="0"/>
              </a:rPr>
              <a:t>晶舟</a:t>
            </a:r>
            <a:r>
              <a:rPr lang="en-US" altLang="zh-TW" dirty="0" smtClean="0">
                <a:latin typeface="+mj-ea"/>
                <a:ea typeface="+mj-ea"/>
                <a:cs typeface="Arial" panose="020B0604020202020204" pitchFamily="34" charset="0"/>
              </a:rPr>
              <a:t>)</a:t>
            </a:r>
            <a:r>
              <a:rPr lang="zh-TW" altLang="en-US" dirty="0" smtClean="0">
                <a:latin typeface="+mj-ea"/>
                <a:ea typeface="+mj-ea"/>
              </a:rPr>
              <a:t>放置區</a:t>
            </a:r>
            <a:endParaRPr lang="zh-TW" altLang="en-US" dirty="0">
              <a:latin typeface="+mj-ea"/>
              <a:ea typeface="+mj-ea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⑥</a:t>
            </a:r>
            <a:r>
              <a:rPr lang="zh-TW" altLang="en-US" dirty="0" smtClean="0">
                <a:latin typeface="+mj-ea"/>
                <a:ea typeface="+mj-ea"/>
              </a:rPr>
              <a:t> 上</a:t>
            </a:r>
            <a:r>
              <a:rPr lang="en-US" altLang="zh-TW" dirty="0" smtClean="0">
                <a:latin typeface="+mj-ea"/>
                <a:ea typeface="+mj-ea"/>
              </a:rPr>
              <a:t>/</a:t>
            </a:r>
            <a:r>
              <a:rPr lang="zh-TW" altLang="en-US" dirty="0" smtClean="0">
                <a:latin typeface="+mj-ea"/>
                <a:ea typeface="+mj-ea"/>
              </a:rPr>
              <a:t>下貨區</a:t>
            </a:r>
            <a:endParaRPr lang="zh-TW" altLang="en-US" dirty="0">
              <a:latin typeface="+mj-ea"/>
              <a:ea typeface="+mj-ea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⑦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T-BAWL</a:t>
            </a:r>
            <a:r>
              <a:rPr lang="zh-TW" altLang="en-US" dirty="0" smtClean="0">
                <a:latin typeface="+mj-ea"/>
                <a:ea typeface="+mj-ea"/>
              </a:rPr>
              <a:t>控制器</a:t>
            </a:r>
            <a:endParaRPr lang="zh-TW" altLang="en-US" dirty="0">
              <a:latin typeface="+mj-ea"/>
              <a:ea typeface="+mj-ea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⑧ </a:t>
            </a:r>
            <a:r>
              <a:rPr lang="en-US" altLang="zh-TW" dirty="0" smtClean="0">
                <a:latin typeface="+mj-ea"/>
                <a:ea typeface="+mj-ea"/>
              </a:rPr>
              <a:t>ARM</a:t>
            </a:r>
            <a:endParaRPr lang="zh-TW" altLang="en-US" dirty="0" smtClean="0">
              <a:latin typeface="+mj-ea"/>
              <a:ea typeface="+mj-ea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⑨ </a:t>
            </a:r>
            <a:r>
              <a:rPr lang="en-US" altLang="zh-TW" dirty="0" smtClean="0">
                <a:latin typeface="+mj-ea"/>
                <a:ea typeface="+mj-ea"/>
              </a:rPr>
              <a:t>PEDESTAL</a:t>
            </a:r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保溫桶</a:t>
            </a:r>
            <a:r>
              <a:rPr lang="en-US" altLang="zh-TW" dirty="0">
                <a:latin typeface="+mj-ea"/>
                <a:ea typeface="+mj-ea"/>
              </a:rPr>
              <a:t>)</a:t>
            </a:r>
            <a:endParaRPr lang="zh-TW" altLang="en-US" dirty="0">
              <a:latin typeface="+mj-ea"/>
              <a:ea typeface="+mj-ea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6257273" y="3995573"/>
            <a:ext cx="2676525" cy="2087562"/>
            <a:chOff x="5559005" y="4122738"/>
            <a:chExt cx="2676525" cy="2087562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005" y="4122738"/>
              <a:ext cx="2676525" cy="2087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5835535" y="516651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latin typeface="+mj-ea"/>
                  <a:ea typeface="+mj-ea"/>
                </a:rPr>
                <a:t>⑧</a:t>
              </a: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7191642" y="516651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latin typeface="+mj-ea"/>
                  <a:ea typeface="+mj-ea"/>
                </a:rPr>
                <a:t>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3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55965" y="507078"/>
            <a:ext cx="3025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+mj-ea"/>
                <a:ea typeface="+mj-ea"/>
              </a:rPr>
              <a:t>5.VL-800</a:t>
            </a:r>
            <a:r>
              <a:rPr lang="zh-TW" altLang="en-US" sz="3600" dirty="0">
                <a:latin typeface="+mj-ea"/>
                <a:ea typeface="+mj-ea"/>
              </a:rPr>
              <a:t>簡介</a:t>
            </a:r>
          </a:p>
        </p:txBody>
      </p:sp>
      <p:pic>
        <p:nvPicPr>
          <p:cNvPr id="7" name="Picture 5" descr="100_0031"/>
          <p:cNvPicPr>
            <a:picLocks noChangeAspect="1" noChangeArrowheads="1"/>
          </p:cNvPicPr>
          <p:nvPr/>
        </p:nvPicPr>
        <p:blipFill>
          <a:blip r:embed="rId2" cstate="print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6" r="31514" b="3232"/>
          <a:stretch>
            <a:fillRect/>
          </a:stretch>
        </p:blipFill>
        <p:spPr bwMode="auto">
          <a:xfrm>
            <a:off x="955965" y="1313413"/>
            <a:ext cx="3237862" cy="4964979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004261" y="1313413"/>
            <a:ext cx="56316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VL-800 MOTION:</a:t>
            </a:r>
          </a:p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M01:</a:t>
            </a:r>
            <a:r>
              <a:rPr lang="en-US" altLang="zh-TW" dirty="0" smtClean="0">
                <a:latin typeface="+mj-ea"/>
                <a:ea typeface="+mj-ea"/>
              </a:rPr>
              <a:t>BE_UD_UP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BOAT ELEVATOR </a:t>
            </a:r>
            <a:r>
              <a:rPr lang="en-US" altLang="zh-TW" dirty="0" smtClean="0">
                <a:latin typeface="+mj-ea"/>
                <a:ea typeface="+mj-ea"/>
                <a:sym typeface="Wingdings" panose="05000000000000000000" pitchFamily="2" charset="2"/>
              </a:rPr>
              <a:t>UP/DOWN</a:t>
            </a:r>
            <a:endParaRPr lang="en-US" altLang="zh-TW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+mj-ea"/>
                <a:ea typeface="+mj-ea"/>
              </a:rPr>
              <a:t>M02</a:t>
            </a:r>
            <a:r>
              <a:rPr lang="en-US" altLang="zh-TW" dirty="0" smtClean="0">
                <a:latin typeface="+mj-ea"/>
                <a:ea typeface="+mj-ea"/>
              </a:rPr>
              <a:t>:HA_ROT_CW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HANDLING ARM </a:t>
            </a:r>
            <a:r>
              <a:rPr lang="en-US" altLang="zh-TW" dirty="0" smtClean="0">
                <a:latin typeface="+mj-ea"/>
                <a:ea typeface="+mj-ea"/>
                <a:sym typeface="Wingdings" panose="05000000000000000000" pitchFamily="2" charset="2"/>
              </a:rPr>
              <a:t>ROTATE</a:t>
            </a:r>
            <a:endParaRPr lang="en-US" altLang="zh-TW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M03</a:t>
            </a:r>
            <a:r>
              <a:rPr lang="en-US" altLang="zh-TW" dirty="0" smtClean="0">
                <a:latin typeface="+mj-ea"/>
                <a:ea typeface="+mj-ea"/>
              </a:rPr>
              <a:t>:DS_UD_DOWN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DOOR SHUTTER </a:t>
            </a:r>
            <a:r>
              <a:rPr lang="en-US" altLang="zh-TW" dirty="0" smtClean="0">
                <a:latin typeface="+mj-ea"/>
                <a:ea typeface="+mj-ea"/>
                <a:sym typeface="Wingdings" panose="05000000000000000000" pitchFamily="2" charset="2"/>
              </a:rPr>
              <a:t>UP/DOWN</a:t>
            </a:r>
            <a:endParaRPr lang="en-US" altLang="zh-TW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M04</a:t>
            </a:r>
            <a:r>
              <a:rPr lang="en-US" altLang="zh-TW" dirty="0" smtClean="0">
                <a:latin typeface="+mj-ea"/>
                <a:ea typeface="+mj-ea"/>
              </a:rPr>
              <a:t>:DS_SWG_OPEN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DOOR SHUTTER </a:t>
            </a:r>
            <a:r>
              <a:rPr lang="en-US" altLang="zh-TW" dirty="0" smtClean="0">
                <a:latin typeface="+mj-ea"/>
                <a:ea typeface="+mj-ea"/>
                <a:sym typeface="Wingdings" panose="05000000000000000000" pitchFamily="2" charset="2"/>
              </a:rPr>
              <a:t>SWING</a:t>
            </a:r>
            <a:endParaRPr lang="en-US" altLang="zh-TW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M05</a:t>
            </a:r>
            <a:r>
              <a:rPr lang="en-US" altLang="zh-TW" dirty="0" smtClean="0">
                <a:latin typeface="+mj-ea"/>
                <a:ea typeface="+mj-ea"/>
              </a:rPr>
              <a:t>:BC_LOK_FREE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BOAT CLAMP </a:t>
            </a:r>
            <a:r>
              <a:rPr lang="en-US" altLang="zh-TW" dirty="0" smtClean="0">
                <a:latin typeface="+mj-ea"/>
                <a:ea typeface="+mj-ea"/>
                <a:sym typeface="Wingdings" panose="05000000000000000000" pitchFamily="2" charset="2"/>
              </a:rPr>
              <a:t>LOCK/FREE</a:t>
            </a:r>
            <a:endParaRPr lang="en-US" altLang="zh-TW" dirty="0">
              <a:latin typeface="+mj-ea"/>
              <a:ea typeface="+mj-ea"/>
            </a:endParaRPr>
          </a:p>
          <a:p>
            <a:pPr>
              <a:spcBef>
                <a:spcPct val="50000"/>
              </a:spcBef>
            </a:pP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M06</a:t>
            </a:r>
            <a:r>
              <a:rPr lang="en-US" altLang="zh-TW" dirty="0" smtClean="0">
                <a:latin typeface="+mj-ea"/>
                <a:ea typeface="+mj-ea"/>
              </a:rPr>
              <a:t>:BE_ROT_CW</a:t>
            </a:r>
            <a:r>
              <a:rPr lang="en-US" altLang="zh-TW" dirty="0">
                <a:latin typeface="+mj-ea"/>
                <a:ea typeface="+mj-ea"/>
                <a:sym typeface="Wingdings" panose="05000000000000000000" pitchFamily="2" charset="2"/>
              </a:rPr>
              <a:t>BOAT ELEVATOR </a:t>
            </a:r>
            <a:r>
              <a:rPr lang="en-US" altLang="zh-TW" dirty="0" smtClean="0">
                <a:latin typeface="+mj-ea"/>
                <a:ea typeface="+mj-ea"/>
                <a:sym typeface="Wingdings" panose="05000000000000000000" pitchFamily="2" charset="2"/>
              </a:rPr>
              <a:t>ROTATE</a:t>
            </a:r>
            <a:endParaRPr lang="en-US" altLang="zh-TW" dirty="0">
              <a:latin typeface="+mj-ea"/>
              <a:ea typeface="+mj-ea"/>
            </a:endParaRPr>
          </a:p>
          <a:p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67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30778" y="482138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+mj-ea"/>
                <a:ea typeface="+mj-ea"/>
              </a:rPr>
              <a:t>6.</a:t>
            </a:r>
            <a:r>
              <a:rPr lang="zh-TW" altLang="en-US" sz="3600" dirty="0" smtClean="0">
                <a:latin typeface="+mj-ea"/>
                <a:ea typeface="+mj-ea"/>
              </a:rPr>
              <a:t>兩週內</a:t>
            </a:r>
            <a:r>
              <a:rPr lang="en-US" altLang="zh-TW" sz="3600" dirty="0">
                <a:latin typeface="+mj-ea"/>
                <a:ea typeface="+mj-ea"/>
              </a:rPr>
              <a:t>PM</a:t>
            </a:r>
            <a:endParaRPr lang="zh-TW" altLang="en-US" sz="3600" dirty="0">
              <a:latin typeface="+mj-ea"/>
              <a:ea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06715"/>
              </p:ext>
            </p:extLst>
          </p:nvPr>
        </p:nvGraphicFramePr>
        <p:xfrm>
          <a:off x="3267077" y="2000691"/>
          <a:ext cx="624811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057">
                  <a:extLst>
                    <a:ext uri="{9D8B030D-6E8A-4147-A177-3AD203B41FA5}">
                      <a16:colId xmlns:a16="http://schemas.microsoft.com/office/drawing/2014/main" val="831029856"/>
                    </a:ext>
                  </a:extLst>
                </a:gridCol>
                <a:gridCol w="3124057">
                  <a:extLst>
                    <a:ext uri="{9D8B030D-6E8A-4147-A177-3AD203B41FA5}">
                      <a16:colId xmlns:a16="http://schemas.microsoft.com/office/drawing/2014/main" val="2377276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5/6(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LP-P6</a:t>
                      </a:r>
                      <a:r>
                        <a:rPr kumimoji="0" lang="en-US" altLang="zh-TW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Wingdings" panose="05000000000000000000" pitchFamily="2" charset="2"/>
                        </a:rPr>
                        <a:t>(SPM)</a:t>
                      </a:r>
                    </a:p>
                    <a:p>
                      <a:r>
                        <a:rPr kumimoji="0" lang="en-US" altLang="zh-TW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Wingdings" panose="05000000000000000000" pitchFamily="2" charset="2"/>
                        </a:rPr>
                        <a:t>LP-P7(</a:t>
                      </a:r>
                      <a:r>
                        <a:rPr kumimoji="0" lang="zh-TW" altLang="en-US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Wingdings" panose="05000000000000000000" pitchFamily="2" charset="2"/>
                        </a:rPr>
                        <a:t>清</a:t>
                      </a:r>
                      <a:r>
                        <a:rPr kumimoji="0" lang="en-US" altLang="zh-TW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Wingdings" panose="05000000000000000000" pitchFamily="2" charset="2"/>
                        </a:rPr>
                        <a:t>BURN</a:t>
                      </a:r>
                      <a:r>
                        <a:rPr kumimoji="0" lang="zh-TW" altLang="en-US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zh-TW" sz="1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Wingdings" panose="05000000000000000000" pitchFamily="2" charset="2"/>
                        </a:rPr>
                        <a:t>BOX)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83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5/7(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AP-F08(QPM)</a:t>
                      </a:r>
                      <a:r>
                        <a:rPr kumimoji="0" lang="en-US" altLang="zh-TW" sz="18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kumimoji="0" lang="zh-TW" altLang="en-US" sz="180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Wingdings" panose="05000000000000000000" pitchFamily="2" charset="2"/>
                        </a:rPr>
                        <a:t>確認傳送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76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5/8(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LP-P1(SPM)</a:t>
                      </a:r>
                      <a:endParaRPr lang="zh-TW" altLang="en-US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1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5/11(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LP-P2(BPM)</a:t>
                      </a:r>
                      <a:endParaRPr lang="zh-TW" altLang="en-US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26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5/12(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LP-T5(BPM)</a:t>
                      </a:r>
                      <a:endParaRPr lang="zh-TW" altLang="en-US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57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5/13(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LP-T2(SPM)</a:t>
                      </a:r>
                      <a:endParaRPr lang="zh-TW" altLang="en-US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5/14(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LP-N4(SPM)</a:t>
                      </a:r>
                      <a:endParaRPr lang="zh-TW" altLang="en-US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5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5/15(</a:t>
                      </a:r>
                      <a:r>
                        <a:rPr lang="zh-TW" altLang="en-US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latin typeface="+mj-ea"/>
                          <a:ea typeface="+mj-ea"/>
                        </a:rPr>
                        <a:t>LP-P6</a:t>
                      </a:r>
                      <a:endParaRPr lang="zh-TW" altLang="en-US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6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37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4B482F-152A-40C0-8ABD-7F4302322DE4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72588" y="556953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latin typeface="+mj-ea"/>
                <a:ea typeface="+mj-ea"/>
              </a:rPr>
              <a:t>7</a:t>
            </a:r>
            <a:r>
              <a:rPr lang="en-US" altLang="zh-TW" sz="3600" dirty="0" smtClean="0">
                <a:latin typeface="+mj-ea"/>
                <a:ea typeface="+mj-ea"/>
              </a:rPr>
              <a:t>.</a:t>
            </a:r>
            <a:r>
              <a:rPr lang="zh-TW" altLang="en-US" sz="3600" dirty="0" smtClean="0">
                <a:latin typeface="+mj-ea"/>
                <a:ea typeface="+mj-ea"/>
              </a:rPr>
              <a:t>爐</a:t>
            </a:r>
            <a:r>
              <a:rPr lang="zh-TW" altLang="en-US" sz="3600" dirty="0">
                <a:latin typeface="+mj-ea"/>
                <a:ea typeface="+mj-ea"/>
              </a:rPr>
              <a:t>管</a:t>
            </a:r>
            <a:r>
              <a:rPr lang="en-US" altLang="zh-TW" sz="3600" dirty="0" smtClean="0">
                <a:latin typeface="+mj-ea"/>
                <a:ea typeface="+mj-ea"/>
              </a:rPr>
              <a:t>PM</a:t>
            </a:r>
            <a:r>
              <a:rPr lang="zh-TW" altLang="en-US" sz="3600" dirty="0">
                <a:latin typeface="+mj-ea"/>
                <a:ea typeface="+mj-ea"/>
              </a:rPr>
              <a:t>時機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3998422" y="2848853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2×SPM→BPM(1PM)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8766"/>
              </p:ext>
            </p:extLst>
          </p:nvPr>
        </p:nvGraphicFramePr>
        <p:xfrm>
          <a:off x="1455575" y="1523834"/>
          <a:ext cx="956133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112">
                  <a:extLst>
                    <a:ext uri="{9D8B030D-6E8A-4147-A177-3AD203B41FA5}">
                      <a16:colId xmlns:a16="http://schemas.microsoft.com/office/drawing/2014/main" val="4289090971"/>
                    </a:ext>
                  </a:extLst>
                </a:gridCol>
                <a:gridCol w="3187112">
                  <a:extLst>
                    <a:ext uri="{9D8B030D-6E8A-4147-A177-3AD203B41FA5}">
                      <a16:colId xmlns:a16="http://schemas.microsoft.com/office/drawing/2014/main" val="3330951713"/>
                    </a:ext>
                  </a:extLst>
                </a:gridCol>
                <a:gridCol w="3187112">
                  <a:extLst>
                    <a:ext uri="{9D8B030D-6E8A-4147-A177-3AD203B41FA5}">
                      <a16:colId xmlns:a16="http://schemas.microsoft.com/office/drawing/2014/main" val="4180204096"/>
                    </a:ext>
                  </a:extLst>
                </a:gridCol>
              </a:tblGrid>
              <a:tr h="878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LP-TEOS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Symbol" panose="05050102010706020507" pitchFamily="18" charset="2"/>
                        </a:rPr>
                        <a:t>9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m±2→SPM</a:t>
                      </a:r>
                    </a:p>
                    <a:p>
                      <a:pPr algn="ctr"/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18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Symbol" panose="05050102010706020507" pitchFamily="18" charset="2"/>
                        </a:rPr>
                        <a:t>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m±2 →SPM</a:t>
                      </a:r>
                    </a:p>
                    <a:p>
                      <a:pPr algn="ctr"/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Symbol" panose="05050102010706020507" pitchFamily="18" charset="2"/>
                        </a:rPr>
                        <a:t>27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m±2 →BPM</a:t>
                      </a:r>
                      <a:endParaRPr kumimoji="0" lang="zh-TW" altLang="en-US" b="0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2×SPM→BPM(1PM)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2×SPM→BPM(2PM)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2×SPM→BPM(3PM)</a:t>
                      </a:r>
                    </a:p>
                    <a:p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25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LP-POLY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Symbol" panose="05050102010706020507" pitchFamily="18" charset="2"/>
                        </a:rPr>
                        <a:t>9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m±2→SPM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  <a:sym typeface="Symbol" panose="05050102010706020507" pitchFamily="18" charset="2"/>
                        </a:rPr>
                        <a:t>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m±2 →BPM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SPM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→BPM(1PM)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SPM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→BPM(2PM)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SPM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→BPM(3PM)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SPM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→BPM(4PM)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SPM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→BPM(5PM)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4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LP-NITRIDE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Thin:150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→SPM</a:t>
                      </a:r>
                      <a:endParaRPr lang="en-US" altLang="zh-TW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Thin:300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→BPM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Thick: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40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±10→SPM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Thick: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80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±10→SPM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Thick: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120</a:t>
                      </a: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±14→BPM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SPM→BPM(1PM)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SPM→BPM(2PM)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SPM→BPM(3PM)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SPM→BPM(4PM)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59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8ABBD0-41CE-48E5-ADA6-3B9DA568B337}"/>
</file>

<file path=customXml/itemProps2.xml><?xml version="1.0" encoding="utf-8"?>
<ds:datastoreItem xmlns:ds="http://schemas.openxmlformats.org/officeDocument/2006/customXml" ds:itemID="{8B9D791E-BCEF-496D-8BB5-E22866841F38}"/>
</file>

<file path=customXml/itemProps3.xml><?xml version="1.0" encoding="utf-8"?>
<ds:datastoreItem xmlns:ds="http://schemas.openxmlformats.org/officeDocument/2006/customXml" ds:itemID="{B5579785-B0E5-477E-AD34-2F5746C73A04}"/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724</Words>
  <Application>Microsoft Office PowerPoint</Application>
  <PresentationFormat>寬螢幕</PresentationFormat>
  <Paragraphs>134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3" baseType="lpstr">
      <vt:lpstr>MS PGothic</vt:lpstr>
      <vt:lpstr>微軟正黑體</vt:lpstr>
      <vt:lpstr>新細明體</vt:lpstr>
      <vt:lpstr>標楷體</vt:lpstr>
      <vt:lpstr>Arial</vt:lpstr>
      <vt:lpstr>Calibri</vt:lpstr>
      <vt:lpstr>Franklin Gothic Book</vt:lpstr>
      <vt:lpstr>Perpetua</vt:lpstr>
      <vt:lpstr>Symbol</vt:lpstr>
      <vt:lpstr>Times New Roman</vt:lpstr>
      <vt:lpstr>Wingdings</vt:lpstr>
      <vt:lpstr>Wingdings 2</vt:lpstr>
      <vt:lpstr>Nuvoton佈景主題</vt:lpstr>
      <vt:lpstr>爐管新人學習進度報告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YCLin0</dc:creator>
  <cp:lastModifiedBy>S220 THChiu</cp:lastModifiedBy>
  <cp:revision>49</cp:revision>
  <dcterms:created xsi:type="dcterms:W3CDTF">2020-05-12T00:21:41Z</dcterms:created>
  <dcterms:modified xsi:type="dcterms:W3CDTF">2020-05-19T01:15:04Z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0x010101007D10E3BF7F339F4197AC12702D94D274</vt:lpwstr>
  </property>
  <property fmtid="{D5CDD505-2E9C-101B-9397-08002B2CF9AE}" pid="3" name="Order">
    <vt:r8>28200</vt:r8>
  </property>
</Properties>
</file>