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3" r:id="rId5"/>
    <p:sldId id="270" r:id="rId6"/>
    <p:sldId id="271" r:id="rId7"/>
    <p:sldId id="260" r:id="rId8"/>
    <p:sldId id="269" r:id="rId9"/>
    <p:sldId id="261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DE5"/>
    <a:srgbClr val="9EEAE1"/>
    <a:srgbClr val="B0EEE7"/>
    <a:srgbClr val="C4F2ED"/>
    <a:srgbClr val="BEE4D8"/>
    <a:srgbClr val="CFF1E2"/>
    <a:srgbClr val="C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84B3-365E-42F4-8C31-D94DE92943CB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D8C8-2165-46C9-92AE-5916A8E52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2020/6/8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82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34E1C-B8B5-4B34-8FBB-54585BCE06E4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F20160-F2E4-42FD-81D2-C92CC710B0E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9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8BE9FC-0E06-467F-895A-3184647C3FCD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12536-5ABE-4285-B643-9E4FC5C129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3489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E9E8CE-4B64-4176-8C2E-CAFF351082DE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DF74B-3B27-4A89-9652-AC57F6A5BE5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2641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CC2EB3-2AF4-408C-9A77-23592733E405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997CD-AEB7-408F-93CC-0558B22668A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55517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F098D1-16B5-4450-97EE-3D230D884929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414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513CBF-063F-44F1-B71D-F0E38587DB45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D02A9-B989-4092-8575-FF98B3159EF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846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AE8A67-AACB-405E-8369-0D2767B9B024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1D50E5-350E-4415-95C0-ED48730894F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825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22268-5312-4EEC-AD7F-EC3DDC8BF7F7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897B0-7CBD-4D9C-B5D4-433211DF731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478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24727D-2A34-4F38-8F6A-33204D12A9A6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958D15-6C28-4EFD-89BA-FBCF9AEA747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0098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9A113F-38E9-4EA5-9C8E-EDA4F8B5A1A9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029E5-2B41-4D4C-B634-EAEAE4895DC9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4885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685927-1A12-4D51-89A8-D5215A7CA117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D92B4-9BE0-46BA-A9D1-7035667FC5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926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FAAA8E-1DBB-48C1-927C-AFC6C4ED5F07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75D76A-EDFE-4BE6-A63B-6A7994DAF90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3172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E2C6C9-36FF-495A-8E06-45D170418804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2020/6/8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B372B-0373-4064-88C4-BD16667C501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林彥</a:t>
            </a:r>
            <a:r>
              <a:rPr lang="zh-TW" altLang="en-US" sz="1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2020.05.18~2020.05.29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236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7585" y="415635"/>
            <a:ext cx="473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3600" dirty="0">
                <a:latin typeface="+mj-ea"/>
                <a:ea typeface="+mj-ea"/>
              </a:rPr>
              <a:t>5</a:t>
            </a:r>
            <a:r>
              <a:rPr lang="en-US" altLang="zh-TW" sz="3600" dirty="0" smtClean="0">
                <a:latin typeface="+mj-ea"/>
                <a:ea typeface="+mj-ea"/>
              </a:rPr>
              <a:t>.T-BAWL</a:t>
            </a:r>
            <a:r>
              <a:rPr lang="zh-TW" altLang="en-US" sz="3600" dirty="0" smtClean="0">
                <a:latin typeface="+mj-ea"/>
                <a:ea typeface="+mj-ea"/>
              </a:rPr>
              <a:t>傳送</a:t>
            </a:r>
            <a:r>
              <a:rPr lang="en-US" altLang="zh-TW" sz="3600" dirty="0" smtClean="0">
                <a:latin typeface="+mj-ea"/>
                <a:ea typeface="+mj-ea"/>
              </a:rPr>
              <a:t>CHECK</a:t>
            </a:r>
          </a:p>
        </p:txBody>
      </p:sp>
      <p:pic>
        <p:nvPicPr>
          <p:cNvPr id="19" name="Picture 3" descr="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20" y="1974197"/>
            <a:ext cx="2571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66420" y="1278294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盒</a:t>
            </a:r>
            <a:r>
              <a:rPr lang="en-US" altLang="zh-TW" dirty="0" smtClean="0"/>
              <a:t>(C1~C6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C8)</a:t>
            </a:r>
            <a:r>
              <a:rPr lang="zh-TW" altLang="en-US" dirty="0" smtClean="0"/>
              <a:t>傳送用擋片</a:t>
            </a:r>
            <a:r>
              <a:rPr lang="zh-TW" altLang="en-US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</a:t>
            </a:r>
            <a:r>
              <a:rPr lang="en-US" altLang="zh-TW" dirty="0" smtClean="0">
                <a:sym typeface="Wingdings 3" panose="05040102010807070707" pitchFamily="18" charset="2"/>
              </a:rPr>
              <a:t>T-BAEL</a:t>
            </a:r>
            <a:r>
              <a:rPr lang="zh-TW" altLang="en-US" dirty="0" smtClean="0">
                <a:sym typeface="Wingdings 3" panose="05040102010807070707" pitchFamily="18" charset="2"/>
              </a:rPr>
              <a:t>鍵入</a:t>
            </a:r>
            <a:r>
              <a:rPr lang="en-US" altLang="zh-TW" dirty="0" smtClean="0">
                <a:sym typeface="Wingdings 3" panose="05040102010807070707" pitchFamily="18" charset="2"/>
              </a:rPr>
              <a:t>[F3](EVAL)</a:t>
            </a:r>
            <a:r>
              <a:rPr lang="en-US" altLang="zh-TW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</a:t>
            </a:r>
            <a:r>
              <a:rPr lang="en-US" altLang="zh-TW" dirty="0" smtClean="0">
                <a:sym typeface="Wingdings 3" panose="05040102010807070707" pitchFamily="18" charset="2"/>
              </a:rPr>
              <a:t>[F1](NEXT)</a:t>
            </a:r>
            <a:r>
              <a:rPr lang="en-US" altLang="zh-TW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</a:t>
            </a:r>
            <a:r>
              <a:rPr lang="en-US" altLang="zh-TW" dirty="0" smtClean="0">
                <a:sym typeface="Wingdings 3" panose="05040102010807070707" pitchFamily="18" charset="2"/>
              </a:rPr>
              <a:t>05</a:t>
            </a:r>
            <a:r>
              <a:rPr lang="zh-TW" altLang="en-US" dirty="0" smtClean="0">
                <a:sym typeface="Wingdings 3" panose="05040102010807070707" pitchFamily="18" charset="2"/>
              </a:rPr>
              <a:t> </a:t>
            </a:r>
            <a:r>
              <a:rPr lang="en-US" altLang="zh-TW" dirty="0" smtClean="0">
                <a:sym typeface="Wingdings 3" panose="05040102010807070707" pitchFamily="18" charset="2"/>
              </a:rPr>
              <a:t>WAFER</a:t>
            </a:r>
            <a:r>
              <a:rPr lang="zh-TW" altLang="en-US" dirty="0" smtClean="0">
                <a:sym typeface="Wingdings 3" panose="05040102010807070707" pitchFamily="18" charset="2"/>
              </a:rPr>
              <a:t> </a:t>
            </a:r>
            <a:r>
              <a:rPr lang="en-US" altLang="zh-TW" dirty="0" smtClean="0">
                <a:sym typeface="Wingdings 3" panose="05040102010807070707" pitchFamily="18" charset="2"/>
              </a:rPr>
              <a:t>TRANSFER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>
            <a:off x="4177821" y="2691778"/>
            <a:ext cx="615821" cy="3079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12689" y="2245568"/>
            <a:ext cx="5035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SEQ. = FORK-5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LOAD</a:t>
            </a:r>
            <a:r>
              <a:rPr lang="zh-TW" altLang="en-US" dirty="0" smtClean="0">
                <a:latin typeface="+mj-ea"/>
                <a:ea typeface="+mj-ea"/>
              </a:rPr>
              <a:t>  </a:t>
            </a:r>
            <a:r>
              <a:rPr lang="zh-TW" altLang="en-US" dirty="0" smtClean="0">
                <a:latin typeface="+mj-ea"/>
                <a:ea typeface="+mj-ea"/>
                <a:sym typeface="Wingdings 3" panose="05040102010807070707" pitchFamily="18" charset="2"/>
              </a:rPr>
              <a:t>  使用空白鍵更改選項</a:t>
            </a:r>
            <a:endParaRPr lang="en-US" altLang="zh-TW" dirty="0" smtClean="0">
              <a:latin typeface="+mj-ea"/>
              <a:ea typeface="+mj-ea"/>
              <a:sym typeface="Wingdings 3" panose="05040102010807070707" pitchFamily="18" charset="2"/>
            </a:endParaRPr>
          </a:p>
          <a:p>
            <a:r>
              <a:rPr lang="en-US" altLang="zh-TW" dirty="0" smtClean="0">
                <a:latin typeface="+mj-ea"/>
                <a:ea typeface="+mj-ea"/>
                <a:sym typeface="Wingdings 3" panose="05040102010807070707" pitchFamily="18" charset="2"/>
              </a:rPr>
              <a:t>CARRIER NO. = C1  </a:t>
            </a:r>
            <a:r>
              <a:rPr lang="zh-TW" altLang="en-US" dirty="0" smtClean="0">
                <a:latin typeface="+mj-ea"/>
                <a:ea typeface="+mj-ea"/>
                <a:sym typeface="Wingdings 3" panose="05040102010807070707" pitchFamily="18" charset="2"/>
              </a:rPr>
              <a:t>  使用</a:t>
            </a:r>
            <a:r>
              <a:rPr lang="zh-TW" altLang="en-US" dirty="0">
                <a:latin typeface="+mj-ea"/>
                <a:ea typeface="+mj-ea"/>
                <a:sym typeface="Wingdings 3" panose="05040102010807070707" pitchFamily="18" charset="2"/>
              </a:rPr>
              <a:t>空白鍵更改選項</a:t>
            </a:r>
            <a:endParaRPr lang="en-US" altLang="zh-TW" dirty="0">
              <a:latin typeface="+mj-ea"/>
              <a:ea typeface="+mj-ea"/>
              <a:sym typeface="Wingdings 3" panose="05040102010807070707" pitchFamily="18" charset="2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CARRIER PITCH  </a:t>
            </a:r>
            <a:r>
              <a:rPr lang="zh-TW" altLang="en-US" dirty="0" smtClean="0">
                <a:latin typeface="+mj-ea"/>
                <a:ea typeface="+mj-ea"/>
                <a:sym typeface="Wingdings 3" panose="05040102010807070707" pitchFamily="18" charset="2"/>
              </a:rPr>
              <a:t>  自行鍵入</a:t>
            </a:r>
            <a:endParaRPr lang="en-US" altLang="zh-TW" dirty="0" smtClean="0">
              <a:latin typeface="+mj-ea"/>
              <a:ea typeface="+mj-ea"/>
              <a:sym typeface="Wingdings 3" panose="05040102010807070707" pitchFamily="18" charset="2"/>
            </a:endParaRPr>
          </a:p>
          <a:p>
            <a:r>
              <a:rPr lang="en-US" altLang="zh-TW" dirty="0" smtClean="0">
                <a:latin typeface="+mj-ea"/>
                <a:ea typeface="+mj-ea"/>
                <a:sym typeface="Wingdings 3" panose="05040102010807070707" pitchFamily="18" charset="2"/>
              </a:rPr>
              <a:t>BOAT PITCH  </a:t>
            </a:r>
            <a:r>
              <a:rPr lang="zh-TW" altLang="en-US" dirty="0" smtClean="0">
                <a:latin typeface="+mj-ea"/>
                <a:ea typeface="+mj-ea"/>
                <a:sym typeface="Wingdings 3" panose="05040102010807070707" pitchFamily="18" charset="2"/>
              </a:rPr>
              <a:t>  自行鍵</a:t>
            </a:r>
            <a:r>
              <a:rPr lang="zh-TW" altLang="en-US" dirty="0">
                <a:latin typeface="+mj-ea"/>
                <a:ea typeface="+mj-ea"/>
                <a:sym typeface="Wingdings 3" panose="05040102010807070707" pitchFamily="18" charset="2"/>
              </a:rPr>
              <a:t>入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6420" y="3805178"/>
            <a:ext cx="10638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>
                <a:latin typeface="+mj-ea"/>
                <a:ea typeface="+mj-ea"/>
              </a:rPr>
              <a:t>FORK-5</a:t>
            </a:r>
            <a:r>
              <a:rPr lang="zh-TW" altLang="en-US" dirty="0">
                <a:latin typeface="+mj-ea"/>
                <a:ea typeface="+mj-ea"/>
              </a:rPr>
              <a:t>移至</a:t>
            </a:r>
            <a:r>
              <a:rPr lang="en-US" altLang="zh-TW" dirty="0">
                <a:latin typeface="+mj-ea"/>
                <a:ea typeface="+mj-ea"/>
              </a:rPr>
              <a:t>CASSETTE</a:t>
            </a:r>
            <a:r>
              <a:rPr lang="zh-TW" altLang="en-US" dirty="0">
                <a:latin typeface="+mj-ea"/>
                <a:ea typeface="+mj-ea"/>
              </a:rPr>
              <a:t>前時按暫停</a:t>
            </a:r>
            <a:r>
              <a:rPr lang="en-US" altLang="zh-TW" dirty="0">
                <a:latin typeface="+mj-ea"/>
                <a:ea typeface="+mj-ea"/>
              </a:rPr>
              <a:t>CHECK FORK-5</a:t>
            </a:r>
            <a:r>
              <a:rPr lang="zh-TW" altLang="en-US" dirty="0">
                <a:latin typeface="+mj-ea"/>
                <a:ea typeface="+mj-ea"/>
              </a:rPr>
              <a:t>是否會撞到</a:t>
            </a:r>
            <a:r>
              <a:rPr lang="en-US" altLang="zh-TW" dirty="0">
                <a:latin typeface="+mj-ea"/>
                <a:ea typeface="+mj-ea"/>
              </a:rPr>
              <a:t>WAFER</a:t>
            </a:r>
            <a:r>
              <a:rPr lang="zh-TW" altLang="en-US" dirty="0">
                <a:latin typeface="+mj-ea"/>
                <a:ea typeface="+mj-ea"/>
              </a:rPr>
              <a:t>，確定不會碰撞時解除</a:t>
            </a:r>
            <a:r>
              <a:rPr lang="zh-TW" altLang="en-US" dirty="0" smtClean="0">
                <a:latin typeface="+mj-ea"/>
                <a:ea typeface="+mj-ea"/>
              </a:rPr>
              <a:t>暫停。</a:t>
            </a:r>
            <a:endParaRPr lang="zh-TW" altLang="en-US" dirty="0">
              <a:latin typeface="+mj-ea"/>
              <a:ea typeface="+mj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>
                <a:latin typeface="+mj-ea"/>
                <a:ea typeface="+mj-ea"/>
              </a:rPr>
              <a:t>FORK</a:t>
            </a:r>
            <a:r>
              <a:rPr lang="zh-TW" altLang="en-US" dirty="0">
                <a:latin typeface="+mj-ea"/>
                <a:ea typeface="+mj-ea"/>
              </a:rPr>
              <a:t>完全伸入</a:t>
            </a:r>
            <a:r>
              <a:rPr lang="en-US" altLang="zh-TW" dirty="0">
                <a:latin typeface="+mj-ea"/>
                <a:ea typeface="+mj-ea"/>
              </a:rPr>
              <a:t>CASSETTE</a:t>
            </a:r>
            <a:r>
              <a:rPr lang="zh-TW" altLang="en-US" dirty="0">
                <a:latin typeface="+mj-ea"/>
                <a:ea typeface="+mj-ea"/>
              </a:rPr>
              <a:t>而未抓起</a:t>
            </a:r>
            <a:r>
              <a:rPr lang="en-US" altLang="zh-TW" dirty="0">
                <a:latin typeface="+mj-ea"/>
                <a:ea typeface="+mj-ea"/>
              </a:rPr>
              <a:t>WAFER</a:t>
            </a:r>
            <a:r>
              <a:rPr lang="zh-TW" altLang="en-US" dirty="0">
                <a:latin typeface="+mj-ea"/>
                <a:ea typeface="+mj-ea"/>
              </a:rPr>
              <a:t>時按暫停鈕</a:t>
            </a:r>
            <a:r>
              <a:rPr lang="en-US" altLang="zh-TW" dirty="0">
                <a:latin typeface="+mj-ea"/>
                <a:ea typeface="+mj-ea"/>
              </a:rPr>
              <a:t>CHECK FORK</a:t>
            </a:r>
            <a:r>
              <a:rPr lang="zh-TW" altLang="en-US" dirty="0">
                <a:latin typeface="+mj-ea"/>
                <a:ea typeface="+mj-ea"/>
              </a:rPr>
              <a:t>位置是否在</a:t>
            </a:r>
            <a:r>
              <a:rPr lang="en-US" altLang="zh-TW" dirty="0">
                <a:latin typeface="+mj-ea"/>
                <a:ea typeface="+mj-ea"/>
              </a:rPr>
              <a:t>WAFER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>
                <a:latin typeface="+mj-ea"/>
                <a:ea typeface="+mj-ea"/>
              </a:rPr>
              <a:t>WAFER</a:t>
            </a:r>
            <a:r>
              <a:rPr lang="zh-TW" altLang="en-US" dirty="0" smtClean="0">
                <a:latin typeface="+mj-ea"/>
                <a:ea typeface="+mj-ea"/>
              </a:rPr>
              <a:t>中間。</a:t>
            </a:r>
            <a:endParaRPr lang="zh-TW" altLang="en-US" dirty="0">
              <a:latin typeface="+mj-ea"/>
              <a:ea typeface="+mj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j-ea"/>
                <a:ea typeface="+mj-ea"/>
              </a:rPr>
              <a:t>WAFER</a:t>
            </a:r>
            <a:r>
              <a:rPr lang="zh-TW" altLang="en-US" dirty="0" smtClean="0">
                <a:latin typeface="+mj-ea"/>
                <a:ea typeface="+mj-ea"/>
              </a:rPr>
              <a:t>進入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而未置於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上時按下</a:t>
            </a:r>
            <a:r>
              <a:rPr lang="zh-TW" altLang="en-US" dirty="0" smtClean="0">
                <a:latin typeface="+mj-ea"/>
                <a:ea typeface="+mj-ea"/>
              </a:rPr>
              <a:t>暫停，</a:t>
            </a:r>
            <a:r>
              <a:rPr lang="zh-TW" altLang="en-US" dirty="0">
                <a:latin typeface="+mj-ea"/>
                <a:ea typeface="+mj-ea"/>
              </a:rPr>
              <a:t>確認</a:t>
            </a:r>
            <a:r>
              <a:rPr lang="en-US" altLang="zh-TW" dirty="0" smtClean="0">
                <a:latin typeface="+mj-ea"/>
                <a:ea typeface="+mj-ea"/>
              </a:rPr>
              <a:t>WAFER</a:t>
            </a:r>
            <a:r>
              <a:rPr lang="zh-TW" altLang="en-US" dirty="0">
                <a:latin typeface="+mj-ea"/>
                <a:ea typeface="+mj-ea"/>
              </a:rPr>
              <a:t>與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的高低</a:t>
            </a:r>
            <a:r>
              <a:rPr lang="zh-TW" altLang="en-US" dirty="0" smtClean="0">
                <a:latin typeface="+mj-ea"/>
                <a:ea typeface="+mj-ea"/>
              </a:rPr>
              <a:t>位置。 </a:t>
            </a:r>
            <a:endParaRPr lang="zh-TW" altLang="en-US" dirty="0">
              <a:latin typeface="+mj-ea"/>
              <a:ea typeface="+mj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+mj-ea"/>
                <a:ea typeface="+mj-ea"/>
              </a:rPr>
              <a:t>解除暫停後</a:t>
            </a:r>
            <a:r>
              <a:rPr lang="en-US" altLang="zh-TW" dirty="0">
                <a:latin typeface="+mj-ea"/>
                <a:ea typeface="+mj-ea"/>
              </a:rPr>
              <a:t>WAFER</a:t>
            </a:r>
            <a:r>
              <a:rPr lang="zh-TW" altLang="en-US" dirty="0">
                <a:latin typeface="+mj-ea"/>
                <a:ea typeface="+mj-ea"/>
              </a:rPr>
              <a:t>置於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上，確認</a:t>
            </a:r>
            <a:r>
              <a:rPr lang="en-US" altLang="zh-TW" dirty="0" smtClean="0">
                <a:latin typeface="+mj-ea"/>
                <a:ea typeface="+mj-ea"/>
              </a:rPr>
              <a:t>WAFER</a:t>
            </a:r>
            <a:r>
              <a:rPr lang="zh-TW" altLang="en-US" dirty="0" smtClean="0">
                <a:latin typeface="+mj-ea"/>
                <a:ea typeface="+mj-ea"/>
              </a:rPr>
              <a:t>的前後及左右是否置</a:t>
            </a:r>
            <a:r>
              <a:rPr lang="zh-TW" altLang="en-US" dirty="0">
                <a:latin typeface="+mj-ea"/>
                <a:ea typeface="+mj-ea"/>
              </a:rPr>
              <a:t>中</a:t>
            </a:r>
            <a:r>
              <a:rPr lang="zh-TW" altLang="en-US" dirty="0" smtClean="0">
                <a:latin typeface="+mj-ea"/>
                <a:ea typeface="+mj-ea"/>
              </a:rPr>
              <a:t>於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上</a:t>
            </a:r>
            <a:r>
              <a:rPr lang="zh-TW" altLang="en-US" dirty="0" smtClean="0">
                <a:latin typeface="+mj-ea"/>
                <a:ea typeface="+mj-ea"/>
              </a:rPr>
              <a:t> 。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j-ea"/>
                <a:ea typeface="+mj-ea"/>
              </a:rPr>
              <a:t>C1~C6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>
                <a:latin typeface="+mj-ea"/>
                <a:ea typeface="+mj-ea"/>
              </a:rPr>
              <a:t>FORK-5</a:t>
            </a:r>
            <a:r>
              <a:rPr lang="zh-TW" altLang="en-US" dirty="0" smtClean="0">
                <a:latin typeface="+mj-ea"/>
                <a:ea typeface="+mj-ea"/>
              </a:rPr>
              <a:t>傳送至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>
                <a:latin typeface="+mj-ea"/>
                <a:ea typeface="+mj-ea"/>
              </a:rPr>
              <a:t>PITCH</a:t>
            </a:r>
            <a:r>
              <a:rPr lang="zh-TW" altLang="en-US" dirty="0" smtClean="0">
                <a:latin typeface="+mj-ea"/>
                <a:ea typeface="+mj-ea"/>
              </a:rPr>
              <a:t>分別為</a:t>
            </a:r>
            <a:r>
              <a:rPr lang="en-US" altLang="zh-TW" dirty="0" smtClean="0">
                <a:latin typeface="+mj-ea"/>
                <a:ea typeface="+mj-ea"/>
              </a:rPr>
              <a:t>021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046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071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096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121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146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156</a:t>
            </a:r>
            <a:r>
              <a:rPr lang="zh-TW" altLang="en-US" dirty="0" smtClean="0">
                <a:latin typeface="+mj-ea"/>
                <a:ea typeface="+mj-ea"/>
              </a:rPr>
              <a:t>；如機台有</a:t>
            </a:r>
            <a:r>
              <a:rPr lang="en-US" altLang="zh-TW" dirty="0" smtClean="0">
                <a:latin typeface="+mj-ea"/>
                <a:ea typeface="+mj-ea"/>
              </a:rPr>
              <a:t>FORK-1</a:t>
            </a:r>
            <a:r>
              <a:rPr lang="zh-TW" altLang="en-US" dirty="0" smtClean="0">
                <a:latin typeface="+mj-ea"/>
                <a:ea typeface="+mj-ea"/>
              </a:rPr>
              <a:t>需用</a:t>
            </a:r>
            <a:r>
              <a:rPr lang="en-US" altLang="zh-TW" dirty="0" smtClean="0">
                <a:latin typeface="+mj-ea"/>
                <a:ea typeface="+mj-ea"/>
              </a:rPr>
              <a:t>C8</a:t>
            </a:r>
            <a:r>
              <a:rPr lang="zh-TW" altLang="en-US" dirty="0" smtClean="0">
                <a:latin typeface="+mj-ea"/>
                <a:ea typeface="+mj-ea"/>
              </a:rPr>
              <a:t>來傳送。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j-ea"/>
                <a:ea typeface="+mj-ea"/>
              </a:rPr>
              <a:t>10 </a:t>
            </a:r>
            <a:r>
              <a:rPr lang="en-US" altLang="zh-TW" dirty="0">
                <a:latin typeface="+mj-ea"/>
                <a:ea typeface="+mj-ea"/>
              </a:rPr>
              <a:t>POSITION OF MOTOR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修改各個位置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UD 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更改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以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50/100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為一單位，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RT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FB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5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或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為單位去做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修改。</a:t>
            </a:r>
            <a:endParaRPr lang="zh-TW" altLang="en-US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83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41946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1.</a:t>
            </a: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0">
              <a:spcBef>
                <a:spcPts val="1800"/>
              </a:spcBef>
            </a:pPr>
            <a:r>
              <a:rPr lang="en-US" altLang="zh-TW" sz="2000" dirty="0">
                <a:latin typeface="+mj-ea"/>
                <a:ea typeface="+mj-ea"/>
              </a:rPr>
              <a:t>2. ONE MOTION INTRODUCTION</a:t>
            </a:r>
          </a:p>
          <a:p>
            <a:pPr lvl="0"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3.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SPM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需更換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Parts</a:t>
            </a: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4. </a:t>
            </a:r>
            <a:r>
              <a:rPr lang="en-US" altLang="zh-TW" sz="2000" dirty="0">
                <a:latin typeface="+mj-ea"/>
              </a:rPr>
              <a:t>BOAT&amp;LOCK</a:t>
            </a:r>
            <a:r>
              <a:rPr lang="zh-TW" altLang="en-US" sz="2000" dirty="0" smtClean="0">
                <a:latin typeface="+mj-ea"/>
              </a:rPr>
              <a:t>承接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0"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5.</a:t>
            </a:r>
            <a:r>
              <a:rPr lang="en-US" altLang="zh-TW" sz="2000" dirty="0">
                <a:latin typeface="+mj-ea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T-BAWL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傳送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en-US" altLang="zh-TW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35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39338" y="598516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1.</a:t>
            </a:r>
            <a:r>
              <a:rPr lang="zh-TW" altLang="en-US" sz="3200" dirty="0" smtClean="0">
                <a:latin typeface="+mj-ea"/>
                <a:ea typeface="+mj-ea"/>
              </a:rPr>
              <a:t>兩週內</a:t>
            </a:r>
            <a:r>
              <a:rPr lang="en-US" altLang="zh-TW" sz="3200" dirty="0" smtClean="0">
                <a:latin typeface="+mj-ea"/>
                <a:ea typeface="+mj-ea"/>
              </a:rPr>
              <a:t>PM</a:t>
            </a:r>
            <a:r>
              <a:rPr lang="zh-TW" altLang="en-US" sz="3200" dirty="0" smtClean="0">
                <a:latin typeface="+mj-ea"/>
                <a:ea typeface="+mj-ea"/>
              </a:rPr>
              <a:t>機台</a:t>
            </a:r>
            <a:endParaRPr lang="zh-TW" altLang="en-US" sz="3200" dirty="0">
              <a:latin typeface="+mj-ea"/>
              <a:ea typeface="+mj-ea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5042"/>
              </p:ext>
            </p:extLst>
          </p:nvPr>
        </p:nvGraphicFramePr>
        <p:xfrm>
          <a:off x="1064196" y="1568430"/>
          <a:ext cx="1034917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589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5174589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LP-T1(SPM)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承接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傳送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AP-F06(QPM)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zh-TW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承接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zh-TW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傳送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5/20(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LP-N1(SPM)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zh-TW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承接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zh-TW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傳送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LP-P4(BPM)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MV&amp;APC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組裝、抓漏</a:t>
                      </a: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傳送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LP-T3(SPM)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zh-TW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實操際作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5/25(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LP-P1(5PM)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裝</a:t>
                      </a: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OUTTER/INNER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TUBE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、承接、傳送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5/26(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LP-N3(2PM)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實際操作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LP-T8(SPM)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b="0" dirty="0" smtClean="0">
                          <a:latin typeface="+mj-ea"/>
                          <a:ea typeface="+mj-ea"/>
                        </a:rPr>
                        <a:t>實際操作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LP-T1(3PM)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TW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CLEAN</a:t>
                      </a:r>
                      <a:r>
                        <a:rPr kumimoji="0" lang="en-US" altLang="zh-TW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MV&amp;APC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5/29(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LP-P6(SPM)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實操際作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55965" y="507078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+mj-ea"/>
                <a:ea typeface="+mj-ea"/>
              </a:rPr>
              <a:t>2</a:t>
            </a:r>
            <a:r>
              <a:rPr lang="en-US" altLang="zh-TW" sz="3600" dirty="0" smtClean="0">
                <a:latin typeface="+mj-ea"/>
                <a:ea typeface="+mj-ea"/>
              </a:rPr>
              <a:t>.</a:t>
            </a:r>
            <a:r>
              <a:rPr lang="en-US" altLang="zh-TW" sz="3600" b="1" dirty="0" smtClean="0">
                <a:latin typeface="+mj-ea"/>
                <a:ea typeface="+mj-ea"/>
              </a:rPr>
              <a:t> </a:t>
            </a:r>
            <a:r>
              <a:rPr lang="en-US" altLang="zh-TW" sz="3600" b="1" dirty="0">
                <a:latin typeface="+mj-ea"/>
                <a:ea typeface="+mj-ea"/>
              </a:rPr>
              <a:t>ONE MOTION </a:t>
            </a:r>
            <a:r>
              <a:rPr lang="en-US" altLang="zh-TW" sz="3600" b="1" dirty="0" smtClean="0">
                <a:latin typeface="+mj-ea"/>
                <a:ea typeface="+mj-ea"/>
              </a:rPr>
              <a:t>INTRODUCTION</a:t>
            </a:r>
            <a:endParaRPr lang="en-US" altLang="zh-TW" sz="3600" b="1" dirty="0">
              <a:latin typeface="+mj-ea"/>
              <a:ea typeface="+mj-ea"/>
            </a:endParaRPr>
          </a:p>
        </p:txBody>
      </p:sp>
      <p:pic>
        <p:nvPicPr>
          <p:cNvPr id="4" name="Picture 4" descr="Picture 007"/>
          <p:cNvPicPr>
            <a:picLocks noChangeAspect="1" noChangeArrowheads="1"/>
          </p:cNvPicPr>
          <p:nvPr/>
        </p:nvPicPr>
        <p:blipFill>
          <a:blip r:embed="rId2">
            <a:lum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4" t="4008" r="10214" b="1651"/>
          <a:stretch>
            <a:fillRect/>
          </a:stretch>
        </p:blipFill>
        <p:spPr bwMode="auto">
          <a:xfrm>
            <a:off x="1576301" y="1279890"/>
            <a:ext cx="7509510" cy="5073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1860" y="450638"/>
            <a:ext cx="1061535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M01  CP1_LU(CARRIER </a:t>
            </a:r>
            <a:r>
              <a:rPr lang="en-US" altLang="zh-TW" sz="1600" dirty="0">
                <a:latin typeface="+mj-ea"/>
                <a:ea typeface="+mj-ea"/>
              </a:rPr>
              <a:t>PORT1 LOCK/UNLOCK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上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下貨區的前方固定鎖</a:t>
            </a:r>
            <a:r>
              <a:rPr lang="zh-TW" altLang="en-US" sz="1600" dirty="0" smtClean="0">
                <a:latin typeface="+mj-ea"/>
                <a:ea typeface="+mj-ea"/>
              </a:rPr>
              <a:t>        </a:t>
            </a:r>
            <a:endParaRPr lang="zh-TW" altLang="en-US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M02  </a:t>
            </a:r>
            <a:r>
              <a:rPr lang="en-US" altLang="zh-TW" sz="1600" dirty="0">
                <a:latin typeface="+mj-ea"/>
                <a:ea typeface="+mj-ea"/>
              </a:rPr>
              <a:t>CP2_LU(CARRIER PORT2 LOCK/UNLOCK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上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下貨區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的後方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固定鎖</a:t>
            </a:r>
            <a:r>
              <a:rPr lang="zh-TW" altLang="en-US" sz="1600" dirty="0">
                <a:latin typeface="+mj-ea"/>
                <a:ea typeface="+mj-ea"/>
              </a:rPr>
              <a:t> </a:t>
            </a:r>
            <a:endParaRPr lang="en-US" altLang="zh-TW" sz="1600" dirty="0" smtClean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M03  </a:t>
            </a:r>
            <a:r>
              <a:rPr lang="en-US" altLang="zh-TW" sz="1600" dirty="0">
                <a:latin typeface="+mj-ea"/>
                <a:ea typeface="+mj-ea"/>
              </a:rPr>
              <a:t>CPOT_LR(FOR CARRIER PORT LEFT/RIGHT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方向向左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右平移</a:t>
            </a:r>
            <a:endParaRPr lang="zh-TW" altLang="en-US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M04  </a:t>
            </a:r>
            <a:r>
              <a:rPr lang="en-US" altLang="zh-TW" sz="1600" dirty="0">
                <a:latin typeface="+mj-ea"/>
                <a:ea typeface="+mj-ea"/>
              </a:rPr>
              <a:t>OFAJ_UD(ORIENTATION FLAT ADJUST UP/DOWN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WAFER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上升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降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M05  </a:t>
            </a:r>
            <a:r>
              <a:rPr lang="en-US" altLang="zh-TW" sz="1600" dirty="0">
                <a:latin typeface="+mj-ea"/>
                <a:ea typeface="+mj-ea"/>
              </a:rPr>
              <a:t>OFAJ_RT(ORIENTATION FLAT ADJUST ROTATE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WAFER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的平邊往上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下轉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M06  </a:t>
            </a:r>
            <a:r>
              <a:rPr lang="en-US" altLang="zh-TW" sz="1600" dirty="0">
                <a:latin typeface="+mj-ea"/>
                <a:ea typeface="+mj-ea"/>
              </a:rPr>
              <a:t>OFUA_UD(OFAJ_UD(ORIENTATION FLAT UP ADJUST UP/DOWN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WAFER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再往上升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下降一段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M07  </a:t>
            </a:r>
            <a:r>
              <a:rPr lang="en-US" altLang="zh-TW" sz="1600" dirty="0">
                <a:latin typeface="+mj-ea"/>
                <a:ea typeface="+mj-ea"/>
              </a:rPr>
              <a:t>WCNT_UD(WAFER COUNT UP/DOWN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COUNTER U/D(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數片器上升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下降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M08  </a:t>
            </a:r>
            <a:r>
              <a:rPr lang="en-US" altLang="zh-TW" sz="1600" dirty="0">
                <a:latin typeface="+mj-ea"/>
                <a:ea typeface="+mj-ea"/>
              </a:rPr>
              <a:t>CPOT_UD(CARRIER PORT UP/DOWN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上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下貨區的上升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下降</a:t>
            </a:r>
            <a:endParaRPr lang="en-US" altLang="zh-TW" sz="16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M09  </a:t>
            </a:r>
            <a:r>
              <a:rPr lang="en-US" altLang="zh-TW" sz="1600" dirty="0">
                <a:latin typeface="+mj-ea"/>
                <a:ea typeface="+mj-ea"/>
              </a:rPr>
              <a:t>CELV_UD(CARRIER ELEVATOR UP/DOWN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latin typeface="+mj-ea"/>
              </a:rPr>
              <a:t>CARRIER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升降機上升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下降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M10  </a:t>
            </a:r>
            <a:r>
              <a:rPr lang="en-US" altLang="zh-TW" sz="1600" dirty="0">
                <a:latin typeface="+mj-ea"/>
                <a:ea typeface="+mj-ea"/>
              </a:rPr>
              <a:t>CARR_RT(CARRIER ROTATE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en-US" altLang="zh-TW" sz="1600" dirty="0">
                <a:latin typeface="+mj-ea"/>
              </a:rPr>
              <a:t>CARRIER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之旋轉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M11  </a:t>
            </a:r>
            <a:r>
              <a:rPr lang="en-US" altLang="zh-TW" sz="1600" dirty="0">
                <a:latin typeface="+mj-ea"/>
                <a:ea typeface="+mj-ea"/>
              </a:rPr>
              <a:t>CHND_FB(CARRIER HAND FORWARD/BACK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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乘載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的手臂前進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後退 </a:t>
            </a:r>
            <a:endParaRPr lang="zh-TW" altLang="en-US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M12  </a:t>
            </a:r>
            <a:r>
              <a:rPr lang="en-US" altLang="zh-TW" sz="1600" dirty="0">
                <a:latin typeface="+mj-ea"/>
                <a:ea typeface="+mj-ea"/>
              </a:rPr>
              <a:t>CHND_LU(CARRIER HAND LOCK/UNLOCK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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放置區之固定鎖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上鎖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解鎖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M13  </a:t>
            </a:r>
            <a:r>
              <a:rPr lang="en-US" altLang="zh-TW" sz="1600" dirty="0">
                <a:latin typeface="+mj-ea"/>
                <a:ea typeface="+mj-ea"/>
              </a:rPr>
              <a:t>CSTA_FB(CARRIER STAGE A FORWARD/BACK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放置區前進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後退</a:t>
            </a:r>
            <a:endParaRPr lang="zh-TW" altLang="en-US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M14  </a:t>
            </a:r>
            <a:r>
              <a:rPr lang="en-US" altLang="zh-TW" sz="1600" dirty="0">
                <a:latin typeface="+mj-ea"/>
                <a:ea typeface="+mj-ea"/>
              </a:rPr>
              <a:t>CSTB_FB(CARRIER STAGE B FORWARD/BACK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CASSEETTE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放置區前進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後退</a:t>
            </a:r>
            <a:endParaRPr lang="zh-TW" altLang="en-US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M15  </a:t>
            </a:r>
            <a:r>
              <a:rPr lang="en-US" altLang="zh-TW" sz="1600" dirty="0">
                <a:latin typeface="+mj-ea"/>
                <a:ea typeface="+mj-ea"/>
              </a:rPr>
              <a:t>CSTA_LU(CARRIER STAGE A </a:t>
            </a:r>
            <a:r>
              <a:rPr lang="en-US" altLang="zh-TW" sz="1600" dirty="0" smtClean="0">
                <a:latin typeface="+mj-ea"/>
                <a:ea typeface="+mj-ea"/>
              </a:rPr>
              <a:t>LOCK/UNLOCK) 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放置區之固定鎖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上鎖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解鎖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1600" dirty="0" smtClean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M16  CSTB_LU(CARRIER STAGE B LOCK/UNLOCK) </a:t>
            </a: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放置區之固定鎖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上鎖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>
                <a:latin typeface="+mj-ea"/>
                <a:ea typeface="+mj-ea"/>
                <a:sym typeface="Wingdings" panose="05000000000000000000" pitchFamily="2" charset="2"/>
              </a:rPr>
              <a:t>解鎖</a:t>
            </a:r>
            <a:r>
              <a:rPr lang="en-US" altLang="zh-TW" sz="16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endParaRPr lang="en-US" altLang="zh-TW" sz="16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8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97033" y="512327"/>
            <a:ext cx="10232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M19  </a:t>
            </a:r>
            <a:r>
              <a:rPr lang="en-US" altLang="zh-TW" sz="1600" dirty="0">
                <a:latin typeface="+mj-ea"/>
                <a:ea typeface="+mj-ea"/>
              </a:rPr>
              <a:t>WAFR_RT(WAFER ROTATE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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乘載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WAFER(FORK-5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、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FORK-1)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之旋轉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M20  </a:t>
            </a:r>
            <a:r>
              <a:rPr lang="en-US" altLang="zh-TW" sz="1600" dirty="0">
                <a:latin typeface="+mj-ea"/>
                <a:ea typeface="+mj-ea"/>
              </a:rPr>
              <a:t>WAF5_FB(WAFER FORK 5 FORDWARD/BACK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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FORK-5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前進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後退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M21  </a:t>
            </a:r>
            <a:r>
              <a:rPr lang="en-US" altLang="zh-TW" sz="1600" dirty="0">
                <a:latin typeface="+mj-ea"/>
                <a:ea typeface="+mj-ea"/>
              </a:rPr>
              <a:t>WAF1_FB(WAFER FORK 1 FORDWARD/BACK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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FORK-1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前進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後退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M23  </a:t>
            </a:r>
            <a:r>
              <a:rPr lang="en-US" altLang="zh-TW" sz="1600" dirty="0">
                <a:latin typeface="+mj-ea"/>
                <a:ea typeface="+mj-ea"/>
              </a:rPr>
              <a:t>WCNT_RD(WAFER COUNT READ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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數片器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+mj-ea"/>
                <a:ea typeface="+mj-ea"/>
              </a:rPr>
              <a:t>M26  </a:t>
            </a:r>
            <a:r>
              <a:rPr lang="en-US" altLang="zh-TW" sz="1600" dirty="0">
                <a:latin typeface="+mj-ea"/>
                <a:ea typeface="+mj-ea"/>
              </a:rPr>
              <a:t>CPOT_LU(CARRIER PORT LOCK/UNLOCK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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CASSETTE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上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下貨區上鎖</a:t>
            </a:r>
            <a:r>
              <a:rPr lang="en-US" altLang="zh-TW" sz="1600" dirty="0" smtClean="0">
                <a:latin typeface="+mj-ea"/>
                <a:ea typeface="+mj-ea"/>
                <a:sym typeface="Wingdings" panose="05000000000000000000" pitchFamily="2" charset="2"/>
              </a:rPr>
              <a:t>/</a:t>
            </a:r>
            <a:r>
              <a:rPr lang="zh-TW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解鎖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42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89212" y="473826"/>
            <a:ext cx="532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3600" dirty="0">
                <a:latin typeface="+mj-ea"/>
              </a:rPr>
              <a:t>3</a:t>
            </a:r>
            <a:r>
              <a:rPr lang="en-US" altLang="zh-TW" sz="3600" dirty="0" smtClean="0">
                <a:latin typeface="+mj-ea"/>
              </a:rPr>
              <a:t>.SPM</a:t>
            </a:r>
            <a:r>
              <a:rPr lang="zh-TW" altLang="en-US" sz="3600" dirty="0">
                <a:latin typeface="+mj-ea"/>
              </a:rPr>
              <a:t>流程</a:t>
            </a:r>
            <a:r>
              <a:rPr lang="en-US" altLang="zh-TW" sz="3600" dirty="0">
                <a:latin typeface="+mj-ea"/>
              </a:rPr>
              <a:t>&amp;</a:t>
            </a:r>
            <a:r>
              <a:rPr lang="zh-TW" altLang="en-US" sz="3600" dirty="0">
                <a:latin typeface="+mj-ea"/>
              </a:rPr>
              <a:t>需更換</a:t>
            </a:r>
            <a:r>
              <a:rPr lang="en-US" altLang="zh-TW" sz="3600" dirty="0">
                <a:latin typeface="+mj-ea"/>
              </a:rPr>
              <a:t>Parts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321724" y="1270486"/>
            <a:ext cx="1019971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確認</a:t>
            </a:r>
            <a:r>
              <a:rPr lang="zh-TW" altLang="en-US" sz="1600" dirty="0">
                <a:latin typeface="+mj-ea"/>
              </a:rPr>
              <a:t>機台是否已經準備好</a:t>
            </a:r>
            <a:r>
              <a:rPr lang="en-US" altLang="zh-TW" sz="1600" dirty="0">
                <a:latin typeface="+mj-ea"/>
              </a:rPr>
              <a:t>PM</a:t>
            </a:r>
            <a:r>
              <a:rPr lang="zh-TW" altLang="en-US" sz="1600" dirty="0">
                <a:latin typeface="+mj-ea"/>
              </a:rPr>
              <a:t>，機台必須掛上</a:t>
            </a:r>
            <a:r>
              <a:rPr lang="en-US" altLang="zh-TW" sz="1600" dirty="0">
                <a:latin typeface="+mj-ea"/>
              </a:rPr>
              <a:t>PM</a:t>
            </a:r>
            <a:r>
              <a:rPr lang="zh-TW" altLang="en-US" sz="1600" dirty="0">
                <a:latin typeface="+mj-ea"/>
              </a:rPr>
              <a:t>之牌子</a:t>
            </a:r>
            <a:endParaRPr lang="en-US" altLang="zh-TW" sz="16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將</a:t>
            </a:r>
            <a:r>
              <a:rPr lang="en-US" altLang="zh-TW" sz="1600" dirty="0">
                <a:latin typeface="+mj-ea"/>
              </a:rPr>
              <a:t>VL-800</a:t>
            </a:r>
            <a:r>
              <a:rPr lang="zh-TW" altLang="en-US" sz="1600" dirty="0">
                <a:latin typeface="+mj-ea"/>
              </a:rPr>
              <a:t>從機台前</a:t>
            </a:r>
            <a:r>
              <a:rPr lang="en-US" altLang="zh-TW" sz="1600" dirty="0">
                <a:latin typeface="+mj-ea"/>
              </a:rPr>
              <a:t>(Front)</a:t>
            </a:r>
            <a:r>
              <a:rPr lang="zh-TW" altLang="en-US" sz="1600" dirty="0">
                <a:latin typeface="+mj-ea"/>
              </a:rPr>
              <a:t>拔下，接於機台後方</a:t>
            </a:r>
            <a:r>
              <a:rPr lang="en-US" altLang="zh-TW" sz="1600" dirty="0">
                <a:latin typeface="+mj-ea"/>
              </a:rPr>
              <a:t>(Back)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將</a:t>
            </a:r>
            <a:r>
              <a:rPr lang="zh-TW" altLang="en-US" sz="1600" dirty="0">
                <a:latin typeface="+mj-ea"/>
              </a:rPr>
              <a:t>拆卸下來的</a:t>
            </a:r>
            <a:r>
              <a:rPr lang="en-US" altLang="zh-TW" sz="1600" dirty="0">
                <a:latin typeface="+mj-ea"/>
              </a:rPr>
              <a:t>PEDESTAL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BOAT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COLD</a:t>
            </a:r>
            <a:r>
              <a:rPr lang="zh-TW" altLang="en-US" sz="1600" dirty="0">
                <a:latin typeface="+mj-ea"/>
              </a:rPr>
              <a:t> </a:t>
            </a:r>
            <a:r>
              <a:rPr lang="en-US" altLang="zh-TW" sz="1600" dirty="0">
                <a:latin typeface="+mj-ea"/>
              </a:rPr>
              <a:t>TRAP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PIPING</a:t>
            </a:r>
            <a:r>
              <a:rPr lang="zh-TW" altLang="en-US" sz="1600" dirty="0">
                <a:latin typeface="+mj-ea"/>
              </a:rPr>
              <a:t>拿至洗管</a:t>
            </a:r>
            <a:r>
              <a:rPr lang="zh-TW" altLang="en-US" sz="1600" dirty="0" smtClean="0">
                <a:latin typeface="+mj-ea"/>
              </a:rPr>
              <a:t>間</a:t>
            </a:r>
            <a:r>
              <a:rPr lang="en-US" altLang="zh-TW" sz="1600" dirty="0" smtClean="0">
                <a:latin typeface="+mj-ea"/>
              </a:rPr>
              <a:t>(</a:t>
            </a:r>
            <a:r>
              <a:rPr lang="zh-TW" altLang="en-US" sz="1600" dirty="0" smtClean="0">
                <a:latin typeface="+mj-ea"/>
              </a:rPr>
              <a:t>依製程不同有所差異</a:t>
            </a:r>
            <a:r>
              <a:rPr lang="en-US" altLang="zh-TW" sz="1600" dirty="0" smtClean="0">
                <a:latin typeface="+mj-ea"/>
              </a:rPr>
              <a:t>)</a:t>
            </a:r>
            <a:endParaRPr lang="en-US" altLang="zh-TW" sz="16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將</a:t>
            </a:r>
            <a:r>
              <a:rPr lang="zh-TW" altLang="en-US" sz="1600" dirty="0">
                <a:latin typeface="+mj-ea"/>
              </a:rPr>
              <a:t>洗好的</a:t>
            </a:r>
            <a:r>
              <a:rPr lang="en-US" altLang="zh-TW" sz="1600" dirty="0">
                <a:latin typeface="+mj-ea"/>
              </a:rPr>
              <a:t>PEDESTAL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BOAT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COLD</a:t>
            </a:r>
            <a:r>
              <a:rPr lang="zh-TW" altLang="en-US" sz="1600" dirty="0">
                <a:latin typeface="+mj-ea"/>
              </a:rPr>
              <a:t> </a:t>
            </a:r>
            <a:r>
              <a:rPr lang="en-US" altLang="zh-TW" sz="1600" dirty="0">
                <a:latin typeface="+mj-ea"/>
              </a:rPr>
              <a:t>TRAP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PIPING</a:t>
            </a:r>
            <a:r>
              <a:rPr lang="zh-TW" altLang="en-US" sz="1600" dirty="0">
                <a:latin typeface="+mj-ea"/>
              </a:rPr>
              <a:t>安裝上去</a:t>
            </a:r>
            <a:endParaRPr lang="en-US" altLang="zh-TW" sz="16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調整</a:t>
            </a:r>
            <a:r>
              <a:rPr lang="en-US" altLang="zh-TW" sz="1600" dirty="0">
                <a:latin typeface="+mj-ea"/>
              </a:rPr>
              <a:t>BOAT</a:t>
            </a:r>
            <a:r>
              <a:rPr lang="zh-TW" altLang="en-US" sz="1600" dirty="0">
                <a:latin typeface="+mj-ea"/>
              </a:rPr>
              <a:t>與</a:t>
            </a:r>
            <a:r>
              <a:rPr lang="en-US" altLang="zh-TW" sz="1600" dirty="0">
                <a:latin typeface="+mj-ea"/>
              </a:rPr>
              <a:t>Pedestal</a:t>
            </a:r>
            <a:r>
              <a:rPr lang="zh-TW" altLang="en-US" sz="1600" dirty="0">
                <a:latin typeface="+mj-ea"/>
              </a:rPr>
              <a:t>的承接，確認</a:t>
            </a:r>
            <a:r>
              <a:rPr lang="en-US" altLang="zh-TW" sz="1600" dirty="0">
                <a:latin typeface="+mj-ea"/>
              </a:rPr>
              <a:t>BOAT</a:t>
            </a:r>
            <a:r>
              <a:rPr lang="zh-TW" altLang="en-US" sz="1600" dirty="0">
                <a:latin typeface="+mj-ea"/>
              </a:rPr>
              <a:t>是否傾斜搖擺</a:t>
            </a:r>
            <a:endParaRPr lang="en-US" altLang="zh-TW" sz="16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將</a:t>
            </a:r>
            <a:r>
              <a:rPr lang="en-US" altLang="zh-TW" sz="1600" dirty="0">
                <a:latin typeface="+mj-ea"/>
              </a:rPr>
              <a:t>BOAT</a:t>
            </a:r>
            <a:r>
              <a:rPr lang="zh-TW" altLang="en-US" sz="1600" dirty="0">
                <a:latin typeface="+mj-ea"/>
              </a:rPr>
              <a:t>升至管內，確認是否有刮管</a:t>
            </a:r>
            <a:endParaRPr lang="en-US" altLang="zh-TW" sz="16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調整</a:t>
            </a:r>
            <a:r>
              <a:rPr lang="zh-TW" altLang="en-US" sz="1600" dirty="0">
                <a:latin typeface="+mj-ea"/>
              </a:rPr>
              <a:t>及確認</a:t>
            </a:r>
            <a:r>
              <a:rPr lang="en-US" altLang="zh-TW" sz="1600" dirty="0">
                <a:latin typeface="+mj-ea"/>
              </a:rPr>
              <a:t>LOCK</a:t>
            </a:r>
            <a:r>
              <a:rPr lang="zh-TW" altLang="en-US" sz="1600" dirty="0">
                <a:latin typeface="+mj-ea"/>
              </a:rPr>
              <a:t>的</a:t>
            </a:r>
            <a:r>
              <a:rPr lang="zh-TW" altLang="en-US" sz="1600" dirty="0" smtClean="0">
                <a:latin typeface="+mj-ea"/>
              </a:rPr>
              <a:t>定位，如有偏移須將</a:t>
            </a:r>
            <a:r>
              <a:rPr lang="en-US" altLang="zh-TW" sz="1600" dirty="0" smtClean="0">
                <a:latin typeface="+mj-ea"/>
              </a:rPr>
              <a:t>BOAT</a:t>
            </a:r>
            <a:r>
              <a:rPr lang="zh-TW" altLang="en-US" sz="1600" dirty="0" smtClean="0">
                <a:latin typeface="+mj-ea"/>
              </a:rPr>
              <a:t> </a:t>
            </a:r>
            <a:r>
              <a:rPr lang="en-US" altLang="zh-TW" sz="1600" dirty="0" smtClean="0">
                <a:latin typeface="+mj-ea"/>
              </a:rPr>
              <a:t>LOCK</a:t>
            </a:r>
            <a:r>
              <a:rPr lang="zh-TW" altLang="en-US" sz="1600" dirty="0" smtClean="0">
                <a:latin typeface="+mj-ea"/>
              </a:rPr>
              <a:t>外蓋拆下做調整</a:t>
            </a:r>
            <a:endParaRPr lang="en-US" altLang="zh-TW" sz="16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確認</a:t>
            </a:r>
            <a:r>
              <a:rPr lang="zh-TW" altLang="en-US" sz="1600" dirty="0">
                <a:latin typeface="+mj-ea"/>
              </a:rPr>
              <a:t>所有</a:t>
            </a:r>
            <a:r>
              <a:rPr lang="en-US" altLang="zh-TW" sz="1600" dirty="0">
                <a:latin typeface="+mj-ea"/>
              </a:rPr>
              <a:t>Motion</a:t>
            </a:r>
            <a:r>
              <a:rPr lang="zh-TW" altLang="en-US" sz="1600" dirty="0">
                <a:latin typeface="+mj-ea"/>
              </a:rPr>
              <a:t>位置是否都在</a:t>
            </a:r>
            <a:r>
              <a:rPr lang="en-US" altLang="zh-TW" sz="1600" dirty="0">
                <a:latin typeface="+mj-ea"/>
              </a:rPr>
              <a:t>P01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至</a:t>
            </a:r>
            <a:r>
              <a:rPr lang="zh-TW" altLang="en-US" sz="1600" dirty="0">
                <a:latin typeface="+mj-ea"/>
              </a:rPr>
              <a:t>機台前方進行傳送確認</a:t>
            </a:r>
            <a:r>
              <a:rPr lang="en-US" altLang="zh-TW" sz="1600" dirty="0">
                <a:latin typeface="+mj-ea"/>
              </a:rPr>
              <a:t>(</a:t>
            </a:r>
            <a:r>
              <a:rPr lang="zh-TW" altLang="en-US" sz="1600" dirty="0">
                <a:latin typeface="+mj-ea"/>
              </a:rPr>
              <a:t>需將壓克力板拆下</a:t>
            </a:r>
            <a:r>
              <a:rPr lang="en-US" altLang="zh-TW" sz="1600" dirty="0">
                <a:latin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 smtClean="0">
                <a:latin typeface="+mj-ea"/>
              </a:rPr>
              <a:t>PEDESTAL</a:t>
            </a:r>
            <a:r>
              <a:rPr lang="zh-TW" altLang="en-US" sz="1600" dirty="0" smtClean="0">
                <a:latin typeface="+mj-ea"/>
              </a:rPr>
              <a:t>及</a:t>
            </a:r>
            <a:r>
              <a:rPr lang="en-US" altLang="zh-TW" sz="1600" dirty="0" smtClean="0">
                <a:latin typeface="+mj-ea"/>
              </a:rPr>
              <a:t>BOAT</a:t>
            </a:r>
            <a:r>
              <a:rPr lang="zh-TW" altLang="en-US" sz="1600" dirty="0" smtClean="0">
                <a:latin typeface="+mj-ea"/>
              </a:rPr>
              <a:t>升上管內，進行</a:t>
            </a:r>
            <a:r>
              <a:rPr lang="en-US" altLang="zh-TW" sz="1600" dirty="0" smtClean="0">
                <a:latin typeface="+mj-ea"/>
              </a:rPr>
              <a:t>Purge</a:t>
            </a:r>
            <a:r>
              <a:rPr lang="zh-TW" altLang="en-US" sz="1600" dirty="0" smtClean="0">
                <a:latin typeface="+mj-ea"/>
              </a:rPr>
              <a:t>及測漏    </a:t>
            </a:r>
            <a:r>
              <a:rPr lang="en-US" altLang="zh-TW" sz="1600" dirty="0" smtClean="0">
                <a:latin typeface="+mj-ea"/>
              </a:rPr>
              <a:t>(</a:t>
            </a:r>
            <a:r>
              <a:rPr lang="en-US" altLang="zh-TW" dirty="0" smtClean="0"/>
              <a:t>★</a:t>
            </a:r>
            <a:r>
              <a:rPr lang="en-US" altLang="zh-TW" sz="1600" dirty="0" smtClean="0"/>
              <a:t>LK:POLY</a:t>
            </a:r>
            <a:r>
              <a:rPr lang="zh-TW" altLang="en-US" sz="16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  </a:t>
            </a:r>
            <a:r>
              <a:rPr lang="zh-TW" altLang="en-US" sz="1600" dirty="0" smtClean="0">
                <a:sym typeface="Wingdings 3" panose="05040102010807070707" pitchFamily="18" charset="2"/>
              </a:rPr>
              <a:t>≦ </a:t>
            </a:r>
            <a:r>
              <a:rPr lang="en-US" altLang="zh-TW" sz="1600" dirty="0" smtClean="0">
                <a:sym typeface="Wingdings 3" panose="05040102010807070707" pitchFamily="18" charset="2"/>
              </a:rPr>
              <a:t>0.00</a:t>
            </a:r>
            <a:r>
              <a:rPr lang="zh-TW" altLang="en-US" sz="1600" dirty="0" smtClean="0">
                <a:sym typeface="Wingdings 3" panose="05040102010807070707" pitchFamily="18" charset="2"/>
              </a:rPr>
              <a:t> </a:t>
            </a:r>
            <a:r>
              <a:rPr lang="en-US" altLang="zh-TW" sz="1600" dirty="0" smtClean="0">
                <a:sym typeface="Wingdings 3" panose="05040102010807070707" pitchFamily="18" charset="2"/>
              </a:rPr>
              <a:t>TORR/130sec</a:t>
            </a:r>
            <a:r>
              <a:rPr lang="zh-TW" altLang="en-US" sz="1600" dirty="0" smtClean="0">
                <a:sym typeface="Wingdings 3" panose="05040102010807070707" pitchFamily="18" charset="2"/>
              </a:rPr>
              <a:t>；</a:t>
            </a:r>
            <a:r>
              <a:rPr lang="en-US" altLang="zh-TW" sz="1600" dirty="0" smtClean="0">
                <a:sym typeface="Wingdings 3" panose="05040102010807070707" pitchFamily="18" charset="2"/>
              </a:rPr>
              <a:t>NITRIDE</a:t>
            </a:r>
            <a:r>
              <a:rPr lang="zh-TW" altLang="en-US" sz="16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  </a:t>
            </a:r>
            <a:r>
              <a:rPr lang="zh-TW" altLang="en-US" sz="1600" dirty="0" smtClean="0">
                <a:sym typeface="Wingdings 3" panose="05040102010807070707" pitchFamily="18" charset="2"/>
              </a:rPr>
              <a:t>≦ </a:t>
            </a:r>
            <a:r>
              <a:rPr lang="en-US" altLang="zh-TW" sz="1600" dirty="0" smtClean="0">
                <a:sym typeface="Wingdings 3" panose="05040102010807070707" pitchFamily="18" charset="2"/>
              </a:rPr>
              <a:t>0.02 TORR/130sec</a:t>
            </a:r>
            <a:r>
              <a:rPr lang="zh-TW" altLang="en-US" sz="1600" dirty="0" smtClean="0">
                <a:sym typeface="Wingdings 3" panose="05040102010807070707" pitchFamily="18" charset="2"/>
              </a:rPr>
              <a:t>；</a:t>
            </a:r>
            <a:r>
              <a:rPr lang="en-US" altLang="zh-TW" sz="1600" dirty="0" smtClean="0">
                <a:sym typeface="Wingdings 3" panose="05040102010807070707" pitchFamily="18" charset="2"/>
              </a:rPr>
              <a:t>TEOS</a:t>
            </a:r>
            <a:r>
              <a:rPr lang="zh-TW" altLang="en-US" sz="16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  </a:t>
            </a:r>
            <a:r>
              <a:rPr lang="zh-TW" altLang="en-US" sz="1600" dirty="0" smtClean="0">
                <a:sym typeface="Wingdings 3" panose="05040102010807070707" pitchFamily="18" charset="2"/>
              </a:rPr>
              <a:t>≦ </a:t>
            </a:r>
            <a:r>
              <a:rPr lang="en-US" altLang="zh-TW" sz="1600" dirty="0" smtClean="0">
                <a:sym typeface="Wingdings 3" panose="05040102010807070707" pitchFamily="18" charset="2"/>
              </a:rPr>
              <a:t>0.02</a:t>
            </a:r>
            <a:r>
              <a:rPr lang="zh-TW" altLang="en-US" sz="1600" dirty="0" smtClean="0">
                <a:sym typeface="Wingdings 3" panose="05040102010807070707" pitchFamily="18" charset="2"/>
              </a:rPr>
              <a:t> </a:t>
            </a:r>
            <a:r>
              <a:rPr lang="en-US" altLang="zh-TW" sz="1600" dirty="0" smtClean="0">
                <a:sym typeface="Wingdings 3" panose="05040102010807070707" pitchFamily="18" charset="2"/>
              </a:rPr>
              <a:t>TORR/70sec)</a:t>
            </a:r>
            <a:endParaRPr lang="en-US" altLang="zh-TW" sz="16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+mj-ea"/>
              </a:rPr>
              <a:t>以</a:t>
            </a:r>
            <a:r>
              <a:rPr lang="en-US" altLang="zh-TW" sz="1600" dirty="0">
                <a:latin typeface="+mj-ea"/>
              </a:rPr>
              <a:t>IPA</a:t>
            </a:r>
            <a:r>
              <a:rPr lang="zh-TW" altLang="en-US" sz="1600" dirty="0">
                <a:latin typeface="+mj-ea"/>
              </a:rPr>
              <a:t>、</a:t>
            </a:r>
            <a:r>
              <a:rPr lang="en-US" altLang="zh-TW" sz="1600" dirty="0">
                <a:latin typeface="+mj-ea"/>
              </a:rPr>
              <a:t>Low</a:t>
            </a:r>
            <a:r>
              <a:rPr lang="zh-TW" altLang="en-US" sz="1600" dirty="0">
                <a:latin typeface="+mj-ea"/>
              </a:rPr>
              <a:t> </a:t>
            </a:r>
            <a:r>
              <a:rPr lang="en-US" altLang="zh-TW" sz="1600" dirty="0">
                <a:latin typeface="+mj-ea"/>
              </a:rPr>
              <a:t>Vacuum</a:t>
            </a:r>
            <a:r>
              <a:rPr lang="zh-TW" altLang="en-US" sz="1600" dirty="0">
                <a:latin typeface="+mj-ea"/>
              </a:rPr>
              <a:t>清潔機台前方與機台內部</a:t>
            </a:r>
            <a:endParaRPr lang="en-US" altLang="zh-TW" sz="1600" dirty="0"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2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0890"/>
              </p:ext>
            </p:extLst>
          </p:nvPr>
        </p:nvGraphicFramePr>
        <p:xfrm>
          <a:off x="845898" y="1652336"/>
          <a:ext cx="10683855" cy="338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285">
                  <a:extLst>
                    <a:ext uri="{9D8B030D-6E8A-4147-A177-3AD203B41FA5}">
                      <a16:colId xmlns:a16="http://schemas.microsoft.com/office/drawing/2014/main" val="1865624666"/>
                    </a:ext>
                  </a:extLst>
                </a:gridCol>
                <a:gridCol w="3561285">
                  <a:extLst>
                    <a:ext uri="{9D8B030D-6E8A-4147-A177-3AD203B41FA5}">
                      <a16:colId xmlns:a16="http://schemas.microsoft.com/office/drawing/2014/main" val="3919691800"/>
                    </a:ext>
                  </a:extLst>
                </a:gridCol>
                <a:gridCol w="3561285">
                  <a:extLst>
                    <a:ext uri="{9D8B030D-6E8A-4147-A177-3AD203B41FA5}">
                      <a16:colId xmlns:a16="http://schemas.microsoft.com/office/drawing/2014/main" val="614405944"/>
                    </a:ext>
                  </a:extLst>
                </a:gridCol>
              </a:tblGrid>
              <a:tr h="367896">
                <a:tc>
                  <a:txBody>
                    <a:bodyPr/>
                    <a:lstStyle/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需更換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Parts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O-ring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80865"/>
                  </a:ext>
                </a:extLst>
              </a:tr>
              <a:tr h="3678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POLY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BOAT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X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18492"/>
                  </a:ext>
                </a:extLst>
              </a:tr>
              <a:tr h="1179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NITRIDE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THIN:</a:t>
                      </a:r>
                    </a:p>
                    <a:p>
                      <a:pPr lvl="0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BOAT(SIC)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(5+7)Fin PEDESTAL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PIPING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COLD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TRAP</a:t>
                      </a:r>
                    </a:p>
                    <a:p>
                      <a:pPr lvl="0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THICK:</a:t>
                      </a:r>
                    </a:p>
                    <a:p>
                      <a:pPr lvl="0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PIPING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COLD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TRAP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NW80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*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1(COLD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TRAP)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NW125*1(COLD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TRAP)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NW50*3(PIPING)</a:t>
                      </a:r>
                    </a:p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6482"/>
                  </a:ext>
                </a:extLst>
              </a:tr>
              <a:tr h="3678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TEOS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BOAT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Fin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PEDESTAL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PIPING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COLD</a:t>
                      </a: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TRAP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NW80</a:t>
                      </a: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1(COLD</a:t>
                      </a: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TRAP)</a:t>
                      </a:r>
                    </a:p>
                    <a:p>
                      <a:pPr algn="ctr"/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NW125*1(COLD</a:t>
                      </a: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TRAP)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NW50*3(PIPING)</a:t>
                      </a:r>
                    </a:p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8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1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2464" y="498764"/>
            <a:ext cx="426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3600" dirty="0">
                <a:latin typeface="+mj-ea"/>
              </a:rPr>
              <a:t>4</a:t>
            </a:r>
            <a:r>
              <a:rPr lang="en-US" altLang="zh-TW" sz="3600" dirty="0" smtClean="0">
                <a:latin typeface="+mj-ea"/>
              </a:rPr>
              <a:t>.BOAT&amp;LOCK</a:t>
            </a:r>
            <a:r>
              <a:rPr lang="zh-TW" altLang="en-US" sz="3600" dirty="0">
                <a:latin typeface="+mj-ea"/>
              </a:rPr>
              <a:t>承接</a:t>
            </a:r>
            <a:endParaRPr lang="en-US" altLang="zh-TW" sz="3600" dirty="0">
              <a:latin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56539" y="1112968"/>
            <a:ext cx="5483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BOAT</a:t>
            </a:r>
            <a:r>
              <a:rPr lang="zh-TW" altLang="en-US" sz="1400" dirty="0">
                <a:latin typeface="+mj-ea"/>
                <a:ea typeface="+mj-ea"/>
              </a:rPr>
              <a:t>承接</a:t>
            </a:r>
            <a:r>
              <a:rPr lang="en-US" altLang="zh-TW" sz="1400" dirty="0">
                <a:latin typeface="+mj-ea"/>
                <a:ea typeface="+mj-ea"/>
              </a:rPr>
              <a:t>CHECK</a:t>
            </a:r>
            <a:r>
              <a:rPr lang="en-US" altLang="zh-TW" sz="1400" dirty="0" smtClean="0">
                <a:latin typeface="+mj-ea"/>
                <a:ea typeface="+mj-ea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+mj-ea"/>
                <a:ea typeface="+mj-ea"/>
              </a:rPr>
              <a:t>使用</a:t>
            </a:r>
            <a:r>
              <a:rPr lang="en-US" altLang="zh-TW" sz="1400" dirty="0" smtClean="0">
                <a:latin typeface="+mj-ea"/>
                <a:ea typeface="+mj-ea"/>
              </a:rPr>
              <a:t>VL-800</a:t>
            </a:r>
            <a:r>
              <a:rPr lang="zh-TW" altLang="en-US" sz="1400" dirty="0" smtClean="0">
                <a:latin typeface="+mj-ea"/>
                <a:ea typeface="+mj-ea"/>
              </a:rPr>
              <a:t>控制器，將</a:t>
            </a:r>
            <a:r>
              <a:rPr lang="en-US" altLang="zh-TW" sz="1400" dirty="0" smtClean="0">
                <a:latin typeface="+mj-ea"/>
                <a:ea typeface="+mj-ea"/>
              </a:rPr>
              <a:t>M02(ARM)</a:t>
            </a:r>
            <a:r>
              <a:rPr lang="zh-TW" altLang="en-US" sz="1400" dirty="0" smtClean="0">
                <a:latin typeface="+mj-ea"/>
                <a:ea typeface="+mj-ea"/>
              </a:rPr>
              <a:t>移至</a:t>
            </a:r>
            <a:r>
              <a:rPr lang="en-US" altLang="zh-TW" sz="1400" dirty="0" smtClean="0">
                <a:latin typeface="+mj-ea"/>
                <a:ea typeface="+mj-ea"/>
              </a:rPr>
              <a:t>P01</a:t>
            </a:r>
            <a:r>
              <a:rPr lang="zh-TW" altLang="en-US" sz="1400" dirty="0" smtClean="0">
                <a:latin typeface="+mj-ea"/>
                <a:ea typeface="+mj-ea"/>
              </a:rPr>
              <a:t>的位置。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+mj-ea"/>
                <a:ea typeface="+mj-ea"/>
              </a:rPr>
              <a:t>調整</a:t>
            </a:r>
            <a:r>
              <a:rPr lang="en-US" altLang="zh-TW" sz="1400" dirty="0" smtClean="0">
                <a:latin typeface="+mj-ea"/>
                <a:ea typeface="+mj-ea"/>
              </a:rPr>
              <a:t>BOAT</a:t>
            </a:r>
            <a:r>
              <a:rPr lang="zh-TW" altLang="en-US" sz="1400" dirty="0" smtClean="0">
                <a:latin typeface="+mj-ea"/>
                <a:ea typeface="+mj-ea"/>
              </a:rPr>
              <a:t>在手臂上的位置，與</a:t>
            </a:r>
            <a:r>
              <a:rPr lang="en-US" altLang="zh-TW" sz="1400" dirty="0">
                <a:latin typeface="+mj-ea"/>
                <a:ea typeface="+mj-ea"/>
              </a:rPr>
              <a:t>BOAT HOLDER </a:t>
            </a:r>
            <a:r>
              <a:rPr lang="en-US" altLang="zh-TW" sz="1400" dirty="0" smtClean="0">
                <a:latin typeface="+mj-ea"/>
                <a:ea typeface="+mj-ea"/>
              </a:rPr>
              <a:t>QUARTZ</a:t>
            </a:r>
            <a:r>
              <a:rPr lang="zh-TW" altLang="en-US" sz="1400" dirty="0" smtClean="0">
                <a:latin typeface="+mj-ea"/>
                <a:ea typeface="+mj-ea"/>
              </a:rPr>
              <a:t>距離約</a:t>
            </a:r>
            <a:r>
              <a:rPr lang="en-US" altLang="zh-TW" sz="1400" dirty="0" smtClean="0">
                <a:latin typeface="+mj-ea"/>
                <a:ea typeface="+mj-ea"/>
              </a:rPr>
              <a:t>1mm</a:t>
            </a:r>
            <a:r>
              <a:rPr lang="zh-TW" altLang="en-US" sz="1400" dirty="0" smtClean="0">
                <a:latin typeface="+mj-ea"/>
                <a:ea typeface="+mj-ea"/>
              </a:rPr>
              <a:t>。</a:t>
            </a:r>
            <a:endParaRPr lang="zh-TW" altLang="en-US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+mj-ea"/>
                <a:ea typeface="+mj-ea"/>
              </a:rPr>
              <a:t>使用</a:t>
            </a:r>
            <a:r>
              <a:rPr lang="en-US" altLang="zh-TW" sz="1400" dirty="0" smtClean="0">
                <a:latin typeface="+mj-ea"/>
                <a:ea typeface="+mj-ea"/>
              </a:rPr>
              <a:t>VL</a:t>
            </a:r>
            <a:r>
              <a:rPr lang="zh-TW" altLang="en-US" sz="1400" dirty="0" smtClean="0">
                <a:latin typeface="+mj-ea"/>
                <a:ea typeface="+mj-ea"/>
              </a:rPr>
              <a:t>*</a:t>
            </a:r>
            <a:r>
              <a:rPr lang="en-US" altLang="zh-TW" sz="1400" dirty="0" smtClean="0">
                <a:latin typeface="+mj-ea"/>
                <a:ea typeface="+mj-ea"/>
              </a:rPr>
              <a:t>800</a:t>
            </a:r>
            <a:r>
              <a:rPr lang="zh-TW" altLang="en-US" sz="1400" dirty="0" smtClean="0">
                <a:latin typeface="+mj-ea"/>
                <a:ea typeface="+mj-ea"/>
              </a:rPr>
              <a:t>控制器，將</a:t>
            </a:r>
            <a:r>
              <a:rPr lang="en-US" altLang="zh-TW" sz="1400" dirty="0" smtClean="0">
                <a:latin typeface="+mj-ea"/>
                <a:ea typeface="+mj-ea"/>
              </a:rPr>
              <a:t>M01</a:t>
            </a:r>
            <a:r>
              <a:rPr lang="zh-TW" altLang="en-US" sz="1400" dirty="0" smtClean="0">
                <a:latin typeface="+mj-ea"/>
                <a:ea typeface="+mj-ea"/>
              </a:rPr>
              <a:t>上下移動</a:t>
            </a:r>
            <a:r>
              <a:rPr lang="en-US" altLang="zh-TW" sz="1400" dirty="0" smtClean="0">
                <a:latin typeface="+mj-ea"/>
                <a:ea typeface="+mj-ea"/>
              </a:rPr>
              <a:t>(P05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P02)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，觀察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BOAT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在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ARM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與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PEDESTAL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的承接上是否有晃動，如有晃動只能調整</a:t>
            </a:r>
            <a:r>
              <a:rPr lang="zh-TW" altLang="en-US" sz="1400" dirty="0" smtClean="0">
                <a:latin typeface="+mj-ea"/>
                <a:ea typeface="+mj-ea"/>
              </a:rPr>
              <a:t>①、②</a:t>
            </a:r>
            <a:r>
              <a:rPr lang="en-US" altLang="zh-TW" sz="1400" dirty="0" smtClean="0">
                <a:latin typeface="+mj-ea"/>
                <a:ea typeface="+mj-ea"/>
              </a:rPr>
              <a:t>BOAT </a:t>
            </a:r>
            <a:r>
              <a:rPr lang="en-US" altLang="zh-TW" sz="1400" dirty="0">
                <a:latin typeface="+mj-ea"/>
                <a:ea typeface="+mj-ea"/>
              </a:rPr>
              <a:t>HOLDER </a:t>
            </a:r>
            <a:r>
              <a:rPr lang="en-US" altLang="zh-TW" sz="1400" dirty="0" smtClean="0">
                <a:latin typeface="+mj-ea"/>
                <a:ea typeface="+mj-ea"/>
              </a:rPr>
              <a:t>QUARTZ</a:t>
            </a:r>
            <a:r>
              <a:rPr lang="zh-TW" altLang="en-US" sz="1400" dirty="0" smtClean="0">
                <a:latin typeface="+mj-ea"/>
                <a:ea typeface="+mj-ea"/>
              </a:rPr>
              <a:t>的高低。</a:t>
            </a:r>
            <a:endParaRPr lang="zh-TW" altLang="en-US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BOAT LOCK </a:t>
            </a:r>
            <a:r>
              <a:rPr lang="zh-TW" altLang="en-US" sz="1400" dirty="0">
                <a:latin typeface="+mj-ea"/>
                <a:ea typeface="+mj-ea"/>
              </a:rPr>
              <a:t>承接位置</a:t>
            </a:r>
            <a:r>
              <a:rPr lang="en-US" altLang="zh-TW" sz="1400" dirty="0">
                <a:latin typeface="+mj-ea"/>
                <a:ea typeface="+mj-ea"/>
              </a:rPr>
              <a:t>CHECK</a:t>
            </a:r>
            <a:r>
              <a:rPr lang="en-US" altLang="zh-TW" sz="1400" dirty="0" smtClean="0">
                <a:latin typeface="+mj-ea"/>
                <a:ea typeface="+mj-ea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+mj-ea"/>
                <a:ea typeface="+mj-ea"/>
              </a:rPr>
              <a:t>將</a:t>
            </a:r>
            <a:r>
              <a:rPr lang="en-US" altLang="zh-TW" sz="1400" dirty="0" smtClean="0">
                <a:latin typeface="+mj-ea"/>
                <a:ea typeface="+mj-ea"/>
              </a:rPr>
              <a:t>BOAT LOCK</a:t>
            </a:r>
            <a:r>
              <a:rPr lang="zh-TW" altLang="en-US" sz="1400" dirty="0" smtClean="0">
                <a:latin typeface="+mj-ea"/>
                <a:ea typeface="+mj-ea"/>
              </a:rPr>
              <a:t>的外蓋拆下，將</a:t>
            </a:r>
            <a:r>
              <a:rPr lang="en-US" altLang="zh-TW" sz="1400" dirty="0" smtClean="0">
                <a:latin typeface="+mj-ea"/>
                <a:ea typeface="+mj-ea"/>
              </a:rPr>
              <a:t>M02(ARM)</a:t>
            </a:r>
            <a:r>
              <a:rPr lang="zh-TW" altLang="en-US" sz="1400" dirty="0" smtClean="0">
                <a:latin typeface="+mj-ea"/>
                <a:ea typeface="+mj-ea"/>
              </a:rPr>
              <a:t>移至</a:t>
            </a:r>
            <a:r>
              <a:rPr lang="en-US" altLang="zh-TW" sz="1400" dirty="0" smtClean="0">
                <a:latin typeface="+mj-ea"/>
                <a:ea typeface="+mj-ea"/>
              </a:rPr>
              <a:t>P01</a:t>
            </a:r>
            <a:r>
              <a:rPr lang="zh-TW" altLang="en-US" sz="1400" dirty="0" smtClean="0">
                <a:latin typeface="+mj-ea"/>
                <a:ea typeface="+mj-ea"/>
              </a:rPr>
              <a:t>的位置。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+mj-ea"/>
                <a:ea typeface="+mj-ea"/>
              </a:rPr>
              <a:t>將</a:t>
            </a:r>
            <a:r>
              <a:rPr lang="en-US" altLang="zh-TW" sz="1400" dirty="0" smtClean="0">
                <a:latin typeface="+mj-ea"/>
                <a:ea typeface="+mj-ea"/>
              </a:rPr>
              <a:t>BOAT</a:t>
            </a:r>
            <a:r>
              <a:rPr lang="zh-TW" altLang="en-US" sz="14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LOCK(M05</a:t>
            </a:r>
            <a:r>
              <a:rPr lang="zh-TW" altLang="en-US" sz="14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CW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CCW)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確認與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BOAT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的承接不會相差太多。</a:t>
            </a:r>
            <a:endParaRPr lang="en-US" altLang="zh-TW" sz="1400" dirty="0" smtClean="0">
              <a:latin typeface="+mj-ea"/>
              <a:ea typeface="+mj-ea"/>
              <a:sym typeface="Wingdings 3" panose="050401020108070707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如檢查結果</a:t>
            </a:r>
            <a:r>
              <a:rPr lang="zh-TW" altLang="en-US" sz="1400" dirty="0">
                <a:latin typeface="+mj-ea"/>
                <a:ea typeface="+mj-ea"/>
                <a:sym typeface="Wingdings 3" panose="05040102010807070707" pitchFamily="18" charset="2"/>
              </a:rPr>
              <a:t>與</a:t>
            </a:r>
            <a:r>
              <a:rPr lang="en-US" altLang="zh-TW" sz="1400" dirty="0" smtClean="0">
                <a:latin typeface="+mj-ea"/>
                <a:ea typeface="+mj-ea"/>
                <a:sym typeface="Wingdings 3" panose="05040102010807070707" pitchFamily="18" charset="2"/>
              </a:rPr>
              <a:t>BOAT</a:t>
            </a:r>
            <a:r>
              <a:rPr lang="zh-TW" altLang="en-US" sz="1400" dirty="0" smtClean="0">
                <a:latin typeface="+mj-ea"/>
                <a:ea typeface="+mj-ea"/>
                <a:sym typeface="Wingdings 3" panose="05040102010807070707" pitchFamily="18" charset="2"/>
              </a:rPr>
              <a:t>的承接差距太多，將螺絲鬆開調整前後、左右，調整完再將螺絲鎖緊。</a:t>
            </a:r>
            <a:endParaRPr lang="en-US" altLang="zh-TW" sz="1400" dirty="0" smtClean="0">
              <a:latin typeface="+mj-ea"/>
              <a:ea typeface="+mj-ea"/>
              <a:sym typeface="Wingdings 3" panose="05040102010807070707" pitchFamily="18" charset="2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49920" y="1704256"/>
            <a:ext cx="5712548" cy="3598676"/>
            <a:chOff x="764528" y="1424335"/>
            <a:chExt cx="5712548" cy="35986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960" y="1424335"/>
              <a:ext cx="4049713" cy="283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 rot="20324068">
              <a:off x="2295350" y="2466430"/>
              <a:ext cx="532229" cy="10502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97672" y="1876239"/>
              <a:ext cx="502241" cy="529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54995" y="2742233"/>
              <a:ext cx="475977" cy="4986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2488" y="1948705"/>
              <a:ext cx="452775" cy="5217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54516" y="3243661"/>
              <a:ext cx="475977" cy="4986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8212" y="3202482"/>
              <a:ext cx="475977" cy="4986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1317265" y="2140953"/>
              <a:ext cx="118040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321725" y="2132640"/>
              <a:ext cx="8312" cy="850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字方塊 1"/>
            <p:cNvSpPr txBox="1"/>
            <p:nvPr/>
          </p:nvSpPr>
          <p:spPr>
            <a:xfrm>
              <a:off x="4652871" y="1832733"/>
              <a:ext cx="18242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BOAT HOLDER </a:t>
              </a:r>
              <a:r>
                <a:rPr lang="en-US" altLang="zh-TW" sz="1400" b="1" dirty="0" smtClean="0">
                  <a:solidFill>
                    <a:srgbClr val="FF0000"/>
                  </a:solidFill>
                </a:rPr>
                <a:t>QUARTZ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3705263" y="2209581"/>
              <a:ext cx="800235" cy="24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 flipV="1">
              <a:off x="5192504" y="2360530"/>
              <a:ext cx="12411" cy="3689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3137483" y="2353241"/>
              <a:ext cx="1714686" cy="849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764528" y="3028217"/>
              <a:ext cx="1321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POSITIONING QUARTZ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544053" y="4499791"/>
              <a:ext cx="1321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POSITIONING QUARTZ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5180446" y="3742277"/>
              <a:ext cx="12058" cy="6061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2329612" y="3126143"/>
              <a:ext cx="8312" cy="122231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1880907" y="4398639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</a:rPr>
                <a:t>STOPPER</a:t>
              </a:r>
              <a:endParaRPr lang="en-US" altLang="zh-TW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297243" y="155472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①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573946" y="262810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②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329628" y="310605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③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088597" y="4557262"/>
            <a:ext cx="3949523" cy="1811661"/>
            <a:chOff x="6510093" y="4113495"/>
            <a:chExt cx="4830146" cy="2096805"/>
          </a:xfrm>
        </p:grpSpPr>
        <p:sp>
          <p:nvSpPr>
            <p:cNvPr id="3" name="甜甜圈 2"/>
            <p:cNvSpPr/>
            <p:nvPr/>
          </p:nvSpPr>
          <p:spPr>
            <a:xfrm>
              <a:off x="8544289" y="4706416"/>
              <a:ext cx="806334" cy="853605"/>
            </a:xfrm>
            <a:prstGeom prst="donut">
              <a:avLst/>
            </a:prstGeom>
            <a:noFill/>
            <a:ln w="22225" cmpd="sng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408506" y="4142792"/>
              <a:ext cx="895739" cy="193143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590667" y="4113495"/>
              <a:ext cx="895739" cy="193143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7468167" y="4206799"/>
              <a:ext cx="254112" cy="29027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7982716" y="4988081"/>
              <a:ext cx="254112" cy="29027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7468167" y="5714737"/>
              <a:ext cx="254112" cy="29027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0179409" y="4175329"/>
              <a:ext cx="254112" cy="29027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0179409" y="5703816"/>
              <a:ext cx="254112" cy="29027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9645657" y="4961469"/>
              <a:ext cx="254112" cy="29027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H="1">
              <a:off x="6830215" y="4398639"/>
              <a:ext cx="640781" cy="431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 flipV="1">
              <a:off x="6882812" y="5419931"/>
              <a:ext cx="585357" cy="3961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10426458" y="4380320"/>
              <a:ext cx="595805" cy="450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V="1">
              <a:off x="10435129" y="5419931"/>
              <a:ext cx="587134" cy="3961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6510093" y="49770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+mj-ea"/>
                  <a:ea typeface="+mj-ea"/>
                </a:rPr>
                <a:t>前</a:t>
              </a:r>
              <a:r>
                <a:rPr lang="zh-TW" altLang="en-US" dirty="0">
                  <a:solidFill>
                    <a:srgbClr val="FF0000"/>
                  </a:solidFill>
                  <a:latin typeface="+mj-ea"/>
                  <a:ea typeface="+mj-ea"/>
                </a:rPr>
                <a:t>後</a:t>
              </a: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10693908" y="49694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+mj-ea"/>
                  <a:ea typeface="+mj-ea"/>
                </a:rPr>
                <a:t>前</a:t>
              </a:r>
              <a:r>
                <a:rPr lang="zh-TW" altLang="en-US" dirty="0">
                  <a:solidFill>
                    <a:srgbClr val="FF0000"/>
                  </a:solidFill>
                  <a:latin typeface="+mj-ea"/>
                  <a:ea typeface="+mj-ea"/>
                </a:rPr>
                <a:t>後</a:t>
              </a:r>
            </a:p>
          </p:txBody>
        </p:sp>
        <p:cxnSp>
          <p:nvCxnSpPr>
            <p:cNvPr id="74" name="直線單箭頭接點 73"/>
            <p:cNvCxnSpPr>
              <a:stCxn id="38" idx="3"/>
            </p:cNvCxnSpPr>
            <p:nvPr/>
          </p:nvCxnSpPr>
          <p:spPr>
            <a:xfrm flipH="1">
              <a:off x="9151597" y="5209233"/>
              <a:ext cx="531274" cy="611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8208373" y="5237971"/>
              <a:ext cx="517443" cy="578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8624290" y="58409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+mj-ea"/>
                  <a:ea typeface="+mj-ea"/>
                </a:rPr>
                <a:t>左右</a:t>
              </a:r>
              <a:endParaRPr lang="zh-TW" altLang="en-US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551294" y="4367861"/>
              <a:ext cx="77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+mj-ea"/>
                  <a:ea typeface="+mj-ea"/>
                </a:rPr>
                <a:t>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6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9EC442-18B8-45AC-9F21-7B7D823E6D08}"/>
</file>

<file path=customXml/itemProps2.xml><?xml version="1.0" encoding="utf-8"?>
<ds:datastoreItem xmlns:ds="http://schemas.openxmlformats.org/officeDocument/2006/customXml" ds:itemID="{3271171E-B276-40CE-A715-A4CD69BB785A}"/>
</file>

<file path=customXml/itemProps3.xml><?xml version="1.0" encoding="utf-8"?>
<ds:datastoreItem xmlns:ds="http://schemas.openxmlformats.org/officeDocument/2006/customXml" ds:itemID="{DF96CDAB-1432-4FAB-AFB0-FCA9C7C63EF1}"/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1097</Words>
  <Application>Microsoft Office PowerPoint</Application>
  <PresentationFormat>寬螢幕</PresentationFormat>
  <Paragraphs>127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MS PGothic</vt:lpstr>
      <vt:lpstr>微軟正黑體</vt:lpstr>
      <vt:lpstr>新細明體</vt:lpstr>
      <vt:lpstr>Arial</vt:lpstr>
      <vt:lpstr>Calibri</vt:lpstr>
      <vt:lpstr>Franklin Gothic Book</vt:lpstr>
      <vt:lpstr>Perpetua</vt:lpstr>
      <vt:lpstr>Wingdings</vt:lpstr>
      <vt:lpstr>Wingdings 2</vt:lpstr>
      <vt:lpstr>Wingdings 3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105</cp:revision>
  <dcterms:created xsi:type="dcterms:W3CDTF">2020-05-12T00:21:41Z</dcterms:created>
  <dcterms:modified xsi:type="dcterms:W3CDTF">2020-06-08T05:01:47Z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28700</vt:r8>
  </property>
</Properties>
</file>