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2D016-8712-440F-AC83-2E5D350C4D48}" type="datetimeFigureOut">
              <a:rPr lang="zh-TW" altLang="en-US" smtClean="0"/>
              <a:t>2020/7/7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7712A-F3C6-4733-9CB8-CE404262CA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268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4FC52B-6425-47C4-88F4-C9247924A914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2020/7/7</a:t>
            </a:fld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6CA4AB-9A83-4768-83F8-CE06C33A7BBC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Confidential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09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5" name="圓角矩形 14"/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矩形 15"/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" name="矩形 16"/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0" name="矩形 17"/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534E1C-B8B5-4B34-8FBB-54585BCE06E4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F20160-F2E4-42FD-81D2-C92CC710B0E8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70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8BE9FC-0E06-467F-895A-3184647C3FCD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312536-5ABE-4285-B643-9E4FC5C129CD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36384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E9E8CE-4B64-4176-8C2E-CAFF351082DE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2DF74B-3B27-4A89-9652-AC57F6A5BE51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503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958852" y="906464"/>
            <a:ext cx="10418233" cy="5114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CC2EB3-2AF4-408C-9A77-23592733E405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4997CD-AEB7-408F-93CC-0558B22668AB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51004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F098D1-16B5-4450-97EE-3D230D884929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45348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5" name="圓角矩形 14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矩形 15"/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" name="矩形 16"/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8" name="矩形 17"/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513CBF-063F-44F1-B71D-F0E38587DB45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2D02A9-B989-4092-8575-FF98B3159EF1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396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AE8A67-AACB-405E-8369-0D2767B9B024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1D50E5-350E-4415-95C0-ED48730894F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0154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922268-5312-4EEC-AD7F-EC3DDC8BF7F7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2897B0-7CBD-4D9C-B5D4-433211DF7316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75062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4727D-2A34-4F38-8F6A-33204D12A9A6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958D15-6C28-4EFD-89BA-FBCF9AEA7471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59182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9A113F-38E9-4EA5-9C8E-EDA4F8B5A1A9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6029E5-2B41-4D4C-B634-EAEAE4895DC9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06872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6" name="圓角矩形 14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685927-1A12-4D51-89A8-D5215A7CA117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8D92B4-9BE0-46BA-A9D1-7035667FC5CD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1426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矩形 14"/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" name="矩形 15"/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FAAA8E-1DBB-48C1-927C-AFC6C4ED5F07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75D76A-EDFE-4BE6-A63B-6A7994DAF90B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8905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8" name="圓角矩形 7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E2C6C9-36FF-495A-8E06-45D170418804}" type="datetime1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2020/7/7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5B372B-0373-4064-88C4-BD16667C5011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92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3238501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dirty="0" smtClean="0">
                <a:solidFill>
                  <a:schemeClr val="tx1"/>
                </a:solidFill>
                <a:latin typeface="+mj-ea"/>
              </a:rPr>
              <a:t>爐管新人學習進度報告</a:t>
            </a:r>
          </a:p>
        </p:txBody>
      </p:sp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9789970" y="5989062"/>
            <a:ext cx="157352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林彥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承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4846338" y="3915295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新細明體" panose="02020500000000000000" pitchFamily="18" charset="-120"/>
                <a:cs typeface="+mn-cs"/>
              </a:rPr>
              <a:t>2020.06.15~2020.06.24</a:t>
            </a:r>
          </a:p>
        </p:txBody>
      </p:sp>
    </p:spTree>
    <p:extLst>
      <p:ext uri="{BB962C8B-B14F-4D97-AF65-F5344CB8AC3E}">
        <p14:creationId xmlns:p14="http://schemas.microsoft.com/office/powerpoint/2010/main" val="307316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296786" y="66501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+mj-ea"/>
                <a:ea typeface="+mj-ea"/>
              </a:rPr>
              <a:t>報告內容</a:t>
            </a:r>
            <a:endParaRPr lang="zh-TW" altLang="en-US" sz="4000" dirty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13165" y="1745673"/>
            <a:ext cx="40783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zh-TW" altLang="en-US" sz="2000" dirty="0" smtClean="0">
                <a:latin typeface="+mj-ea"/>
                <a:ea typeface="+mj-ea"/>
              </a:rPr>
              <a:t>兩週內</a:t>
            </a:r>
            <a:r>
              <a:rPr lang="en-US" altLang="zh-TW" sz="2000" dirty="0" smtClean="0">
                <a:latin typeface="+mj-ea"/>
                <a:ea typeface="+mj-ea"/>
              </a:rPr>
              <a:t>PM</a:t>
            </a:r>
            <a:r>
              <a:rPr lang="zh-TW" altLang="en-US" sz="2000" dirty="0" smtClean="0">
                <a:latin typeface="+mj-ea"/>
                <a:ea typeface="+mj-ea"/>
              </a:rPr>
              <a:t>機台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457200" lvl="0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zh-TW" sz="2000" dirty="0" smtClean="0">
                <a:latin typeface="+mj-ea"/>
                <a:ea typeface="+mj-ea"/>
              </a:rPr>
              <a:t>GRD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MPM</a:t>
            </a:r>
            <a:r>
              <a:rPr lang="zh-TW" altLang="en-US" sz="2000" dirty="0" smtClean="0">
                <a:latin typeface="+mj-ea"/>
                <a:ea typeface="+mj-ea"/>
              </a:rPr>
              <a:t> 大致流程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457200" lvl="0" indent="-457200">
              <a:spcBef>
                <a:spcPts val="1800"/>
              </a:spcBef>
              <a:buFont typeface="+mj-lt"/>
              <a:buAutoNum type="arabicPeriod"/>
            </a:pPr>
            <a:r>
              <a:rPr lang="zh-TW" altLang="en-US" sz="2000" dirty="0">
                <a:latin typeface="+mj-ea"/>
                <a:ea typeface="+mj-ea"/>
                <a:cs typeface="Arial" panose="020B0604020202020204" pitchFamily="34" charset="0"/>
              </a:rPr>
              <a:t>貼膠機換膠帶 </a:t>
            </a:r>
            <a:r>
              <a:rPr lang="en-US" altLang="zh-TW" sz="2000" dirty="0">
                <a:latin typeface="+mj-ea"/>
                <a:ea typeface="+mj-ea"/>
                <a:cs typeface="Arial" panose="020B0604020202020204" pitchFamily="34" charset="0"/>
              </a:rPr>
              <a:t>&amp;</a:t>
            </a:r>
            <a:r>
              <a:rPr lang="zh-TW" altLang="en-US" sz="2000" dirty="0">
                <a:latin typeface="+mj-ea"/>
                <a:ea typeface="+mj-ea"/>
                <a:cs typeface="Arial" panose="020B0604020202020204" pitchFamily="34" charset="0"/>
              </a:rPr>
              <a:t> 刀片大致流程</a:t>
            </a:r>
            <a:endParaRPr lang="en-US" altLang="zh-TW" sz="2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06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30780" y="473827"/>
            <a:ext cx="3211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1.</a:t>
            </a:r>
            <a:r>
              <a:rPr lang="zh-TW" altLang="en-US" sz="3200" dirty="0">
                <a:latin typeface="+mj-ea"/>
                <a:ea typeface="+mj-ea"/>
              </a:rPr>
              <a:t>兩週內</a:t>
            </a:r>
            <a:r>
              <a:rPr lang="en-US" altLang="zh-TW" sz="3200" dirty="0">
                <a:latin typeface="+mj-ea"/>
                <a:ea typeface="+mj-ea"/>
              </a:rPr>
              <a:t>PM</a:t>
            </a:r>
            <a:r>
              <a:rPr lang="zh-TW" altLang="en-US" sz="3200" dirty="0">
                <a:latin typeface="+mj-ea"/>
                <a:ea typeface="+mj-ea"/>
              </a:rPr>
              <a:t>機台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829865"/>
              </p:ext>
            </p:extLst>
          </p:nvPr>
        </p:nvGraphicFramePr>
        <p:xfrm>
          <a:off x="1064196" y="1568430"/>
          <a:ext cx="1075650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8251">
                  <a:extLst>
                    <a:ext uri="{9D8B030D-6E8A-4147-A177-3AD203B41FA5}">
                      <a16:colId xmlns:a16="http://schemas.microsoft.com/office/drawing/2014/main" val="831029856"/>
                    </a:ext>
                  </a:extLst>
                </a:gridCol>
                <a:gridCol w="5378251">
                  <a:extLst>
                    <a:ext uri="{9D8B030D-6E8A-4147-A177-3AD203B41FA5}">
                      <a16:colId xmlns:a16="http://schemas.microsoft.com/office/drawing/2014/main" val="2377276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06/15(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一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AP-F06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、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S2-11 </a:t>
                      </a:r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FILL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TRANS-LC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、洗管機介紹</a:t>
                      </a:r>
                      <a:endParaRPr kumimoji="0" lang="en-US" altLang="zh-TW" sz="1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98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06/16(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二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LP-N5(4PM) </a:t>
                      </a:r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實際操作</a:t>
                      </a:r>
                      <a:endParaRPr kumimoji="0" lang="en-US" altLang="zh-TW" sz="1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176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06/17(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三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GRD-3(MPM)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、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S2-11 </a:t>
                      </a:r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GRD-3(MPM)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介紹、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S2-11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換酸流程介紹</a:t>
                      </a:r>
                      <a:endParaRPr kumimoji="0" lang="en-US" altLang="zh-TW" sz="1800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712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06/18(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四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SWIX-G15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、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LP-T2 </a:t>
                      </a:r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APC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調整</a:t>
                      </a:r>
                      <a:endParaRPr kumimoji="0" lang="zh-TW" altLang="en-US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26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06/19(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五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LP-T8(3PM) </a:t>
                      </a:r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實際操作</a:t>
                      </a:r>
                      <a:endParaRPr lang="en-US" altLang="zh-TW" sz="18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57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06/22(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一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LP-P3(SPM) </a:t>
                      </a:r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實際操作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9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06/23(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二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LP-T 1 </a:t>
                      </a:r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C1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、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C6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、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C8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傳送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5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06/24(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三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LP-T2(BPM)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zh-TW" altLang="en-US" sz="18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sym typeface="Wingdings" panose="05000000000000000000" pitchFamily="2" charset="2"/>
                        </a:rPr>
                        <a:t> 實際操作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468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46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30780" y="473827"/>
            <a:ext cx="4379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TW" sz="3200" dirty="0">
                <a:latin typeface="+mj-ea"/>
                <a:ea typeface="+mj-ea"/>
              </a:rPr>
              <a:t>2. </a:t>
            </a:r>
            <a:r>
              <a:rPr lang="en-US" altLang="zh-TW" sz="3200" dirty="0">
                <a:latin typeface="+mj-ea"/>
              </a:rPr>
              <a:t>GRD</a:t>
            </a:r>
            <a:r>
              <a:rPr lang="zh-TW" altLang="en-US" sz="3200" dirty="0">
                <a:latin typeface="+mj-ea"/>
              </a:rPr>
              <a:t> </a:t>
            </a:r>
            <a:r>
              <a:rPr lang="en-US" altLang="zh-TW" sz="3200" dirty="0">
                <a:latin typeface="+mj-ea"/>
              </a:rPr>
              <a:t>MPM</a:t>
            </a:r>
            <a:r>
              <a:rPr lang="zh-TW" altLang="en-US" sz="3200" dirty="0">
                <a:latin typeface="+mj-ea"/>
              </a:rPr>
              <a:t> 大致</a:t>
            </a:r>
            <a:r>
              <a:rPr lang="zh-TW" altLang="en-US" sz="3200" dirty="0" smtClean="0">
                <a:latin typeface="+mj-ea"/>
              </a:rPr>
              <a:t>流程</a:t>
            </a:r>
            <a:endParaRPr lang="en-US" altLang="zh-TW" sz="3200" dirty="0">
              <a:latin typeface="+mj-ea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474846" y="1323435"/>
            <a:ext cx="54553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+mj-ea"/>
                <a:ea typeface="+mj-ea"/>
              </a:rPr>
              <a:t>將機台</a:t>
            </a:r>
            <a:r>
              <a:rPr lang="en-US" altLang="zh-TW" dirty="0">
                <a:latin typeface="+mj-ea"/>
                <a:ea typeface="+mj-ea"/>
              </a:rPr>
              <a:t>Spindle</a:t>
            </a:r>
            <a:r>
              <a:rPr lang="zh-TW" altLang="en-US" dirty="0">
                <a:latin typeface="+mj-ea"/>
                <a:ea typeface="+mj-ea"/>
              </a:rPr>
              <a:t>停止</a:t>
            </a:r>
            <a:r>
              <a:rPr lang="zh-TW" altLang="en-US" dirty="0" smtClean="0">
                <a:latin typeface="+mj-ea"/>
                <a:ea typeface="+mj-ea"/>
              </a:rPr>
              <a:t>旋轉。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j-ea"/>
                <a:ea typeface="+mj-ea"/>
              </a:rPr>
              <a:t>選擇</a:t>
            </a:r>
            <a:r>
              <a:rPr lang="en-US" altLang="zh-TW" dirty="0">
                <a:latin typeface="+mj-ea"/>
                <a:ea typeface="+mj-ea"/>
              </a:rPr>
              <a:t>Warm Up</a:t>
            </a:r>
            <a:r>
              <a:rPr lang="zh-TW" altLang="en-US" dirty="0">
                <a:latin typeface="+mj-ea"/>
                <a:ea typeface="+mj-ea"/>
              </a:rPr>
              <a:t> → </a:t>
            </a:r>
            <a:r>
              <a:rPr lang="en-US" altLang="zh-TW" dirty="0" smtClean="0">
                <a:latin typeface="+mj-ea"/>
                <a:ea typeface="+mj-ea"/>
              </a:rPr>
              <a:t>Stop</a:t>
            </a:r>
            <a:r>
              <a:rPr lang="zh-TW" altLang="en-US" dirty="0" smtClean="0">
                <a:latin typeface="+mj-ea"/>
                <a:ea typeface="+mj-ea"/>
              </a:rPr>
              <a:t>。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+mj-ea"/>
                <a:ea typeface="+mj-ea"/>
              </a:rPr>
              <a:t>Clean</a:t>
            </a:r>
            <a:r>
              <a:rPr lang="zh-TW" altLang="en-US" dirty="0">
                <a:latin typeface="+mj-ea"/>
                <a:ea typeface="+mj-ea"/>
              </a:rPr>
              <a:t>機台表面髒汙或</a:t>
            </a:r>
            <a:r>
              <a:rPr lang="zh-TW" altLang="en-US" dirty="0" smtClean="0">
                <a:latin typeface="+mj-ea"/>
                <a:ea typeface="+mj-ea"/>
              </a:rPr>
              <a:t>異物。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+mj-ea"/>
                <a:ea typeface="+mj-ea"/>
              </a:rPr>
              <a:t>Check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Shutter &amp; T-ARM</a:t>
            </a:r>
            <a:r>
              <a:rPr lang="zh-TW" altLang="en-US" dirty="0">
                <a:latin typeface="+mj-ea"/>
                <a:ea typeface="+mj-ea"/>
              </a:rPr>
              <a:t>動作</a:t>
            </a:r>
            <a:r>
              <a:rPr lang="zh-TW" altLang="en-US" dirty="0" smtClean="0">
                <a:latin typeface="+mj-ea"/>
                <a:ea typeface="+mj-ea"/>
              </a:rPr>
              <a:t>正常。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j-ea"/>
                <a:ea typeface="+mj-ea"/>
              </a:rPr>
              <a:t>將</a:t>
            </a:r>
            <a:r>
              <a:rPr lang="en-US" altLang="zh-TW" dirty="0">
                <a:latin typeface="+mj-ea"/>
                <a:ea typeface="+mj-ea"/>
              </a:rPr>
              <a:t>Z1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Up</a:t>
            </a:r>
            <a:r>
              <a:rPr lang="zh-TW" altLang="en-US" dirty="0">
                <a:latin typeface="+mj-ea"/>
                <a:ea typeface="+mj-ea"/>
              </a:rPr>
              <a:t>到</a:t>
            </a:r>
            <a:r>
              <a:rPr lang="zh-TW" altLang="en-US" dirty="0" smtClean="0">
                <a:latin typeface="+mj-ea"/>
                <a:ea typeface="+mj-ea"/>
              </a:rPr>
              <a:t>最高。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j-ea"/>
                <a:ea typeface="+mj-ea"/>
              </a:rPr>
              <a:t>在</a:t>
            </a:r>
            <a:r>
              <a:rPr lang="en-US" altLang="zh-TW" dirty="0">
                <a:latin typeface="+mj-ea"/>
                <a:ea typeface="+mj-ea"/>
              </a:rPr>
              <a:t>Chuck Table</a:t>
            </a:r>
            <a:r>
              <a:rPr lang="zh-TW" altLang="en-US" dirty="0">
                <a:latin typeface="+mj-ea"/>
                <a:ea typeface="+mj-ea"/>
              </a:rPr>
              <a:t>上墊小白</a:t>
            </a:r>
            <a:r>
              <a:rPr lang="zh-TW" altLang="en-US" dirty="0" smtClean="0">
                <a:latin typeface="+mj-ea"/>
                <a:ea typeface="+mj-ea"/>
              </a:rPr>
              <a:t>布。</a:t>
            </a:r>
            <a:endParaRPr lang="zh-TW" altLang="zh-TW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+mj-ea"/>
                <a:ea typeface="+mj-ea"/>
              </a:rPr>
              <a:t>Clean </a:t>
            </a:r>
            <a:r>
              <a:rPr lang="en-US" altLang="zh-TW" dirty="0">
                <a:latin typeface="+mj-ea"/>
                <a:ea typeface="+mj-ea"/>
              </a:rPr>
              <a:t>Z1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&amp; Clean Z1 </a:t>
            </a:r>
            <a:r>
              <a:rPr lang="en-US" altLang="zh-TW" dirty="0" smtClean="0">
                <a:latin typeface="+mj-ea"/>
                <a:ea typeface="+mj-ea"/>
              </a:rPr>
              <a:t>Brush</a:t>
            </a:r>
            <a:r>
              <a:rPr lang="zh-TW" altLang="en-US" dirty="0" smtClean="0">
                <a:latin typeface="+mj-ea"/>
                <a:ea typeface="+mj-ea"/>
              </a:rPr>
              <a:t>。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+mj-ea"/>
                <a:ea typeface="+mj-ea"/>
              </a:rPr>
              <a:t>Check </a:t>
            </a:r>
            <a:r>
              <a:rPr lang="en-US" altLang="zh-TW" dirty="0">
                <a:latin typeface="+mj-ea"/>
                <a:ea typeface="+mj-ea"/>
              </a:rPr>
              <a:t>Z1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Wheel</a:t>
            </a:r>
            <a:r>
              <a:rPr lang="zh-TW" altLang="en-US" dirty="0">
                <a:latin typeface="+mj-ea"/>
                <a:ea typeface="+mj-ea"/>
              </a:rPr>
              <a:t>是否完整無缺</a:t>
            </a:r>
            <a:r>
              <a:rPr lang="zh-TW" altLang="en-US" dirty="0" smtClean="0">
                <a:latin typeface="+mj-ea"/>
                <a:ea typeface="+mj-ea"/>
              </a:rPr>
              <a:t>角。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+mj-ea"/>
                <a:ea typeface="+mj-ea"/>
              </a:rPr>
              <a:t>Z2</a:t>
            </a:r>
            <a:r>
              <a:rPr lang="zh-TW" altLang="en-US" dirty="0">
                <a:latin typeface="+mj-ea"/>
                <a:ea typeface="+mj-ea"/>
              </a:rPr>
              <a:t>同</a:t>
            </a:r>
            <a:r>
              <a:rPr lang="en-US" altLang="zh-TW" dirty="0">
                <a:latin typeface="+mj-ea"/>
                <a:ea typeface="+mj-ea"/>
              </a:rPr>
              <a:t>Z1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Clean</a:t>
            </a:r>
            <a:r>
              <a:rPr lang="zh-TW" altLang="en-US" dirty="0" smtClean="0">
                <a:latin typeface="+mj-ea"/>
                <a:ea typeface="+mj-ea"/>
              </a:rPr>
              <a:t>。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j-ea"/>
                <a:ea typeface="+mj-ea"/>
              </a:rPr>
              <a:t>機</a:t>
            </a:r>
            <a:r>
              <a:rPr lang="zh-TW" altLang="en-US" dirty="0">
                <a:latin typeface="+mj-ea"/>
                <a:ea typeface="+mj-ea"/>
              </a:rPr>
              <a:t>台</a:t>
            </a:r>
            <a:r>
              <a:rPr lang="en-US" altLang="zh-TW" dirty="0">
                <a:latin typeface="+mj-ea"/>
                <a:ea typeface="+mj-ea"/>
              </a:rPr>
              <a:t>Clean</a:t>
            </a:r>
            <a:r>
              <a:rPr lang="zh-TW" altLang="en-US" dirty="0">
                <a:latin typeface="+mj-ea"/>
                <a:ea typeface="+mj-ea"/>
              </a:rPr>
              <a:t>完成後將機台</a:t>
            </a:r>
            <a:r>
              <a:rPr lang="en-US" altLang="zh-TW" dirty="0">
                <a:latin typeface="+mj-ea"/>
                <a:ea typeface="+mj-ea"/>
              </a:rPr>
              <a:t>Warm Up</a:t>
            </a:r>
            <a:r>
              <a:rPr lang="zh-TW" altLang="en-US" dirty="0" smtClean="0">
                <a:latin typeface="+mj-ea"/>
                <a:ea typeface="+mj-ea"/>
              </a:rPr>
              <a:t>回來。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+mj-ea"/>
                <a:ea typeface="+mj-ea"/>
              </a:rPr>
              <a:t>Warm </a:t>
            </a:r>
            <a:r>
              <a:rPr lang="en-US" altLang="zh-TW" dirty="0">
                <a:latin typeface="+mj-ea"/>
                <a:ea typeface="+mj-ea"/>
              </a:rPr>
              <a:t>Up </a:t>
            </a:r>
            <a:r>
              <a:rPr lang="zh-TW" altLang="en-US" dirty="0">
                <a:latin typeface="+mj-ea"/>
                <a:ea typeface="+mj-ea"/>
              </a:rPr>
              <a:t>→ </a:t>
            </a:r>
            <a:r>
              <a:rPr lang="en-US" altLang="zh-TW" dirty="0" smtClean="0">
                <a:latin typeface="+mj-ea"/>
                <a:ea typeface="+mj-ea"/>
              </a:rPr>
              <a:t>Start</a:t>
            </a:r>
            <a:r>
              <a:rPr lang="zh-TW" altLang="en-US" dirty="0" smtClean="0">
                <a:latin typeface="+mj-ea"/>
                <a:ea typeface="+mj-ea"/>
              </a:rPr>
              <a:t>。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j-ea"/>
                <a:ea typeface="+mj-ea"/>
              </a:rPr>
              <a:t>在</a:t>
            </a:r>
            <a:r>
              <a:rPr lang="en-US" altLang="zh-TW" dirty="0">
                <a:latin typeface="+mj-ea"/>
                <a:ea typeface="+mj-ea"/>
              </a:rPr>
              <a:t>Top Menu</a:t>
            </a:r>
            <a:r>
              <a:rPr lang="zh-TW" altLang="en-US" dirty="0">
                <a:latin typeface="+mj-ea"/>
                <a:ea typeface="+mj-ea"/>
              </a:rPr>
              <a:t>選擇</a:t>
            </a:r>
            <a:r>
              <a:rPr lang="en-US" altLang="zh-TW" dirty="0">
                <a:latin typeface="+mj-ea"/>
                <a:ea typeface="+mj-ea"/>
              </a:rPr>
              <a:t>Machine Initialize</a:t>
            </a:r>
            <a:r>
              <a:rPr lang="zh-TW" altLang="en-US" dirty="0">
                <a:latin typeface="+mj-ea"/>
                <a:ea typeface="+mj-ea"/>
              </a:rPr>
              <a:t>做</a:t>
            </a:r>
            <a:r>
              <a:rPr lang="en-US" altLang="zh-TW" dirty="0" smtClean="0">
                <a:latin typeface="+mj-ea"/>
                <a:ea typeface="+mj-ea"/>
              </a:rPr>
              <a:t>Initialize</a:t>
            </a:r>
            <a:r>
              <a:rPr lang="zh-TW" altLang="en-US" dirty="0" smtClean="0">
                <a:latin typeface="+mj-ea"/>
                <a:ea typeface="+mj-ea"/>
              </a:rPr>
              <a:t>。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latin typeface="+mj-ea"/>
                <a:ea typeface="+mj-ea"/>
              </a:rPr>
              <a:t>在</a:t>
            </a:r>
            <a:r>
              <a:rPr lang="en-US" altLang="zh-TW" dirty="0">
                <a:latin typeface="+mj-ea"/>
                <a:ea typeface="+mj-ea"/>
              </a:rPr>
              <a:t>Cassette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A &amp;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Cassette B</a:t>
            </a:r>
            <a:r>
              <a:rPr lang="zh-TW" altLang="en-US" dirty="0">
                <a:latin typeface="+mj-ea"/>
                <a:ea typeface="+mj-ea"/>
              </a:rPr>
              <a:t>各放</a:t>
            </a:r>
            <a:r>
              <a:rPr lang="en-US" altLang="zh-TW" dirty="0">
                <a:latin typeface="+mj-ea"/>
                <a:ea typeface="+mj-ea"/>
              </a:rPr>
              <a:t>5</a:t>
            </a:r>
            <a:r>
              <a:rPr lang="zh-TW" altLang="en-US" dirty="0">
                <a:latin typeface="+mj-ea"/>
                <a:ea typeface="+mj-ea"/>
              </a:rPr>
              <a:t>片試磨</a:t>
            </a:r>
            <a:r>
              <a:rPr lang="en-US" altLang="zh-TW" dirty="0">
                <a:latin typeface="+mj-ea"/>
                <a:ea typeface="+mj-ea"/>
              </a:rPr>
              <a:t>(20mil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&amp;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11.5mil)</a:t>
            </a:r>
            <a:r>
              <a:rPr lang="zh-TW" altLang="en-US" dirty="0" smtClean="0">
                <a:latin typeface="+mj-ea"/>
                <a:ea typeface="+mj-ea"/>
              </a:rPr>
              <a:t>。</a:t>
            </a:r>
            <a:endParaRPr lang="en-US" altLang="zh-TW" dirty="0" smtClean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+mj-ea"/>
                <a:ea typeface="+mj-ea"/>
              </a:rPr>
              <a:t>Check</a:t>
            </a:r>
            <a:r>
              <a:rPr lang="zh-TW" altLang="en-US" dirty="0">
                <a:latin typeface="+mj-ea"/>
                <a:ea typeface="+mj-ea"/>
              </a:rPr>
              <a:t>試磨時整體動作 </a:t>
            </a:r>
            <a:r>
              <a:rPr lang="en-US" altLang="zh-TW" dirty="0">
                <a:latin typeface="+mj-ea"/>
                <a:ea typeface="+mj-ea"/>
              </a:rPr>
              <a:t>&amp;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Wafer</a:t>
            </a:r>
            <a:r>
              <a:rPr lang="zh-TW" altLang="en-US" dirty="0">
                <a:latin typeface="+mj-ea"/>
                <a:ea typeface="+mj-ea"/>
              </a:rPr>
              <a:t>是否</a:t>
            </a:r>
            <a:r>
              <a:rPr lang="zh-TW" altLang="en-US" dirty="0" smtClean="0">
                <a:latin typeface="+mj-ea"/>
                <a:ea typeface="+mj-ea"/>
              </a:rPr>
              <a:t>正常。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>
              <a:latin typeface="+mj-ea"/>
              <a:ea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567" y="585497"/>
            <a:ext cx="3956647" cy="2761727"/>
          </a:xfrm>
          <a:prstGeom prst="rect">
            <a:avLst/>
          </a:prstGeom>
        </p:spPr>
      </p:pic>
      <p:pic>
        <p:nvPicPr>
          <p:cNvPr id="8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567" y="3681412"/>
            <a:ext cx="3960812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線單箭頭接點 9"/>
          <p:cNvCxnSpPr/>
          <p:nvPr/>
        </p:nvCxnSpPr>
        <p:spPr>
          <a:xfrm flipH="1">
            <a:off x="7976937" y="2424363"/>
            <a:ext cx="333848" cy="3429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8686800" y="2424363"/>
            <a:ext cx="397042" cy="3429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547717" y="2767263"/>
            <a:ext cx="8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8810155" y="2767263"/>
            <a:ext cx="7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44102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330" y="2016089"/>
            <a:ext cx="3960813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" descr="Picture 1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393" y="2016089"/>
            <a:ext cx="3960812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線單箭頭接點 8"/>
          <p:cNvCxnSpPr/>
          <p:nvPr/>
        </p:nvCxnSpPr>
        <p:spPr>
          <a:xfrm>
            <a:off x="4228407" y="3255819"/>
            <a:ext cx="418408" cy="19959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1881330" y="3773979"/>
            <a:ext cx="1071132" cy="13254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045218" y="5178829"/>
            <a:ext cx="16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CHUCK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TABLE</a:t>
            </a:r>
            <a:endParaRPr lang="zh-TW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170562" y="535335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BRUSH</a:t>
            </a:r>
            <a:endParaRPr lang="zh-TW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946457" y="4984018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Initializing</a:t>
            </a:r>
            <a:r>
              <a:rPr lang="zh-TW" altLang="en-US" dirty="0">
                <a:solidFill>
                  <a:srgbClr val="FF0000"/>
                </a:solidFill>
                <a:latin typeface="+mj-ea"/>
                <a:ea typeface="+mj-ea"/>
              </a:rPr>
              <a:t>畫面</a:t>
            </a:r>
          </a:p>
        </p:txBody>
      </p:sp>
    </p:spTree>
    <p:extLst>
      <p:ext uri="{BB962C8B-B14F-4D97-AF65-F5344CB8AC3E}">
        <p14:creationId xmlns:p14="http://schemas.microsoft.com/office/powerpoint/2010/main" val="91257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079203" y="1389246"/>
            <a:ext cx="3614737" cy="3906837"/>
            <a:chOff x="681038" y="1916113"/>
            <a:chExt cx="3614737" cy="3906837"/>
          </a:xfrm>
        </p:grpSpPr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3471863" y="5064125"/>
              <a:ext cx="755650" cy="571500"/>
            </a:xfrm>
            <a:prstGeom prst="rect">
              <a:avLst/>
            </a:prstGeom>
            <a:solidFill>
              <a:srgbClr val="618FF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endParaRPr lang="zh-TW" altLang="en-US"/>
            </a:p>
          </p:txBody>
        </p:sp>
        <p:grpSp>
          <p:nvGrpSpPr>
            <p:cNvPr id="38" name="Group 12"/>
            <p:cNvGrpSpPr>
              <a:grpSpLocks/>
            </p:cNvGrpSpPr>
            <p:nvPr/>
          </p:nvGrpSpPr>
          <p:grpSpPr bwMode="auto">
            <a:xfrm>
              <a:off x="3578225" y="5137150"/>
              <a:ext cx="571500" cy="446088"/>
              <a:chOff x="1945" y="3334"/>
              <a:chExt cx="260" cy="290"/>
            </a:xfrm>
          </p:grpSpPr>
          <p:sp>
            <p:nvSpPr>
              <p:cNvPr id="39" name="Freeform 13"/>
              <p:cNvSpPr>
                <a:spLocks/>
              </p:cNvSpPr>
              <p:nvPr/>
            </p:nvSpPr>
            <p:spPr bwMode="auto">
              <a:xfrm>
                <a:off x="1945" y="3334"/>
                <a:ext cx="249" cy="279"/>
              </a:xfrm>
              <a:custGeom>
                <a:avLst/>
                <a:gdLst>
                  <a:gd name="T0" fmla="*/ 248 w 249"/>
                  <a:gd name="T1" fmla="*/ 139 h 279"/>
                  <a:gd name="T2" fmla="*/ 246 w 249"/>
                  <a:gd name="T3" fmla="*/ 115 h 279"/>
                  <a:gd name="T4" fmla="*/ 241 w 249"/>
                  <a:gd name="T5" fmla="*/ 91 h 279"/>
                  <a:gd name="T6" fmla="*/ 231 w 249"/>
                  <a:gd name="T7" fmla="*/ 70 h 279"/>
                  <a:gd name="T8" fmla="*/ 219 w 249"/>
                  <a:gd name="T9" fmla="*/ 50 h 279"/>
                  <a:gd name="T10" fmla="*/ 204 w 249"/>
                  <a:gd name="T11" fmla="*/ 33 h 279"/>
                  <a:gd name="T12" fmla="*/ 186 w 249"/>
                  <a:gd name="T13" fmla="*/ 19 h 279"/>
                  <a:gd name="T14" fmla="*/ 166 w 249"/>
                  <a:gd name="T15" fmla="*/ 8 h 279"/>
                  <a:gd name="T16" fmla="*/ 146 w 249"/>
                  <a:gd name="T17" fmla="*/ 2 h 279"/>
                  <a:gd name="T18" fmla="*/ 124 w 249"/>
                  <a:gd name="T19" fmla="*/ 0 h 279"/>
                  <a:gd name="T20" fmla="*/ 102 w 249"/>
                  <a:gd name="T21" fmla="*/ 2 h 279"/>
                  <a:gd name="T22" fmla="*/ 82 w 249"/>
                  <a:gd name="T23" fmla="*/ 8 h 279"/>
                  <a:gd name="T24" fmla="*/ 62 w 249"/>
                  <a:gd name="T25" fmla="*/ 19 h 279"/>
                  <a:gd name="T26" fmla="*/ 44 w 249"/>
                  <a:gd name="T27" fmla="*/ 33 h 279"/>
                  <a:gd name="T28" fmla="*/ 29 w 249"/>
                  <a:gd name="T29" fmla="*/ 50 h 279"/>
                  <a:gd name="T30" fmla="*/ 17 w 249"/>
                  <a:gd name="T31" fmla="*/ 70 h 279"/>
                  <a:gd name="T32" fmla="*/ 7 w 249"/>
                  <a:gd name="T33" fmla="*/ 91 h 279"/>
                  <a:gd name="T34" fmla="*/ 2 w 249"/>
                  <a:gd name="T35" fmla="*/ 115 h 279"/>
                  <a:gd name="T36" fmla="*/ 0 w 249"/>
                  <a:gd name="T37" fmla="*/ 139 h 279"/>
                  <a:gd name="T38" fmla="*/ 2 w 249"/>
                  <a:gd name="T39" fmla="*/ 163 h 279"/>
                  <a:gd name="T40" fmla="*/ 7 w 249"/>
                  <a:gd name="T41" fmla="*/ 187 h 279"/>
                  <a:gd name="T42" fmla="*/ 17 w 249"/>
                  <a:gd name="T43" fmla="*/ 208 h 279"/>
                  <a:gd name="T44" fmla="*/ 29 w 249"/>
                  <a:gd name="T45" fmla="*/ 228 h 279"/>
                  <a:gd name="T46" fmla="*/ 44 w 249"/>
                  <a:gd name="T47" fmla="*/ 245 h 279"/>
                  <a:gd name="T48" fmla="*/ 62 w 249"/>
                  <a:gd name="T49" fmla="*/ 259 h 279"/>
                  <a:gd name="T50" fmla="*/ 82 w 249"/>
                  <a:gd name="T51" fmla="*/ 270 h 279"/>
                  <a:gd name="T52" fmla="*/ 102 w 249"/>
                  <a:gd name="T53" fmla="*/ 276 h 279"/>
                  <a:gd name="T54" fmla="*/ 124 w 249"/>
                  <a:gd name="T55" fmla="*/ 278 h 279"/>
                  <a:gd name="T56" fmla="*/ 146 w 249"/>
                  <a:gd name="T57" fmla="*/ 276 h 279"/>
                  <a:gd name="T58" fmla="*/ 166 w 249"/>
                  <a:gd name="T59" fmla="*/ 270 h 279"/>
                  <a:gd name="T60" fmla="*/ 186 w 249"/>
                  <a:gd name="T61" fmla="*/ 259 h 279"/>
                  <a:gd name="T62" fmla="*/ 204 w 249"/>
                  <a:gd name="T63" fmla="*/ 245 h 279"/>
                  <a:gd name="T64" fmla="*/ 219 w 249"/>
                  <a:gd name="T65" fmla="*/ 228 h 279"/>
                  <a:gd name="T66" fmla="*/ 231 w 249"/>
                  <a:gd name="T67" fmla="*/ 208 h 279"/>
                  <a:gd name="T68" fmla="*/ 241 w 249"/>
                  <a:gd name="T69" fmla="*/ 187 h 279"/>
                  <a:gd name="T70" fmla="*/ 246 w 249"/>
                  <a:gd name="T71" fmla="*/ 163 h 279"/>
                  <a:gd name="T72" fmla="*/ 248 w 249"/>
                  <a:gd name="T73" fmla="*/ 139 h 27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249" h="279">
                    <a:moveTo>
                      <a:pt x="248" y="139"/>
                    </a:moveTo>
                    <a:lnTo>
                      <a:pt x="246" y="115"/>
                    </a:lnTo>
                    <a:lnTo>
                      <a:pt x="241" y="91"/>
                    </a:lnTo>
                    <a:lnTo>
                      <a:pt x="231" y="70"/>
                    </a:lnTo>
                    <a:lnTo>
                      <a:pt x="219" y="50"/>
                    </a:lnTo>
                    <a:lnTo>
                      <a:pt x="204" y="33"/>
                    </a:lnTo>
                    <a:lnTo>
                      <a:pt x="186" y="19"/>
                    </a:lnTo>
                    <a:lnTo>
                      <a:pt x="166" y="8"/>
                    </a:lnTo>
                    <a:lnTo>
                      <a:pt x="146" y="2"/>
                    </a:lnTo>
                    <a:lnTo>
                      <a:pt x="124" y="0"/>
                    </a:lnTo>
                    <a:lnTo>
                      <a:pt x="102" y="2"/>
                    </a:lnTo>
                    <a:lnTo>
                      <a:pt x="82" y="8"/>
                    </a:lnTo>
                    <a:lnTo>
                      <a:pt x="62" y="19"/>
                    </a:lnTo>
                    <a:lnTo>
                      <a:pt x="44" y="33"/>
                    </a:lnTo>
                    <a:lnTo>
                      <a:pt x="29" y="50"/>
                    </a:lnTo>
                    <a:lnTo>
                      <a:pt x="17" y="70"/>
                    </a:lnTo>
                    <a:lnTo>
                      <a:pt x="7" y="91"/>
                    </a:lnTo>
                    <a:lnTo>
                      <a:pt x="2" y="115"/>
                    </a:lnTo>
                    <a:lnTo>
                      <a:pt x="0" y="139"/>
                    </a:lnTo>
                    <a:lnTo>
                      <a:pt x="2" y="163"/>
                    </a:lnTo>
                    <a:lnTo>
                      <a:pt x="7" y="187"/>
                    </a:lnTo>
                    <a:lnTo>
                      <a:pt x="17" y="208"/>
                    </a:lnTo>
                    <a:lnTo>
                      <a:pt x="29" y="228"/>
                    </a:lnTo>
                    <a:lnTo>
                      <a:pt x="44" y="245"/>
                    </a:lnTo>
                    <a:lnTo>
                      <a:pt x="62" y="259"/>
                    </a:lnTo>
                    <a:lnTo>
                      <a:pt x="82" y="270"/>
                    </a:lnTo>
                    <a:lnTo>
                      <a:pt x="102" y="276"/>
                    </a:lnTo>
                    <a:lnTo>
                      <a:pt x="124" y="278"/>
                    </a:lnTo>
                    <a:lnTo>
                      <a:pt x="146" y="276"/>
                    </a:lnTo>
                    <a:lnTo>
                      <a:pt x="166" y="270"/>
                    </a:lnTo>
                    <a:lnTo>
                      <a:pt x="186" y="259"/>
                    </a:lnTo>
                    <a:lnTo>
                      <a:pt x="204" y="245"/>
                    </a:lnTo>
                    <a:lnTo>
                      <a:pt x="219" y="228"/>
                    </a:lnTo>
                    <a:lnTo>
                      <a:pt x="231" y="208"/>
                    </a:lnTo>
                    <a:lnTo>
                      <a:pt x="241" y="187"/>
                    </a:lnTo>
                    <a:lnTo>
                      <a:pt x="246" y="163"/>
                    </a:lnTo>
                    <a:lnTo>
                      <a:pt x="248" y="13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0" name="Line 14"/>
              <p:cNvSpPr>
                <a:spLocks noChangeShapeType="1"/>
              </p:cNvSpPr>
              <p:nvPr/>
            </p:nvSpPr>
            <p:spPr bwMode="auto">
              <a:xfrm flipH="1" flipV="1">
                <a:off x="2195" y="3448"/>
                <a:ext cx="10" cy="3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" name="Line 15"/>
              <p:cNvSpPr>
                <a:spLocks noChangeShapeType="1"/>
              </p:cNvSpPr>
              <p:nvPr/>
            </p:nvSpPr>
            <p:spPr bwMode="auto">
              <a:xfrm flipH="1" flipV="1">
                <a:off x="2194" y="3442"/>
                <a:ext cx="9" cy="1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2" name="Line 16"/>
              <p:cNvSpPr>
                <a:spLocks noChangeShapeType="1"/>
              </p:cNvSpPr>
              <p:nvPr/>
            </p:nvSpPr>
            <p:spPr bwMode="auto">
              <a:xfrm flipH="1" flipV="1">
                <a:off x="2179" y="3402"/>
                <a:ext cx="12" cy="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" name="Line 17"/>
              <p:cNvSpPr>
                <a:spLocks noChangeShapeType="1"/>
              </p:cNvSpPr>
              <p:nvPr/>
            </p:nvSpPr>
            <p:spPr bwMode="auto">
              <a:xfrm flipH="1" flipV="1">
                <a:off x="2167" y="3381"/>
                <a:ext cx="20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" name="Line 18"/>
              <p:cNvSpPr>
                <a:spLocks noChangeShapeType="1"/>
              </p:cNvSpPr>
              <p:nvPr/>
            </p:nvSpPr>
            <p:spPr bwMode="auto">
              <a:xfrm flipH="1" flipV="1">
                <a:off x="2164" y="3378"/>
                <a:ext cx="11" cy="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" name="Line 19"/>
              <p:cNvSpPr>
                <a:spLocks noChangeShapeType="1"/>
              </p:cNvSpPr>
              <p:nvPr/>
            </p:nvSpPr>
            <p:spPr bwMode="auto">
              <a:xfrm>
                <a:off x="2137" y="335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6" name="Line 20"/>
              <p:cNvSpPr>
                <a:spLocks noChangeShapeType="1"/>
              </p:cNvSpPr>
              <p:nvPr/>
            </p:nvSpPr>
            <p:spPr bwMode="auto">
              <a:xfrm flipH="1" flipV="1">
                <a:off x="2112" y="3338"/>
                <a:ext cx="29" cy="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7" name="Line 21"/>
              <p:cNvSpPr>
                <a:spLocks noChangeShapeType="1"/>
              </p:cNvSpPr>
              <p:nvPr/>
            </p:nvSpPr>
            <p:spPr bwMode="auto">
              <a:xfrm flipH="1" flipV="1">
                <a:off x="2102" y="3335"/>
                <a:ext cx="18" cy="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8" name="Line 22"/>
              <p:cNvSpPr>
                <a:spLocks noChangeShapeType="1"/>
              </p:cNvSpPr>
              <p:nvPr/>
            </p:nvSpPr>
            <p:spPr bwMode="auto">
              <a:xfrm>
                <a:off x="2073" y="333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9" name="Line 23"/>
              <p:cNvSpPr>
                <a:spLocks noChangeShapeType="1"/>
              </p:cNvSpPr>
              <p:nvPr/>
            </p:nvSpPr>
            <p:spPr bwMode="auto">
              <a:xfrm flipH="1">
                <a:off x="2046" y="3334"/>
                <a:ext cx="31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0" name="Line 24"/>
              <p:cNvSpPr>
                <a:spLocks noChangeShapeType="1"/>
              </p:cNvSpPr>
              <p:nvPr/>
            </p:nvSpPr>
            <p:spPr bwMode="auto">
              <a:xfrm>
                <a:off x="2050" y="333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1" name="Line 25"/>
              <p:cNvSpPr>
                <a:spLocks noChangeShapeType="1"/>
              </p:cNvSpPr>
              <p:nvPr/>
            </p:nvSpPr>
            <p:spPr bwMode="auto">
              <a:xfrm>
                <a:off x="2009" y="335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2" name="Line 26"/>
              <p:cNvSpPr>
                <a:spLocks noChangeShapeType="1"/>
              </p:cNvSpPr>
              <p:nvPr/>
            </p:nvSpPr>
            <p:spPr bwMode="auto">
              <a:xfrm flipH="1">
                <a:off x="1986" y="3358"/>
                <a:ext cx="27" cy="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3" name="Line 27"/>
              <p:cNvSpPr>
                <a:spLocks noChangeShapeType="1"/>
              </p:cNvSpPr>
              <p:nvPr/>
            </p:nvSpPr>
            <p:spPr bwMode="auto">
              <a:xfrm flipH="1">
                <a:off x="1975" y="3372"/>
                <a:ext cx="19" cy="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4" name="Line 28"/>
              <p:cNvSpPr>
                <a:spLocks noChangeShapeType="1"/>
              </p:cNvSpPr>
              <p:nvPr/>
            </p:nvSpPr>
            <p:spPr bwMode="auto">
              <a:xfrm flipH="1">
                <a:off x="1948" y="3417"/>
                <a:ext cx="16" cy="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5" name="Line 29"/>
              <p:cNvSpPr>
                <a:spLocks noChangeShapeType="1"/>
              </p:cNvSpPr>
              <p:nvPr/>
            </p:nvSpPr>
            <p:spPr bwMode="auto">
              <a:xfrm flipH="1">
                <a:off x="1945" y="3432"/>
                <a:ext cx="11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" name="Line 30"/>
              <p:cNvSpPr>
                <a:spLocks noChangeShapeType="1"/>
              </p:cNvSpPr>
              <p:nvPr/>
            </p:nvSpPr>
            <p:spPr bwMode="auto">
              <a:xfrm>
                <a:off x="1945" y="347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7" name="Line 31"/>
              <p:cNvSpPr>
                <a:spLocks noChangeShapeType="1"/>
              </p:cNvSpPr>
              <p:nvPr/>
            </p:nvSpPr>
            <p:spPr bwMode="auto">
              <a:xfrm>
                <a:off x="1945" y="3481"/>
                <a:ext cx="2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8" name="Line 32"/>
              <p:cNvSpPr>
                <a:spLocks noChangeShapeType="1"/>
              </p:cNvSpPr>
              <p:nvPr/>
            </p:nvSpPr>
            <p:spPr bwMode="auto">
              <a:xfrm>
                <a:off x="1947" y="3502"/>
                <a:ext cx="1" cy="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9" name="Line 33"/>
              <p:cNvSpPr>
                <a:spLocks noChangeShapeType="1"/>
              </p:cNvSpPr>
              <p:nvPr/>
            </p:nvSpPr>
            <p:spPr bwMode="auto">
              <a:xfrm>
                <a:off x="1960" y="3541"/>
                <a:ext cx="3" cy="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0" name="Line 34"/>
              <p:cNvSpPr>
                <a:spLocks noChangeShapeType="1"/>
              </p:cNvSpPr>
              <p:nvPr/>
            </p:nvSpPr>
            <p:spPr bwMode="auto">
              <a:xfrm>
                <a:off x="1967" y="3552"/>
                <a:ext cx="4" cy="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1" name="Line 35"/>
              <p:cNvSpPr>
                <a:spLocks noChangeShapeType="1"/>
              </p:cNvSpPr>
              <p:nvPr/>
            </p:nvSpPr>
            <p:spPr bwMode="auto">
              <a:xfrm>
                <a:off x="1975" y="3569"/>
                <a:ext cx="3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2" name="Line 36"/>
              <p:cNvSpPr>
                <a:spLocks noChangeShapeType="1"/>
              </p:cNvSpPr>
              <p:nvPr/>
            </p:nvSpPr>
            <p:spPr bwMode="auto">
              <a:xfrm>
                <a:off x="2009" y="3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3" name="Line 37"/>
              <p:cNvSpPr>
                <a:spLocks noChangeShapeType="1"/>
              </p:cNvSpPr>
              <p:nvPr/>
            </p:nvSpPr>
            <p:spPr bwMode="auto">
              <a:xfrm>
                <a:off x="2013" y="3604"/>
                <a:ext cx="13" cy="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4" name="Line 38"/>
              <p:cNvSpPr>
                <a:spLocks noChangeShapeType="1"/>
              </p:cNvSpPr>
              <p:nvPr/>
            </p:nvSpPr>
            <p:spPr bwMode="auto">
              <a:xfrm>
                <a:off x="2034" y="3612"/>
                <a:ext cx="2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5" name="Line 39"/>
              <p:cNvSpPr>
                <a:spLocks noChangeShapeType="1"/>
              </p:cNvSpPr>
              <p:nvPr/>
            </p:nvSpPr>
            <p:spPr bwMode="auto">
              <a:xfrm>
                <a:off x="2073" y="362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6" name="Line 40"/>
              <p:cNvSpPr>
                <a:spLocks noChangeShapeType="1"/>
              </p:cNvSpPr>
              <p:nvPr/>
            </p:nvSpPr>
            <p:spPr bwMode="auto">
              <a:xfrm flipV="1">
                <a:off x="2077" y="3614"/>
                <a:ext cx="15" cy="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7" name="Line 41"/>
              <p:cNvSpPr>
                <a:spLocks noChangeShapeType="1"/>
              </p:cNvSpPr>
              <p:nvPr/>
            </p:nvSpPr>
            <p:spPr bwMode="auto">
              <a:xfrm>
                <a:off x="2096" y="361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8" name="Line 42"/>
              <p:cNvSpPr>
                <a:spLocks noChangeShapeType="1"/>
              </p:cNvSpPr>
              <p:nvPr/>
            </p:nvSpPr>
            <p:spPr bwMode="auto">
              <a:xfrm>
                <a:off x="2137" y="360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69" name="Line 43"/>
              <p:cNvSpPr>
                <a:spLocks noChangeShapeType="1"/>
              </p:cNvSpPr>
              <p:nvPr/>
            </p:nvSpPr>
            <p:spPr bwMode="auto">
              <a:xfrm flipV="1">
                <a:off x="2141" y="3582"/>
                <a:ext cx="11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0" name="Line 44"/>
              <p:cNvSpPr>
                <a:spLocks noChangeShapeType="1"/>
              </p:cNvSpPr>
              <p:nvPr/>
            </p:nvSpPr>
            <p:spPr bwMode="auto">
              <a:xfrm flipV="1">
                <a:off x="2160" y="3570"/>
                <a:ext cx="3" cy="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" name="Line 45"/>
              <p:cNvSpPr>
                <a:spLocks noChangeShapeType="1"/>
              </p:cNvSpPr>
              <p:nvPr/>
            </p:nvSpPr>
            <p:spPr bwMode="auto">
              <a:xfrm flipV="1">
                <a:off x="2187" y="3522"/>
                <a:ext cx="7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2" name="Line 46"/>
              <p:cNvSpPr>
                <a:spLocks noChangeShapeType="1"/>
              </p:cNvSpPr>
              <p:nvPr/>
            </p:nvSpPr>
            <p:spPr bwMode="auto">
              <a:xfrm flipV="1">
                <a:off x="2194" y="3506"/>
                <a:ext cx="3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3" name="Line 47"/>
              <p:cNvSpPr>
                <a:spLocks noChangeShapeType="1"/>
              </p:cNvSpPr>
              <p:nvPr/>
            </p:nvSpPr>
            <p:spPr bwMode="auto">
              <a:xfrm>
                <a:off x="2201" y="347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74" name="Group 48"/>
            <p:cNvGrpSpPr>
              <a:grpSpLocks/>
            </p:cNvGrpSpPr>
            <p:nvPr/>
          </p:nvGrpSpPr>
          <p:grpSpPr bwMode="auto">
            <a:xfrm>
              <a:off x="3471863" y="5562600"/>
              <a:ext cx="331787" cy="0"/>
              <a:chOff x="1897" y="3611"/>
              <a:chExt cx="151" cy="0"/>
            </a:xfrm>
          </p:grpSpPr>
          <p:sp>
            <p:nvSpPr>
              <p:cNvPr id="75" name="Line 49"/>
              <p:cNvSpPr>
                <a:spLocks noChangeShapeType="1"/>
              </p:cNvSpPr>
              <p:nvPr/>
            </p:nvSpPr>
            <p:spPr bwMode="auto">
              <a:xfrm>
                <a:off x="1897" y="3611"/>
                <a:ext cx="2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6" name="Line 50"/>
              <p:cNvSpPr>
                <a:spLocks noChangeShapeType="1"/>
              </p:cNvSpPr>
              <p:nvPr/>
            </p:nvSpPr>
            <p:spPr bwMode="auto">
              <a:xfrm>
                <a:off x="1961" y="3611"/>
                <a:ext cx="2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7" name="Line 51"/>
              <p:cNvSpPr>
                <a:spLocks noChangeShapeType="1"/>
              </p:cNvSpPr>
              <p:nvPr/>
            </p:nvSpPr>
            <p:spPr bwMode="auto">
              <a:xfrm>
                <a:off x="2025" y="3611"/>
                <a:ext cx="2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78" name="Group 52"/>
            <p:cNvGrpSpPr>
              <a:grpSpLocks/>
            </p:cNvGrpSpPr>
            <p:nvPr/>
          </p:nvGrpSpPr>
          <p:grpSpPr bwMode="auto">
            <a:xfrm>
              <a:off x="3471863" y="5135563"/>
              <a:ext cx="331787" cy="0"/>
              <a:chOff x="1897" y="3333"/>
              <a:chExt cx="151" cy="0"/>
            </a:xfrm>
          </p:grpSpPr>
          <p:sp>
            <p:nvSpPr>
              <p:cNvPr id="79" name="Line 53"/>
              <p:cNvSpPr>
                <a:spLocks noChangeShapeType="1"/>
              </p:cNvSpPr>
              <p:nvPr/>
            </p:nvSpPr>
            <p:spPr bwMode="auto">
              <a:xfrm>
                <a:off x="1897" y="3333"/>
                <a:ext cx="2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0" name="Line 54"/>
              <p:cNvSpPr>
                <a:spLocks noChangeShapeType="1"/>
              </p:cNvSpPr>
              <p:nvPr/>
            </p:nvSpPr>
            <p:spPr bwMode="auto">
              <a:xfrm>
                <a:off x="1961" y="3333"/>
                <a:ext cx="2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1" name="Line 55"/>
              <p:cNvSpPr>
                <a:spLocks noChangeShapeType="1"/>
              </p:cNvSpPr>
              <p:nvPr/>
            </p:nvSpPr>
            <p:spPr bwMode="auto">
              <a:xfrm>
                <a:off x="2025" y="3333"/>
                <a:ext cx="2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82" name="Rectangle 56"/>
            <p:cNvSpPr>
              <a:spLocks noChangeArrowheads="1"/>
            </p:cNvSpPr>
            <p:nvPr/>
          </p:nvSpPr>
          <p:spPr bwMode="auto">
            <a:xfrm>
              <a:off x="723900" y="5027613"/>
              <a:ext cx="754063" cy="568325"/>
            </a:xfrm>
            <a:prstGeom prst="rect">
              <a:avLst/>
            </a:prstGeom>
            <a:solidFill>
              <a:srgbClr val="618FF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endParaRPr lang="zh-TW" altLang="en-US"/>
            </a:p>
          </p:txBody>
        </p:sp>
        <p:grpSp>
          <p:nvGrpSpPr>
            <p:cNvPr id="83" name="Group 57"/>
            <p:cNvGrpSpPr>
              <a:grpSpLocks/>
            </p:cNvGrpSpPr>
            <p:nvPr/>
          </p:nvGrpSpPr>
          <p:grpSpPr bwMode="auto">
            <a:xfrm>
              <a:off x="827088" y="5099050"/>
              <a:ext cx="576262" cy="444500"/>
              <a:chOff x="694" y="3309"/>
              <a:chExt cx="262" cy="290"/>
            </a:xfrm>
          </p:grpSpPr>
          <p:sp>
            <p:nvSpPr>
              <p:cNvPr id="84" name="Freeform 58"/>
              <p:cNvSpPr>
                <a:spLocks/>
              </p:cNvSpPr>
              <p:nvPr/>
            </p:nvSpPr>
            <p:spPr bwMode="auto">
              <a:xfrm>
                <a:off x="694" y="3309"/>
                <a:ext cx="251" cy="279"/>
              </a:xfrm>
              <a:custGeom>
                <a:avLst/>
                <a:gdLst>
                  <a:gd name="T0" fmla="*/ 250 w 251"/>
                  <a:gd name="T1" fmla="*/ 139 h 279"/>
                  <a:gd name="T2" fmla="*/ 248 w 251"/>
                  <a:gd name="T3" fmla="*/ 115 h 279"/>
                  <a:gd name="T4" fmla="*/ 242 w 251"/>
                  <a:gd name="T5" fmla="*/ 91 h 279"/>
                  <a:gd name="T6" fmla="*/ 233 w 251"/>
                  <a:gd name="T7" fmla="*/ 70 h 279"/>
                  <a:gd name="T8" fmla="*/ 221 w 251"/>
                  <a:gd name="T9" fmla="*/ 50 h 279"/>
                  <a:gd name="T10" fmla="*/ 205 w 251"/>
                  <a:gd name="T11" fmla="*/ 33 h 279"/>
                  <a:gd name="T12" fmla="*/ 187 w 251"/>
                  <a:gd name="T13" fmla="*/ 19 h 279"/>
                  <a:gd name="T14" fmla="*/ 168 w 251"/>
                  <a:gd name="T15" fmla="*/ 8 h 279"/>
                  <a:gd name="T16" fmla="*/ 147 w 251"/>
                  <a:gd name="T17" fmla="*/ 2 h 279"/>
                  <a:gd name="T18" fmla="*/ 125 w 251"/>
                  <a:gd name="T19" fmla="*/ 0 h 279"/>
                  <a:gd name="T20" fmla="*/ 103 w 251"/>
                  <a:gd name="T21" fmla="*/ 2 h 279"/>
                  <a:gd name="T22" fmla="*/ 82 w 251"/>
                  <a:gd name="T23" fmla="*/ 8 h 279"/>
                  <a:gd name="T24" fmla="*/ 63 w 251"/>
                  <a:gd name="T25" fmla="*/ 19 h 279"/>
                  <a:gd name="T26" fmla="*/ 45 w 251"/>
                  <a:gd name="T27" fmla="*/ 33 h 279"/>
                  <a:gd name="T28" fmla="*/ 29 w 251"/>
                  <a:gd name="T29" fmla="*/ 50 h 279"/>
                  <a:gd name="T30" fmla="*/ 17 w 251"/>
                  <a:gd name="T31" fmla="*/ 70 h 279"/>
                  <a:gd name="T32" fmla="*/ 8 w 251"/>
                  <a:gd name="T33" fmla="*/ 91 h 279"/>
                  <a:gd name="T34" fmla="*/ 2 w 251"/>
                  <a:gd name="T35" fmla="*/ 115 h 279"/>
                  <a:gd name="T36" fmla="*/ 0 w 251"/>
                  <a:gd name="T37" fmla="*/ 139 h 279"/>
                  <a:gd name="T38" fmla="*/ 2 w 251"/>
                  <a:gd name="T39" fmla="*/ 163 h 279"/>
                  <a:gd name="T40" fmla="*/ 8 w 251"/>
                  <a:gd name="T41" fmla="*/ 187 h 279"/>
                  <a:gd name="T42" fmla="*/ 17 w 251"/>
                  <a:gd name="T43" fmla="*/ 208 h 279"/>
                  <a:gd name="T44" fmla="*/ 29 w 251"/>
                  <a:gd name="T45" fmla="*/ 228 h 279"/>
                  <a:gd name="T46" fmla="*/ 45 w 251"/>
                  <a:gd name="T47" fmla="*/ 245 h 279"/>
                  <a:gd name="T48" fmla="*/ 63 w 251"/>
                  <a:gd name="T49" fmla="*/ 259 h 279"/>
                  <a:gd name="T50" fmla="*/ 82 w 251"/>
                  <a:gd name="T51" fmla="*/ 270 h 279"/>
                  <a:gd name="T52" fmla="*/ 103 w 251"/>
                  <a:gd name="T53" fmla="*/ 276 h 279"/>
                  <a:gd name="T54" fmla="*/ 125 w 251"/>
                  <a:gd name="T55" fmla="*/ 278 h 279"/>
                  <a:gd name="T56" fmla="*/ 147 w 251"/>
                  <a:gd name="T57" fmla="*/ 276 h 279"/>
                  <a:gd name="T58" fmla="*/ 168 w 251"/>
                  <a:gd name="T59" fmla="*/ 270 h 279"/>
                  <a:gd name="T60" fmla="*/ 187 w 251"/>
                  <a:gd name="T61" fmla="*/ 259 h 279"/>
                  <a:gd name="T62" fmla="*/ 205 w 251"/>
                  <a:gd name="T63" fmla="*/ 245 h 279"/>
                  <a:gd name="T64" fmla="*/ 221 w 251"/>
                  <a:gd name="T65" fmla="*/ 228 h 279"/>
                  <a:gd name="T66" fmla="*/ 233 w 251"/>
                  <a:gd name="T67" fmla="*/ 208 h 279"/>
                  <a:gd name="T68" fmla="*/ 242 w 251"/>
                  <a:gd name="T69" fmla="*/ 187 h 279"/>
                  <a:gd name="T70" fmla="*/ 248 w 251"/>
                  <a:gd name="T71" fmla="*/ 163 h 279"/>
                  <a:gd name="T72" fmla="*/ 250 w 251"/>
                  <a:gd name="T73" fmla="*/ 139 h 27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251" h="279">
                    <a:moveTo>
                      <a:pt x="250" y="139"/>
                    </a:moveTo>
                    <a:lnTo>
                      <a:pt x="248" y="115"/>
                    </a:lnTo>
                    <a:lnTo>
                      <a:pt x="242" y="91"/>
                    </a:lnTo>
                    <a:lnTo>
                      <a:pt x="233" y="70"/>
                    </a:lnTo>
                    <a:lnTo>
                      <a:pt x="221" y="50"/>
                    </a:lnTo>
                    <a:lnTo>
                      <a:pt x="205" y="33"/>
                    </a:lnTo>
                    <a:lnTo>
                      <a:pt x="187" y="19"/>
                    </a:lnTo>
                    <a:lnTo>
                      <a:pt x="168" y="8"/>
                    </a:lnTo>
                    <a:lnTo>
                      <a:pt x="147" y="2"/>
                    </a:lnTo>
                    <a:lnTo>
                      <a:pt x="125" y="0"/>
                    </a:lnTo>
                    <a:lnTo>
                      <a:pt x="103" y="2"/>
                    </a:lnTo>
                    <a:lnTo>
                      <a:pt x="82" y="8"/>
                    </a:lnTo>
                    <a:lnTo>
                      <a:pt x="63" y="19"/>
                    </a:lnTo>
                    <a:lnTo>
                      <a:pt x="45" y="33"/>
                    </a:lnTo>
                    <a:lnTo>
                      <a:pt x="29" y="50"/>
                    </a:lnTo>
                    <a:lnTo>
                      <a:pt x="17" y="70"/>
                    </a:lnTo>
                    <a:lnTo>
                      <a:pt x="8" y="91"/>
                    </a:lnTo>
                    <a:lnTo>
                      <a:pt x="2" y="115"/>
                    </a:lnTo>
                    <a:lnTo>
                      <a:pt x="0" y="139"/>
                    </a:lnTo>
                    <a:lnTo>
                      <a:pt x="2" y="163"/>
                    </a:lnTo>
                    <a:lnTo>
                      <a:pt x="8" y="187"/>
                    </a:lnTo>
                    <a:lnTo>
                      <a:pt x="17" y="208"/>
                    </a:lnTo>
                    <a:lnTo>
                      <a:pt x="29" y="228"/>
                    </a:lnTo>
                    <a:lnTo>
                      <a:pt x="45" y="245"/>
                    </a:lnTo>
                    <a:lnTo>
                      <a:pt x="63" y="259"/>
                    </a:lnTo>
                    <a:lnTo>
                      <a:pt x="82" y="270"/>
                    </a:lnTo>
                    <a:lnTo>
                      <a:pt x="103" y="276"/>
                    </a:lnTo>
                    <a:lnTo>
                      <a:pt x="125" y="278"/>
                    </a:lnTo>
                    <a:lnTo>
                      <a:pt x="147" y="276"/>
                    </a:lnTo>
                    <a:lnTo>
                      <a:pt x="168" y="270"/>
                    </a:lnTo>
                    <a:lnTo>
                      <a:pt x="187" y="259"/>
                    </a:lnTo>
                    <a:lnTo>
                      <a:pt x="205" y="245"/>
                    </a:lnTo>
                    <a:lnTo>
                      <a:pt x="221" y="228"/>
                    </a:lnTo>
                    <a:lnTo>
                      <a:pt x="233" y="208"/>
                    </a:lnTo>
                    <a:lnTo>
                      <a:pt x="242" y="187"/>
                    </a:lnTo>
                    <a:lnTo>
                      <a:pt x="248" y="163"/>
                    </a:lnTo>
                    <a:lnTo>
                      <a:pt x="250" y="13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5" name="Line 59"/>
              <p:cNvSpPr>
                <a:spLocks noChangeShapeType="1"/>
              </p:cNvSpPr>
              <p:nvPr/>
            </p:nvSpPr>
            <p:spPr bwMode="auto">
              <a:xfrm flipH="1" flipV="1">
                <a:off x="946" y="3423"/>
                <a:ext cx="10" cy="3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6" name="Line 60"/>
              <p:cNvSpPr>
                <a:spLocks noChangeShapeType="1"/>
              </p:cNvSpPr>
              <p:nvPr/>
            </p:nvSpPr>
            <p:spPr bwMode="auto">
              <a:xfrm flipH="1" flipV="1">
                <a:off x="945" y="3417"/>
                <a:ext cx="9" cy="1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7" name="Line 61"/>
              <p:cNvSpPr>
                <a:spLocks noChangeShapeType="1"/>
              </p:cNvSpPr>
              <p:nvPr/>
            </p:nvSpPr>
            <p:spPr bwMode="auto">
              <a:xfrm flipH="1" flipV="1">
                <a:off x="930" y="3377"/>
                <a:ext cx="11" cy="1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8" name="Line 62"/>
              <p:cNvSpPr>
                <a:spLocks noChangeShapeType="1"/>
              </p:cNvSpPr>
              <p:nvPr/>
            </p:nvSpPr>
            <p:spPr bwMode="auto">
              <a:xfrm flipH="1" flipV="1">
                <a:off x="918" y="3356"/>
                <a:ext cx="20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9" name="Line 63"/>
              <p:cNvSpPr>
                <a:spLocks noChangeShapeType="1"/>
              </p:cNvSpPr>
              <p:nvPr/>
            </p:nvSpPr>
            <p:spPr bwMode="auto">
              <a:xfrm flipH="1" flipV="1">
                <a:off x="915" y="3353"/>
                <a:ext cx="11" cy="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0" name="Line 64"/>
              <p:cNvSpPr>
                <a:spLocks noChangeShapeType="1"/>
              </p:cNvSpPr>
              <p:nvPr/>
            </p:nvSpPr>
            <p:spPr bwMode="auto">
              <a:xfrm>
                <a:off x="887" y="332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1" name="Line 65"/>
              <p:cNvSpPr>
                <a:spLocks noChangeShapeType="1"/>
              </p:cNvSpPr>
              <p:nvPr/>
            </p:nvSpPr>
            <p:spPr bwMode="auto">
              <a:xfrm flipH="1" flipV="1">
                <a:off x="863" y="3313"/>
                <a:ext cx="28" cy="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" name="Line 66"/>
              <p:cNvSpPr>
                <a:spLocks noChangeShapeType="1"/>
              </p:cNvSpPr>
              <p:nvPr/>
            </p:nvSpPr>
            <p:spPr bwMode="auto">
              <a:xfrm flipH="1" flipV="1">
                <a:off x="852" y="3310"/>
                <a:ext cx="19" cy="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3" name="Line 67"/>
              <p:cNvSpPr>
                <a:spLocks noChangeShapeType="1"/>
              </p:cNvSpPr>
              <p:nvPr/>
            </p:nvSpPr>
            <p:spPr bwMode="auto">
              <a:xfrm>
                <a:off x="823" y="330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4" name="Line 68"/>
              <p:cNvSpPr>
                <a:spLocks noChangeShapeType="1"/>
              </p:cNvSpPr>
              <p:nvPr/>
            </p:nvSpPr>
            <p:spPr bwMode="auto">
              <a:xfrm flipH="1">
                <a:off x="796" y="3309"/>
                <a:ext cx="31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5" name="Line 69"/>
              <p:cNvSpPr>
                <a:spLocks noChangeShapeType="1"/>
              </p:cNvSpPr>
              <p:nvPr/>
            </p:nvSpPr>
            <p:spPr bwMode="auto">
              <a:xfrm>
                <a:off x="800" y="331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6" name="Line 70"/>
              <p:cNvSpPr>
                <a:spLocks noChangeShapeType="1"/>
              </p:cNvSpPr>
              <p:nvPr/>
            </p:nvSpPr>
            <p:spPr bwMode="auto">
              <a:xfrm>
                <a:off x="759" y="332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7" name="Line 71"/>
              <p:cNvSpPr>
                <a:spLocks noChangeShapeType="1"/>
              </p:cNvSpPr>
              <p:nvPr/>
            </p:nvSpPr>
            <p:spPr bwMode="auto">
              <a:xfrm flipH="1">
                <a:off x="736" y="3333"/>
                <a:ext cx="27" cy="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8" name="Line 72"/>
              <p:cNvSpPr>
                <a:spLocks noChangeShapeType="1"/>
              </p:cNvSpPr>
              <p:nvPr/>
            </p:nvSpPr>
            <p:spPr bwMode="auto">
              <a:xfrm flipH="1">
                <a:off x="725" y="3347"/>
                <a:ext cx="19" cy="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9" name="Line 73"/>
              <p:cNvSpPr>
                <a:spLocks noChangeShapeType="1"/>
              </p:cNvSpPr>
              <p:nvPr/>
            </p:nvSpPr>
            <p:spPr bwMode="auto">
              <a:xfrm flipH="1">
                <a:off x="698" y="3392"/>
                <a:ext cx="15" cy="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0" name="Line 74"/>
              <p:cNvSpPr>
                <a:spLocks noChangeShapeType="1"/>
              </p:cNvSpPr>
              <p:nvPr/>
            </p:nvSpPr>
            <p:spPr bwMode="auto">
              <a:xfrm flipH="1">
                <a:off x="694" y="3407"/>
                <a:ext cx="12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1" name="Line 75"/>
              <p:cNvSpPr>
                <a:spLocks noChangeShapeType="1"/>
              </p:cNvSpPr>
              <p:nvPr/>
            </p:nvSpPr>
            <p:spPr bwMode="auto">
              <a:xfrm>
                <a:off x="694" y="345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2" name="Line 76"/>
              <p:cNvSpPr>
                <a:spLocks noChangeShapeType="1"/>
              </p:cNvSpPr>
              <p:nvPr/>
            </p:nvSpPr>
            <p:spPr bwMode="auto">
              <a:xfrm>
                <a:off x="694" y="3456"/>
                <a:ext cx="2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3" name="Line 77"/>
              <p:cNvSpPr>
                <a:spLocks noChangeShapeType="1"/>
              </p:cNvSpPr>
              <p:nvPr/>
            </p:nvSpPr>
            <p:spPr bwMode="auto">
              <a:xfrm>
                <a:off x="696" y="3477"/>
                <a:ext cx="2" cy="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4" name="Line 78"/>
              <p:cNvSpPr>
                <a:spLocks noChangeShapeType="1"/>
              </p:cNvSpPr>
              <p:nvPr/>
            </p:nvSpPr>
            <p:spPr bwMode="auto">
              <a:xfrm>
                <a:off x="709" y="3516"/>
                <a:ext cx="3" cy="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5" name="Line 79"/>
              <p:cNvSpPr>
                <a:spLocks noChangeShapeType="1"/>
              </p:cNvSpPr>
              <p:nvPr/>
            </p:nvSpPr>
            <p:spPr bwMode="auto">
              <a:xfrm>
                <a:off x="716" y="3527"/>
                <a:ext cx="4" cy="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6" name="Line 80"/>
              <p:cNvSpPr>
                <a:spLocks noChangeShapeType="1"/>
              </p:cNvSpPr>
              <p:nvPr/>
            </p:nvSpPr>
            <p:spPr bwMode="auto">
              <a:xfrm>
                <a:off x="724" y="3544"/>
                <a:ext cx="3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7" name="Line 81"/>
              <p:cNvSpPr>
                <a:spLocks noChangeShapeType="1"/>
              </p:cNvSpPr>
              <p:nvPr/>
            </p:nvSpPr>
            <p:spPr bwMode="auto">
              <a:xfrm>
                <a:off x="759" y="35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8" name="Line 82"/>
              <p:cNvSpPr>
                <a:spLocks noChangeShapeType="1"/>
              </p:cNvSpPr>
              <p:nvPr/>
            </p:nvSpPr>
            <p:spPr bwMode="auto">
              <a:xfrm>
                <a:off x="763" y="3579"/>
                <a:ext cx="12" cy="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9" name="Line 83"/>
              <p:cNvSpPr>
                <a:spLocks noChangeShapeType="1"/>
              </p:cNvSpPr>
              <p:nvPr/>
            </p:nvSpPr>
            <p:spPr bwMode="auto">
              <a:xfrm>
                <a:off x="783" y="3587"/>
                <a:ext cx="3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0" name="Line 84"/>
              <p:cNvSpPr>
                <a:spLocks noChangeShapeType="1"/>
              </p:cNvSpPr>
              <p:nvPr/>
            </p:nvSpPr>
            <p:spPr bwMode="auto">
              <a:xfrm>
                <a:off x="823" y="359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1" name="Line 85"/>
              <p:cNvSpPr>
                <a:spLocks noChangeShapeType="1"/>
              </p:cNvSpPr>
              <p:nvPr/>
            </p:nvSpPr>
            <p:spPr bwMode="auto">
              <a:xfrm flipV="1">
                <a:off x="827" y="3589"/>
                <a:ext cx="15" cy="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2" name="Line 86"/>
              <p:cNvSpPr>
                <a:spLocks noChangeShapeType="1"/>
              </p:cNvSpPr>
              <p:nvPr/>
            </p:nvSpPr>
            <p:spPr bwMode="auto">
              <a:xfrm>
                <a:off x="846" y="359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3" name="Line 87"/>
              <p:cNvSpPr>
                <a:spLocks noChangeShapeType="1"/>
              </p:cNvSpPr>
              <p:nvPr/>
            </p:nvSpPr>
            <p:spPr bwMode="auto">
              <a:xfrm>
                <a:off x="887" y="35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4" name="Line 88"/>
              <p:cNvSpPr>
                <a:spLocks noChangeShapeType="1"/>
              </p:cNvSpPr>
              <p:nvPr/>
            </p:nvSpPr>
            <p:spPr bwMode="auto">
              <a:xfrm flipV="1">
                <a:off x="891" y="3557"/>
                <a:ext cx="11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5" name="Line 89"/>
              <p:cNvSpPr>
                <a:spLocks noChangeShapeType="1"/>
              </p:cNvSpPr>
              <p:nvPr/>
            </p:nvSpPr>
            <p:spPr bwMode="auto">
              <a:xfrm flipV="1">
                <a:off x="910" y="3545"/>
                <a:ext cx="3" cy="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6" name="Line 90"/>
              <p:cNvSpPr>
                <a:spLocks noChangeShapeType="1"/>
              </p:cNvSpPr>
              <p:nvPr/>
            </p:nvSpPr>
            <p:spPr bwMode="auto">
              <a:xfrm flipV="1">
                <a:off x="937" y="3497"/>
                <a:ext cx="7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7" name="Line 91"/>
              <p:cNvSpPr>
                <a:spLocks noChangeShapeType="1"/>
              </p:cNvSpPr>
              <p:nvPr/>
            </p:nvSpPr>
            <p:spPr bwMode="auto">
              <a:xfrm flipV="1">
                <a:off x="944" y="3481"/>
                <a:ext cx="4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8" name="Line 92"/>
              <p:cNvSpPr>
                <a:spLocks noChangeShapeType="1"/>
              </p:cNvSpPr>
              <p:nvPr/>
            </p:nvSpPr>
            <p:spPr bwMode="auto">
              <a:xfrm>
                <a:off x="952" y="345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19" name="Group 93"/>
            <p:cNvGrpSpPr>
              <a:grpSpLocks/>
            </p:cNvGrpSpPr>
            <p:nvPr/>
          </p:nvGrpSpPr>
          <p:grpSpPr bwMode="auto">
            <a:xfrm>
              <a:off x="1111250" y="5097463"/>
              <a:ext cx="331788" cy="0"/>
              <a:chOff x="823" y="3308"/>
              <a:chExt cx="151" cy="0"/>
            </a:xfrm>
          </p:grpSpPr>
          <p:sp>
            <p:nvSpPr>
              <p:cNvPr id="120" name="Line 94"/>
              <p:cNvSpPr>
                <a:spLocks noChangeShapeType="1"/>
              </p:cNvSpPr>
              <p:nvPr/>
            </p:nvSpPr>
            <p:spPr bwMode="auto">
              <a:xfrm>
                <a:off x="823" y="3308"/>
                <a:ext cx="2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1" name="Line 95"/>
              <p:cNvSpPr>
                <a:spLocks noChangeShapeType="1"/>
              </p:cNvSpPr>
              <p:nvPr/>
            </p:nvSpPr>
            <p:spPr bwMode="auto">
              <a:xfrm>
                <a:off x="887" y="3308"/>
                <a:ext cx="2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2" name="Line 96"/>
              <p:cNvSpPr>
                <a:spLocks noChangeShapeType="1"/>
              </p:cNvSpPr>
              <p:nvPr/>
            </p:nvSpPr>
            <p:spPr bwMode="auto">
              <a:xfrm>
                <a:off x="951" y="3308"/>
                <a:ext cx="2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23" name="Group 97"/>
            <p:cNvGrpSpPr>
              <a:grpSpLocks/>
            </p:cNvGrpSpPr>
            <p:nvPr/>
          </p:nvGrpSpPr>
          <p:grpSpPr bwMode="auto">
            <a:xfrm>
              <a:off x="1111250" y="5524500"/>
              <a:ext cx="331788" cy="0"/>
              <a:chOff x="823" y="3586"/>
              <a:chExt cx="151" cy="0"/>
            </a:xfrm>
          </p:grpSpPr>
          <p:sp>
            <p:nvSpPr>
              <p:cNvPr id="124" name="Line 98"/>
              <p:cNvSpPr>
                <a:spLocks noChangeShapeType="1"/>
              </p:cNvSpPr>
              <p:nvPr/>
            </p:nvSpPr>
            <p:spPr bwMode="auto">
              <a:xfrm>
                <a:off x="823" y="3586"/>
                <a:ext cx="2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5" name="Line 99"/>
              <p:cNvSpPr>
                <a:spLocks noChangeShapeType="1"/>
              </p:cNvSpPr>
              <p:nvPr/>
            </p:nvSpPr>
            <p:spPr bwMode="auto">
              <a:xfrm>
                <a:off x="887" y="3586"/>
                <a:ext cx="2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6" name="Line 100"/>
              <p:cNvSpPr>
                <a:spLocks noChangeShapeType="1"/>
              </p:cNvSpPr>
              <p:nvPr/>
            </p:nvSpPr>
            <p:spPr bwMode="auto">
              <a:xfrm>
                <a:off x="951" y="3586"/>
                <a:ext cx="2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27" name="Rectangle 102"/>
            <p:cNvSpPr>
              <a:spLocks noChangeArrowheads="1"/>
            </p:cNvSpPr>
            <p:nvPr/>
          </p:nvSpPr>
          <p:spPr bwMode="auto">
            <a:xfrm>
              <a:off x="681038" y="5221288"/>
              <a:ext cx="962025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lang="zh-TW" altLang="en-US" sz="900">
                  <a:solidFill>
                    <a:srgbClr val="000000"/>
                  </a:solidFill>
                  <a:ea typeface="標楷體" panose="03000509000000000000" pitchFamily="65" charset="-120"/>
                </a:rPr>
                <a:t>晶舟</a:t>
              </a:r>
              <a:r>
                <a:rPr lang="ja-JP" altLang="en-US" sz="900">
                  <a:solidFill>
                    <a:srgbClr val="000000"/>
                  </a:solidFill>
                </a:rPr>
                <a:t> </a:t>
              </a:r>
              <a:r>
                <a:rPr lang="en-US" altLang="ja-JP" sz="900">
                  <a:solidFill>
                    <a:srgbClr val="000000"/>
                  </a:solidFill>
                </a:rPr>
                <a:t>B</a:t>
              </a:r>
            </a:p>
          </p:txBody>
        </p:sp>
        <p:grpSp>
          <p:nvGrpSpPr>
            <p:cNvPr id="128" name="Group 103"/>
            <p:cNvGrpSpPr>
              <a:grpSpLocks/>
            </p:cNvGrpSpPr>
            <p:nvPr/>
          </p:nvGrpSpPr>
          <p:grpSpPr bwMode="auto">
            <a:xfrm>
              <a:off x="3071813" y="3756025"/>
              <a:ext cx="952500" cy="723900"/>
              <a:chOff x="1715" y="2435"/>
              <a:chExt cx="433" cy="471"/>
            </a:xfrm>
          </p:grpSpPr>
          <p:sp>
            <p:nvSpPr>
              <p:cNvPr id="129" name="Line 104"/>
              <p:cNvSpPr>
                <a:spLocks noChangeShapeType="1"/>
              </p:cNvSpPr>
              <p:nvPr/>
            </p:nvSpPr>
            <p:spPr bwMode="auto">
              <a:xfrm flipH="1" flipV="1">
                <a:off x="1715" y="2789"/>
                <a:ext cx="190" cy="11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0" name="Line 105"/>
              <p:cNvSpPr>
                <a:spLocks noChangeShapeType="1"/>
              </p:cNvSpPr>
              <p:nvPr/>
            </p:nvSpPr>
            <p:spPr bwMode="auto">
              <a:xfrm flipV="1">
                <a:off x="1719" y="2535"/>
                <a:ext cx="0" cy="2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1" name="Line 106"/>
              <p:cNvSpPr>
                <a:spLocks noChangeShapeType="1"/>
              </p:cNvSpPr>
              <p:nvPr/>
            </p:nvSpPr>
            <p:spPr bwMode="auto">
              <a:xfrm flipV="1">
                <a:off x="1723" y="2435"/>
                <a:ext cx="142" cy="1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2" name="Oval 107"/>
              <p:cNvSpPr>
                <a:spLocks noChangeArrowheads="1"/>
              </p:cNvSpPr>
              <p:nvPr/>
            </p:nvSpPr>
            <p:spPr bwMode="auto">
              <a:xfrm>
                <a:off x="1778" y="2494"/>
                <a:ext cx="342" cy="34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133" name="Freeform 108"/>
              <p:cNvSpPr>
                <a:spLocks/>
              </p:cNvSpPr>
              <p:nvPr/>
            </p:nvSpPr>
            <p:spPr bwMode="auto">
              <a:xfrm>
                <a:off x="1809" y="2525"/>
                <a:ext cx="273" cy="275"/>
              </a:xfrm>
              <a:custGeom>
                <a:avLst/>
                <a:gdLst>
                  <a:gd name="T0" fmla="*/ 272 w 273"/>
                  <a:gd name="T1" fmla="*/ 135 h 275"/>
                  <a:gd name="T2" fmla="*/ 270 w 273"/>
                  <a:gd name="T3" fmla="*/ 111 h 275"/>
                  <a:gd name="T4" fmla="*/ 263 w 273"/>
                  <a:gd name="T5" fmla="*/ 88 h 275"/>
                  <a:gd name="T6" fmla="*/ 253 w 273"/>
                  <a:gd name="T7" fmla="*/ 67 h 275"/>
                  <a:gd name="T8" fmla="*/ 238 w 273"/>
                  <a:gd name="T9" fmla="*/ 47 h 275"/>
                  <a:gd name="T10" fmla="*/ 221 w 273"/>
                  <a:gd name="T11" fmla="*/ 30 h 275"/>
                  <a:gd name="T12" fmla="*/ 202 w 273"/>
                  <a:gd name="T13" fmla="*/ 17 h 275"/>
                  <a:gd name="T14" fmla="*/ 181 w 273"/>
                  <a:gd name="T15" fmla="*/ 7 h 275"/>
                  <a:gd name="T16" fmla="*/ 158 w 273"/>
                  <a:gd name="T17" fmla="*/ 2 h 275"/>
                  <a:gd name="T18" fmla="*/ 134 w 273"/>
                  <a:gd name="T19" fmla="*/ 0 h 275"/>
                  <a:gd name="T20" fmla="*/ 110 w 273"/>
                  <a:gd name="T21" fmla="*/ 2 h 275"/>
                  <a:gd name="T22" fmla="*/ 87 w 273"/>
                  <a:gd name="T23" fmla="*/ 9 h 275"/>
                  <a:gd name="T24" fmla="*/ 66 w 273"/>
                  <a:gd name="T25" fmla="*/ 19 h 275"/>
                  <a:gd name="T26" fmla="*/ 47 w 273"/>
                  <a:gd name="T27" fmla="*/ 34 h 275"/>
                  <a:gd name="T28" fmla="*/ 30 w 273"/>
                  <a:gd name="T29" fmla="*/ 51 h 275"/>
                  <a:gd name="T30" fmla="*/ 17 w 273"/>
                  <a:gd name="T31" fmla="*/ 71 h 275"/>
                  <a:gd name="T32" fmla="*/ 7 w 273"/>
                  <a:gd name="T33" fmla="*/ 92 h 275"/>
                  <a:gd name="T34" fmla="*/ 2 w 273"/>
                  <a:gd name="T35" fmla="*/ 115 h 275"/>
                  <a:gd name="T36" fmla="*/ 0 w 273"/>
                  <a:gd name="T37" fmla="*/ 139 h 275"/>
                  <a:gd name="T38" fmla="*/ 2 w 273"/>
                  <a:gd name="T39" fmla="*/ 163 h 275"/>
                  <a:gd name="T40" fmla="*/ 9 w 273"/>
                  <a:gd name="T41" fmla="*/ 186 h 275"/>
                  <a:gd name="T42" fmla="*/ 19 w 273"/>
                  <a:gd name="T43" fmla="*/ 207 h 275"/>
                  <a:gd name="T44" fmla="*/ 34 w 273"/>
                  <a:gd name="T45" fmla="*/ 227 h 275"/>
                  <a:gd name="T46" fmla="*/ 51 w 273"/>
                  <a:gd name="T47" fmla="*/ 244 h 275"/>
                  <a:gd name="T48" fmla="*/ 70 w 273"/>
                  <a:gd name="T49" fmla="*/ 257 h 275"/>
                  <a:gd name="T50" fmla="*/ 91 w 273"/>
                  <a:gd name="T51" fmla="*/ 267 h 275"/>
                  <a:gd name="T52" fmla="*/ 114 w 273"/>
                  <a:gd name="T53" fmla="*/ 272 h 275"/>
                  <a:gd name="T54" fmla="*/ 138 w 273"/>
                  <a:gd name="T55" fmla="*/ 274 h 275"/>
                  <a:gd name="T56" fmla="*/ 162 w 273"/>
                  <a:gd name="T57" fmla="*/ 272 h 275"/>
                  <a:gd name="T58" fmla="*/ 185 w 273"/>
                  <a:gd name="T59" fmla="*/ 265 h 275"/>
                  <a:gd name="T60" fmla="*/ 206 w 273"/>
                  <a:gd name="T61" fmla="*/ 255 h 275"/>
                  <a:gd name="T62" fmla="*/ 225 w 273"/>
                  <a:gd name="T63" fmla="*/ 240 h 275"/>
                  <a:gd name="T64" fmla="*/ 242 w 273"/>
                  <a:gd name="T65" fmla="*/ 223 h 275"/>
                  <a:gd name="T66" fmla="*/ 255 w 273"/>
                  <a:gd name="T67" fmla="*/ 203 h 275"/>
                  <a:gd name="T68" fmla="*/ 265 w 273"/>
                  <a:gd name="T69" fmla="*/ 182 h 275"/>
                  <a:gd name="T70" fmla="*/ 270 w 273"/>
                  <a:gd name="T71" fmla="*/ 159 h 275"/>
                  <a:gd name="T72" fmla="*/ 272 w 273"/>
                  <a:gd name="T73" fmla="*/ 135 h 27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273" h="275">
                    <a:moveTo>
                      <a:pt x="272" y="135"/>
                    </a:moveTo>
                    <a:lnTo>
                      <a:pt x="270" y="111"/>
                    </a:lnTo>
                    <a:lnTo>
                      <a:pt x="263" y="88"/>
                    </a:lnTo>
                    <a:lnTo>
                      <a:pt x="253" y="67"/>
                    </a:lnTo>
                    <a:lnTo>
                      <a:pt x="238" y="47"/>
                    </a:lnTo>
                    <a:lnTo>
                      <a:pt x="221" y="30"/>
                    </a:lnTo>
                    <a:lnTo>
                      <a:pt x="202" y="17"/>
                    </a:lnTo>
                    <a:lnTo>
                      <a:pt x="181" y="7"/>
                    </a:lnTo>
                    <a:lnTo>
                      <a:pt x="158" y="2"/>
                    </a:lnTo>
                    <a:lnTo>
                      <a:pt x="134" y="0"/>
                    </a:lnTo>
                    <a:lnTo>
                      <a:pt x="110" y="2"/>
                    </a:lnTo>
                    <a:lnTo>
                      <a:pt x="87" y="9"/>
                    </a:lnTo>
                    <a:lnTo>
                      <a:pt x="66" y="19"/>
                    </a:lnTo>
                    <a:lnTo>
                      <a:pt x="47" y="34"/>
                    </a:lnTo>
                    <a:lnTo>
                      <a:pt x="30" y="51"/>
                    </a:lnTo>
                    <a:lnTo>
                      <a:pt x="17" y="71"/>
                    </a:lnTo>
                    <a:lnTo>
                      <a:pt x="7" y="92"/>
                    </a:lnTo>
                    <a:lnTo>
                      <a:pt x="2" y="115"/>
                    </a:lnTo>
                    <a:lnTo>
                      <a:pt x="0" y="139"/>
                    </a:lnTo>
                    <a:lnTo>
                      <a:pt x="2" y="163"/>
                    </a:lnTo>
                    <a:lnTo>
                      <a:pt x="9" y="186"/>
                    </a:lnTo>
                    <a:lnTo>
                      <a:pt x="19" y="207"/>
                    </a:lnTo>
                    <a:lnTo>
                      <a:pt x="34" y="227"/>
                    </a:lnTo>
                    <a:lnTo>
                      <a:pt x="51" y="244"/>
                    </a:lnTo>
                    <a:lnTo>
                      <a:pt x="70" y="257"/>
                    </a:lnTo>
                    <a:lnTo>
                      <a:pt x="91" y="267"/>
                    </a:lnTo>
                    <a:lnTo>
                      <a:pt x="114" y="272"/>
                    </a:lnTo>
                    <a:lnTo>
                      <a:pt x="138" y="274"/>
                    </a:lnTo>
                    <a:lnTo>
                      <a:pt x="162" y="272"/>
                    </a:lnTo>
                    <a:lnTo>
                      <a:pt x="185" y="265"/>
                    </a:lnTo>
                    <a:lnTo>
                      <a:pt x="206" y="255"/>
                    </a:lnTo>
                    <a:lnTo>
                      <a:pt x="225" y="240"/>
                    </a:lnTo>
                    <a:lnTo>
                      <a:pt x="242" y="223"/>
                    </a:lnTo>
                    <a:lnTo>
                      <a:pt x="255" y="203"/>
                    </a:lnTo>
                    <a:lnTo>
                      <a:pt x="265" y="182"/>
                    </a:lnTo>
                    <a:lnTo>
                      <a:pt x="270" y="159"/>
                    </a:lnTo>
                    <a:lnTo>
                      <a:pt x="272" y="135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4" name="Line 109"/>
              <p:cNvSpPr>
                <a:spLocks noChangeShapeType="1"/>
              </p:cNvSpPr>
              <p:nvPr/>
            </p:nvSpPr>
            <p:spPr bwMode="auto">
              <a:xfrm>
                <a:off x="1897" y="2894"/>
                <a:ext cx="25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5" name="Line 110"/>
              <p:cNvSpPr>
                <a:spLocks noChangeShapeType="1"/>
              </p:cNvSpPr>
              <p:nvPr/>
            </p:nvSpPr>
            <p:spPr bwMode="auto">
              <a:xfrm>
                <a:off x="1873" y="2439"/>
                <a:ext cx="2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6" name="Line 111"/>
              <p:cNvSpPr>
                <a:spLocks noChangeShapeType="1"/>
              </p:cNvSpPr>
              <p:nvPr/>
            </p:nvSpPr>
            <p:spPr bwMode="auto">
              <a:xfrm flipV="1">
                <a:off x="2144" y="2435"/>
                <a:ext cx="0" cy="4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7" name="Oval 112"/>
              <p:cNvSpPr>
                <a:spLocks noChangeArrowheads="1"/>
              </p:cNvSpPr>
              <p:nvPr/>
            </p:nvSpPr>
            <p:spPr bwMode="auto">
              <a:xfrm>
                <a:off x="1774" y="2645"/>
                <a:ext cx="41" cy="41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138" name="Oval 113"/>
              <p:cNvSpPr>
                <a:spLocks noChangeArrowheads="1"/>
              </p:cNvSpPr>
              <p:nvPr/>
            </p:nvSpPr>
            <p:spPr bwMode="auto">
              <a:xfrm>
                <a:off x="1848" y="2770"/>
                <a:ext cx="41" cy="4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139" name="Oval 114"/>
              <p:cNvSpPr>
                <a:spLocks noChangeArrowheads="1"/>
              </p:cNvSpPr>
              <p:nvPr/>
            </p:nvSpPr>
            <p:spPr bwMode="auto">
              <a:xfrm>
                <a:off x="1848" y="2518"/>
                <a:ext cx="41" cy="4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140" name="Oval 115"/>
              <p:cNvSpPr>
                <a:spLocks noChangeArrowheads="1"/>
              </p:cNvSpPr>
              <p:nvPr/>
            </p:nvSpPr>
            <p:spPr bwMode="auto">
              <a:xfrm>
                <a:off x="1998" y="2796"/>
                <a:ext cx="42" cy="42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141" name="Oval 116"/>
              <p:cNvSpPr>
                <a:spLocks noChangeArrowheads="1"/>
              </p:cNvSpPr>
              <p:nvPr/>
            </p:nvSpPr>
            <p:spPr bwMode="auto">
              <a:xfrm>
                <a:off x="1998" y="2494"/>
                <a:ext cx="42" cy="41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142" name="Oval 117"/>
              <p:cNvSpPr>
                <a:spLocks noChangeArrowheads="1"/>
              </p:cNvSpPr>
              <p:nvPr/>
            </p:nvSpPr>
            <p:spPr bwMode="auto">
              <a:xfrm>
                <a:off x="2073" y="2645"/>
                <a:ext cx="41" cy="41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143" name="Oval 118"/>
              <p:cNvSpPr>
                <a:spLocks noChangeArrowheads="1"/>
              </p:cNvSpPr>
              <p:nvPr/>
            </p:nvSpPr>
            <p:spPr bwMode="auto">
              <a:xfrm>
                <a:off x="1873" y="2594"/>
                <a:ext cx="142" cy="143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zh-TW" altLang="en-US"/>
              </a:p>
            </p:txBody>
          </p:sp>
        </p:grpSp>
        <p:sp>
          <p:nvSpPr>
            <p:cNvPr id="144" name="Line 119"/>
            <p:cNvSpPr>
              <a:spLocks noChangeShapeType="1"/>
            </p:cNvSpPr>
            <p:nvPr/>
          </p:nvSpPr>
          <p:spPr bwMode="auto">
            <a:xfrm>
              <a:off x="1495425" y="3768725"/>
              <a:ext cx="385763" cy="14763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5" name="Line 120"/>
            <p:cNvSpPr>
              <a:spLocks noChangeShapeType="1"/>
            </p:cNvSpPr>
            <p:nvPr/>
          </p:nvSpPr>
          <p:spPr bwMode="auto">
            <a:xfrm>
              <a:off x="1871663" y="3921125"/>
              <a:ext cx="0" cy="38893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6" name="Oval 121"/>
            <p:cNvSpPr>
              <a:spLocks noChangeArrowheads="1"/>
            </p:cNvSpPr>
            <p:nvPr/>
          </p:nvSpPr>
          <p:spPr bwMode="auto">
            <a:xfrm>
              <a:off x="987425" y="3848100"/>
              <a:ext cx="754063" cy="525463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147" name="Line 122"/>
            <p:cNvSpPr>
              <a:spLocks noChangeShapeType="1"/>
            </p:cNvSpPr>
            <p:nvPr/>
          </p:nvSpPr>
          <p:spPr bwMode="auto">
            <a:xfrm flipH="1">
              <a:off x="927100" y="3762375"/>
              <a:ext cx="58578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8" name="Line 123"/>
            <p:cNvSpPr>
              <a:spLocks noChangeShapeType="1"/>
            </p:cNvSpPr>
            <p:nvPr/>
          </p:nvSpPr>
          <p:spPr bwMode="auto">
            <a:xfrm flipH="1">
              <a:off x="927100" y="4460875"/>
              <a:ext cx="64135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9" name="Line 124"/>
            <p:cNvSpPr>
              <a:spLocks noChangeShapeType="1"/>
            </p:cNvSpPr>
            <p:nvPr/>
          </p:nvSpPr>
          <p:spPr bwMode="auto">
            <a:xfrm>
              <a:off x="935038" y="3768725"/>
              <a:ext cx="0" cy="69850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" name="Oval 125"/>
            <p:cNvSpPr>
              <a:spLocks noChangeArrowheads="1"/>
            </p:cNvSpPr>
            <p:nvPr/>
          </p:nvSpPr>
          <p:spPr bwMode="auto">
            <a:xfrm>
              <a:off x="1220788" y="4000500"/>
              <a:ext cx="312737" cy="219075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151" name="Oval 127"/>
            <p:cNvSpPr>
              <a:spLocks noChangeArrowheads="1"/>
            </p:cNvSpPr>
            <p:nvPr/>
          </p:nvSpPr>
          <p:spPr bwMode="auto">
            <a:xfrm>
              <a:off x="1116013" y="2409825"/>
              <a:ext cx="646112" cy="493713"/>
            </a:xfrm>
            <a:prstGeom prst="ellipse">
              <a:avLst/>
            </a:prstGeom>
            <a:solidFill>
              <a:srgbClr val="91919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152" name="Oval 128"/>
            <p:cNvSpPr>
              <a:spLocks noChangeArrowheads="1"/>
            </p:cNvSpPr>
            <p:nvPr/>
          </p:nvSpPr>
          <p:spPr bwMode="auto">
            <a:xfrm>
              <a:off x="898525" y="2335213"/>
              <a:ext cx="1082675" cy="7239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153" name="Oval 129"/>
            <p:cNvSpPr>
              <a:spLocks noChangeArrowheads="1"/>
            </p:cNvSpPr>
            <p:nvPr/>
          </p:nvSpPr>
          <p:spPr bwMode="auto">
            <a:xfrm>
              <a:off x="981075" y="2128838"/>
              <a:ext cx="896938" cy="59055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154" name="Oval 130"/>
            <p:cNvSpPr>
              <a:spLocks noChangeArrowheads="1"/>
            </p:cNvSpPr>
            <p:nvPr/>
          </p:nvSpPr>
          <p:spPr bwMode="auto">
            <a:xfrm>
              <a:off x="1027113" y="2160588"/>
              <a:ext cx="815975" cy="523875"/>
            </a:xfrm>
            <a:prstGeom prst="ellipse">
              <a:avLst/>
            </a:prstGeom>
            <a:solidFill>
              <a:srgbClr val="00AE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155" name="Rectangle 132"/>
            <p:cNvSpPr>
              <a:spLocks noChangeArrowheads="1"/>
            </p:cNvSpPr>
            <p:nvPr/>
          </p:nvSpPr>
          <p:spPr bwMode="auto">
            <a:xfrm>
              <a:off x="1023938" y="2232025"/>
              <a:ext cx="768350" cy="354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lang="en-US" altLang="ja-JP" sz="900" b="1">
                  <a:latin typeface="標楷體" panose="03000509000000000000" pitchFamily="65" charset="-120"/>
                  <a:ea typeface="標楷體" panose="03000509000000000000" pitchFamily="65" charset="-120"/>
                </a:rPr>
                <a:t>Z2</a:t>
              </a:r>
            </a:p>
            <a:p>
              <a:pPr algn="ctr"/>
              <a:r>
                <a:rPr lang="zh-TW" altLang="en-US" sz="900" b="1">
                  <a:latin typeface="標楷體" panose="03000509000000000000" pitchFamily="65" charset="-120"/>
                  <a:ea typeface="標楷體" panose="03000509000000000000" pitchFamily="65" charset="-120"/>
                </a:rPr>
                <a:t>旋轉主軸</a:t>
              </a:r>
              <a:endParaRPr lang="ja-JP" altLang="en-US" sz="900" b="1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6" name="Oval 133"/>
            <p:cNvSpPr>
              <a:spLocks noChangeArrowheads="1"/>
            </p:cNvSpPr>
            <p:nvPr/>
          </p:nvSpPr>
          <p:spPr bwMode="auto">
            <a:xfrm>
              <a:off x="3141663" y="2409825"/>
              <a:ext cx="644525" cy="493713"/>
            </a:xfrm>
            <a:prstGeom prst="ellipse">
              <a:avLst/>
            </a:prstGeom>
            <a:solidFill>
              <a:srgbClr val="91919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157" name="Oval 134"/>
            <p:cNvSpPr>
              <a:spLocks noChangeArrowheads="1"/>
            </p:cNvSpPr>
            <p:nvPr/>
          </p:nvSpPr>
          <p:spPr bwMode="auto">
            <a:xfrm>
              <a:off x="2922588" y="2335213"/>
              <a:ext cx="1084262" cy="7239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158" name="Freeform 135"/>
            <p:cNvSpPr>
              <a:spLocks/>
            </p:cNvSpPr>
            <p:nvPr/>
          </p:nvSpPr>
          <p:spPr bwMode="auto">
            <a:xfrm>
              <a:off x="2992438" y="2120900"/>
              <a:ext cx="947737" cy="615950"/>
            </a:xfrm>
            <a:custGeom>
              <a:avLst/>
              <a:gdLst>
                <a:gd name="T0" fmla="*/ 2147483647 w 431"/>
                <a:gd name="T1" fmla="*/ 2147483647 h 401"/>
                <a:gd name="T2" fmla="*/ 2147483647 w 431"/>
                <a:gd name="T3" fmla="*/ 2147483647 h 401"/>
                <a:gd name="T4" fmla="*/ 2147483647 w 431"/>
                <a:gd name="T5" fmla="*/ 2147483647 h 401"/>
                <a:gd name="T6" fmla="*/ 2147483647 w 431"/>
                <a:gd name="T7" fmla="*/ 2147483647 h 401"/>
                <a:gd name="T8" fmla="*/ 2147483647 w 431"/>
                <a:gd name="T9" fmla="*/ 2147483647 h 401"/>
                <a:gd name="T10" fmla="*/ 2147483647 w 431"/>
                <a:gd name="T11" fmla="*/ 2147483647 h 401"/>
                <a:gd name="T12" fmla="*/ 2147483647 w 431"/>
                <a:gd name="T13" fmla="*/ 2147483647 h 401"/>
                <a:gd name="T14" fmla="*/ 2147483647 w 431"/>
                <a:gd name="T15" fmla="*/ 2147483647 h 401"/>
                <a:gd name="T16" fmla="*/ 2147483647 w 431"/>
                <a:gd name="T17" fmla="*/ 2147483647 h 401"/>
                <a:gd name="T18" fmla="*/ 2147483647 w 431"/>
                <a:gd name="T19" fmla="*/ 2147483647 h 401"/>
                <a:gd name="T20" fmla="*/ 2147483647 w 431"/>
                <a:gd name="T21" fmla="*/ 2147483647 h 401"/>
                <a:gd name="T22" fmla="*/ 2147483647 w 431"/>
                <a:gd name="T23" fmla="*/ 2147483647 h 401"/>
                <a:gd name="T24" fmla="*/ 2147483647 w 431"/>
                <a:gd name="T25" fmla="*/ 2147483647 h 401"/>
                <a:gd name="T26" fmla="*/ 2147483647 w 431"/>
                <a:gd name="T27" fmla="*/ 2147483647 h 401"/>
                <a:gd name="T28" fmla="*/ 2147483647 w 431"/>
                <a:gd name="T29" fmla="*/ 2147483647 h 401"/>
                <a:gd name="T30" fmla="*/ 2147483647 w 431"/>
                <a:gd name="T31" fmla="*/ 2147483647 h 401"/>
                <a:gd name="T32" fmla="*/ 2147483647 w 431"/>
                <a:gd name="T33" fmla="*/ 2147483647 h 401"/>
                <a:gd name="T34" fmla="*/ 2147483647 w 431"/>
                <a:gd name="T35" fmla="*/ 2147483647 h 401"/>
                <a:gd name="T36" fmla="*/ 2147483647 w 431"/>
                <a:gd name="T37" fmla="*/ 2147483647 h 401"/>
                <a:gd name="T38" fmla="*/ 2147483647 w 431"/>
                <a:gd name="T39" fmla="*/ 2147483647 h 401"/>
                <a:gd name="T40" fmla="*/ 2147483647 w 431"/>
                <a:gd name="T41" fmla="*/ 2147483647 h 401"/>
                <a:gd name="T42" fmla="*/ 2147483647 w 431"/>
                <a:gd name="T43" fmla="*/ 2147483647 h 401"/>
                <a:gd name="T44" fmla="*/ 2147483647 w 431"/>
                <a:gd name="T45" fmla="*/ 2147483647 h 401"/>
                <a:gd name="T46" fmla="*/ 2147483647 w 431"/>
                <a:gd name="T47" fmla="*/ 2147483647 h 401"/>
                <a:gd name="T48" fmla="*/ 2147483647 w 431"/>
                <a:gd name="T49" fmla="*/ 2147483647 h 401"/>
                <a:gd name="T50" fmla="*/ 2147483647 w 431"/>
                <a:gd name="T51" fmla="*/ 2147483647 h 401"/>
                <a:gd name="T52" fmla="*/ 2147483647 w 431"/>
                <a:gd name="T53" fmla="*/ 0 h 401"/>
                <a:gd name="T54" fmla="*/ 2147483647 w 431"/>
                <a:gd name="T55" fmla="*/ 2147483647 h 401"/>
                <a:gd name="T56" fmla="*/ 2147483647 w 431"/>
                <a:gd name="T57" fmla="*/ 2147483647 h 401"/>
                <a:gd name="T58" fmla="*/ 2147483647 w 431"/>
                <a:gd name="T59" fmla="*/ 2147483647 h 401"/>
                <a:gd name="T60" fmla="*/ 2147483647 w 431"/>
                <a:gd name="T61" fmla="*/ 2147483647 h 401"/>
                <a:gd name="T62" fmla="*/ 2147483647 w 431"/>
                <a:gd name="T63" fmla="*/ 2147483647 h 401"/>
                <a:gd name="T64" fmla="*/ 2147483647 w 431"/>
                <a:gd name="T65" fmla="*/ 2147483647 h 401"/>
                <a:gd name="T66" fmla="*/ 2147483647 w 431"/>
                <a:gd name="T67" fmla="*/ 2147483647 h 401"/>
                <a:gd name="T68" fmla="*/ 2147483647 w 431"/>
                <a:gd name="T69" fmla="*/ 2147483647 h 401"/>
                <a:gd name="T70" fmla="*/ 2147483647 w 431"/>
                <a:gd name="T71" fmla="*/ 2147483647 h 401"/>
                <a:gd name="T72" fmla="*/ 2147483647 w 431"/>
                <a:gd name="T73" fmla="*/ 2147483647 h 401"/>
                <a:gd name="T74" fmla="*/ 2147483647 w 431"/>
                <a:gd name="T75" fmla="*/ 2147483647 h 401"/>
                <a:gd name="T76" fmla="*/ 2147483647 w 431"/>
                <a:gd name="T77" fmla="*/ 2147483647 h 401"/>
                <a:gd name="T78" fmla="*/ 0 w 431"/>
                <a:gd name="T79" fmla="*/ 2147483647 h 401"/>
                <a:gd name="T80" fmla="*/ 2147483647 w 431"/>
                <a:gd name="T81" fmla="*/ 2147483647 h 401"/>
                <a:gd name="T82" fmla="*/ 2147483647 w 431"/>
                <a:gd name="T83" fmla="*/ 2147483647 h 401"/>
                <a:gd name="T84" fmla="*/ 2147483647 w 431"/>
                <a:gd name="T85" fmla="*/ 2147483647 h 401"/>
                <a:gd name="T86" fmla="*/ 2147483647 w 431"/>
                <a:gd name="T87" fmla="*/ 2147483647 h 401"/>
                <a:gd name="T88" fmla="*/ 2147483647 w 431"/>
                <a:gd name="T89" fmla="*/ 2147483647 h 401"/>
                <a:gd name="T90" fmla="*/ 2147483647 w 431"/>
                <a:gd name="T91" fmla="*/ 2147483647 h 401"/>
                <a:gd name="T92" fmla="*/ 2147483647 w 431"/>
                <a:gd name="T93" fmla="*/ 2147483647 h 401"/>
                <a:gd name="T94" fmla="*/ 2147483647 w 431"/>
                <a:gd name="T95" fmla="*/ 2147483647 h 401"/>
                <a:gd name="T96" fmla="*/ 2147483647 w 431"/>
                <a:gd name="T97" fmla="*/ 2147483647 h 401"/>
                <a:gd name="T98" fmla="*/ 2147483647 w 431"/>
                <a:gd name="T99" fmla="*/ 2147483647 h 401"/>
                <a:gd name="T100" fmla="*/ 2147483647 w 431"/>
                <a:gd name="T101" fmla="*/ 2147483647 h 401"/>
                <a:gd name="T102" fmla="*/ 2147483647 w 431"/>
                <a:gd name="T103" fmla="*/ 2147483647 h 401"/>
                <a:gd name="T104" fmla="*/ 2147483647 w 431"/>
                <a:gd name="T105" fmla="*/ 2147483647 h 40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31" h="401">
                  <a:moveTo>
                    <a:pt x="212" y="400"/>
                  </a:moveTo>
                  <a:lnTo>
                    <a:pt x="238" y="399"/>
                  </a:lnTo>
                  <a:lnTo>
                    <a:pt x="264" y="395"/>
                  </a:lnTo>
                  <a:lnTo>
                    <a:pt x="289" y="388"/>
                  </a:lnTo>
                  <a:lnTo>
                    <a:pt x="313" y="379"/>
                  </a:lnTo>
                  <a:lnTo>
                    <a:pt x="335" y="366"/>
                  </a:lnTo>
                  <a:lnTo>
                    <a:pt x="356" y="352"/>
                  </a:lnTo>
                  <a:lnTo>
                    <a:pt x="375" y="334"/>
                  </a:lnTo>
                  <a:lnTo>
                    <a:pt x="391" y="315"/>
                  </a:lnTo>
                  <a:lnTo>
                    <a:pt x="405" y="294"/>
                  </a:lnTo>
                  <a:lnTo>
                    <a:pt x="416" y="272"/>
                  </a:lnTo>
                  <a:lnTo>
                    <a:pt x="423" y="249"/>
                  </a:lnTo>
                  <a:lnTo>
                    <a:pt x="429" y="225"/>
                  </a:lnTo>
                  <a:lnTo>
                    <a:pt x="430" y="201"/>
                  </a:lnTo>
                  <a:lnTo>
                    <a:pt x="428" y="176"/>
                  </a:lnTo>
                  <a:lnTo>
                    <a:pt x="424" y="152"/>
                  </a:lnTo>
                  <a:lnTo>
                    <a:pt x="415" y="128"/>
                  </a:lnTo>
                  <a:lnTo>
                    <a:pt x="405" y="106"/>
                  </a:lnTo>
                  <a:lnTo>
                    <a:pt x="391" y="85"/>
                  </a:lnTo>
                  <a:lnTo>
                    <a:pt x="374" y="67"/>
                  </a:lnTo>
                  <a:lnTo>
                    <a:pt x="356" y="49"/>
                  </a:lnTo>
                  <a:lnTo>
                    <a:pt x="335" y="34"/>
                  </a:lnTo>
                  <a:lnTo>
                    <a:pt x="312" y="22"/>
                  </a:lnTo>
                  <a:lnTo>
                    <a:pt x="288" y="12"/>
                  </a:lnTo>
                  <a:lnTo>
                    <a:pt x="263" y="5"/>
                  </a:lnTo>
                  <a:lnTo>
                    <a:pt x="237" y="1"/>
                  </a:lnTo>
                  <a:lnTo>
                    <a:pt x="211" y="0"/>
                  </a:lnTo>
                  <a:lnTo>
                    <a:pt x="184" y="1"/>
                  </a:lnTo>
                  <a:lnTo>
                    <a:pt x="159" y="7"/>
                  </a:lnTo>
                  <a:lnTo>
                    <a:pt x="134" y="15"/>
                  </a:lnTo>
                  <a:lnTo>
                    <a:pt x="111" y="25"/>
                  </a:lnTo>
                  <a:lnTo>
                    <a:pt x="89" y="38"/>
                  </a:lnTo>
                  <a:lnTo>
                    <a:pt x="69" y="53"/>
                  </a:lnTo>
                  <a:lnTo>
                    <a:pt x="50" y="71"/>
                  </a:lnTo>
                  <a:lnTo>
                    <a:pt x="35" y="91"/>
                  </a:lnTo>
                  <a:lnTo>
                    <a:pt x="21" y="112"/>
                  </a:lnTo>
                  <a:lnTo>
                    <a:pt x="12" y="134"/>
                  </a:lnTo>
                  <a:lnTo>
                    <a:pt x="5" y="158"/>
                  </a:lnTo>
                  <a:lnTo>
                    <a:pt x="1" y="182"/>
                  </a:lnTo>
                  <a:lnTo>
                    <a:pt x="0" y="206"/>
                  </a:lnTo>
                  <a:lnTo>
                    <a:pt x="2" y="231"/>
                  </a:lnTo>
                  <a:lnTo>
                    <a:pt x="8" y="254"/>
                  </a:lnTo>
                  <a:lnTo>
                    <a:pt x="18" y="278"/>
                  </a:lnTo>
                  <a:lnTo>
                    <a:pt x="29" y="300"/>
                  </a:lnTo>
                  <a:lnTo>
                    <a:pt x="44" y="320"/>
                  </a:lnTo>
                  <a:lnTo>
                    <a:pt x="61" y="338"/>
                  </a:lnTo>
                  <a:lnTo>
                    <a:pt x="80" y="356"/>
                  </a:lnTo>
                  <a:lnTo>
                    <a:pt x="101" y="369"/>
                  </a:lnTo>
                  <a:lnTo>
                    <a:pt x="125" y="381"/>
                  </a:lnTo>
                  <a:lnTo>
                    <a:pt x="149" y="390"/>
                  </a:lnTo>
                  <a:lnTo>
                    <a:pt x="175" y="396"/>
                  </a:lnTo>
                  <a:lnTo>
                    <a:pt x="201" y="400"/>
                  </a:lnTo>
                  <a:lnTo>
                    <a:pt x="212" y="40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9" name="Freeform 136"/>
            <p:cNvSpPr>
              <a:spLocks/>
            </p:cNvSpPr>
            <p:nvPr/>
          </p:nvSpPr>
          <p:spPr bwMode="auto">
            <a:xfrm>
              <a:off x="3049588" y="2159000"/>
              <a:ext cx="833437" cy="539750"/>
            </a:xfrm>
            <a:custGeom>
              <a:avLst/>
              <a:gdLst>
                <a:gd name="T0" fmla="*/ 2147483647 w 379"/>
                <a:gd name="T1" fmla="*/ 2147483647 h 351"/>
                <a:gd name="T2" fmla="*/ 2147483647 w 379"/>
                <a:gd name="T3" fmla="*/ 2147483647 h 351"/>
                <a:gd name="T4" fmla="*/ 2147483647 w 379"/>
                <a:gd name="T5" fmla="*/ 2147483647 h 351"/>
                <a:gd name="T6" fmla="*/ 2147483647 w 379"/>
                <a:gd name="T7" fmla="*/ 2147483647 h 351"/>
                <a:gd name="T8" fmla="*/ 2147483647 w 379"/>
                <a:gd name="T9" fmla="*/ 2147483647 h 351"/>
                <a:gd name="T10" fmla="*/ 2147483647 w 379"/>
                <a:gd name="T11" fmla="*/ 2147483647 h 351"/>
                <a:gd name="T12" fmla="*/ 2147483647 w 379"/>
                <a:gd name="T13" fmla="*/ 2147483647 h 351"/>
                <a:gd name="T14" fmla="*/ 2147483647 w 379"/>
                <a:gd name="T15" fmla="*/ 2147483647 h 351"/>
                <a:gd name="T16" fmla="*/ 2147483647 w 379"/>
                <a:gd name="T17" fmla="*/ 2147483647 h 351"/>
                <a:gd name="T18" fmla="*/ 2147483647 w 379"/>
                <a:gd name="T19" fmla="*/ 2147483647 h 351"/>
                <a:gd name="T20" fmla="*/ 2147483647 w 379"/>
                <a:gd name="T21" fmla="*/ 2147483647 h 351"/>
                <a:gd name="T22" fmla="*/ 2147483647 w 379"/>
                <a:gd name="T23" fmla="*/ 2147483647 h 351"/>
                <a:gd name="T24" fmla="*/ 2147483647 w 379"/>
                <a:gd name="T25" fmla="*/ 2147483647 h 351"/>
                <a:gd name="T26" fmla="*/ 2147483647 w 379"/>
                <a:gd name="T27" fmla="*/ 2147483647 h 351"/>
                <a:gd name="T28" fmla="*/ 2147483647 w 379"/>
                <a:gd name="T29" fmla="*/ 2147483647 h 351"/>
                <a:gd name="T30" fmla="*/ 2147483647 w 379"/>
                <a:gd name="T31" fmla="*/ 2147483647 h 351"/>
                <a:gd name="T32" fmla="*/ 2147483647 w 379"/>
                <a:gd name="T33" fmla="*/ 2147483647 h 351"/>
                <a:gd name="T34" fmla="*/ 2147483647 w 379"/>
                <a:gd name="T35" fmla="*/ 2147483647 h 351"/>
                <a:gd name="T36" fmla="*/ 2147483647 w 379"/>
                <a:gd name="T37" fmla="*/ 2147483647 h 351"/>
                <a:gd name="T38" fmla="*/ 2147483647 w 379"/>
                <a:gd name="T39" fmla="*/ 2147483647 h 351"/>
                <a:gd name="T40" fmla="*/ 2147483647 w 379"/>
                <a:gd name="T41" fmla="*/ 2147483647 h 351"/>
                <a:gd name="T42" fmla="*/ 2147483647 w 379"/>
                <a:gd name="T43" fmla="*/ 2147483647 h 351"/>
                <a:gd name="T44" fmla="*/ 2147483647 w 379"/>
                <a:gd name="T45" fmla="*/ 0 h 351"/>
                <a:gd name="T46" fmla="*/ 2147483647 w 379"/>
                <a:gd name="T47" fmla="*/ 0 h 351"/>
                <a:gd name="T48" fmla="*/ 2147483647 w 379"/>
                <a:gd name="T49" fmla="*/ 2147483647 h 351"/>
                <a:gd name="T50" fmla="*/ 2147483647 w 379"/>
                <a:gd name="T51" fmla="*/ 2147483647 h 351"/>
                <a:gd name="T52" fmla="*/ 2147483647 w 379"/>
                <a:gd name="T53" fmla="*/ 2147483647 h 351"/>
                <a:gd name="T54" fmla="*/ 2147483647 w 379"/>
                <a:gd name="T55" fmla="*/ 2147483647 h 351"/>
                <a:gd name="T56" fmla="*/ 2147483647 w 379"/>
                <a:gd name="T57" fmla="*/ 2147483647 h 351"/>
                <a:gd name="T58" fmla="*/ 2147483647 w 379"/>
                <a:gd name="T59" fmla="*/ 2147483647 h 351"/>
                <a:gd name="T60" fmla="*/ 2147483647 w 379"/>
                <a:gd name="T61" fmla="*/ 2147483647 h 351"/>
                <a:gd name="T62" fmla="*/ 2147483647 w 379"/>
                <a:gd name="T63" fmla="*/ 2147483647 h 351"/>
                <a:gd name="T64" fmla="*/ 2147483647 w 379"/>
                <a:gd name="T65" fmla="*/ 2147483647 h 351"/>
                <a:gd name="T66" fmla="*/ 2147483647 w 379"/>
                <a:gd name="T67" fmla="*/ 2147483647 h 351"/>
                <a:gd name="T68" fmla="*/ 0 w 379"/>
                <a:gd name="T69" fmla="*/ 2147483647 h 351"/>
                <a:gd name="T70" fmla="*/ 2147483647 w 379"/>
                <a:gd name="T71" fmla="*/ 2147483647 h 351"/>
                <a:gd name="T72" fmla="*/ 2147483647 w 379"/>
                <a:gd name="T73" fmla="*/ 2147483647 h 351"/>
                <a:gd name="T74" fmla="*/ 2147483647 w 379"/>
                <a:gd name="T75" fmla="*/ 2147483647 h 351"/>
                <a:gd name="T76" fmla="*/ 2147483647 w 379"/>
                <a:gd name="T77" fmla="*/ 2147483647 h 351"/>
                <a:gd name="T78" fmla="*/ 2147483647 w 379"/>
                <a:gd name="T79" fmla="*/ 2147483647 h 351"/>
                <a:gd name="T80" fmla="*/ 2147483647 w 379"/>
                <a:gd name="T81" fmla="*/ 2147483647 h 351"/>
                <a:gd name="T82" fmla="*/ 2147483647 w 379"/>
                <a:gd name="T83" fmla="*/ 2147483647 h 351"/>
                <a:gd name="T84" fmla="*/ 2147483647 w 379"/>
                <a:gd name="T85" fmla="*/ 2147483647 h 351"/>
                <a:gd name="T86" fmla="*/ 2147483647 w 379"/>
                <a:gd name="T87" fmla="*/ 2147483647 h 351"/>
                <a:gd name="T88" fmla="*/ 2147483647 w 379"/>
                <a:gd name="T89" fmla="*/ 2147483647 h 351"/>
                <a:gd name="T90" fmla="*/ 2147483647 w 379"/>
                <a:gd name="T91" fmla="*/ 2147483647 h 35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79" h="351">
                  <a:moveTo>
                    <a:pt x="186" y="350"/>
                  </a:moveTo>
                  <a:lnTo>
                    <a:pt x="212" y="348"/>
                  </a:lnTo>
                  <a:lnTo>
                    <a:pt x="238" y="344"/>
                  </a:lnTo>
                  <a:lnTo>
                    <a:pt x="263" y="336"/>
                  </a:lnTo>
                  <a:lnTo>
                    <a:pt x="286" y="325"/>
                  </a:lnTo>
                  <a:lnTo>
                    <a:pt x="308" y="311"/>
                  </a:lnTo>
                  <a:lnTo>
                    <a:pt x="327" y="294"/>
                  </a:lnTo>
                  <a:lnTo>
                    <a:pt x="344" y="276"/>
                  </a:lnTo>
                  <a:lnTo>
                    <a:pt x="358" y="255"/>
                  </a:lnTo>
                  <a:lnTo>
                    <a:pt x="368" y="232"/>
                  </a:lnTo>
                  <a:lnTo>
                    <a:pt x="374" y="208"/>
                  </a:lnTo>
                  <a:lnTo>
                    <a:pt x="378" y="184"/>
                  </a:lnTo>
                  <a:lnTo>
                    <a:pt x="377" y="160"/>
                  </a:lnTo>
                  <a:lnTo>
                    <a:pt x="373" y="136"/>
                  </a:lnTo>
                  <a:lnTo>
                    <a:pt x="365" y="112"/>
                  </a:lnTo>
                  <a:lnTo>
                    <a:pt x="355" y="91"/>
                  </a:lnTo>
                  <a:lnTo>
                    <a:pt x="340" y="70"/>
                  </a:lnTo>
                  <a:lnTo>
                    <a:pt x="322" y="51"/>
                  </a:lnTo>
                  <a:lnTo>
                    <a:pt x="302" y="35"/>
                  </a:lnTo>
                  <a:lnTo>
                    <a:pt x="281" y="22"/>
                  </a:lnTo>
                  <a:lnTo>
                    <a:pt x="257" y="12"/>
                  </a:lnTo>
                  <a:lnTo>
                    <a:pt x="231" y="5"/>
                  </a:lnTo>
                  <a:lnTo>
                    <a:pt x="205" y="0"/>
                  </a:lnTo>
                  <a:lnTo>
                    <a:pt x="179" y="0"/>
                  </a:lnTo>
                  <a:lnTo>
                    <a:pt x="153" y="3"/>
                  </a:lnTo>
                  <a:lnTo>
                    <a:pt x="127" y="10"/>
                  </a:lnTo>
                  <a:lnTo>
                    <a:pt x="103" y="18"/>
                  </a:lnTo>
                  <a:lnTo>
                    <a:pt x="80" y="31"/>
                  </a:lnTo>
                  <a:lnTo>
                    <a:pt x="60" y="47"/>
                  </a:lnTo>
                  <a:lnTo>
                    <a:pt x="42" y="64"/>
                  </a:lnTo>
                  <a:lnTo>
                    <a:pt x="27" y="85"/>
                  </a:lnTo>
                  <a:lnTo>
                    <a:pt x="15" y="106"/>
                  </a:lnTo>
                  <a:lnTo>
                    <a:pt x="7" y="130"/>
                  </a:lnTo>
                  <a:lnTo>
                    <a:pt x="1" y="154"/>
                  </a:lnTo>
                  <a:lnTo>
                    <a:pt x="0" y="178"/>
                  </a:lnTo>
                  <a:lnTo>
                    <a:pt x="2" y="202"/>
                  </a:lnTo>
                  <a:lnTo>
                    <a:pt x="8" y="226"/>
                  </a:lnTo>
                  <a:lnTo>
                    <a:pt x="18" y="249"/>
                  </a:lnTo>
                  <a:lnTo>
                    <a:pt x="30" y="270"/>
                  </a:lnTo>
                  <a:lnTo>
                    <a:pt x="47" y="290"/>
                  </a:lnTo>
                  <a:lnTo>
                    <a:pt x="66" y="307"/>
                  </a:lnTo>
                  <a:lnTo>
                    <a:pt x="86" y="321"/>
                  </a:lnTo>
                  <a:lnTo>
                    <a:pt x="109" y="334"/>
                  </a:lnTo>
                  <a:lnTo>
                    <a:pt x="134" y="342"/>
                  </a:lnTo>
                  <a:lnTo>
                    <a:pt x="160" y="348"/>
                  </a:lnTo>
                  <a:lnTo>
                    <a:pt x="186" y="350"/>
                  </a:lnTo>
                </a:path>
              </a:pathLst>
            </a:custGeom>
            <a:solidFill>
              <a:srgbClr val="00AE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0" name="Rectangle 139"/>
            <p:cNvSpPr>
              <a:spLocks noChangeArrowheads="1"/>
            </p:cNvSpPr>
            <p:nvPr/>
          </p:nvSpPr>
          <p:spPr bwMode="auto">
            <a:xfrm rot="60000">
              <a:off x="3105150" y="2251075"/>
              <a:ext cx="769938" cy="35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lang="en-US" altLang="ja-JP" sz="900" b="1">
                  <a:latin typeface="標楷體" panose="03000509000000000000" pitchFamily="65" charset="-120"/>
                  <a:ea typeface="標楷體" panose="03000509000000000000" pitchFamily="65" charset="-120"/>
                </a:rPr>
                <a:t>Z1</a:t>
              </a:r>
            </a:p>
            <a:p>
              <a:pPr algn="ctr"/>
              <a:r>
                <a:rPr lang="zh-TW" altLang="en-US" sz="900" b="1">
                  <a:latin typeface="標楷體" panose="03000509000000000000" pitchFamily="65" charset="-120"/>
                  <a:ea typeface="標楷體" panose="03000509000000000000" pitchFamily="65" charset="-120"/>
                </a:rPr>
                <a:t>旋轉主軸</a:t>
              </a:r>
              <a:endParaRPr lang="ja-JP" altLang="en-US" sz="900" b="1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1" name="Line 140"/>
            <p:cNvSpPr>
              <a:spLocks noChangeShapeType="1"/>
            </p:cNvSpPr>
            <p:nvPr/>
          </p:nvSpPr>
          <p:spPr bwMode="auto">
            <a:xfrm flipH="1">
              <a:off x="1533525" y="4310063"/>
              <a:ext cx="347663" cy="1444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2" name="Line 142"/>
            <p:cNvSpPr>
              <a:spLocks noChangeShapeType="1"/>
            </p:cNvSpPr>
            <p:nvPr/>
          </p:nvSpPr>
          <p:spPr bwMode="auto">
            <a:xfrm flipV="1">
              <a:off x="1550988" y="4257675"/>
              <a:ext cx="422275" cy="32543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" name="Line 143"/>
            <p:cNvSpPr>
              <a:spLocks noChangeShapeType="1"/>
            </p:cNvSpPr>
            <p:nvPr/>
          </p:nvSpPr>
          <p:spPr bwMode="auto">
            <a:xfrm>
              <a:off x="1990725" y="4264025"/>
              <a:ext cx="9874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" name="Oval 145"/>
            <p:cNvSpPr>
              <a:spLocks noChangeArrowheads="1"/>
            </p:cNvSpPr>
            <p:nvPr/>
          </p:nvSpPr>
          <p:spPr bwMode="auto">
            <a:xfrm>
              <a:off x="2098675" y="4427538"/>
              <a:ext cx="641350" cy="490537"/>
            </a:xfrm>
            <a:prstGeom prst="ellipse">
              <a:avLst/>
            </a:prstGeom>
            <a:solidFill>
              <a:srgbClr val="91919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165" name="Line 146"/>
            <p:cNvSpPr>
              <a:spLocks noChangeShapeType="1"/>
            </p:cNvSpPr>
            <p:nvPr/>
          </p:nvSpPr>
          <p:spPr bwMode="auto">
            <a:xfrm flipH="1" flipV="1">
              <a:off x="2960688" y="4259263"/>
              <a:ext cx="471487" cy="4127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" name="Rectangle 149"/>
            <p:cNvSpPr>
              <a:spLocks noChangeArrowheads="1"/>
            </p:cNvSpPr>
            <p:nvPr/>
          </p:nvSpPr>
          <p:spPr bwMode="auto">
            <a:xfrm>
              <a:off x="2320925" y="4737100"/>
              <a:ext cx="201613" cy="1809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167" name="Line 150"/>
            <p:cNvSpPr>
              <a:spLocks noChangeShapeType="1"/>
            </p:cNvSpPr>
            <p:nvPr/>
          </p:nvSpPr>
          <p:spPr bwMode="auto">
            <a:xfrm flipV="1">
              <a:off x="2420938" y="4918075"/>
              <a:ext cx="0" cy="63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8" name="Rectangle 151"/>
            <p:cNvSpPr>
              <a:spLocks noChangeArrowheads="1"/>
            </p:cNvSpPr>
            <p:nvPr/>
          </p:nvSpPr>
          <p:spPr bwMode="auto">
            <a:xfrm>
              <a:off x="2320925" y="4621213"/>
              <a:ext cx="34925" cy="1047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169" name="Rectangle 152"/>
            <p:cNvSpPr>
              <a:spLocks noChangeArrowheads="1"/>
            </p:cNvSpPr>
            <p:nvPr/>
          </p:nvSpPr>
          <p:spPr bwMode="auto">
            <a:xfrm>
              <a:off x="2484438" y="4621213"/>
              <a:ext cx="38100" cy="1047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endParaRPr lang="zh-TW" altLang="en-US"/>
            </a:p>
          </p:txBody>
        </p:sp>
        <p:grpSp>
          <p:nvGrpSpPr>
            <p:cNvPr id="170" name="Group 153"/>
            <p:cNvGrpSpPr>
              <a:grpSpLocks/>
            </p:cNvGrpSpPr>
            <p:nvPr/>
          </p:nvGrpSpPr>
          <p:grpSpPr bwMode="auto">
            <a:xfrm>
              <a:off x="1643063" y="4414838"/>
              <a:ext cx="1627187" cy="1184275"/>
              <a:chOff x="1065" y="2864"/>
              <a:chExt cx="740" cy="771"/>
            </a:xfrm>
          </p:grpSpPr>
          <p:sp>
            <p:nvSpPr>
              <p:cNvPr id="171" name="Line 154"/>
              <p:cNvSpPr>
                <a:spLocks noChangeShapeType="1"/>
              </p:cNvSpPr>
              <p:nvPr/>
            </p:nvSpPr>
            <p:spPr bwMode="auto">
              <a:xfrm flipH="1" flipV="1">
                <a:off x="1794" y="3215"/>
                <a:ext cx="11" cy="3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2" name="Line 155"/>
              <p:cNvSpPr>
                <a:spLocks noChangeShapeType="1"/>
              </p:cNvSpPr>
              <p:nvPr/>
            </p:nvSpPr>
            <p:spPr bwMode="auto">
              <a:xfrm flipV="1">
                <a:off x="1795" y="3179"/>
                <a:ext cx="0" cy="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3" name="Line 156"/>
              <p:cNvSpPr>
                <a:spLocks noChangeShapeType="1"/>
              </p:cNvSpPr>
              <p:nvPr/>
            </p:nvSpPr>
            <p:spPr bwMode="auto">
              <a:xfrm flipH="1" flipV="1">
                <a:off x="1784" y="3151"/>
                <a:ext cx="15" cy="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4" name="Line 157"/>
              <p:cNvSpPr>
                <a:spLocks noChangeShapeType="1"/>
              </p:cNvSpPr>
              <p:nvPr/>
            </p:nvSpPr>
            <p:spPr bwMode="auto">
              <a:xfrm flipH="1" flipV="1">
                <a:off x="1775" y="3116"/>
                <a:ext cx="9" cy="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5" name="Line 158"/>
              <p:cNvSpPr>
                <a:spLocks noChangeShapeType="1"/>
              </p:cNvSpPr>
              <p:nvPr/>
            </p:nvSpPr>
            <p:spPr bwMode="auto">
              <a:xfrm flipH="1" flipV="1">
                <a:off x="1762" y="3087"/>
                <a:ext cx="21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6" name="Line 159"/>
              <p:cNvSpPr>
                <a:spLocks noChangeShapeType="1"/>
              </p:cNvSpPr>
              <p:nvPr/>
            </p:nvSpPr>
            <p:spPr bwMode="auto">
              <a:xfrm flipH="1" flipV="1">
                <a:off x="1726" y="3023"/>
                <a:ext cx="29" cy="3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7" name="Line 160"/>
              <p:cNvSpPr>
                <a:spLocks noChangeShapeType="1"/>
              </p:cNvSpPr>
              <p:nvPr/>
            </p:nvSpPr>
            <p:spPr bwMode="auto">
              <a:xfrm flipH="1" flipV="1">
                <a:off x="1673" y="2959"/>
                <a:ext cx="37" cy="3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8" name="Line 161"/>
              <p:cNvSpPr>
                <a:spLocks noChangeShapeType="1"/>
              </p:cNvSpPr>
              <p:nvPr/>
            </p:nvSpPr>
            <p:spPr bwMode="auto">
              <a:xfrm flipH="1" flipV="1">
                <a:off x="1614" y="2916"/>
                <a:ext cx="34" cy="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9" name="Line 162"/>
              <p:cNvSpPr>
                <a:spLocks noChangeShapeType="1"/>
              </p:cNvSpPr>
              <p:nvPr/>
            </p:nvSpPr>
            <p:spPr bwMode="auto">
              <a:xfrm flipH="1" flipV="1">
                <a:off x="1609" y="2914"/>
                <a:ext cx="13" cy="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0" name="Line 163"/>
              <p:cNvSpPr>
                <a:spLocks noChangeShapeType="1"/>
              </p:cNvSpPr>
              <p:nvPr/>
            </p:nvSpPr>
            <p:spPr bwMode="auto">
              <a:xfrm flipH="1" flipV="1">
                <a:off x="1556" y="2887"/>
                <a:ext cx="28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1" name="Line 164"/>
              <p:cNvSpPr>
                <a:spLocks noChangeShapeType="1"/>
              </p:cNvSpPr>
              <p:nvPr/>
            </p:nvSpPr>
            <p:spPr bwMode="auto">
              <a:xfrm flipH="1" flipV="1">
                <a:off x="1545" y="2884"/>
                <a:ext cx="19" cy="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2" name="Line 165"/>
              <p:cNvSpPr>
                <a:spLocks noChangeShapeType="1"/>
              </p:cNvSpPr>
              <p:nvPr/>
            </p:nvSpPr>
            <p:spPr bwMode="auto">
              <a:xfrm flipH="1" flipV="1">
                <a:off x="1495" y="2870"/>
                <a:ext cx="25" cy="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3" name="Line 166"/>
              <p:cNvSpPr>
                <a:spLocks noChangeShapeType="1"/>
              </p:cNvSpPr>
              <p:nvPr/>
            </p:nvSpPr>
            <p:spPr bwMode="auto">
              <a:xfrm flipH="1" flipV="1">
                <a:off x="1481" y="2869"/>
                <a:ext cx="22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4" name="Line 167"/>
              <p:cNvSpPr>
                <a:spLocks noChangeShapeType="1"/>
              </p:cNvSpPr>
              <p:nvPr/>
            </p:nvSpPr>
            <p:spPr bwMode="auto">
              <a:xfrm flipH="1" flipV="1">
                <a:off x="1431" y="2864"/>
                <a:ext cx="25" cy="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5" name="Line 168"/>
              <p:cNvSpPr>
                <a:spLocks noChangeShapeType="1"/>
              </p:cNvSpPr>
              <p:nvPr/>
            </p:nvSpPr>
            <p:spPr bwMode="auto">
              <a:xfrm flipH="1">
                <a:off x="1417" y="2868"/>
                <a:ext cx="2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6" name="Line 169"/>
              <p:cNvSpPr>
                <a:spLocks noChangeShapeType="1"/>
              </p:cNvSpPr>
              <p:nvPr/>
            </p:nvSpPr>
            <p:spPr bwMode="auto">
              <a:xfrm flipH="1">
                <a:off x="1367" y="2872"/>
                <a:ext cx="25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7" name="Line 170"/>
              <p:cNvSpPr>
                <a:spLocks noChangeShapeType="1"/>
              </p:cNvSpPr>
              <p:nvPr/>
            </p:nvSpPr>
            <p:spPr bwMode="auto">
              <a:xfrm flipH="1">
                <a:off x="1353" y="2874"/>
                <a:ext cx="22" cy="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8" name="Line 171"/>
              <p:cNvSpPr>
                <a:spLocks noChangeShapeType="1"/>
              </p:cNvSpPr>
              <p:nvPr/>
            </p:nvSpPr>
            <p:spPr bwMode="auto">
              <a:xfrm flipH="1">
                <a:off x="1306" y="2887"/>
                <a:ext cx="22" cy="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9" name="Line 172"/>
              <p:cNvSpPr>
                <a:spLocks noChangeShapeType="1"/>
              </p:cNvSpPr>
              <p:nvPr/>
            </p:nvSpPr>
            <p:spPr bwMode="auto">
              <a:xfrm flipH="1">
                <a:off x="1289" y="2895"/>
                <a:ext cx="2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0" name="Line 173"/>
              <p:cNvSpPr>
                <a:spLocks noChangeShapeType="1"/>
              </p:cNvSpPr>
              <p:nvPr/>
            </p:nvSpPr>
            <p:spPr bwMode="auto">
              <a:xfrm flipH="1">
                <a:off x="1248" y="2916"/>
                <a:ext cx="16" cy="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1" name="Line 174"/>
              <p:cNvSpPr>
                <a:spLocks noChangeShapeType="1"/>
              </p:cNvSpPr>
              <p:nvPr/>
            </p:nvSpPr>
            <p:spPr bwMode="auto">
              <a:xfrm flipH="1">
                <a:off x="1225" y="2924"/>
                <a:ext cx="31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2" name="Line 175"/>
              <p:cNvSpPr>
                <a:spLocks noChangeShapeType="1"/>
              </p:cNvSpPr>
              <p:nvPr/>
            </p:nvSpPr>
            <p:spPr bwMode="auto">
              <a:xfrm flipH="1">
                <a:off x="1163" y="2964"/>
                <a:ext cx="37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3" name="Line 176"/>
              <p:cNvSpPr>
                <a:spLocks noChangeShapeType="1"/>
              </p:cNvSpPr>
              <p:nvPr/>
            </p:nvSpPr>
            <p:spPr bwMode="auto">
              <a:xfrm flipH="1">
                <a:off x="1117" y="3028"/>
                <a:ext cx="29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" name="Line 177"/>
              <p:cNvSpPr>
                <a:spLocks noChangeShapeType="1"/>
              </p:cNvSpPr>
              <p:nvPr/>
            </p:nvSpPr>
            <p:spPr bwMode="auto">
              <a:xfrm flipH="1">
                <a:off x="1087" y="3092"/>
                <a:ext cx="2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" name="Line 178"/>
              <p:cNvSpPr>
                <a:spLocks noChangeShapeType="1"/>
              </p:cNvSpPr>
              <p:nvPr/>
            </p:nvSpPr>
            <p:spPr bwMode="auto">
              <a:xfrm flipH="1">
                <a:off x="1071" y="3156"/>
                <a:ext cx="16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6" name="Line 179"/>
              <p:cNvSpPr>
                <a:spLocks noChangeShapeType="1"/>
              </p:cNvSpPr>
              <p:nvPr/>
            </p:nvSpPr>
            <p:spPr bwMode="auto">
              <a:xfrm flipH="1">
                <a:off x="1065" y="3220"/>
                <a:ext cx="11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" name="Line 180"/>
              <p:cNvSpPr>
                <a:spLocks noChangeShapeType="1"/>
              </p:cNvSpPr>
              <p:nvPr/>
            </p:nvSpPr>
            <p:spPr bwMode="auto">
              <a:xfrm>
                <a:off x="1072" y="3284"/>
                <a:ext cx="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" name="Line 181"/>
              <p:cNvSpPr>
                <a:spLocks noChangeShapeType="1"/>
              </p:cNvSpPr>
              <p:nvPr/>
            </p:nvSpPr>
            <p:spPr bwMode="auto">
              <a:xfrm>
                <a:off x="1086" y="3348"/>
                <a:ext cx="0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" name="Line 182"/>
              <p:cNvSpPr>
                <a:spLocks noChangeShapeType="1"/>
              </p:cNvSpPr>
              <p:nvPr/>
            </p:nvSpPr>
            <p:spPr bwMode="auto">
              <a:xfrm>
                <a:off x="1107" y="3412"/>
                <a:ext cx="6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0" name="Line 183"/>
              <p:cNvSpPr>
                <a:spLocks noChangeShapeType="1"/>
              </p:cNvSpPr>
              <p:nvPr/>
            </p:nvSpPr>
            <p:spPr bwMode="auto">
              <a:xfrm>
                <a:off x="1143" y="3476"/>
                <a:ext cx="8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1" name="Line 184"/>
              <p:cNvSpPr>
                <a:spLocks noChangeShapeType="1"/>
              </p:cNvSpPr>
              <p:nvPr/>
            </p:nvSpPr>
            <p:spPr bwMode="auto">
              <a:xfrm>
                <a:off x="1155" y="3496"/>
                <a:ext cx="7" cy="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2" name="Line 185"/>
              <p:cNvSpPr>
                <a:spLocks noChangeShapeType="1"/>
              </p:cNvSpPr>
              <p:nvPr/>
            </p:nvSpPr>
            <p:spPr bwMode="auto">
              <a:xfrm>
                <a:off x="1192" y="3536"/>
                <a:ext cx="7" cy="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3" name="Line 186"/>
              <p:cNvSpPr>
                <a:spLocks noChangeShapeType="1"/>
              </p:cNvSpPr>
              <p:nvPr/>
            </p:nvSpPr>
            <p:spPr bwMode="auto">
              <a:xfrm>
                <a:off x="1203" y="3547"/>
                <a:ext cx="1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4" name="Line 187"/>
              <p:cNvSpPr>
                <a:spLocks noChangeShapeType="1"/>
              </p:cNvSpPr>
              <p:nvPr/>
            </p:nvSpPr>
            <p:spPr bwMode="auto">
              <a:xfrm>
                <a:off x="1260" y="3586"/>
                <a:ext cx="23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" name="Line 188"/>
              <p:cNvSpPr>
                <a:spLocks noChangeShapeType="1"/>
              </p:cNvSpPr>
              <p:nvPr/>
            </p:nvSpPr>
            <p:spPr bwMode="auto">
              <a:xfrm>
                <a:off x="1324" y="3616"/>
                <a:ext cx="2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6" name="Line 189"/>
              <p:cNvSpPr>
                <a:spLocks noChangeShapeType="1"/>
              </p:cNvSpPr>
              <p:nvPr/>
            </p:nvSpPr>
            <p:spPr bwMode="auto">
              <a:xfrm>
                <a:off x="1388" y="3627"/>
                <a:ext cx="23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7" name="Line 190"/>
              <p:cNvSpPr>
                <a:spLocks noChangeShapeType="1"/>
              </p:cNvSpPr>
              <p:nvPr/>
            </p:nvSpPr>
            <p:spPr bwMode="auto">
              <a:xfrm flipV="1">
                <a:off x="1452" y="3624"/>
                <a:ext cx="23" cy="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8" name="Line 191"/>
              <p:cNvSpPr>
                <a:spLocks noChangeShapeType="1"/>
              </p:cNvSpPr>
              <p:nvPr/>
            </p:nvSpPr>
            <p:spPr bwMode="auto">
              <a:xfrm flipV="1">
                <a:off x="1516" y="3610"/>
                <a:ext cx="23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9" name="Line 192"/>
              <p:cNvSpPr>
                <a:spLocks noChangeShapeType="1"/>
              </p:cNvSpPr>
              <p:nvPr/>
            </p:nvSpPr>
            <p:spPr bwMode="auto">
              <a:xfrm flipV="1">
                <a:off x="1580" y="3582"/>
                <a:ext cx="23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0" name="Line 193"/>
              <p:cNvSpPr>
                <a:spLocks noChangeShapeType="1"/>
              </p:cNvSpPr>
              <p:nvPr/>
            </p:nvSpPr>
            <p:spPr bwMode="auto">
              <a:xfrm flipV="1">
                <a:off x="1644" y="3539"/>
                <a:ext cx="23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1" name="Line 194"/>
              <p:cNvSpPr>
                <a:spLocks noChangeShapeType="1"/>
              </p:cNvSpPr>
              <p:nvPr/>
            </p:nvSpPr>
            <p:spPr bwMode="auto">
              <a:xfrm flipV="1">
                <a:off x="1706" y="3492"/>
                <a:ext cx="5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2" name="Line 195"/>
              <p:cNvSpPr>
                <a:spLocks noChangeShapeType="1"/>
              </p:cNvSpPr>
              <p:nvPr/>
            </p:nvSpPr>
            <p:spPr bwMode="auto">
              <a:xfrm flipV="1">
                <a:off x="1719" y="3475"/>
                <a:ext cx="3" cy="2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3" name="Line 196"/>
              <p:cNvSpPr>
                <a:spLocks noChangeShapeType="1"/>
              </p:cNvSpPr>
              <p:nvPr/>
            </p:nvSpPr>
            <p:spPr bwMode="auto">
              <a:xfrm flipV="1">
                <a:off x="1749" y="3437"/>
                <a:ext cx="3" cy="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4" name="Line 197"/>
              <p:cNvSpPr>
                <a:spLocks noChangeShapeType="1"/>
              </p:cNvSpPr>
              <p:nvPr/>
            </p:nvSpPr>
            <p:spPr bwMode="auto">
              <a:xfrm flipV="1">
                <a:off x="1756" y="3411"/>
                <a:ext cx="4" cy="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" name="Line 198"/>
              <p:cNvSpPr>
                <a:spLocks noChangeShapeType="1"/>
              </p:cNvSpPr>
              <p:nvPr/>
            </p:nvSpPr>
            <p:spPr bwMode="auto">
              <a:xfrm flipV="1">
                <a:off x="1778" y="3376"/>
                <a:ext cx="1" cy="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" name="Line 199"/>
              <p:cNvSpPr>
                <a:spLocks noChangeShapeType="1"/>
              </p:cNvSpPr>
              <p:nvPr/>
            </p:nvSpPr>
            <p:spPr bwMode="auto">
              <a:xfrm flipV="1">
                <a:off x="1779" y="3347"/>
                <a:ext cx="7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7" name="Line 200"/>
              <p:cNvSpPr>
                <a:spLocks noChangeShapeType="1"/>
              </p:cNvSpPr>
              <p:nvPr/>
            </p:nvSpPr>
            <p:spPr bwMode="auto">
              <a:xfrm flipV="1">
                <a:off x="1795" y="3313"/>
                <a:ext cx="0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8" name="Line 201"/>
              <p:cNvSpPr>
                <a:spLocks noChangeShapeType="1"/>
              </p:cNvSpPr>
              <p:nvPr/>
            </p:nvSpPr>
            <p:spPr bwMode="auto">
              <a:xfrm flipV="1">
                <a:off x="1795" y="3283"/>
                <a:ext cx="3" cy="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9" name="Line 202"/>
              <p:cNvSpPr>
                <a:spLocks noChangeShapeType="1"/>
              </p:cNvSpPr>
              <p:nvPr/>
            </p:nvSpPr>
            <p:spPr bwMode="auto">
              <a:xfrm flipV="1">
                <a:off x="1801" y="3246"/>
                <a:ext cx="0" cy="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20" name="Rectangle 203"/>
            <p:cNvSpPr>
              <a:spLocks noChangeArrowheads="1"/>
            </p:cNvSpPr>
            <p:nvPr/>
          </p:nvSpPr>
          <p:spPr bwMode="auto">
            <a:xfrm>
              <a:off x="2184400" y="5273675"/>
              <a:ext cx="554038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4450" rIns="90488" bIns="44450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lang="zh-TW" altLang="en-US" sz="900">
                  <a:ea typeface="標楷體" panose="03000509000000000000" pitchFamily="65" charset="-120"/>
                </a:rPr>
                <a:t>機械手臂</a:t>
              </a:r>
              <a:endParaRPr lang="ja-JP" altLang="en-US" sz="900">
                <a:ea typeface="標楷體" panose="03000509000000000000" pitchFamily="65" charset="-120"/>
              </a:endParaRPr>
            </a:p>
          </p:txBody>
        </p:sp>
        <p:grpSp>
          <p:nvGrpSpPr>
            <p:cNvPr id="221" name="Group 223"/>
            <p:cNvGrpSpPr>
              <a:grpSpLocks/>
            </p:cNvGrpSpPr>
            <p:nvPr/>
          </p:nvGrpSpPr>
          <p:grpSpPr bwMode="auto">
            <a:xfrm>
              <a:off x="1787525" y="2924175"/>
              <a:ext cx="571500" cy="400050"/>
              <a:chOff x="1131" y="1894"/>
              <a:chExt cx="260" cy="260"/>
            </a:xfrm>
          </p:grpSpPr>
          <p:sp>
            <p:nvSpPr>
              <p:cNvPr id="222" name="Arc 224"/>
              <p:cNvSpPr>
                <a:spLocks/>
              </p:cNvSpPr>
              <p:nvPr/>
            </p:nvSpPr>
            <p:spPr bwMode="auto">
              <a:xfrm>
                <a:off x="1155" y="1918"/>
                <a:ext cx="236" cy="236"/>
              </a:xfrm>
              <a:custGeom>
                <a:avLst/>
                <a:gdLst>
                  <a:gd name="T0" fmla="*/ 0 w 19735"/>
                  <a:gd name="T1" fmla="*/ 0 h 19735"/>
                  <a:gd name="T2" fmla="*/ 0 w 19735"/>
                  <a:gd name="T3" fmla="*/ 0 h 19735"/>
                  <a:gd name="T4" fmla="*/ 0 w 19735"/>
                  <a:gd name="T5" fmla="*/ 0 h 1973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735" h="19735" fill="none" extrusionOk="0">
                    <a:moveTo>
                      <a:pt x="-1" y="10954"/>
                    </a:moveTo>
                    <a:cubicBezTo>
                      <a:pt x="2171" y="6074"/>
                      <a:pt x="6074" y="2171"/>
                      <a:pt x="10954" y="-1"/>
                    </a:cubicBezTo>
                  </a:path>
                  <a:path w="19735" h="19735" stroke="0" extrusionOk="0">
                    <a:moveTo>
                      <a:pt x="-1" y="10954"/>
                    </a:moveTo>
                    <a:cubicBezTo>
                      <a:pt x="2171" y="6074"/>
                      <a:pt x="6074" y="2171"/>
                      <a:pt x="10954" y="-1"/>
                    </a:cubicBezTo>
                    <a:lnTo>
                      <a:pt x="19735" y="19735"/>
                    </a:lnTo>
                    <a:lnTo>
                      <a:pt x="-1" y="10954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3" name="Freeform 225"/>
              <p:cNvSpPr>
                <a:spLocks/>
              </p:cNvSpPr>
              <p:nvPr/>
            </p:nvSpPr>
            <p:spPr bwMode="auto">
              <a:xfrm>
                <a:off x="1245" y="1894"/>
                <a:ext cx="142" cy="73"/>
              </a:xfrm>
              <a:custGeom>
                <a:avLst/>
                <a:gdLst>
                  <a:gd name="T0" fmla="*/ 141 w 142"/>
                  <a:gd name="T1" fmla="*/ 1 h 73"/>
                  <a:gd name="T2" fmla="*/ 0 w 142"/>
                  <a:gd name="T3" fmla="*/ 0 h 73"/>
                  <a:gd name="T4" fmla="*/ 21 w 142"/>
                  <a:gd name="T5" fmla="*/ 72 h 73"/>
                  <a:gd name="T6" fmla="*/ 141 w 142"/>
                  <a:gd name="T7" fmla="*/ 1 h 7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2" h="73">
                    <a:moveTo>
                      <a:pt x="141" y="1"/>
                    </a:moveTo>
                    <a:lnTo>
                      <a:pt x="0" y="0"/>
                    </a:lnTo>
                    <a:lnTo>
                      <a:pt x="21" y="72"/>
                    </a:lnTo>
                    <a:lnTo>
                      <a:pt x="141" y="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4" name="Freeform 226"/>
              <p:cNvSpPr>
                <a:spLocks/>
              </p:cNvSpPr>
              <p:nvPr/>
            </p:nvSpPr>
            <p:spPr bwMode="auto">
              <a:xfrm>
                <a:off x="1131" y="2008"/>
                <a:ext cx="73" cy="141"/>
              </a:xfrm>
              <a:custGeom>
                <a:avLst/>
                <a:gdLst>
                  <a:gd name="T0" fmla="*/ 1 w 73"/>
                  <a:gd name="T1" fmla="*/ 140 h 141"/>
                  <a:gd name="T2" fmla="*/ 72 w 73"/>
                  <a:gd name="T3" fmla="*/ 21 h 141"/>
                  <a:gd name="T4" fmla="*/ 0 w 73"/>
                  <a:gd name="T5" fmla="*/ 0 h 141"/>
                  <a:gd name="T6" fmla="*/ 1 w 73"/>
                  <a:gd name="T7" fmla="*/ 140 h 14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3" h="141">
                    <a:moveTo>
                      <a:pt x="1" y="140"/>
                    </a:moveTo>
                    <a:lnTo>
                      <a:pt x="72" y="21"/>
                    </a:lnTo>
                    <a:lnTo>
                      <a:pt x="0" y="0"/>
                    </a:lnTo>
                    <a:lnTo>
                      <a:pt x="1" y="14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25" name="Group 227"/>
            <p:cNvGrpSpPr>
              <a:grpSpLocks/>
            </p:cNvGrpSpPr>
            <p:nvPr/>
          </p:nvGrpSpPr>
          <p:grpSpPr bwMode="auto">
            <a:xfrm>
              <a:off x="2595563" y="2924175"/>
              <a:ext cx="571500" cy="400050"/>
              <a:chOff x="1498" y="1894"/>
              <a:chExt cx="260" cy="260"/>
            </a:xfrm>
          </p:grpSpPr>
          <p:sp>
            <p:nvSpPr>
              <p:cNvPr id="226" name="Arc 228"/>
              <p:cNvSpPr>
                <a:spLocks/>
              </p:cNvSpPr>
              <p:nvPr/>
            </p:nvSpPr>
            <p:spPr bwMode="auto">
              <a:xfrm>
                <a:off x="1498" y="1918"/>
                <a:ext cx="235" cy="236"/>
              </a:xfrm>
              <a:custGeom>
                <a:avLst/>
                <a:gdLst>
                  <a:gd name="T0" fmla="*/ 0 w 19690"/>
                  <a:gd name="T1" fmla="*/ 0 h 19779"/>
                  <a:gd name="T2" fmla="*/ 0 w 19690"/>
                  <a:gd name="T3" fmla="*/ 0 h 19779"/>
                  <a:gd name="T4" fmla="*/ 0 w 19690"/>
                  <a:gd name="T5" fmla="*/ 0 h 197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690" h="19779" fill="none" extrusionOk="0">
                    <a:moveTo>
                      <a:pt x="8680" y="-1"/>
                    </a:moveTo>
                    <a:cubicBezTo>
                      <a:pt x="13571" y="2146"/>
                      <a:pt x="17493" y="6028"/>
                      <a:pt x="19689" y="10898"/>
                    </a:cubicBezTo>
                  </a:path>
                  <a:path w="19690" h="19779" stroke="0" extrusionOk="0">
                    <a:moveTo>
                      <a:pt x="8680" y="-1"/>
                    </a:moveTo>
                    <a:cubicBezTo>
                      <a:pt x="13571" y="2146"/>
                      <a:pt x="17493" y="6028"/>
                      <a:pt x="19689" y="10898"/>
                    </a:cubicBezTo>
                    <a:lnTo>
                      <a:pt x="0" y="19779"/>
                    </a:lnTo>
                    <a:lnTo>
                      <a:pt x="8680" y="-1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7" name="Freeform 229"/>
              <p:cNvSpPr>
                <a:spLocks/>
              </p:cNvSpPr>
              <p:nvPr/>
            </p:nvSpPr>
            <p:spPr bwMode="auto">
              <a:xfrm>
                <a:off x="1685" y="2008"/>
                <a:ext cx="73" cy="141"/>
              </a:xfrm>
              <a:custGeom>
                <a:avLst/>
                <a:gdLst>
                  <a:gd name="T0" fmla="*/ 71 w 73"/>
                  <a:gd name="T1" fmla="*/ 140 h 141"/>
                  <a:gd name="T2" fmla="*/ 72 w 73"/>
                  <a:gd name="T3" fmla="*/ 0 h 141"/>
                  <a:gd name="T4" fmla="*/ 0 w 73"/>
                  <a:gd name="T5" fmla="*/ 21 h 141"/>
                  <a:gd name="T6" fmla="*/ 71 w 73"/>
                  <a:gd name="T7" fmla="*/ 140 h 14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3" h="141">
                    <a:moveTo>
                      <a:pt x="71" y="140"/>
                    </a:moveTo>
                    <a:lnTo>
                      <a:pt x="72" y="0"/>
                    </a:lnTo>
                    <a:lnTo>
                      <a:pt x="0" y="21"/>
                    </a:lnTo>
                    <a:lnTo>
                      <a:pt x="71" y="14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8" name="Freeform 230"/>
              <p:cNvSpPr>
                <a:spLocks/>
              </p:cNvSpPr>
              <p:nvPr/>
            </p:nvSpPr>
            <p:spPr bwMode="auto">
              <a:xfrm>
                <a:off x="1502" y="1894"/>
                <a:ext cx="142" cy="73"/>
              </a:xfrm>
              <a:custGeom>
                <a:avLst/>
                <a:gdLst>
                  <a:gd name="T0" fmla="*/ 0 w 142"/>
                  <a:gd name="T1" fmla="*/ 1 h 73"/>
                  <a:gd name="T2" fmla="*/ 120 w 142"/>
                  <a:gd name="T3" fmla="*/ 72 h 73"/>
                  <a:gd name="T4" fmla="*/ 141 w 142"/>
                  <a:gd name="T5" fmla="*/ 0 h 73"/>
                  <a:gd name="T6" fmla="*/ 0 w 142"/>
                  <a:gd name="T7" fmla="*/ 1 h 7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2" h="73">
                    <a:moveTo>
                      <a:pt x="0" y="1"/>
                    </a:moveTo>
                    <a:lnTo>
                      <a:pt x="120" y="72"/>
                    </a:lnTo>
                    <a:lnTo>
                      <a:pt x="141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29" name="Line 231"/>
            <p:cNvSpPr>
              <a:spLocks noChangeShapeType="1"/>
            </p:cNvSpPr>
            <p:nvPr/>
          </p:nvSpPr>
          <p:spPr bwMode="auto">
            <a:xfrm>
              <a:off x="709613" y="3111500"/>
              <a:ext cx="35861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0" name="Rectangle 234"/>
            <p:cNvSpPr>
              <a:spLocks noChangeArrowheads="1"/>
            </p:cNvSpPr>
            <p:nvPr/>
          </p:nvSpPr>
          <p:spPr bwMode="auto">
            <a:xfrm>
              <a:off x="733425" y="4427538"/>
              <a:ext cx="658813" cy="220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lang="zh-TW" altLang="en-US" sz="900">
                  <a:ea typeface="標楷體" panose="03000509000000000000" pitchFamily="65" charset="-120"/>
                </a:rPr>
                <a:t> 清洗區</a:t>
              </a:r>
            </a:p>
          </p:txBody>
        </p:sp>
        <p:sp>
          <p:nvSpPr>
            <p:cNvPr id="231" name="Rectangle 6"/>
            <p:cNvSpPr>
              <a:spLocks noChangeArrowheads="1"/>
            </p:cNvSpPr>
            <p:nvPr/>
          </p:nvSpPr>
          <p:spPr bwMode="auto">
            <a:xfrm>
              <a:off x="1906588" y="3276600"/>
              <a:ext cx="1147762" cy="314325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232" name="Oval 126"/>
            <p:cNvSpPr>
              <a:spLocks noChangeArrowheads="1"/>
            </p:cNvSpPr>
            <p:nvPr/>
          </p:nvSpPr>
          <p:spPr bwMode="auto">
            <a:xfrm>
              <a:off x="1014413" y="3216275"/>
              <a:ext cx="641350" cy="454025"/>
            </a:xfrm>
            <a:prstGeom prst="ellipse">
              <a:avLst/>
            </a:prstGeom>
            <a:solidFill>
              <a:srgbClr val="91919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233" name="Oval 205"/>
            <p:cNvSpPr>
              <a:spLocks noChangeArrowheads="1"/>
            </p:cNvSpPr>
            <p:nvPr/>
          </p:nvSpPr>
          <p:spPr bwMode="auto">
            <a:xfrm>
              <a:off x="3294063" y="3216275"/>
              <a:ext cx="646112" cy="454025"/>
            </a:xfrm>
            <a:prstGeom prst="ellipse">
              <a:avLst/>
            </a:prstGeom>
            <a:solidFill>
              <a:srgbClr val="91919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234" name="Oval 206"/>
            <p:cNvSpPr>
              <a:spLocks noChangeArrowheads="1"/>
            </p:cNvSpPr>
            <p:nvPr/>
          </p:nvSpPr>
          <p:spPr bwMode="auto">
            <a:xfrm>
              <a:off x="1203325" y="3357563"/>
              <a:ext cx="212725" cy="150812"/>
            </a:xfrm>
            <a:prstGeom prst="ellipse">
              <a:avLst/>
            </a:prstGeom>
            <a:solidFill>
              <a:srgbClr val="618FFD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235" name="Oval 207"/>
            <p:cNvSpPr>
              <a:spLocks noChangeArrowheads="1"/>
            </p:cNvSpPr>
            <p:nvPr/>
          </p:nvSpPr>
          <p:spPr bwMode="auto">
            <a:xfrm>
              <a:off x="3544888" y="3357563"/>
              <a:ext cx="212725" cy="150812"/>
            </a:xfrm>
            <a:prstGeom prst="ellipse">
              <a:avLst/>
            </a:prstGeom>
            <a:solidFill>
              <a:srgbClr val="618FFD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236" name="Rectangle 208"/>
            <p:cNvSpPr>
              <a:spLocks noChangeArrowheads="1"/>
            </p:cNvSpPr>
            <p:nvPr/>
          </p:nvSpPr>
          <p:spPr bwMode="auto">
            <a:xfrm>
              <a:off x="1377950" y="3398838"/>
              <a:ext cx="511175" cy="69850"/>
            </a:xfrm>
            <a:prstGeom prst="rect">
              <a:avLst/>
            </a:prstGeom>
            <a:solidFill>
              <a:srgbClr val="618FF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237" name="Rectangle 209"/>
            <p:cNvSpPr>
              <a:spLocks noChangeArrowheads="1"/>
            </p:cNvSpPr>
            <p:nvPr/>
          </p:nvSpPr>
          <p:spPr bwMode="auto">
            <a:xfrm>
              <a:off x="3071813" y="3398838"/>
              <a:ext cx="512762" cy="69850"/>
            </a:xfrm>
            <a:prstGeom prst="rect">
              <a:avLst/>
            </a:prstGeom>
            <a:solidFill>
              <a:srgbClr val="618FF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endParaRPr lang="zh-TW" altLang="en-US"/>
            </a:p>
          </p:txBody>
        </p:sp>
        <p:grpSp>
          <p:nvGrpSpPr>
            <p:cNvPr id="238" name="Group 210"/>
            <p:cNvGrpSpPr>
              <a:grpSpLocks/>
            </p:cNvGrpSpPr>
            <p:nvPr/>
          </p:nvGrpSpPr>
          <p:grpSpPr bwMode="auto">
            <a:xfrm>
              <a:off x="2166938" y="2398713"/>
              <a:ext cx="641350" cy="865187"/>
              <a:chOff x="1301" y="1532"/>
              <a:chExt cx="292" cy="563"/>
            </a:xfrm>
          </p:grpSpPr>
          <p:sp>
            <p:nvSpPr>
              <p:cNvPr id="239" name="Oval 211"/>
              <p:cNvSpPr>
                <a:spLocks noChangeArrowheads="1"/>
              </p:cNvSpPr>
              <p:nvPr/>
            </p:nvSpPr>
            <p:spPr bwMode="auto">
              <a:xfrm>
                <a:off x="1301" y="1532"/>
                <a:ext cx="292" cy="29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40" name="Oval 212"/>
              <p:cNvSpPr>
                <a:spLocks noChangeArrowheads="1"/>
              </p:cNvSpPr>
              <p:nvPr/>
            </p:nvSpPr>
            <p:spPr bwMode="auto">
              <a:xfrm>
                <a:off x="1395" y="1625"/>
                <a:ext cx="98" cy="98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41" name="Rectangle 213"/>
              <p:cNvSpPr>
                <a:spLocks noChangeArrowheads="1"/>
              </p:cNvSpPr>
              <p:nvPr/>
            </p:nvSpPr>
            <p:spPr bwMode="auto">
              <a:xfrm>
                <a:off x="1422" y="1704"/>
                <a:ext cx="44" cy="391"/>
              </a:xfrm>
              <a:prstGeom prst="rect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endParaRPr lang="zh-TW" altLang="en-US"/>
              </a:p>
            </p:txBody>
          </p:sp>
        </p:grpSp>
        <p:sp>
          <p:nvSpPr>
            <p:cNvPr id="242" name="Rectangle 239"/>
            <p:cNvSpPr>
              <a:spLocks noChangeArrowheads="1"/>
            </p:cNvSpPr>
            <p:nvPr/>
          </p:nvSpPr>
          <p:spPr bwMode="auto">
            <a:xfrm>
              <a:off x="3305175" y="5249863"/>
              <a:ext cx="962025" cy="217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lang="zh-TW" altLang="en-US" sz="900">
                  <a:solidFill>
                    <a:srgbClr val="000000"/>
                  </a:solidFill>
                  <a:ea typeface="標楷體" panose="03000509000000000000" pitchFamily="65" charset="-120"/>
                </a:rPr>
                <a:t>晶舟</a:t>
              </a:r>
              <a:r>
                <a:rPr lang="ja-JP" altLang="en-US" sz="900">
                  <a:solidFill>
                    <a:srgbClr val="000000"/>
                  </a:solidFill>
                </a:rPr>
                <a:t> </a:t>
              </a:r>
              <a:r>
                <a:rPr lang="en-US" altLang="ja-JP" sz="9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43" name="Rectangle 241"/>
            <p:cNvSpPr>
              <a:spLocks noChangeArrowheads="1"/>
            </p:cNvSpPr>
            <p:nvPr/>
          </p:nvSpPr>
          <p:spPr bwMode="auto">
            <a:xfrm>
              <a:off x="973138" y="2863850"/>
              <a:ext cx="882650" cy="217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lang="zh-TW" altLang="en-US" sz="900" dirty="0">
                  <a:ea typeface="標楷體" panose="03000509000000000000" pitchFamily="65" charset="-120"/>
                </a:rPr>
                <a:t>研磨基座</a:t>
              </a:r>
              <a:endParaRPr lang="ja-JP" altLang="en-US" sz="900" dirty="0">
                <a:ea typeface="標楷體" panose="03000509000000000000" pitchFamily="65" charset="-120"/>
              </a:endParaRPr>
            </a:p>
          </p:txBody>
        </p:sp>
        <p:sp>
          <p:nvSpPr>
            <p:cNvPr id="244" name="Rectangle 242"/>
            <p:cNvSpPr>
              <a:spLocks noChangeArrowheads="1"/>
            </p:cNvSpPr>
            <p:nvPr/>
          </p:nvSpPr>
          <p:spPr bwMode="auto">
            <a:xfrm>
              <a:off x="3017838" y="2871788"/>
              <a:ext cx="882650" cy="350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lang="zh-TW" altLang="en-US" sz="900">
                  <a:latin typeface="Times New Roman" panose="02020603050405020304" pitchFamily="18" charset="0"/>
                  <a:ea typeface="標楷體" panose="03000509000000000000" pitchFamily="65" charset="-120"/>
                </a:rPr>
                <a:t>研磨基座</a:t>
              </a:r>
              <a:endParaRPr lang="ja-JP" altLang="en-US" sz="9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endParaRPr lang="ja-JP" altLang="en-US" sz="900">
                <a:ea typeface="標楷體" panose="03000509000000000000" pitchFamily="65" charset="-120"/>
              </a:endParaRPr>
            </a:p>
          </p:txBody>
        </p:sp>
        <p:sp>
          <p:nvSpPr>
            <p:cNvPr id="245" name="Rectangle 243"/>
            <p:cNvSpPr>
              <a:spLocks noChangeArrowheads="1"/>
            </p:cNvSpPr>
            <p:nvPr/>
          </p:nvSpPr>
          <p:spPr bwMode="auto">
            <a:xfrm>
              <a:off x="3389313" y="4457700"/>
              <a:ext cx="723900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r>
                <a:rPr lang="zh-TW" altLang="en-US" sz="900">
                  <a:ea typeface="標楷體" panose="03000509000000000000" pitchFamily="65" charset="-120"/>
                </a:rPr>
                <a:t>定位盤</a:t>
              </a:r>
            </a:p>
          </p:txBody>
        </p:sp>
        <p:sp>
          <p:nvSpPr>
            <p:cNvPr id="246" name="Rectangle 238"/>
            <p:cNvSpPr>
              <a:spLocks noChangeArrowheads="1"/>
            </p:cNvSpPr>
            <p:nvPr/>
          </p:nvSpPr>
          <p:spPr bwMode="auto">
            <a:xfrm>
              <a:off x="1989138" y="3263900"/>
              <a:ext cx="8540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defRPr/>
              </a:pPr>
              <a:r>
                <a:rPr lang="zh-TW" altLang="en-US" sz="1000" b="1" dirty="0">
                  <a:ea typeface="標楷體" pitchFamily="65" charset="-120"/>
                  <a:cs typeface="Calibri" pitchFamily="34" charset="0"/>
                </a:rPr>
                <a:t>   </a:t>
              </a:r>
              <a:r>
                <a:rPr lang="en-US" altLang="zh-TW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標楷體" pitchFamily="65" charset="-120"/>
                  <a:cs typeface="Calibri" pitchFamily="34" charset="0"/>
                </a:rPr>
                <a:t>T-ARM</a:t>
              </a:r>
              <a:endParaRPr lang="ja-JP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標楷體" pitchFamily="65" charset="-120"/>
                <a:cs typeface="Calibri" pitchFamily="34" charset="0"/>
              </a:endParaRPr>
            </a:p>
          </p:txBody>
        </p:sp>
        <p:sp>
          <p:nvSpPr>
            <p:cNvPr id="247" name="Rectangle 101"/>
            <p:cNvSpPr>
              <a:spLocks noChangeArrowheads="1"/>
            </p:cNvSpPr>
            <p:nvPr/>
          </p:nvSpPr>
          <p:spPr bwMode="auto">
            <a:xfrm>
              <a:off x="698500" y="1916113"/>
              <a:ext cx="3556000" cy="3906837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48" name="文字方塊 247"/>
          <p:cNvSpPr txBox="1"/>
          <p:nvPr/>
        </p:nvSpPr>
        <p:spPr>
          <a:xfrm>
            <a:off x="6670298" y="1380772"/>
            <a:ext cx="435062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circleNumWdWhitePlain"/>
              <a:defRPr/>
            </a:pPr>
            <a:r>
              <a:rPr lang="en-US" altLang="zh-TW" dirty="0">
                <a:latin typeface="+mj-ea"/>
                <a:ea typeface="+mj-ea"/>
              </a:rPr>
              <a:t>Robot</a:t>
            </a:r>
            <a:r>
              <a:rPr lang="zh-TW" altLang="en-US" dirty="0">
                <a:latin typeface="+mj-ea"/>
                <a:ea typeface="+mj-ea"/>
              </a:rPr>
              <a:t>從</a:t>
            </a:r>
            <a:r>
              <a:rPr lang="en-US" altLang="zh-TW" dirty="0">
                <a:latin typeface="+mj-ea"/>
                <a:ea typeface="+mj-ea"/>
              </a:rPr>
              <a:t>Cassette</a:t>
            </a:r>
            <a:r>
              <a:rPr lang="zh-TW" altLang="en-US" dirty="0">
                <a:latin typeface="+mj-ea"/>
                <a:ea typeface="+mj-ea"/>
              </a:rPr>
              <a:t>抓片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AutoNum type="circleNumWdWhitePlain"/>
              <a:defRPr/>
            </a:pPr>
            <a:r>
              <a:rPr lang="en-US" altLang="zh-TW" dirty="0">
                <a:latin typeface="+mj-ea"/>
                <a:ea typeface="+mj-ea"/>
              </a:rPr>
              <a:t>Robot</a:t>
            </a:r>
            <a:r>
              <a:rPr lang="zh-TW" altLang="en-US" dirty="0">
                <a:latin typeface="+mj-ea"/>
                <a:ea typeface="+mj-ea"/>
              </a:rPr>
              <a:t>旋轉晶背朝上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AutoNum type="circleNumWdWhitePlain"/>
              <a:defRPr/>
            </a:pPr>
            <a:r>
              <a:rPr lang="zh-TW" altLang="en-US" dirty="0">
                <a:latin typeface="+mj-ea"/>
                <a:ea typeface="+mj-ea"/>
              </a:rPr>
              <a:t>傳至定位盤定位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AutoNum type="circleNumWdWhitePlain"/>
              <a:defRPr/>
            </a:pPr>
            <a:r>
              <a:rPr lang="en-US" altLang="zh-TW" dirty="0">
                <a:latin typeface="+mj-ea"/>
                <a:ea typeface="+mj-ea"/>
              </a:rPr>
              <a:t>T-ARM</a:t>
            </a:r>
            <a:r>
              <a:rPr lang="zh-TW" altLang="en-US" dirty="0">
                <a:latin typeface="+mj-ea"/>
                <a:ea typeface="+mj-ea"/>
              </a:rPr>
              <a:t>抓片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AutoNum type="circleNumWdWhitePlain"/>
              <a:defRPr/>
            </a:pPr>
            <a:r>
              <a:rPr lang="zh-TW" altLang="en-US" dirty="0">
                <a:latin typeface="+mj-ea"/>
                <a:ea typeface="+mj-ea"/>
              </a:rPr>
              <a:t>研磨</a:t>
            </a:r>
            <a:r>
              <a:rPr lang="en-US" altLang="zh-TW" dirty="0">
                <a:latin typeface="+mj-ea"/>
                <a:ea typeface="+mj-ea"/>
              </a:rPr>
              <a:t>Z1</a:t>
            </a:r>
            <a:r>
              <a:rPr lang="zh-TW" altLang="en-US" dirty="0">
                <a:latin typeface="+mj-ea"/>
                <a:ea typeface="+mj-ea"/>
              </a:rPr>
              <a:t> → </a:t>
            </a:r>
            <a:r>
              <a:rPr lang="en-US" altLang="zh-TW" dirty="0">
                <a:latin typeface="+mj-ea"/>
                <a:ea typeface="+mj-ea"/>
              </a:rPr>
              <a:t>Z2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  <a:defRPr/>
            </a:pPr>
            <a:r>
              <a:rPr lang="en-US" altLang="zh-TW" dirty="0">
                <a:latin typeface="+mj-ea"/>
                <a:ea typeface="+mj-ea"/>
              </a:rPr>
              <a:t>T-ARM</a:t>
            </a:r>
            <a:r>
              <a:rPr lang="zh-TW" altLang="en-US" dirty="0">
                <a:latin typeface="+mj-ea"/>
                <a:ea typeface="+mj-ea"/>
              </a:rPr>
              <a:t>抓片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AutoNum type="circleNumWdWhitePlain"/>
              <a:defRPr/>
            </a:pPr>
            <a:r>
              <a:rPr lang="zh-TW" altLang="en-US" dirty="0">
                <a:latin typeface="+mj-ea"/>
                <a:ea typeface="+mj-ea"/>
              </a:rPr>
              <a:t>至清洗區清洗 </a:t>
            </a:r>
            <a:r>
              <a:rPr lang="en-US" altLang="zh-TW" dirty="0">
                <a:latin typeface="+mj-ea"/>
                <a:ea typeface="+mj-ea"/>
              </a:rPr>
              <a:t>&amp;</a:t>
            </a:r>
            <a:r>
              <a:rPr lang="zh-TW" altLang="en-US" dirty="0">
                <a:latin typeface="+mj-ea"/>
                <a:ea typeface="+mj-ea"/>
              </a:rPr>
              <a:t> 旋乾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AutoNum type="circleNumWdWhitePlain"/>
              <a:defRPr/>
            </a:pPr>
            <a:r>
              <a:rPr lang="en-US" altLang="zh-TW" dirty="0">
                <a:latin typeface="+mj-ea"/>
                <a:ea typeface="+mj-ea"/>
              </a:rPr>
              <a:t>Robot</a:t>
            </a:r>
            <a:r>
              <a:rPr lang="zh-TW" altLang="en-US" dirty="0">
                <a:latin typeface="+mj-ea"/>
                <a:ea typeface="+mj-ea"/>
              </a:rPr>
              <a:t>旋轉晶面朝上</a:t>
            </a:r>
            <a:endParaRPr lang="en-US" altLang="zh-TW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AutoNum type="circleNumWdWhitePlain"/>
              <a:defRPr/>
            </a:pPr>
            <a:r>
              <a:rPr lang="en-US" altLang="zh-TW" dirty="0">
                <a:latin typeface="+mj-ea"/>
                <a:ea typeface="+mj-ea"/>
              </a:rPr>
              <a:t>Robot</a:t>
            </a:r>
            <a:r>
              <a:rPr lang="zh-TW" altLang="en-US" dirty="0">
                <a:latin typeface="+mj-ea"/>
                <a:ea typeface="+mj-ea"/>
              </a:rPr>
              <a:t>放回原</a:t>
            </a:r>
            <a:r>
              <a:rPr lang="en-US" altLang="zh-TW" dirty="0">
                <a:latin typeface="+mj-ea"/>
                <a:ea typeface="+mj-ea"/>
              </a:rPr>
              <a:t>Cassette</a:t>
            </a:r>
            <a:r>
              <a:rPr lang="zh-TW" altLang="en-US" dirty="0" smtClean="0">
                <a:latin typeface="+mj-ea"/>
                <a:ea typeface="+mj-ea"/>
              </a:rPr>
              <a:t>位置</a:t>
            </a:r>
            <a:endParaRPr lang="en-US" altLang="zh-TW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74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B482F-152A-40C0-8ABD-7F4302322DE4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B0503020102020204" pitchFamily="34" charset="0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30780" y="473827"/>
            <a:ext cx="6101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4</a:t>
            </a:r>
            <a:r>
              <a:rPr lang="en-US" altLang="zh-TW" sz="3200" dirty="0" smtClean="0">
                <a:latin typeface="+mj-ea"/>
                <a:ea typeface="+mj-ea"/>
              </a:rPr>
              <a:t>.</a:t>
            </a:r>
            <a:r>
              <a:rPr lang="zh-TW" altLang="en-US" sz="3200" dirty="0" smtClean="0">
                <a:latin typeface="+mj-ea"/>
                <a:ea typeface="+mj-ea"/>
              </a:rPr>
              <a:t> </a:t>
            </a:r>
            <a:r>
              <a:rPr lang="zh-TW" altLang="en-US" sz="3200" dirty="0" smtClean="0">
                <a:latin typeface="+mj-ea"/>
                <a:ea typeface="+mj-ea"/>
                <a:cs typeface="Arial" panose="020B0604020202020204" pitchFamily="34" charset="0"/>
              </a:rPr>
              <a:t>貼</a:t>
            </a:r>
            <a:r>
              <a:rPr lang="zh-TW" altLang="en-US" sz="3200" dirty="0">
                <a:latin typeface="+mj-ea"/>
                <a:ea typeface="+mj-ea"/>
                <a:cs typeface="Arial" panose="020B0604020202020204" pitchFamily="34" charset="0"/>
              </a:rPr>
              <a:t>膠機換膠帶 </a:t>
            </a:r>
            <a:r>
              <a:rPr lang="en-US" altLang="zh-TW" sz="3200" dirty="0">
                <a:latin typeface="+mj-ea"/>
                <a:ea typeface="+mj-ea"/>
                <a:cs typeface="Arial" panose="020B0604020202020204" pitchFamily="34" charset="0"/>
              </a:rPr>
              <a:t>&amp;</a:t>
            </a:r>
            <a:r>
              <a:rPr lang="zh-TW" altLang="en-US" sz="3200" dirty="0">
                <a:latin typeface="+mj-ea"/>
                <a:ea typeface="+mj-ea"/>
                <a:cs typeface="Arial" panose="020B0604020202020204" pitchFamily="34" charset="0"/>
              </a:rPr>
              <a:t> 刀片大致流程</a:t>
            </a:r>
            <a:endParaRPr lang="zh-TW" altLang="en-US" sz="3200" dirty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00269" y="1218466"/>
            <a:ext cx="51930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1.</a:t>
            </a:r>
            <a:r>
              <a:rPr lang="zh-TW" altLang="en-US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更換膠帶</a:t>
            </a:r>
            <a:r>
              <a:rPr lang="en-US" altLang="zh-TW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將上方</a:t>
            </a:r>
            <a:r>
              <a:rPr lang="en-US" altLang="zh-TW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Lock</a:t>
            </a:r>
            <a:r>
              <a:rPr lang="zh-TW" altLang="en-US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解除後</a:t>
            </a:r>
            <a:r>
              <a:rPr lang="zh-TW" altLang="en-US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於</a:t>
            </a:r>
            <a:r>
              <a:rPr lang="en-US" altLang="zh-TW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CUT</a:t>
            </a:r>
            <a:r>
              <a:rPr lang="zh-TW" altLang="en-US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處剪下，裝上新膠帶後再</a:t>
            </a:r>
            <a:r>
              <a:rPr lang="zh-TW" altLang="en-US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將膠帶</a:t>
            </a:r>
            <a:r>
              <a:rPr lang="zh-TW" altLang="en-US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與右邊</a:t>
            </a:r>
            <a:r>
              <a:rPr lang="zh-TW" altLang="en-US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透明部分接上</a:t>
            </a:r>
            <a:r>
              <a:rPr lang="zh-TW" altLang="en-US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zh-TW" altLang="en-US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按下</a:t>
            </a:r>
            <a:r>
              <a:rPr lang="en-US" altLang="zh-TW" dirty="0" err="1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TapeFeed</a:t>
            </a:r>
            <a:r>
              <a:rPr lang="zh-TW" altLang="en-US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將膠帶捲至</a:t>
            </a:r>
            <a:r>
              <a:rPr lang="en-US" altLang="zh-TW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CUT 2</a:t>
            </a:r>
            <a:r>
              <a:rPr lang="zh-TW" altLang="en-US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處。</a:t>
            </a:r>
            <a:endParaRPr lang="en-US" altLang="zh-TW" dirty="0" smtClean="0">
              <a:solidFill>
                <a:srgbClr val="0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0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更換回收</a:t>
            </a:r>
            <a:r>
              <a:rPr lang="zh-TW" altLang="en-US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膠帶</a:t>
            </a:r>
            <a:r>
              <a:rPr lang="en-US" altLang="zh-TW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於</a:t>
            </a:r>
            <a:r>
              <a:rPr lang="en-US" altLang="zh-TW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CUT 2</a:t>
            </a:r>
            <a:r>
              <a:rPr lang="zh-TW" altLang="en-US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處剪下</a:t>
            </a:r>
            <a:r>
              <a:rPr lang="zh-TW" altLang="en-US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，將</a:t>
            </a:r>
            <a:r>
              <a:rPr lang="zh-TW" altLang="en-US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上方固定器 </a:t>
            </a:r>
            <a:r>
              <a:rPr lang="en-US" altLang="zh-TW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&amp;</a:t>
            </a:r>
            <a:r>
              <a:rPr lang="zh-TW" altLang="en-US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 回收膠帶抽出，</a:t>
            </a:r>
            <a:r>
              <a:rPr lang="zh-TW" altLang="en-US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裝上一</a:t>
            </a:r>
            <a:r>
              <a:rPr lang="zh-TW" altLang="en-US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圈膠膜固定住後，把</a:t>
            </a:r>
            <a:r>
              <a:rPr lang="en-US" altLang="zh-TW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CUT</a:t>
            </a:r>
            <a:r>
              <a:rPr lang="zh-TW" altLang="en-US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2</a:t>
            </a:r>
            <a:r>
              <a:rPr lang="zh-TW" altLang="en-US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處之</a:t>
            </a:r>
            <a:r>
              <a:rPr lang="zh-TW" altLang="en-US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膠帶黏貼於上方膠膜處，</a:t>
            </a:r>
            <a:r>
              <a:rPr lang="zh-TW" altLang="en-US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按下</a:t>
            </a:r>
            <a:r>
              <a:rPr lang="en-US" altLang="zh-TW" dirty="0" err="1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TapeFeed</a:t>
            </a:r>
            <a:r>
              <a:rPr lang="zh-TW" altLang="en-US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將膠帶捲上幾</a:t>
            </a:r>
            <a:r>
              <a:rPr lang="zh-TW" altLang="en-US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圈。</a:t>
            </a:r>
            <a:endParaRPr lang="en-US" altLang="zh-TW" dirty="0" smtClean="0">
              <a:solidFill>
                <a:srgbClr val="0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0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3.</a:t>
            </a:r>
            <a:r>
              <a:rPr lang="zh-TW" altLang="en-US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更換刀片</a:t>
            </a:r>
            <a:r>
              <a:rPr lang="en-US" altLang="zh-TW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選擇</a:t>
            </a:r>
            <a:r>
              <a:rPr lang="en-US" altLang="zh-TW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Main</a:t>
            </a:r>
            <a:r>
              <a:rPr lang="zh-TW" altLang="en-US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 → </a:t>
            </a:r>
            <a:r>
              <a:rPr lang="en-US" altLang="zh-TW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Cutter </a:t>
            </a:r>
            <a:r>
              <a:rPr lang="zh-TW" altLang="en-US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Counts</a:t>
            </a:r>
            <a:r>
              <a:rPr lang="zh-TW" altLang="en-US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&gt;</a:t>
            </a:r>
            <a:r>
              <a:rPr lang="zh-TW" altLang="en-US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500</a:t>
            </a:r>
            <a:r>
              <a:rPr lang="zh-TW" altLang="en-US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次時需更換刀片，</a:t>
            </a:r>
            <a:r>
              <a:rPr lang="zh-TW" altLang="en-US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先將</a:t>
            </a:r>
            <a:r>
              <a:rPr lang="en-US" altLang="zh-TW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Cutter Counts</a:t>
            </a:r>
            <a:r>
              <a:rPr lang="zh-TW" altLang="en-US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次數</a:t>
            </a:r>
            <a:r>
              <a:rPr lang="en-US" altLang="zh-TW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Reset</a:t>
            </a:r>
            <a:r>
              <a:rPr lang="zh-TW" altLang="en-US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zh-TW" altLang="en-US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使用機</a:t>
            </a:r>
            <a:r>
              <a:rPr lang="zh-TW" altLang="en-US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台下方之</a:t>
            </a:r>
            <a:r>
              <a:rPr lang="en-US" altLang="zh-TW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Tool</a:t>
            </a:r>
            <a:r>
              <a:rPr lang="zh-TW" altLang="en-US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，將機台上刀片</a:t>
            </a:r>
            <a:r>
              <a:rPr lang="zh-TW" altLang="en-US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取下</a:t>
            </a:r>
            <a:r>
              <a:rPr lang="zh-TW" altLang="en-US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後，換上新刀片並對準畫線處</a:t>
            </a:r>
            <a:r>
              <a:rPr lang="zh-TW" altLang="en-US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鎖緊</a:t>
            </a:r>
            <a:r>
              <a:rPr lang="zh-TW" altLang="en-US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，再將新刀片裝上機</a:t>
            </a:r>
            <a:r>
              <a:rPr lang="zh-TW" altLang="en-US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台。</a:t>
            </a:r>
            <a:endParaRPr lang="en-US" altLang="zh-TW" dirty="0">
              <a:solidFill>
                <a:srgbClr val="0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513" y="1218466"/>
            <a:ext cx="394652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512" y="3876675"/>
            <a:ext cx="394652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線單箭頭接點 12"/>
          <p:cNvCxnSpPr/>
          <p:nvPr/>
        </p:nvCxnSpPr>
        <p:spPr>
          <a:xfrm>
            <a:off x="9537699" y="3305810"/>
            <a:ext cx="288925" cy="1031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3"/>
          <p:cNvSpPr txBox="1">
            <a:spLocks noChangeArrowheads="1"/>
          </p:cNvSpPr>
          <p:nvPr/>
        </p:nvSpPr>
        <p:spPr bwMode="auto">
          <a:xfrm>
            <a:off x="9826624" y="3224848"/>
            <a:ext cx="846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CUT 1</a:t>
            </a:r>
            <a:endParaRPr lang="zh-TW" altLang="en-US" b="1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7666037" y="2637473"/>
            <a:ext cx="144462" cy="2682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20"/>
          <p:cNvSpPr txBox="1">
            <a:spLocks noChangeArrowheads="1"/>
          </p:cNvSpPr>
          <p:nvPr/>
        </p:nvSpPr>
        <p:spPr bwMode="auto">
          <a:xfrm>
            <a:off x="7275512" y="2937510"/>
            <a:ext cx="847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CUT 2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5061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5" ma:contentTypeDescription="Fill out this form." ma:contentTypeScope="" ma:versionID="efb71d147a206fcea9d2007784773a9d">
  <xsd:schema xmlns:xsd="http://www.w3.org/2001/XMLSchema" xmlns:xs="http://www.w3.org/2001/XMLSchema" xmlns:p="http://schemas.microsoft.com/office/2006/metadata/properties" xmlns:ns1="http://schemas.microsoft.com/sharepoint/v3" xmlns:ns2="6722b385-d310-4112-8019-bcb8a64a48c2" targetNamespace="http://schemas.microsoft.com/office/2006/metadata/properties" ma:root="true" ma:fieldsID="395d85e569fc21b4b1da6fc75170d72d" ns1:_="" ns2:_="">
    <xsd:import namespace="http://schemas.microsoft.com/sharepoint/v3"/>
    <xsd:import namespace="6722b385-d310-4112-8019-bcb8a64a48c2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2b385-d310-4112-8019-bcb8a64a4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AA641C2-EDB7-4F27-98FE-45F4CCC13E42}"/>
</file>

<file path=customXml/itemProps2.xml><?xml version="1.0" encoding="utf-8"?>
<ds:datastoreItem xmlns:ds="http://schemas.openxmlformats.org/officeDocument/2006/customXml" ds:itemID="{0C906BB8-A221-4D25-AEB3-BBED13CCCDD4}"/>
</file>

<file path=customXml/itemProps3.xml><?xml version="1.0" encoding="utf-8"?>
<ds:datastoreItem xmlns:ds="http://schemas.openxmlformats.org/officeDocument/2006/customXml" ds:itemID="{32C0CFD6-5AEB-4C60-8C78-3BBDD164B90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</TotalTime>
  <Words>509</Words>
  <Application>Microsoft Office PowerPoint</Application>
  <PresentationFormat>寬螢幕</PresentationFormat>
  <Paragraphs>85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8" baseType="lpstr">
      <vt:lpstr>微軟正黑體</vt:lpstr>
      <vt:lpstr>新細明體</vt:lpstr>
      <vt:lpstr>標楷體</vt:lpstr>
      <vt:lpstr>Arial</vt:lpstr>
      <vt:lpstr>Calibri</vt:lpstr>
      <vt:lpstr>Franklin Gothic Book</vt:lpstr>
      <vt:lpstr>Perpetua</vt:lpstr>
      <vt:lpstr>Times New Roman</vt:lpstr>
      <vt:lpstr>Wingdings</vt:lpstr>
      <vt:lpstr>Wingdings 2</vt:lpstr>
      <vt:lpstr>Nuvoton佈景主題</vt:lpstr>
      <vt:lpstr>爐管新人學習進度報告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爐管新人學習進度報告</dc:title>
  <dc:creator>S220 YCLin0</dc:creator>
  <cp:lastModifiedBy>S220 THChiu</cp:lastModifiedBy>
  <cp:revision>28</cp:revision>
  <dcterms:created xsi:type="dcterms:W3CDTF">2020-05-20T00:46:58Z</dcterms:created>
  <dcterms:modified xsi:type="dcterms:W3CDTF">2020-07-07T00:26:07Z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0x010101007D10E3BF7F339F4197AC12702D94D274</vt:lpwstr>
  </property>
  <property fmtid="{D5CDD505-2E9C-101B-9397-08002B2CF9AE}" pid="3" name="Order">
    <vt:r8>29500</vt:r8>
  </property>
</Properties>
</file>