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2D016-8712-440F-AC83-2E5D350C4D48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7712A-F3C6-4733-9CB8-CE404262CA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268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4FC52B-6425-47C4-88F4-C9247924A914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2020/7/14</a:t>
            </a:fld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6CA4AB-9A83-4768-83F8-CE06C33A7BBC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22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Confidential</a:t>
            </a:r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109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5" name="圓角矩形 14"/>
          <p:cNvSpPr/>
          <p:nvPr/>
        </p:nvSpPr>
        <p:spPr>
          <a:xfrm>
            <a:off x="86785" y="69851"/>
            <a:ext cx="12018433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6" name="矩形 15"/>
          <p:cNvSpPr/>
          <p:nvPr/>
        </p:nvSpPr>
        <p:spPr>
          <a:xfrm>
            <a:off x="84667" y="1449389"/>
            <a:ext cx="12026900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7" name="矩形 16"/>
          <p:cNvSpPr/>
          <p:nvPr/>
        </p:nvSpPr>
        <p:spPr>
          <a:xfrm>
            <a:off x="84667" y="1397000"/>
            <a:ext cx="120269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0" name="矩形 17"/>
          <p:cNvSpPr/>
          <p:nvPr/>
        </p:nvSpPr>
        <p:spPr>
          <a:xfrm>
            <a:off x="84667" y="2976564"/>
            <a:ext cx="120269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pic>
        <p:nvPicPr>
          <p:cNvPr id="11" name="Picture 16" descr="PPT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534E1C-B8B5-4B34-8FBB-54585BCE06E4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2020/7/14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F20160-F2E4-42FD-81D2-C92CC710B0E8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70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8BE9FC-0E06-467F-895A-3184647C3FCD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2020/7/14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312536-5ABE-4285-B643-9E4FC5C129CD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36384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E9E8CE-4B64-4176-8C2E-CAFF351082DE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2020/7/14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2DF74B-3B27-4A89-9652-AC57F6A5BE51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6503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958852" y="906464"/>
            <a:ext cx="10418233" cy="51149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CC2EB3-2AF4-408C-9A77-23592733E405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2020/7/14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4997CD-AEB7-408F-93CC-0558B22668AB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51004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F098D1-16B5-4450-97EE-3D230D884929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2020/7/14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4B482F-152A-40C0-8ABD-7F4302322DE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845348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5" name="圓角矩形 14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6" name="矩形 15"/>
          <p:cNvSpPr/>
          <p:nvPr/>
        </p:nvSpPr>
        <p:spPr>
          <a:xfrm flipV="1">
            <a:off x="93134" y="2376489"/>
            <a:ext cx="12018433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7" name="矩形 16"/>
          <p:cNvSpPr/>
          <p:nvPr/>
        </p:nvSpPr>
        <p:spPr>
          <a:xfrm>
            <a:off x="93134" y="2341564"/>
            <a:ext cx="12018433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8" name="矩形 17"/>
          <p:cNvSpPr/>
          <p:nvPr/>
        </p:nvSpPr>
        <p:spPr>
          <a:xfrm>
            <a:off x="91018" y="2468564"/>
            <a:ext cx="12020549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513CBF-063F-44F1-B71D-F0E38587DB45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2020/7/14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2D02A9-B989-4092-8575-FF98B3159EF1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4396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AE8A67-AACB-405E-8369-0D2767B9B024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2020/7/14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1D50E5-350E-4415-95C0-ED48730894F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0154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922268-5312-4EEC-AD7F-EC3DDC8BF7F7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2020/7/14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2897B0-7CBD-4D9C-B5D4-433211DF7316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75062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4727D-2A34-4F38-8F6A-33204D12A9A6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2020/7/14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958D15-6C28-4EFD-89BA-FBCF9AEA7471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59182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9A113F-38E9-4EA5-9C8E-EDA4F8B5A1A9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2020/7/14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6029E5-2B41-4D4C-B634-EAEAE4895DC9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006872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6" name="圓角矩形 14"/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685927-1A12-4D51-89A8-D5215A7CA117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2020/7/14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8D92B4-9BE0-46BA-A9D1-7035667FC5CD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31426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 flipV="1">
            <a:off x="91018" y="4683126"/>
            <a:ext cx="12009967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6" name="矩形 14"/>
          <p:cNvSpPr/>
          <p:nvPr/>
        </p:nvSpPr>
        <p:spPr>
          <a:xfrm>
            <a:off x="91018" y="4649789"/>
            <a:ext cx="12009967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7" name="矩形 15"/>
          <p:cNvSpPr/>
          <p:nvPr/>
        </p:nvSpPr>
        <p:spPr>
          <a:xfrm>
            <a:off x="91018" y="4773614"/>
            <a:ext cx="12009967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FAAA8E-1DBB-48C1-927C-AFC6C4ED5F07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2020/7/14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75D76A-EDFE-4BE6-A63B-6A7994DAF90B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8905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8" name="圓角矩形 7"/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02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E2C6C9-36FF-495A-8E06-45D170418804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2020/7/14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5B372B-0373-4064-88C4-BD16667C5011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1033" name="Picture 13" descr="PPT-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92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ctrTitle"/>
          </p:nvPr>
        </p:nvSpPr>
        <p:spPr>
          <a:xfrm>
            <a:off x="3238501" y="1785938"/>
            <a:ext cx="5707063" cy="1808162"/>
          </a:xfrm>
        </p:spPr>
        <p:txBody>
          <a:bodyPr/>
          <a:lstStyle/>
          <a:p>
            <a:pPr eaLnBrk="1" hangingPunct="1"/>
            <a:r>
              <a:rPr lang="zh-TW" altLang="en-US" b="1" dirty="0" smtClean="0">
                <a:solidFill>
                  <a:schemeClr val="tx1"/>
                </a:solidFill>
                <a:latin typeface="+mj-ea"/>
              </a:rPr>
              <a:t>爐管新人學習進度報告</a:t>
            </a:r>
          </a:p>
        </p:txBody>
      </p:sp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9789970" y="5989062"/>
            <a:ext cx="157352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林彥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承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4846338" y="3915295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新細明體" panose="02020500000000000000" pitchFamily="18" charset="-120"/>
                <a:cs typeface="+mn-cs"/>
              </a:rPr>
              <a:t>2020.06.29~2020.07.10</a:t>
            </a:r>
          </a:p>
        </p:txBody>
      </p:sp>
    </p:spTree>
    <p:extLst>
      <p:ext uri="{BB962C8B-B14F-4D97-AF65-F5344CB8AC3E}">
        <p14:creationId xmlns:p14="http://schemas.microsoft.com/office/powerpoint/2010/main" val="307316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4B482F-152A-40C0-8ABD-7F4302322DE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7170" name="Picture 2" descr="rtp-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17" y="1782261"/>
            <a:ext cx="3784600" cy="306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 descr="rtp-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618" y="1782261"/>
            <a:ext cx="3784600" cy="306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3529263" y="1026695"/>
            <a:ext cx="5718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Check </a:t>
            </a:r>
            <a:r>
              <a:rPr lang="en-US" altLang="zh-TW" b="1" dirty="0" err="1">
                <a:solidFill>
                  <a:srgbClr val="FF0000"/>
                </a:solidFill>
                <a:latin typeface="+mj-ea"/>
                <a:ea typeface="+mj-ea"/>
              </a:rPr>
              <a:t>pryo</a:t>
            </a:r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 chiller water 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level</a:t>
            </a:r>
            <a:r>
              <a:rPr lang="zh-TW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是否</a:t>
            </a:r>
            <a:r>
              <a:rPr lang="zh-TW" altLang="zh-TW" b="1" dirty="0">
                <a:solidFill>
                  <a:srgbClr val="FF0000"/>
                </a:solidFill>
                <a:latin typeface="+mj-ea"/>
                <a:ea typeface="+mj-ea"/>
              </a:rPr>
              <a:t>過低</a:t>
            </a:r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TW" altLang="zh-TW" b="1" dirty="0">
                <a:solidFill>
                  <a:srgbClr val="FF0000"/>
                </a:solidFill>
                <a:latin typeface="+mj-ea"/>
                <a:ea typeface="+mj-ea"/>
              </a:rPr>
              <a:t>加</a:t>
            </a:r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Di Water)</a:t>
            </a:r>
            <a:endParaRPr lang="zh-TW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047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4B482F-152A-40C0-8ABD-7F4302322DE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296786" y="66501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+mj-ea"/>
                <a:ea typeface="+mj-ea"/>
              </a:rPr>
              <a:t>報告內容</a:t>
            </a:r>
            <a:endParaRPr lang="zh-TW" altLang="en-US" sz="4000" dirty="0">
              <a:latin typeface="+mj-ea"/>
              <a:ea typeface="+mj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413165" y="1745673"/>
            <a:ext cx="3212033" cy="4170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zh-TW" altLang="en-US" sz="2000" dirty="0" smtClean="0">
                <a:latin typeface="+mj-ea"/>
                <a:ea typeface="+mj-ea"/>
              </a:rPr>
              <a:t>兩週內</a:t>
            </a:r>
            <a:r>
              <a:rPr lang="en-US" altLang="zh-TW" sz="2000" dirty="0" smtClean="0">
                <a:latin typeface="+mj-ea"/>
                <a:ea typeface="+mj-ea"/>
              </a:rPr>
              <a:t>PM</a:t>
            </a:r>
            <a:r>
              <a:rPr lang="zh-TW" altLang="en-US" sz="2000" dirty="0" smtClean="0">
                <a:latin typeface="+mj-ea"/>
                <a:ea typeface="+mj-ea"/>
              </a:rPr>
              <a:t>機台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zh-TW" sz="2000" dirty="0" smtClean="0">
                <a:latin typeface="+mj-ea"/>
                <a:ea typeface="+mj-ea"/>
              </a:rPr>
              <a:t>RTP</a:t>
            </a:r>
            <a:r>
              <a:rPr lang="zh-TW" altLang="en-US" sz="2000" dirty="0" smtClean="0">
                <a:latin typeface="+mj-ea"/>
                <a:ea typeface="+mj-ea"/>
              </a:rPr>
              <a:t> 機台構造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zh-TW" sz="2000" dirty="0" smtClean="0">
                <a:latin typeface="+mj-ea"/>
                <a:ea typeface="+mj-ea"/>
              </a:rPr>
              <a:t>ATP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PCB</a:t>
            </a:r>
            <a:r>
              <a:rPr lang="zh-TW" altLang="en-US" sz="2000" dirty="0" smtClean="0">
                <a:latin typeface="+mj-ea"/>
                <a:ea typeface="+mj-ea"/>
              </a:rPr>
              <a:t> 簡介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zh-TW" sz="2000" dirty="0" smtClean="0">
                <a:latin typeface="+mj-ea"/>
                <a:ea typeface="+mj-ea"/>
              </a:rPr>
              <a:t>ATP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PM</a:t>
            </a:r>
            <a:r>
              <a:rPr lang="zh-TW" altLang="en-US" sz="2000" dirty="0" smtClean="0">
                <a:latin typeface="+mj-ea"/>
                <a:ea typeface="+mj-ea"/>
              </a:rPr>
              <a:t> 流程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zh-TW" sz="2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RTP</a:t>
            </a:r>
            <a:r>
              <a:rPr lang="zh-TW" altLang="en-US" sz="2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25PM</a:t>
            </a:r>
            <a:r>
              <a:rPr lang="zh-TW" altLang="en-US" sz="2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須注意事項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endParaRPr lang="en-US" altLang="zh-TW" sz="2000" dirty="0" smtClean="0">
              <a:latin typeface="+mj-ea"/>
              <a:ea typeface="+mj-ea"/>
            </a:endParaRP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endParaRPr lang="en-US" altLang="zh-TW" sz="2000" dirty="0" smtClean="0">
              <a:latin typeface="+mj-ea"/>
              <a:ea typeface="+mj-ea"/>
            </a:endParaRP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endParaRPr lang="en-US" altLang="zh-TW" sz="2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065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4B482F-152A-40C0-8ABD-7F4302322DE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30780" y="473827"/>
            <a:ext cx="3211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+mj-ea"/>
                <a:ea typeface="+mj-ea"/>
              </a:rPr>
              <a:t>1.</a:t>
            </a:r>
            <a:r>
              <a:rPr lang="zh-TW" altLang="en-US" sz="3200" dirty="0">
                <a:latin typeface="+mj-ea"/>
                <a:ea typeface="+mj-ea"/>
              </a:rPr>
              <a:t>兩週內</a:t>
            </a:r>
            <a:r>
              <a:rPr lang="en-US" altLang="zh-TW" sz="3200" dirty="0">
                <a:latin typeface="+mj-ea"/>
                <a:ea typeface="+mj-ea"/>
              </a:rPr>
              <a:t>PM</a:t>
            </a:r>
            <a:r>
              <a:rPr lang="zh-TW" altLang="en-US" sz="3200" dirty="0">
                <a:latin typeface="+mj-ea"/>
                <a:ea typeface="+mj-ea"/>
              </a:rPr>
              <a:t>機台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882883"/>
              </p:ext>
            </p:extLst>
          </p:nvPr>
        </p:nvGraphicFramePr>
        <p:xfrm>
          <a:off x="931027" y="1524693"/>
          <a:ext cx="1075650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195">
                  <a:extLst>
                    <a:ext uri="{9D8B030D-6E8A-4147-A177-3AD203B41FA5}">
                      <a16:colId xmlns:a16="http://schemas.microsoft.com/office/drawing/2014/main" val="831029856"/>
                    </a:ext>
                  </a:extLst>
                </a:gridCol>
                <a:gridCol w="8146307">
                  <a:extLst>
                    <a:ext uri="{9D8B030D-6E8A-4147-A177-3AD203B41FA5}">
                      <a16:colId xmlns:a16="http://schemas.microsoft.com/office/drawing/2014/main" val="2377276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06/29(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一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AP-F28(YPM)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實際操作</a:t>
                      </a:r>
                      <a:endParaRPr kumimoji="0" lang="en-US" altLang="zh-TW" sz="18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983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06/30(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二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LP-N1(3PM)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實際操作</a:t>
                      </a:r>
                      <a:endParaRPr kumimoji="0" lang="en-US" altLang="zh-TW" sz="18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176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07/01(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三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GRD(REPLACE Z1/Z2 WHEEL)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實際操作</a:t>
                      </a:r>
                      <a:endParaRPr kumimoji="0" lang="en-US" altLang="zh-TW" sz="18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712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07/02(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四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LP-T1(1PM)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8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實際操作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sym typeface="Wingdings" panose="05000000000000000000" pitchFamily="2" charset="2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26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07/03(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五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跟值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處理當機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sym typeface="Wingdings" panose="05000000000000000000" pitchFamily="2" charset="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57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07/06(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一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LP-P4(2PM)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實際操作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9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07/07(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二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kumimoji="0" lang="en-US" altLang="zh-TW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SORTER-D1 &amp; SORTER-A2 </a:t>
                      </a:r>
                      <a:r>
                        <a:rPr kumimoji="0" lang="zh-TW" altLang="en-US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移機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移機流程介紹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65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07/08(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三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WSIX 1A PM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PM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流程介紹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468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07/09(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四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跟值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處理當機</a:t>
                      </a:r>
                      <a:endParaRPr kumimoji="0" lang="zh-TW" altLang="en-US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844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07/10(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五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LP-N5(SPM)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實際操作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977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46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4B482F-152A-40C0-8ABD-7F4302322DE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30780" y="473827"/>
            <a:ext cx="3194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.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3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RTP</a:t>
            </a:r>
            <a:r>
              <a:rPr lang="zh-TW" altLang="en-US" sz="3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機台構造</a:t>
            </a:r>
            <a:r>
              <a:rPr lang="en-US" altLang="zh-TW" sz="3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2050" name="Picture 2" descr="掃描0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196" y="1518486"/>
            <a:ext cx="4099718" cy="486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掃描0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7" y="1518486"/>
            <a:ext cx="3801290" cy="5069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2883766" y="12019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正面</a:t>
            </a:r>
            <a:endParaRPr lang="zh-TW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342889" y="12019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+mj-ea"/>
                <a:ea typeface="+mj-ea"/>
              </a:rPr>
              <a:t>背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面</a:t>
            </a:r>
            <a:endParaRPr lang="zh-TW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82198" y="4556488"/>
            <a:ext cx="777099" cy="5094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796486" y="5339645"/>
            <a:ext cx="777099" cy="5094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02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4B482F-152A-40C0-8ABD-7F4302322DE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62" name="群組 61"/>
          <p:cNvGrpSpPr/>
          <p:nvPr/>
        </p:nvGrpSpPr>
        <p:grpSpPr>
          <a:xfrm>
            <a:off x="804333" y="668274"/>
            <a:ext cx="10496352" cy="5770626"/>
            <a:chOff x="376230" y="539692"/>
            <a:chExt cx="10496352" cy="5770626"/>
          </a:xfrm>
        </p:grpSpPr>
        <p:grpSp>
          <p:nvGrpSpPr>
            <p:cNvPr id="45" name="群組 44"/>
            <p:cNvGrpSpPr/>
            <p:nvPr/>
          </p:nvGrpSpPr>
          <p:grpSpPr>
            <a:xfrm>
              <a:off x="4203085" y="2308936"/>
              <a:ext cx="2744597" cy="1777290"/>
              <a:chOff x="4560273" y="1837448"/>
              <a:chExt cx="2744597" cy="1777290"/>
            </a:xfrm>
          </p:grpSpPr>
          <p:grpSp>
            <p:nvGrpSpPr>
              <p:cNvPr id="39" name="群組 38"/>
              <p:cNvGrpSpPr/>
              <p:nvPr/>
            </p:nvGrpSpPr>
            <p:grpSpPr>
              <a:xfrm>
                <a:off x="4614862" y="2443162"/>
                <a:ext cx="2628901" cy="1171576"/>
                <a:chOff x="4586287" y="2486025"/>
                <a:chExt cx="3043238" cy="1528763"/>
              </a:xfrm>
            </p:grpSpPr>
            <p:sp>
              <p:nvSpPr>
                <p:cNvPr id="2" name="立方體 1"/>
                <p:cNvSpPr/>
                <p:nvPr/>
              </p:nvSpPr>
              <p:spPr>
                <a:xfrm>
                  <a:off x="4586287" y="2486025"/>
                  <a:ext cx="3043238" cy="1528763"/>
                </a:xfrm>
                <a:prstGeom prst="cub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" name="直線接點 3"/>
                <p:cNvCxnSpPr/>
                <p:nvPr/>
              </p:nvCxnSpPr>
              <p:spPr>
                <a:xfrm>
                  <a:off x="4972050" y="2871788"/>
                  <a:ext cx="14288" cy="11430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>
                <a:xfrm>
                  <a:off x="5357813" y="2871788"/>
                  <a:ext cx="14288" cy="11430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>
                <a:xfrm>
                  <a:off x="5736432" y="2871788"/>
                  <a:ext cx="14288" cy="11430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文字方塊 39"/>
              <p:cNvSpPr txBox="1"/>
              <p:nvPr/>
            </p:nvSpPr>
            <p:spPr>
              <a:xfrm rot="10800000">
                <a:off x="4560273" y="2915926"/>
                <a:ext cx="461665" cy="521681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zh-TW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ATP</a:t>
                </a:r>
              </a:p>
            </p:txBody>
          </p:sp>
          <p:sp>
            <p:nvSpPr>
              <p:cNvPr id="41" name="文字方塊 40"/>
              <p:cNvSpPr txBox="1"/>
              <p:nvPr/>
            </p:nvSpPr>
            <p:spPr>
              <a:xfrm rot="10800000">
                <a:off x="5224195" y="2915925"/>
                <a:ext cx="461665" cy="521681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zh-TW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ATP</a:t>
                </a:r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4791105" y="1837448"/>
                <a:ext cx="2513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STD</a:t>
                </a:r>
                <a:r>
                  <a:rPr lang="zh-TW" altLang="en-US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 </a:t>
                </a:r>
                <a:r>
                  <a:rPr lang="en-US" altLang="zh-TW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BUS</a:t>
                </a:r>
                <a:r>
                  <a:rPr lang="zh-TW" altLang="en-US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 </a:t>
                </a:r>
                <a:r>
                  <a:rPr lang="en-US" altLang="zh-TW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COMPUTER</a:t>
                </a:r>
              </a:p>
            </p:txBody>
          </p:sp>
        </p:grpSp>
        <p:grpSp>
          <p:nvGrpSpPr>
            <p:cNvPr id="50" name="群組 49"/>
            <p:cNvGrpSpPr/>
            <p:nvPr/>
          </p:nvGrpSpPr>
          <p:grpSpPr>
            <a:xfrm>
              <a:off x="376230" y="2297083"/>
              <a:ext cx="2323541" cy="2323541"/>
              <a:chOff x="376230" y="2297083"/>
              <a:chExt cx="2323541" cy="2323541"/>
            </a:xfrm>
          </p:grpSpPr>
          <p:pic>
            <p:nvPicPr>
              <p:cNvPr id="44" name="圖片 4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30" y="2297083"/>
                <a:ext cx="2323541" cy="2323541"/>
              </a:xfrm>
              <a:prstGeom prst="rect">
                <a:avLst/>
              </a:prstGeom>
            </p:spPr>
          </p:pic>
          <p:sp>
            <p:nvSpPr>
              <p:cNvPr id="46" name="文字方塊 45"/>
              <p:cNvSpPr txBox="1"/>
              <p:nvPr/>
            </p:nvSpPr>
            <p:spPr>
              <a:xfrm>
                <a:off x="554429" y="2308936"/>
                <a:ext cx="1967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GUI</a:t>
                </a:r>
                <a:r>
                  <a:rPr lang="zh-TW" altLang="en-US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 </a:t>
                </a:r>
                <a:r>
                  <a:rPr lang="en-US" altLang="zh-TW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COMPUTER</a:t>
                </a:r>
                <a:endParaRPr lang="zh-TW" altLang="en-US" b="1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47" name="流程圖: 磁碟 46"/>
            <p:cNvSpPr/>
            <p:nvPr/>
          </p:nvSpPr>
          <p:spPr>
            <a:xfrm>
              <a:off x="9115424" y="1070180"/>
              <a:ext cx="871538" cy="1388815"/>
            </a:xfrm>
            <a:prstGeom prst="flowChartMagneticDisk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按鈕形 47"/>
            <p:cNvSpPr/>
            <p:nvPr/>
          </p:nvSpPr>
          <p:spPr>
            <a:xfrm>
              <a:off x="8701085" y="5386393"/>
              <a:ext cx="1771650" cy="923925"/>
            </a:xfrm>
            <a:prstGeom prst="bevel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圓角矩形 48"/>
            <p:cNvSpPr/>
            <p:nvPr/>
          </p:nvSpPr>
          <p:spPr>
            <a:xfrm>
              <a:off x="8743949" y="3328994"/>
              <a:ext cx="1614488" cy="92868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8301237" y="600539"/>
              <a:ext cx="2571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ROBOT CONTROLLER</a:t>
              </a:r>
              <a:endParaRPr lang="zh-TW" altLang="en-US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8993989" y="2846904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CHILLER</a:t>
              </a:r>
              <a:endParaRPr lang="zh-TW" altLang="en-US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9032911" y="490860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校溫電腦</a:t>
              </a:r>
              <a:endParaRPr lang="zh-TW" altLang="en-US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54" name="弧形箭號 (下彎) 53"/>
            <p:cNvSpPr/>
            <p:nvPr/>
          </p:nvSpPr>
          <p:spPr>
            <a:xfrm>
              <a:off x="2061577" y="1054213"/>
              <a:ext cx="3424824" cy="990521"/>
            </a:xfrm>
            <a:prstGeom prst="curved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弧形箭號 (下彎) 55"/>
            <p:cNvSpPr/>
            <p:nvPr/>
          </p:nvSpPr>
          <p:spPr>
            <a:xfrm rot="10800000">
              <a:off x="1872475" y="4654755"/>
              <a:ext cx="3424824" cy="990521"/>
            </a:xfrm>
            <a:prstGeom prst="curved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3146304" y="53969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下指令</a:t>
              </a:r>
              <a:endParaRPr lang="zh-TW" altLang="en-US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2800055" y="5840968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執行結果回報</a:t>
              </a:r>
              <a:endParaRPr lang="zh-TW" altLang="en-US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59" name="左-右雙向箭號 58"/>
            <p:cNvSpPr/>
            <p:nvPr/>
          </p:nvSpPr>
          <p:spPr>
            <a:xfrm rot="19398933">
              <a:off x="6981020" y="2337228"/>
              <a:ext cx="1699290" cy="274396"/>
            </a:xfrm>
            <a:prstGeom prst="left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左-右雙向箭號 59"/>
            <p:cNvSpPr/>
            <p:nvPr/>
          </p:nvSpPr>
          <p:spPr>
            <a:xfrm>
              <a:off x="6965617" y="3420605"/>
              <a:ext cx="1699290" cy="284475"/>
            </a:xfrm>
            <a:prstGeom prst="left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左-右雙向箭號 60"/>
            <p:cNvSpPr/>
            <p:nvPr/>
          </p:nvSpPr>
          <p:spPr>
            <a:xfrm rot="2872328">
              <a:off x="6889379" y="4671196"/>
              <a:ext cx="1699290" cy="274396"/>
            </a:xfrm>
            <a:prstGeom prst="left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74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4B482F-152A-40C0-8ABD-7F4302322DE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30780" y="473827"/>
            <a:ext cx="3147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noProof="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 ATP PCB </a:t>
            </a:r>
            <a:r>
              <a:rPr lang="zh-TW" altLang="en-US" sz="3200" noProof="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2991396" y="114300"/>
            <a:ext cx="88361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397" y="1247569"/>
            <a:ext cx="5757544" cy="496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576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4B482F-152A-40C0-8ABD-7F4302322DE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30780" y="473827"/>
            <a:ext cx="3016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3200" noProof="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en-US" altLang="zh-TW" sz="3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RTP</a:t>
            </a:r>
            <a:r>
              <a:rPr lang="zh-TW" altLang="en-US" sz="3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PM</a:t>
            </a:r>
            <a:r>
              <a:rPr lang="zh-TW" altLang="en-US" sz="3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流程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4099" name="Picture 3" descr="rtp-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0" y="1728788"/>
            <a:ext cx="5909040" cy="394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205661" y="766214"/>
            <a:ext cx="5210177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572770" lvl="0" indent="-2857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u"/>
              <a:tabLst>
                <a:tab pos="457200" algn="l"/>
              </a:tabLst>
            </a:pPr>
            <a:r>
              <a:rPr lang="zh-TW" altLang="zh-TW" b="1" dirty="0" smtClean="0">
                <a:latin typeface="+mj-ea"/>
                <a:ea typeface="+mj-ea"/>
                <a:cs typeface="Times New Roman" panose="02020603050405020304" pitchFamily="18" charset="0"/>
              </a:rPr>
              <a:t>先</a:t>
            </a:r>
            <a:r>
              <a:rPr lang="zh-TW" altLang="zh-TW" b="1" dirty="0">
                <a:latin typeface="+mj-ea"/>
                <a:ea typeface="+mj-ea"/>
                <a:cs typeface="Times New Roman" panose="02020603050405020304" pitchFamily="18" charset="0"/>
              </a:rPr>
              <a:t>登出</a:t>
            </a:r>
            <a:r>
              <a:rPr lang="en-US" altLang="zh-TW" b="1" dirty="0">
                <a:latin typeface="+mj-ea"/>
                <a:ea typeface="+mj-ea"/>
                <a:cs typeface="Times New Roman" panose="02020603050405020304" pitchFamily="18" charset="0"/>
              </a:rPr>
              <a:t>RUN</a:t>
            </a:r>
            <a:r>
              <a:rPr lang="zh-TW" altLang="zh-TW" b="1" dirty="0">
                <a:latin typeface="+mj-ea"/>
                <a:ea typeface="+mj-ea"/>
                <a:cs typeface="Times New Roman" panose="02020603050405020304" pitchFamily="18" charset="0"/>
              </a:rPr>
              <a:t>貨</a:t>
            </a:r>
            <a:r>
              <a:rPr lang="zh-TW" altLang="zh-TW" b="1" dirty="0" smtClean="0">
                <a:latin typeface="+mj-ea"/>
                <a:ea typeface="+mj-ea"/>
                <a:cs typeface="Times New Roman" panose="02020603050405020304" pitchFamily="18" charset="0"/>
              </a:rPr>
              <a:t>畫面</a:t>
            </a:r>
            <a:r>
              <a:rPr lang="en-US" altLang="zh-TW" dirty="0"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TW" b="1" dirty="0" smtClean="0">
                <a:latin typeface="+mj-ea"/>
                <a:ea typeface="+mj-ea"/>
                <a:cs typeface="Times New Roman" panose="02020603050405020304" pitchFamily="18" charset="0"/>
              </a:rPr>
              <a:t>LOG OUT/IN)</a:t>
            </a:r>
          </a:p>
          <a:p>
            <a:pPr marL="285750" marR="572770" lvl="0" indent="-2857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u"/>
              <a:tabLst>
                <a:tab pos="457200" algn="l"/>
              </a:tabLst>
            </a:pPr>
            <a:r>
              <a:rPr lang="en-US" altLang="zh-TW" b="1" dirty="0" smtClean="0">
                <a:latin typeface="+mj-ea"/>
                <a:ea typeface="+mj-ea"/>
                <a:cs typeface="Times New Roman" panose="02020603050405020304" pitchFamily="18" charset="0"/>
              </a:rPr>
              <a:t>EQ(EQ8108)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  <a:sym typeface="Wingdings 3" panose="05040102010807070707" pitchFamily="18" charset="2"/>
              </a:rPr>
              <a:t> 大寫</a:t>
            </a:r>
            <a:endParaRPr lang="zh-TW" altLang="zh-TW" dirty="0">
              <a:solidFill>
                <a:srgbClr val="FF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285750" marR="572770" lvl="0" indent="-2857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u"/>
              <a:tabLst>
                <a:tab pos="457200" algn="l"/>
              </a:tabLst>
            </a:pPr>
            <a:r>
              <a:rPr lang="en-US" altLang="zh-TW" b="1" dirty="0">
                <a:latin typeface="+mj-ea"/>
                <a:ea typeface="+mj-ea"/>
                <a:cs typeface="Times New Roman" panose="02020603050405020304" pitchFamily="18" charset="0"/>
              </a:rPr>
              <a:t>OPEN DOOR &amp; ROBOT OFF</a:t>
            </a:r>
            <a:endParaRPr lang="zh-TW" altLang="zh-TW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285750" marR="572770" lvl="0" indent="-2857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u"/>
              <a:tabLst>
                <a:tab pos="457200" algn="l"/>
              </a:tabLst>
            </a:pPr>
            <a:r>
              <a:rPr lang="zh-TW" altLang="zh-TW" b="1" dirty="0">
                <a:latin typeface="+mj-ea"/>
                <a:ea typeface="+mj-ea"/>
                <a:cs typeface="Times New Roman" panose="02020603050405020304" pitchFamily="18" charset="0"/>
              </a:rPr>
              <a:t>抽出</a:t>
            </a:r>
            <a:r>
              <a:rPr lang="en-US" altLang="zh-TW" b="1" dirty="0" smtClean="0">
                <a:latin typeface="+mj-ea"/>
                <a:ea typeface="+mj-ea"/>
                <a:cs typeface="Times New Roman" panose="02020603050405020304" pitchFamily="18" charset="0"/>
              </a:rPr>
              <a:t>LINER</a:t>
            </a:r>
            <a:r>
              <a:rPr lang="zh-TW" altLang="en-US" b="1" dirty="0" smtClean="0">
                <a:latin typeface="+mj-ea"/>
                <a:ea typeface="+mj-ea"/>
                <a:cs typeface="Times New Roman" panose="02020603050405020304" pitchFamily="18" charset="0"/>
              </a:rPr>
              <a:t>，</a:t>
            </a:r>
            <a:r>
              <a:rPr lang="zh-TW" altLang="zh-TW" b="1" dirty="0" smtClean="0">
                <a:latin typeface="+mj-ea"/>
                <a:ea typeface="+mj-ea"/>
                <a:cs typeface="Times New Roman" panose="02020603050405020304" pitchFamily="18" charset="0"/>
              </a:rPr>
              <a:t>拆</a:t>
            </a:r>
            <a:r>
              <a:rPr lang="zh-TW" altLang="zh-TW" b="1" dirty="0">
                <a:latin typeface="+mj-ea"/>
                <a:ea typeface="+mj-ea"/>
                <a:cs typeface="Times New Roman" panose="02020603050405020304" pitchFamily="18" charset="0"/>
              </a:rPr>
              <a:t>下後方</a:t>
            </a:r>
            <a:r>
              <a:rPr lang="en-US" altLang="zh-TW" b="1" dirty="0" smtClean="0">
                <a:latin typeface="+mj-ea"/>
                <a:ea typeface="+mj-ea"/>
                <a:cs typeface="Times New Roman" panose="02020603050405020304" pitchFamily="18" charset="0"/>
              </a:rPr>
              <a:t>DTC</a:t>
            </a:r>
            <a:r>
              <a:rPr lang="zh-TW" altLang="en-US" b="1" dirty="0" smtClean="0">
                <a:latin typeface="+mj-ea"/>
                <a:ea typeface="+mj-ea"/>
                <a:cs typeface="Times New Roman" panose="02020603050405020304" pitchFamily="18" charset="0"/>
              </a:rPr>
              <a:t>，</a:t>
            </a:r>
            <a:r>
              <a:rPr lang="zh-TW" altLang="zh-TW" b="1" dirty="0" smtClean="0">
                <a:latin typeface="+mj-ea"/>
                <a:ea typeface="+mj-ea"/>
                <a:cs typeface="Times New Roman" panose="02020603050405020304" pitchFamily="18" charset="0"/>
              </a:rPr>
              <a:t>用</a:t>
            </a:r>
            <a:r>
              <a:rPr lang="zh-TW" altLang="zh-TW" b="1" dirty="0">
                <a:latin typeface="+mj-ea"/>
                <a:ea typeface="+mj-ea"/>
                <a:cs typeface="Times New Roman" panose="02020603050405020304" pitchFamily="18" charset="0"/>
              </a:rPr>
              <a:t>工具將</a:t>
            </a:r>
            <a:r>
              <a:rPr lang="en-US" altLang="zh-TW" b="1" dirty="0">
                <a:latin typeface="+mj-ea"/>
                <a:ea typeface="+mj-ea"/>
                <a:cs typeface="Times New Roman" panose="02020603050405020304" pitchFamily="18" charset="0"/>
              </a:rPr>
              <a:t>TRAY</a:t>
            </a:r>
            <a:r>
              <a:rPr lang="zh-TW" altLang="zh-TW" b="1" dirty="0">
                <a:latin typeface="+mj-ea"/>
                <a:ea typeface="+mj-ea"/>
                <a:cs typeface="Times New Roman" panose="02020603050405020304" pitchFamily="18" charset="0"/>
              </a:rPr>
              <a:t>抽出</a:t>
            </a:r>
            <a:endParaRPr lang="zh-TW" altLang="zh-TW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285750" marR="572770" lvl="0" indent="-2857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u"/>
              <a:tabLst>
                <a:tab pos="457200" algn="l"/>
              </a:tabLst>
            </a:pPr>
            <a:r>
              <a:rPr lang="zh-TW" altLang="zh-TW" b="1" dirty="0">
                <a:latin typeface="+mj-ea"/>
                <a:ea typeface="+mj-ea"/>
                <a:cs typeface="Times New Roman" panose="02020603050405020304" pitchFamily="18" charset="0"/>
              </a:rPr>
              <a:t>拆下前後方</a:t>
            </a:r>
            <a:r>
              <a:rPr lang="en-US" altLang="zh-TW" b="1" dirty="0">
                <a:latin typeface="+mj-ea"/>
                <a:ea typeface="+mj-ea"/>
                <a:cs typeface="Times New Roman" panose="02020603050405020304" pitchFamily="18" charset="0"/>
              </a:rPr>
              <a:t>FLANGE</a:t>
            </a:r>
            <a:r>
              <a:rPr lang="zh-TW" altLang="zh-TW" b="1" dirty="0">
                <a:latin typeface="+mj-ea"/>
                <a:ea typeface="+mj-ea"/>
                <a:cs typeface="Times New Roman" panose="02020603050405020304" pitchFamily="18" charset="0"/>
              </a:rPr>
              <a:t>更換</a:t>
            </a:r>
            <a:r>
              <a:rPr lang="en-US" altLang="zh-TW" b="1" dirty="0">
                <a:latin typeface="+mj-ea"/>
                <a:ea typeface="+mj-ea"/>
                <a:cs typeface="Times New Roman" panose="02020603050405020304" pitchFamily="18" charset="0"/>
              </a:rPr>
              <a:t>O-RING</a:t>
            </a:r>
            <a:endParaRPr lang="zh-TW" altLang="zh-TW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285750" marR="572770" lvl="0" indent="-2857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u"/>
              <a:tabLst>
                <a:tab pos="457200" algn="l"/>
              </a:tabLst>
            </a:pPr>
            <a:r>
              <a:rPr lang="zh-TW" altLang="zh-TW" b="1" dirty="0">
                <a:latin typeface="+mj-ea"/>
                <a:ea typeface="+mj-ea"/>
                <a:cs typeface="Times New Roman" panose="02020603050405020304" pitchFamily="18" charset="0"/>
              </a:rPr>
              <a:t>裝回</a:t>
            </a:r>
            <a:r>
              <a:rPr lang="en-US" altLang="zh-TW" b="1" dirty="0" smtClean="0">
                <a:latin typeface="+mj-ea"/>
                <a:ea typeface="+mj-ea"/>
                <a:cs typeface="Times New Roman" panose="02020603050405020304" pitchFamily="18" charset="0"/>
              </a:rPr>
              <a:t>FLANGE</a:t>
            </a:r>
            <a:r>
              <a:rPr lang="zh-TW" altLang="en-US" b="1" dirty="0" smtClean="0">
                <a:latin typeface="+mj-ea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TW" b="1" dirty="0" smtClean="0">
                <a:latin typeface="+mj-ea"/>
                <a:ea typeface="+mj-ea"/>
                <a:cs typeface="Times New Roman" panose="02020603050405020304" pitchFamily="18" charset="0"/>
              </a:rPr>
              <a:t>TRAY</a:t>
            </a:r>
            <a:r>
              <a:rPr lang="zh-TW" altLang="en-US" b="1" dirty="0" smtClean="0">
                <a:latin typeface="+mj-ea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TW" b="1" dirty="0" smtClean="0">
                <a:latin typeface="+mj-ea"/>
                <a:ea typeface="+mj-ea"/>
                <a:cs typeface="Times New Roman" panose="02020603050405020304" pitchFamily="18" charset="0"/>
              </a:rPr>
              <a:t>DTC</a:t>
            </a:r>
            <a:r>
              <a:rPr lang="zh-TW" altLang="en-US" b="1" dirty="0" smtClean="0">
                <a:latin typeface="+mj-ea"/>
                <a:ea typeface="+mj-ea"/>
                <a:cs typeface="Times New Roman" panose="02020603050405020304" pitchFamily="18" charset="0"/>
              </a:rPr>
              <a:t>、</a:t>
            </a:r>
            <a:r>
              <a:rPr lang="en-US" altLang="zh-TW" b="1" dirty="0" smtClean="0">
                <a:latin typeface="+mj-ea"/>
                <a:ea typeface="+mj-ea"/>
                <a:cs typeface="Times New Roman" panose="02020603050405020304" pitchFamily="18" charset="0"/>
              </a:rPr>
              <a:t>PROBE</a:t>
            </a:r>
            <a:r>
              <a:rPr lang="zh-TW" altLang="en-US" b="1" dirty="0" smtClean="0">
                <a:latin typeface="+mj-ea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TW" b="1" dirty="0" smtClean="0">
                <a:latin typeface="+mj-ea"/>
                <a:ea typeface="+mj-ea"/>
                <a:cs typeface="Times New Roman" panose="02020603050405020304" pitchFamily="18" charset="0"/>
              </a:rPr>
              <a:t>LINER</a:t>
            </a:r>
            <a:endParaRPr lang="zh-TW" altLang="zh-TW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285750" marR="572770" lvl="0" indent="-2857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u"/>
              <a:tabLst>
                <a:tab pos="457200" algn="l"/>
              </a:tabLst>
            </a:pPr>
            <a:r>
              <a:rPr lang="zh-TW" altLang="zh-TW" b="1" dirty="0">
                <a:latin typeface="+mj-ea"/>
                <a:ea typeface="+mj-ea"/>
                <a:cs typeface="Times New Roman" panose="02020603050405020304" pitchFamily="18" charset="0"/>
              </a:rPr>
              <a:t>手動試傳一片確認</a:t>
            </a:r>
            <a:r>
              <a:rPr lang="en-US" altLang="zh-TW" b="1" dirty="0">
                <a:latin typeface="+mj-ea"/>
                <a:ea typeface="+mj-ea"/>
                <a:cs typeface="Times New Roman" panose="02020603050405020304" pitchFamily="18" charset="0"/>
              </a:rPr>
              <a:t>DTC</a:t>
            </a:r>
            <a:r>
              <a:rPr lang="zh-TW" altLang="zh-TW" b="1" dirty="0">
                <a:latin typeface="+mj-ea"/>
                <a:ea typeface="+mj-ea"/>
                <a:cs typeface="Times New Roman" panose="02020603050405020304" pitchFamily="18" charset="0"/>
              </a:rPr>
              <a:t>是否在</a:t>
            </a:r>
            <a:r>
              <a:rPr lang="en-US" altLang="zh-TW" b="1" dirty="0">
                <a:latin typeface="+mj-ea"/>
                <a:ea typeface="+mj-ea"/>
                <a:cs typeface="Times New Roman" panose="02020603050405020304" pitchFamily="18" charset="0"/>
              </a:rPr>
              <a:t>WAFER</a:t>
            </a:r>
            <a:r>
              <a:rPr lang="zh-TW" altLang="zh-TW" b="1" dirty="0">
                <a:latin typeface="+mj-ea"/>
                <a:ea typeface="+mj-ea"/>
                <a:cs typeface="Times New Roman" panose="02020603050405020304" pitchFamily="18" charset="0"/>
              </a:rPr>
              <a:t>下方</a:t>
            </a:r>
            <a:endParaRPr lang="zh-TW" altLang="zh-TW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285750" marR="572770" lvl="0" indent="-2857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u"/>
              <a:tabLst>
                <a:tab pos="457200" algn="l"/>
              </a:tabLst>
            </a:pPr>
            <a:r>
              <a:rPr lang="zh-TW" altLang="zh-TW" b="1" dirty="0">
                <a:latin typeface="+mj-ea"/>
                <a:ea typeface="+mj-ea"/>
                <a:cs typeface="Times New Roman" panose="02020603050405020304" pitchFamily="18" charset="0"/>
              </a:rPr>
              <a:t>如</a:t>
            </a:r>
            <a:r>
              <a:rPr lang="en-US" altLang="zh-TW" b="1" dirty="0">
                <a:latin typeface="+mj-ea"/>
                <a:ea typeface="+mj-ea"/>
                <a:cs typeface="Times New Roman" panose="02020603050405020304" pitchFamily="18" charset="0"/>
              </a:rPr>
              <a:t>OK,</a:t>
            </a:r>
            <a:r>
              <a:rPr lang="zh-TW" altLang="zh-TW" b="1" dirty="0">
                <a:latin typeface="+mj-ea"/>
                <a:ea typeface="+mj-ea"/>
                <a:cs typeface="Times New Roman" panose="02020603050405020304" pitchFamily="18" charset="0"/>
              </a:rPr>
              <a:t>關門並確認</a:t>
            </a:r>
            <a:r>
              <a:rPr lang="en-US" altLang="zh-TW" b="1" dirty="0">
                <a:latin typeface="+mj-ea"/>
                <a:ea typeface="+mj-ea"/>
                <a:cs typeface="Times New Roman" panose="02020603050405020304" pitchFamily="18" charset="0"/>
              </a:rPr>
              <a:t>PYRO TANK LEVEL</a:t>
            </a:r>
            <a:endParaRPr lang="zh-TW" altLang="zh-TW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285750" marR="572770" lvl="0" indent="-2857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u"/>
              <a:tabLst>
                <a:tab pos="457200" algn="l"/>
              </a:tabLst>
            </a:pPr>
            <a:r>
              <a:rPr lang="en-US" altLang="zh-TW" b="1" dirty="0">
                <a:latin typeface="+mj-ea"/>
                <a:ea typeface="+mj-ea"/>
                <a:cs typeface="Times New Roman" panose="02020603050405020304" pitchFamily="18" charset="0"/>
              </a:rPr>
              <a:t>OVEN </a:t>
            </a:r>
            <a:r>
              <a:rPr lang="en-US" altLang="zh-TW" b="1" dirty="0" smtClean="0">
                <a:latin typeface="+mj-ea"/>
                <a:ea typeface="+mj-ea"/>
                <a:cs typeface="Times New Roman" panose="02020603050405020304" pitchFamily="18" charset="0"/>
              </a:rPr>
              <a:t>INTENSITY</a:t>
            </a:r>
            <a:r>
              <a:rPr lang="zh-TW" altLang="en-US" b="1" dirty="0" smtClean="0">
                <a:latin typeface="+mj-ea"/>
                <a:ea typeface="+mj-ea"/>
                <a:cs typeface="Times New Roman" panose="02020603050405020304" pitchFamily="18" charset="0"/>
              </a:rPr>
              <a:t>，</a:t>
            </a:r>
            <a:r>
              <a:rPr lang="zh-TW" altLang="zh-TW" b="1" dirty="0" smtClean="0">
                <a:latin typeface="+mj-ea"/>
                <a:ea typeface="+mj-ea"/>
                <a:cs typeface="Times New Roman" panose="02020603050405020304" pitchFamily="18" charset="0"/>
              </a:rPr>
              <a:t>試</a:t>
            </a:r>
            <a:r>
              <a:rPr lang="zh-TW" altLang="zh-TW" b="1" dirty="0">
                <a:latin typeface="+mj-ea"/>
                <a:ea typeface="+mj-ea"/>
                <a:cs typeface="Times New Roman" panose="02020603050405020304" pitchFamily="18" charset="0"/>
              </a:rPr>
              <a:t>升降溫是否</a:t>
            </a:r>
            <a:r>
              <a:rPr lang="en-US" altLang="zh-TW" b="1" dirty="0" smtClean="0">
                <a:latin typeface="+mj-ea"/>
                <a:ea typeface="+mj-ea"/>
                <a:cs typeface="Times New Roman" panose="02020603050405020304" pitchFamily="18" charset="0"/>
              </a:rPr>
              <a:t>OK</a:t>
            </a:r>
            <a:r>
              <a:rPr lang="zh-TW" altLang="en-US" b="1" dirty="0" smtClean="0">
                <a:latin typeface="+mj-ea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，如</a:t>
            </a:r>
            <a:r>
              <a:rPr lang="en-US" altLang="zh-TW" b="1" dirty="0" smtClean="0">
                <a:latin typeface="+mj-ea"/>
                <a:ea typeface="+mj-ea"/>
                <a:cs typeface="Times New Roman" panose="02020603050405020304" pitchFamily="18" charset="0"/>
              </a:rPr>
              <a:t>OK</a:t>
            </a:r>
            <a:r>
              <a:rPr lang="zh-TW" altLang="en-US" b="1" dirty="0" smtClean="0">
                <a:latin typeface="+mj-ea"/>
                <a:ea typeface="+mj-ea"/>
                <a:cs typeface="Times New Roman" panose="02020603050405020304" pitchFamily="18" charset="0"/>
              </a:rPr>
              <a:t>，</a:t>
            </a:r>
            <a:r>
              <a:rPr lang="zh-TW" altLang="zh-TW" b="1" dirty="0" smtClean="0">
                <a:latin typeface="+mj-ea"/>
                <a:ea typeface="+mj-ea"/>
                <a:cs typeface="Times New Roman" panose="02020603050405020304" pitchFamily="18" charset="0"/>
              </a:rPr>
              <a:t>交</a:t>
            </a:r>
            <a:r>
              <a:rPr lang="en-US" altLang="zh-TW" b="1" dirty="0">
                <a:latin typeface="+mj-ea"/>
                <a:ea typeface="+mj-ea"/>
                <a:cs typeface="Times New Roman" panose="02020603050405020304" pitchFamily="18" charset="0"/>
              </a:rPr>
              <a:t>EA</a:t>
            </a:r>
            <a:r>
              <a:rPr lang="zh-TW" altLang="zh-TW" b="1" dirty="0">
                <a:latin typeface="+mj-ea"/>
                <a:ea typeface="+mj-ea"/>
                <a:cs typeface="Times New Roman" panose="02020603050405020304" pitchFamily="18" charset="0"/>
              </a:rPr>
              <a:t>測機</a:t>
            </a:r>
            <a:endParaRPr lang="zh-TW" altLang="zh-TW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06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4B482F-152A-40C0-8ABD-7F4302322DE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30780" y="473827"/>
            <a:ext cx="4722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noProof="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 </a:t>
            </a:r>
            <a:r>
              <a:rPr lang="en-US" altLang="zh-TW" sz="3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RTP</a:t>
            </a:r>
            <a:r>
              <a:rPr lang="zh-TW" altLang="en-US" sz="3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25PM</a:t>
            </a:r>
            <a:r>
              <a:rPr lang="zh-TW" altLang="en-US" sz="32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須注意</a:t>
            </a:r>
            <a:r>
              <a:rPr lang="zh-TW" altLang="en-US" sz="3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事項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5122" name="Picture 2" descr="rtp-1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280" y="2260600"/>
            <a:ext cx="3775075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2172885" y="1657350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b="1" dirty="0">
                <a:solidFill>
                  <a:srgbClr val="FF0000"/>
                </a:solidFill>
                <a:latin typeface="+mj-ea"/>
                <a:ea typeface="+mj-ea"/>
              </a:rPr>
              <a:t>勿轉動</a:t>
            </a:r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DTC</a:t>
            </a:r>
            <a:r>
              <a:rPr lang="zh-TW" altLang="zh-TW" b="1" dirty="0">
                <a:solidFill>
                  <a:srgbClr val="FF0000"/>
                </a:solidFill>
                <a:latin typeface="+mj-ea"/>
                <a:ea typeface="+mj-ea"/>
              </a:rPr>
              <a:t>防止內部白金線扯斷</a:t>
            </a:r>
            <a:endParaRPr lang="zh-TW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 flipV="1">
            <a:off x="6849979" y="2781299"/>
            <a:ext cx="1178119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5124" name="Picture 4" descr="Picture 0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622" y="2260600"/>
            <a:ext cx="3543115" cy="30511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7159437" y="165735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>
                <a:solidFill>
                  <a:srgbClr val="FF0000"/>
                </a:solidFill>
                <a:latin typeface="+mj-ea"/>
                <a:ea typeface="+mj-ea"/>
              </a:rPr>
              <a:t>保持拆解前的十字記號和標示</a:t>
            </a:r>
            <a:endParaRPr lang="zh-TW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57442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4B482F-152A-40C0-8ABD-7F4302322DE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146" name="Picture 2" descr="rtp-2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97" y="1767807"/>
            <a:ext cx="4151730" cy="338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813248" y="1155031"/>
            <a:ext cx="390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更換濾心須</a:t>
            </a:r>
            <a:r>
              <a:rPr lang="zh-TW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將</a:t>
            </a:r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Chiller</a:t>
            </a:r>
            <a:r>
              <a:rPr lang="zh-TW" altLang="zh-TW" b="1" dirty="0">
                <a:solidFill>
                  <a:srgbClr val="FF0000"/>
                </a:solidFill>
                <a:latin typeface="+mj-ea"/>
                <a:ea typeface="+mj-ea"/>
              </a:rPr>
              <a:t>上方之水閥關閉</a:t>
            </a:r>
            <a:endParaRPr lang="zh-TW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6147" name="Picture 3" descr="rtp-3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345" y="788015"/>
            <a:ext cx="2948571" cy="2452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 descr="rtp-31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345" y="3964351"/>
            <a:ext cx="2948571" cy="2404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8152956" y="3458661"/>
            <a:ext cx="2017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>
                <a:solidFill>
                  <a:srgbClr val="FF0000"/>
                </a:solidFill>
                <a:latin typeface="+mj-ea"/>
                <a:ea typeface="+mj-ea"/>
              </a:rPr>
              <a:t>Pryo</a:t>
            </a:r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 chiller filter</a:t>
            </a:r>
            <a:endParaRPr lang="zh-TW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421843" y="350504"/>
            <a:ext cx="14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Chiller filter</a:t>
            </a:r>
            <a:endParaRPr lang="zh-TW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2864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5" ma:contentTypeDescription="Fill out this form." ma:contentTypeScope="" ma:versionID="efb71d147a206fcea9d2007784773a9d">
  <xsd:schema xmlns:xsd="http://www.w3.org/2001/XMLSchema" xmlns:xs="http://www.w3.org/2001/XMLSchema" xmlns:p="http://schemas.microsoft.com/office/2006/metadata/properties" xmlns:ns1="http://schemas.microsoft.com/sharepoint/v3" xmlns:ns2="6722b385-d310-4112-8019-bcb8a64a48c2" targetNamespace="http://schemas.microsoft.com/office/2006/metadata/properties" ma:root="true" ma:fieldsID="395d85e569fc21b4b1da6fc75170d72d" ns1:_="" ns2:_="">
    <xsd:import namespace="http://schemas.microsoft.com/sharepoint/v3"/>
    <xsd:import namespace="6722b385-d310-4112-8019-bcb8a64a48c2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2b385-d310-4112-8019-bcb8a64a48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0927F9-5052-48A3-98CF-7A25E039D977}"/>
</file>

<file path=customXml/itemProps2.xml><?xml version="1.0" encoding="utf-8"?>
<ds:datastoreItem xmlns:ds="http://schemas.openxmlformats.org/officeDocument/2006/customXml" ds:itemID="{0FCEDD5B-371B-491B-AD98-F2538CD3C54B}"/>
</file>

<file path=customXml/itemProps3.xml><?xml version="1.0" encoding="utf-8"?>
<ds:datastoreItem xmlns:ds="http://schemas.openxmlformats.org/officeDocument/2006/customXml" ds:itemID="{A67F0C07-3279-4BDC-B859-13B58A1DAFF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25959</TotalTime>
  <Words>317</Words>
  <Application>Microsoft Office PowerPoint</Application>
  <PresentationFormat>寬螢幕</PresentationFormat>
  <Paragraphs>73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1" baseType="lpstr">
      <vt:lpstr>微軟正黑體</vt:lpstr>
      <vt:lpstr>新細明體</vt:lpstr>
      <vt:lpstr>Calibri</vt:lpstr>
      <vt:lpstr>Franklin Gothic Book</vt:lpstr>
      <vt:lpstr>Perpetua</vt:lpstr>
      <vt:lpstr>Symbol</vt:lpstr>
      <vt:lpstr>Times New Roman</vt:lpstr>
      <vt:lpstr>Wingdings</vt:lpstr>
      <vt:lpstr>Wingdings 2</vt:lpstr>
      <vt:lpstr>Wingdings 3</vt:lpstr>
      <vt:lpstr>Nuvoton佈景主題</vt:lpstr>
      <vt:lpstr>爐管新人學習進度報告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爐管新人學習進度報告</dc:title>
  <dc:creator>S220 YCLin0</dc:creator>
  <cp:lastModifiedBy>S220 THChiu</cp:lastModifiedBy>
  <cp:revision>54</cp:revision>
  <dcterms:created xsi:type="dcterms:W3CDTF">2020-05-20T00:46:58Z</dcterms:created>
  <dcterms:modified xsi:type="dcterms:W3CDTF">2020-07-14T09:56:27Z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0x010101007D10E3BF7F339F4197AC12702D94D274</vt:lpwstr>
  </property>
  <property fmtid="{D5CDD505-2E9C-101B-9397-08002B2CF9AE}" pid="3" name="Order">
    <vt:r8>30200</vt:r8>
  </property>
</Properties>
</file>