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333" r:id="rId7"/>
    <p:sldId id="319" r:id="rId8"/>
    <p:sldId id="320" r:id="rId9"/>
    <p:sldId id="321" r:id="rId10"/>
    <p:sldId id="322" r:id="rId11"/>
    <p:sldId id="326" r:id="rId12"/>
    <p:sldId id="327" r:id="rId13"/>
    <p:sldId id="323" r:id="rId14"/>
    <p:sldId id="328" r:id="rId15"/>
    <p:sldId id="329" r:id="rId16"/>
    <p:sldId id="330" r:id="rId17"/>
    <p:sldId id="331" r:id="rId18"/>
    <p:sldId id="324" r:id="rId19"/>
    <p:sldId id="332" r:id="rId20"/>
    <p:sldId id="325" r:id="rId2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FC2110"/>
    <a:srgbClr val="E2EEDA"/>
    <a:srgbClr val="E1EEDA"/>
    <a:srgbClr val="CCFFCC"/>
    <a:srgbClr val="01B051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2022/5/23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2022.05.09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2022.05.20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四、校正承接及測漏</a:t>
            </a:r>
            <a:endParaRPr lang="zh-TW" altLang="en-US" sz="2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6BC3B2-18E2-F7BA-2F2E-A19AA58F72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585592" cy="397024"/>
          </a:xfrm>
        </p:spPr>
        <p:txBody>
          <a:bodyPr/>
          <a:lstStyle/>
          <a:p>
            <a:r>
              <a:rPr lang="en-US" altLang="zh-TW" sz="1800" dirty="0">
                <a:latin typeface="+mn-ea"/>
              </a:rPr>
              <a:t>STEP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1:</a:t>
            </a:r>
            <a:r>
              <a:rPr lang="zh-TW" altLang="en-US" sz="1800" dirty="0">
                <a:latin typeface="+mn-ea"/>
              </a:rPr>
              <a:t>將</a:t>
            </a:r>
            <a:r>
              <a:rPr lang="en-US" altLang="zh-TW" sz="1800" dirty="0">
                <a:latin typeface="+mn-ea"/>
              </a:rPr>
              <a:t>Pedestal</a:t>
            </a:r>
            <a:r>
              <a:rPr lang="zh-TW" altLang="en-US" sz="1800" dirty="0">
                <a:latin typeface="+mn-ea"/>
              </a:rPr>
              <a:t>與賓士盤對齊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09DD82DD-3BA0-1567-2FA2-E8E0101550FB}"/>
              </a:ext>
            </a:extLst>
          </p:cNvPr>
          <p:cNvSpPr txBox="1">
            <a:spLocks/>
          </p:cNvSpPr>
          <p:nvPr/>
        </p:nvSpPr>
        <p:spPr bwMode="auto">
          <a:xfrm>
            <a:off x="4644008" y="1447800"/>
            <a:ext cx="3585592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1800" dirty="0">
                <a:latin typeface="+mn-ea"/>
              </a:rPr>
              <a:t>STEP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2:</a:t>
            </a:r>
            <a:r>
              <a:rPr kumimoji="0" lang="zh-TW" altLang="en-US" sz="1800" dirty="0">
                <a:latin typeface="+mn-ea"/>
              </a:rPr>
              <a:t>將</a:t>
            </a:r>
            <a:r>
              <a:rPr kumimoji="0" lang="en-US" altLang="zh-TW" sz="1800" dirty="0">
                <a:latin typeface="+mn-ea"/>
              </a:rPr>
              <a:t>Boat</a:t>
            </a:r>
            <a:r>
              <a:rPr kumimoji="0" lang="zh-TW" altLang="en-US" sz="1800" dirty="0">
                <a:latin typeface="+mn-ea"/>
              </a:rPr>
              <a:t>與</a:t>
            </a:r>
            <a:r>
              <a:rPr kumimoji="0" lang="en-US" altLang="zh-TW" sz="1800" dirty="0">
                <a:latin typeface="+mn-ea"/>
              </a:rPr>
              <a:t>Pedestal</a:t>
            </a:r>
            <a:r>
              <a:rPr kumimoji="0" lang="zh-TW" altLang="en-US" sz="1800" dirty="0">
                <a:latin typeface="+mn-ea"/>
              </a:rPr>
              <a:t>對齊</a:t>
            </a:r>
            <a:endParaRPr kumimoji="0" lang="en-US" altLang="zh-TW" sz="1800" dirty="0">
              <a:latin typeface="+mn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51BA957-1C58-1859-8051-1212CF49E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69219"/>
            <a:ext cx="3535198" cy="2651399"/>
          </a:xfrm>
          <a:prstGeom prst="rect">
            <a:avLst/>
          </a:prstGeom>
        </p:spPr>
      </p:pic>
      <p:pic>
        <p:nvPicPr>
          <p:cNvPr id="15" name="圖片 14" descr="一張含有 室內, 廚具, 廚房電器, 平底鍋 的圖片&#10;&#10;自動產生的描述">
            <a:extLst>
              <a:ext uri="{FF2B5EF4-FFF2-40B4-BE49-F238E27FC236}">
                <a16:creationId xmlns:a16="http://schemas.microsoft.com/office/drawing/2014/main" id="{44DADE88-8D86-97B8-DD05-C539D7AB8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4" y="2639970"/>
            <a:ext cx="3307529" cy="24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BB2F7B-B55D-5CE8-D617-2D056188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18F3A-B1E3-EEC7-6B6E-57AB8D23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73EA8E6F-732A-97EA-197F-7C7E30F9F29E}"/>
              </a:ext>
            </a:extLst>
          </p:cNvPr>
          <p:cNvSpPr txBox="1">
            <a:spLocks/>
          </p:cNvSpPr>
          <p:nvPr/>
        </p:nvSpPr>
        <p:spPr bwMode="auto">
          <a:xfrm>
            <a:off x="827584" y="980728"/>
            <a:ext cx="5238188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1800" dirty="0">
                <a:latin typeface="+mn-ea"/>
              </a:rPr>
              <a:t>STEP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3:</a:t>
            </a:r>
            <a:r>
              <a:rPr kumimoji="0" lang="zh-TW" altLang="en-US" sz="1800" dirty="0">
                <a:latin typeface="+mn-ea"/>
              </a:rPr>
              <a:t>查看</a:t>
            </a:r>
            <a:r>
              <a:rPr kumimoji="0" lang="en-US" altLang="zh-TW" sz="1800" dirty="0">
                <a:latin typeface="+mn-ea"/>
              </a:rPr>
              <a:t>Boat</a:t>
            </a:r>
            <a:r>
              <a:rPr kumimoji="0" lang="zh-TW" altLang="en-US" sz="1800" dirty="0">
                <a:latin typeface="+mn-ea"/>
              </a:rPr>
              <a:t>是否置中於</a:t>
            </a:r>
            <a:r>
              <a:rPr kumimoji="0" lang="en-US" altLang="zh-TW" sz="1800" dirty="0">
                <a:latin typeface="+mn-ea"/>
              </a:rPr>
              <a:t>Arm</a:t>
            </a:r>
            <a:r>
              <a:rPr kumimoji="0" lang="zh-TW" altLang="en-US" sz="1800" dirty="0">
                <a:latin typeface="+mn-ea"/>
              </a:rPr>
              <a:t>的兩顆石英中間，</a:t>
            </a:r>
            <a:r>
              <a:rPr lang="zh-TW" altLang="en-US" sz="1800" dirty="0">
                <a:latin typeface="+mn-ea"/>
              </a:rPr>
              <a:t>觀察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承接之晃動程度 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應調整到肉眼難以看出來的程度</a:t>
            </a:r>
            <a:r>
              <a:rPr lang="en-US" altLang="zh-TW" sz="1800" dirty="0">
                <a:latin typeface="+mn-ea"/>
              </a:rPr>
              <a:t>)</a:t>
            </a:r>
          </a:p>
          <a:p>
            <a:endParaRPr kumimoji="0" lang="en-US" altLang="zh-TW" sz="1800" dirty="0">
              <a:latin typeface="+mn-ea"/>
            </a:endParaRPr>
          </a:p>
        </p:txBody>
      </p:sp>
      <p:pic>
        <p:nvPicPr>
          <p:cNvPr id="10" name="圖片 9" descr="一張含有 室內, 引擎 的圖片&#10;&#10;自動產生的描述">
            <a:extLst>
              <a:ext uri="{FF2B5EF4-FFF2-40B4-BE49-F238E27FC236}">
                <a16:creationId xmlns:a16="http://schemas.microsoft.com/office/drawing/2014/main" id="{99A4F252-D912-FD66-E66F-05FFB1235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00" y="2549480"/>
            <a:ext cx="3909053" cy="29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7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9543F6-83C0-1F50-3A76-63B105DA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35FE77-459A-CFF5-4A65-FCBDFFE2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C01D169-5AC6-63AE-605C-2214780F9A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2606" y="836712"/>
            <a:ext cx="6249888" cy="397024"/>
          </a:xfrm>
        </p:spPr>
        <p:txBody>
          <a:bodyPr/>
          <a:lstStyle/>
          <a:p>
            <a:r>
              <a:rPr lang="en-US" altLang="zh-TW" sz="1800" dirty="0">
                <a:latin typeface="+mn-ea"/>
              </a:rPr>
              <a:t>STEP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4:</a:t>
            </a:r>
            <a:r>
              <a:rPr lang="zh-TW" altLang="en-US" sz="1800" dirty="0">
                <a:latin typeface="+mn-ea"/>
              </a:rPr>
              <a:t>檢查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Lock</a:t>
            </a:r>
            <a:r>
              <a:rPr lang="zh-TW" altLang="en-US" sz="1800" dirty="0">
                <a:latin typeface="+mn-ea"/>
              </a:rPr>
              <a:t>是否置中並調整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調整完畢之後需注意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Lock</a:t>
            </a:r>
            <a:r>
              <a:rPr lang="zh-TW" altLang="en-US" sz="1800" dirty="0">
                <a:latin typeface="+mn-ea"/>
              </a:rPr>
              <a:t>的盒子是否扣好</a:t>
            </a:r>
            <a:r>
              <a:rPr lang="en-US" altLang="zh-TW" sz="1800" dirty="0">
                <a:latin typeface="+mn-ea"/>
              </a:rPr>
              <a:t>)</a:t>
            </a:r>
            <a:r>
              <a:rPr lang="zh-TW" altLang="en-US" sz="1800" dirty="0">
                <a:latin typeface="+mn-ea"/>
              </a:rPr>
              <a:t>，將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升至</a:t>
            </a:r>
            <a:r>
              <a:rPr lang="en-US" altLang="zh-TW" sz="1800" dirty="0">
                <a:latin typeface="+mn-ea"/>
              </a:rPr>
              <a:t>Tube</a:t>
            </a:r>
            <a:r>
              <a:rPr lang="zh-TW" altLang="en-US" sz="1800" dirty="0">
                <a:latin typeface="+mn-ea"/>
              </a:rPr>
              <a:t>內旋轉，觀察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是否會刮管。</a:t>
            </a:r>
            <a:endParaRPr lang="en-US" altLang="zh-TW" sz="1800" dirty="0">
              <a:latin typeface="+mn-ea"/>
            </a:endParaRPr>
          </a:p>
        </p:txBody>
      </p:sp>
      <p:pic>
        <p:nvPicPr>
          <p:cNvPr id="10" name="圖片 9" descr="一張含有 室內, 金屬, 銀色, 引擎 的圖片&#10;&#10;自動產生的描述">
            <a:extLst>
              <a:ext uri="{FF2B5EF4-FFF2-40B4-BE49-F238E27FC236}">
                <a16:creationId xmlns:a16="http://schemas.microsoft.com/office/drawing/2014/main" id="{EC8F24C6-7D3A-D99C-15EB-FD6E3B65A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243570" cy="39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23A72E-EE5F-2716-735C-BEA16AC6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4A686C-36A7-165B-6FF4-47E712B1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B0504FBF-5A22-3D00-3BD3-79249E6083D8}"/>
              </a:ext>
            </a:extLst>
          </p:cNvPr>
          <p:cNvSpPr txBox="1">
            <a:spLocks/>
          </p:cNvSpPr>
          <p:nvPr/>
        </p:nvSpPr>
        <p:spPr bwMode="auto">
          <a:xfrm>
            <a:off x="827584" y="980728"/>
            <a:ext cx="5238188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1800" dirty="0">
                <a:latin typeface="+mn-ea"/>
              </a:rPr>
              <a:t>STEP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5:</a:t>
            </a:r>
            <a:r>
              <a:rPr kumimoji="0" lang="zh-TW" altLang="en-US" sz="1800" dirty="0">
                <a:latin typeface="+mn-ea"/>
              </a:rPr>
              <a:t>查看</a:t>
            </a:r>
            <a:r>
              <a:rPr kumimoji="0" lang="en-US" altLang="zh-TW" sz="1800" dirty="0">
                <a:latin typeface="+mn-ea"/>
              </a:rPr>
              <a:t>Wafer</a:t>
            </a:r>
            <a:r>
              <a:rPr kumimoji="0" lang="zh-TW" altLang="en-US" sz="1800" dirty="0">
                <a:latin typeface="+mn-ea"/>
              </a:rPr>
              <a:t>傳送並調整</a:t>
            </a:r>
            <a:endParaRPr kumimoji="0" lang="en-US" altLang="zh-TW" sz="1800" dirty="0">
              <a:latin typeface="+mn-ea"/>
            </a:endParaRPr>
          </a:p>
        </p:txBody>
      </p:sp>
      <p:pic>
        <p:nvPicPr>
          <p:cNvPr id="8" name="圖片 7" descr="一張含有 文字, 室內 的圖片&#10;&#10;自動產生的描述">
            <a:extLst>
              <a:ext uri="{FF2B5EF4-FFF2-40B4-BE49-F238E27FC236}">
                <a16:creationId xmlns:a16="http://schemas.microsoft.com/office/drawing/2014/main" id="{FCE513A5-CE87-B61D-8DD9-8B9E3570D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74422"/>
            <a:ext cx="5868144" cy="4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4923DC-25E5-E9EB-CB63-3F98796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A11CF9-EBD6-6AE0-C685-4662494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95C770D-EDD9-CDF8-3F25-F173DB8C900B}"/>
              </a:ext>
            </a:extLst>
          </p:cNvPr>
          <p:cNvSpPr txBox="1">
            <a:spLocks/>
          </p:cNvSpPr>
          <p:nvPr/>
        </p:nvSpPr>
        <p:spPr bwMode="auto">
          <a:xfrm>
            <a:off x="827584" y="980728"/>
            <a:ext cx="5238188" cy="39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sz="1800" dirty="0">
                <a:latin typeface="+mn-ea"/>
              </a:rPr>
              <a:t>STEP</a:t>
            </a:r>
            <a:r>
              <a:rPr kumimoji="0" lang="zh-TW" altLang="en-US" sz="1800" dirty="0">
                <a:latin typeface="+mn-ea"/>
              </a:rPr>
              <a:t> </a:t>
            </a:r>
            <a:r>
              <a:rPr kumimoji="0" lang="en-US" altLang="zh-TW" sz="1800" dirty="0">
                <a:latin typeface="+mn-ea"/>
              </a:rPr>
              <a:t>6:</a:t>
            </a:r>
            <a:r>
              <a:rPr kumimoji="0" lang="zh-TW" altLang="en-US" sz="1800" dirty="0">
                <a:latin typeface="+mn-ea"/>
              </a:rPr>
              <a:t>測漏並且</a:t>
            </a:r>
            <a:r>
              <a:rPr kumimoji="0" lang="en-US" altLang="zh-TW" sz="1800" dirty="0">
                <a:latin typeface="+mn-ea"/>
              </a:rPr>
              <a:t>Run</a:t>
            </a:r>
            <a:r>
              <a:rPr kumimoji="0" lang="zh-TW" altLang="en-US" sz="1800" dirty="0">
                <a:latin typeface="+mn-ea"/>
              </a:rPr>
              <a:t>程式</a:t>
            </a:r>
            <a:endParaRPr kumimoji="0" lang="en-US" altLang="zh-TW" sz="1800" dirty="0">
              <a:latin typeface="+mn-ea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838B326-2077-9CCB-E967-A3885EA338BA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測漏標準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Teos: 70Sec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，壓力變動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0.02Torr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以內</a:t>
            </a:r>
            <a:endParaRPr kumimoji="0" lang="en-US" altLang="zh-TW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Nitride: 130Sec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，壓力變動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0.02Torr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以內</a:t>
            </a:r>
            <a:endParaRPr kumimoji="0" lang="en-US" altLang="zh-TW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Poly: 130Sec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，壓力變動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0.00</a:t>
            </a:r>
          </a:p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9995A486-DAEC-02C5-BC2A-281FBB19444F}"/>
              </a:ext>
            </a:extLst>
          </p:cNvPr>
          <p:cNvSpPr txBox="1">
            <a:spLocks/>
          </p:cNvSpPr>
          <p:nvPr/>
        </p:nvSpPr>
        <p:spPr bwMode="auto">
          <a:xfrm>
            <a:off x="856403" y="3861048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程式名稱</a:t>
            </a:r>
            <a:endParaRPr kumimoji="0"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Teos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程式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 Purge</a:t>
            </a: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Nitride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程式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 Purge</a:t>
            </a:r>
          </a:p>
          <a:p>
            <a:pPr marL="0" indent="0">
              <a:buNone/>
            </a:pP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Poly</a:t>
            </a:r>
            <a:r>
              <a:rPr kumimoji="0" lang="zh-TW" altLang="en-US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程式</a:t>
            </a:r>
            <a:r>
              <a:rPr kumimoji="0" lang="en-US" altLang="zh-TW" sz="1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: Coating</a:t>
            </a:r>
            <a:endParaRPr kumimoji="0" lang="en-US" altLang="zh-TW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2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五、補充說明</a:t>
            </a: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76B8A594-CE5C-6C7D-4724-9E218CEAC2A2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85921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1800" dirty="0">
                <a:latin typeface="+mn-ea"/>
              </a:rPr>
              <a:t>1.Metal Heater</a:t>
            </a:r>
          </a:p>
          <a:p>
            <a:pPr marL="0" indent="0">
              <a:buNone/>
            </a:pPr>
            <a:r>
              <a:rPr kumimoji="0" lang="zh-TW" altLang="en-US" sz="1800" dirty="0">
                <a:latin typeface="+mn-ea"/>
              </a:rPr>
              <a:t>進行</a:t>
            </a:r>
            <a:r>
              <a:rPr kumimoji="0" lang="en-US" altLang="zh-TW" sz="1800" dirty="0">
                <a:latin typeface="+mn-ea"/>
              </a:rPr>
              <a:t>Teos</a:t>
            </a:r>
            <a:r>
              <a:rPr kumimoji="0" lang="zh-TW" altLang="en-US" sz="1800" dirty="0">
                <a:latin typeface="+mn-ea"/>
              </a:rPr>
              <a:t>和</a:t>
            </a:r>
            <a:r>
              <a:rPr kumimoji="0" lang="en-US" altLang="zh-TW" sz="1800" dirty="0">
                <a:latin typeface="+mn-ea"/>
              </a:rPr>
              <a:t>Nitride</a:t>
            </a:r>
            <a:r>
              <a:rPr kumimoji="0" lang="zh-TW" altLang="en-US" sz="1800" dirty="0">
                <a:latin typeface="+mn-ea"/>
              </a:rPr>
              <a:t>的</a:t>
            </a:r>
            <a:r>
              <a:rPr kumimoji="0" lang="en-US" altLang="zh-TW" sz="1800" dirty="0">
                <a:latin typeface="+mn-ea"/>
              </a:rPr>
              <a:t>PM</a:t>
            </a:r>
            <a:r>
              <a:rPr kumimoji="0" lang="zh-TW" altLang="en-US" sz="1800" dirty="0">
                <a:latin typeface="+mn-ea"/>
              </a:rPr>
              <a:t>需將</a:t>
            </a:r>
            <a:r>
              <a:rPr kumimoji="0" lang="en-US" altLang="zh-TW" sz="1800" dirty="0">
                <a:latin typeface="+mn-ea"/>
              </a:rPr>
              <a:t>Vacuum Piping</a:t>
            </a:r>
            <a:r>
              <a:rPr kumimoji="0" lang="zh-TW" altLang="en-US" sz="1800" dirty="0">
                <a:latin typeface="+mn-ea"/>
              </a:rPr>
              <a:t>拆下時，應注意電線和溫度感測器是否調整</a:t>
            </a:r>
            <a:r>
              <a:rPr kumimoji="0" lang="en-US" altLang="zh-TW" sz="1800" dirty="0">
                <a:latin typeface="+mn-ea"/>
              </a:rPr>
              <a:t>(</a:t>
            </a:r>
            <a:r>
              <a:rPr kumimoji="0" lang="zh-TW" altLang="en-US" sz="1800" dirty="0">
                <a:latin typeface="+mn-ea"/>
              </a:rPr>
              <a:t>溫度感測器需先調整溫度再將溫度警告的</a:t>
            </a:r>
            <a:r>
              <a:rPr kumimoji="0" lang="en-US" altLang="zh-TW" sz="1800" dirty="0">
                <a:latin typeface="+mn-ea"/>
              </a:rPr>
              <a:t>range</a:t>
            </a:r>
            <a:r>
              <a:rPr kumimoji="0" lang="zh-TW" altLang="en-US" sz="1800" dirty="0">
                <a:latin typeface="+mn-ea"/>
              </a:rPr>
              <a:t>放寬</a:t>
            </a:r>
            <a:r>
              <a:rPr kumimoji="0" lang="en-US" altLang="zh-TW" sz="1800" dirty="0">
                <a:latin typeface="+mn-ea"/>
              </a:rPr>
              <a:t>)</a:t>
            </a:r>
            <a:r>
              <a:rPr kumimoji="0" lang="zh-TW" altLang="en-US" sz="1800" dirty="0">
                <a:latin typeface="+mn-ea"/>
              </a:rPr>
              <a:t>。</a:t>
            </a:r>
            <a:endParaRPr kumimoji="0" lang="en-US" altLang="zh-TW" sz="1800" dirty="0">
              <a:latin typeface="+mn-ea"/>
            </a:endParaRPr>
          </a:p>
        </p:txBody>
      </p:sp>
      <p:pic>
        <p:nvPicPr>
          <p:cNvPr id="3" name="圖片 2" descr="一張含有 控制台 的圖片&#10;&#10;自動產生的描述">
            <a:extLst>
              <a:ext uri="{FF2B5EF4-FFF2-40B4-BE49-F238E27FC236}">
                <a16:creationId xmlns:a16="http://schemas.microsoft.com/office/drawing/2014/main" id="{B5086670-11BD-A991-BF5C-8A92EA850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4924"/>
            <a:ext cx="3582144" cy="2686608"/>
          </a:xfrm>
          <a:prstGeom prst="rect">
            <a:avLst/>
          </a:prstGeom>
        </p:spPr>
      </p:pic>
      <p:pic>
        <p:nvPicPr>
          <p:cNvPr id="9" name="圖片 8" descr="一張含有 文字, 室內, 控制台 的圖片&#10;&#10;自動產生的描述">
            <a:extLst>
              <a:ext uri="{FF2B5EF4-FFF2-40B4-BE49-F238E27FC236}">
                <a16:creationId xmlns:a16="http://schemas.microsoft.com/office/drawing/2014/main" id="{9B5837FD-EF7B-ED27-73C4-486DB2C6C5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92" y="2744924"/>
            <a:ext cx="3582144" cy="26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F1B8F-E505-3CFA-B055-DC60877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5171C9-44EC-B2CD-FB4E-4B253189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FBB88012-EA50-958E-7490-3BE89F575A95}"/>
              </a:ext>
            </a:extLst>
          </p:cNvPr>
          <p:cNvSpPr txBox="1">
            <a:spLocks/>
          </p:cNvSpPr>
          <p:nvPr/>
        </p:nvSpPr>
        <p:spPr bwMode="auto">
          <a:xfrm>
            <a:off x="755576" y="548680"/>
            <a:ext cx="78592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TW" sz="1800">
                <a:latin typeface="+mn-ea"/>
              </a:rPr>
              <a:t>2. Teos</a:t>
            </a:r>
            <a:r>
              <a:rPr kumimoji="0" lang="zh-TW" altLang="en-US" sz="1800">
                <a:latin typeface="+mn-ea"/>
              </a:rPr>
              <a:t>、</a:t>
            </a:r>
            <a:r>
              <a:rPr kumimoji="0" lang="en-US" altLang="zh-TW" sz="1800">
                <a:latin typeface="+mn-ea"/>
              </a:rPr>
              <a:t>Nitride</a:t>
            </a:r>
            <a:r>
              <a:rPr kumimoji="0" lang="zh-TW" altLang="en-US" sz="1800">
                <a:latin typeface="+mn-ea"/>
              </a:rPr>
              <a:t>、</a:t>
            </a:r>
            <a:r>
              <a:rPr kumimoji="0" lang="en-US" altLang="zh-TW" sz="1800">
                <a:latin typeface="+mn-ea"/>
              </a:rPr>
              <a:t>Poly</a:t>
            </a:r>
            <a:r>
              <a:rPr kumimoji="0" lang="zh-TW" altLang="en-US" sz="1800">
                <a:latin typeface="+mn-ea"/>
              </a:rPr>
              <a:t>之機台數量</a:t>
            </a:r>
            <a:endParaRPr kumimoji="0" lang="en-US" altLang="zh-TW" sz="1800" dirty="0">
              <a:latin typeface="+mn-ea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5A76292-EB9B-4AAB-F9A8-6F18CF0D100B}"/>
              </a:ext>
            </a:extLst>
          </p:cNvPr>
          <p:cNvGrpSpPr/>
          <p:nvPr/>
        </p:nvGrpSpPr>
        <p:grpSpPr>
          <a:xfrm>
            <a:off x="882003" y="1243236"/>
            <a:ext cx="1738816" cy="469168"/>
            <a:chOff x="2150352" y="566327"/>
            <a:chExt cx="1738816" cy="469168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6BF9E3-7ACD-5E6F-AE4D-7B3BA7C072CB}"/>
                </a:ext>
              </a:extLst>
            </p:cNvPr>
            <p:cNvSpPr/>
            <p:nvPr/>
          </p:nvSpPr>
          <p:spPr>
            <a:xfrm>
              <a:off x="2150352" y="566327"/>
              <a:ext cx="1738816" cy="4691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: 圓角 4">
              <a:extLst>
                <a:ext uri="{FF2B5EF4-FFF2-40B4-BE49-F238E27FC236}">
                  <a16:creationId xmlns:a16="http://schemas.microsoft.com/office/drawing/2014/main" id="{CE27BBD7-2E80-66EC-9A8C-8C221051C455}"/>
                </a:ext>
              </a:extLst>
            </p:cNvPr>
            <p:cNvSpPr txBox="1"/>
            <p:nvPr/>
          </p:nvSpPr>
          <p:spPr>
            <a:xfrm>
              <a:off x="2164093" y="580068"/>
              <a:ext cx="1711334" cy="441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TW" sz="2400" b="1" kern="1200" dirty="0">
                  <a:solidFill>
                    <a:srgbClr val="FF0000"/>
                  </a:solidFill>
                  <a:latin typeface="+mj-ea"/>
                  <a:ea typeface="+mj-ea"/>
                  <a:cs typeface="+mn-cs"/>
                </a:rPr>
                <a:t>LP</a:t>
              </a:r>
              <a:r>
                <a:rPr lang="en-US" altLang="zh-TW" sz="2400" b="1" dirty="0">
                  <a:solidFill>
                    <a:srgbClr val="FF0000"/>
                  </a:solidFill>
                  <a:latin typeface="+mj-ea"/>
                  <a:ea typeface="+mj-ea"/>
                </a:rPr>
                <a:t>CVD</a:t>
              </a:r>
              <a:endParaRPr kumimoji="1" lang="zh-TW" altLang="en-US" sz="2400" b="1" kern="1200" dirty="0">
                <a:solidFill>
                  <a:srgbClr val="FF0000"/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50FE87-AFEA-9535-6E3C-C9655604AF5F}"/>
              </a:ext>
            </a:extLst>
          </p:cNvPr>
          <p:cNvGrpSpPr/>
          <p:nvPr/>
        </p:nvGrpSpPr>
        <p:grpSpPr>
          <a:xfrm>
            <a:off x="4901474" y="2092388"/>
            <a:ext cx="1555746" cy="754120"/>
            <a:chOff x="2498115" y="1240444"/>
            <a:chExt cx="1555746" cy="75412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638E7D56-08D3-089E-2708-C24BA97D9E5F}"/>
                </a:ext>
              </a:extLst>
            </p:cNvPr>
            <p:cNvSpPr/>
            <p:nvPr/>
          </p:nvSpPr>
          <p:spPr>
            <a:xfrm>
              <a:off x="2498115" y="1240444"/>
              <a:ext cx="1555746" cy="7541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: 圓角 6">
              <a:extLst>
                <a:ext uri="{FF2B5EF4-FFF2-40B4-BE49-F238E27FC236}">
                  <a16:creationId xmlns:a16="http://schemas.microsoft.com/office/drawing/2014/main" id="{4D6884DA-2E61-4A50-44BB-61780510452B}"/>
                </a:ext>
              </a:extLst>
            </p:cNvPr>
            <p:cNvSpPr txBox="1"/>
            <p:nvPr/>
          </p:nvSpPr>
          <p:spPr>
            <a:xfrm>
              <a:off x="2520202" y="1262531"/>
              <a:ext cx="1511572" cy="709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TW" sz="2000" b="1" kern="1200" dirty="0">
                  <a:solidFill>
                    <a:schemeClr val="tx1"/>
                  </a:solidFill>
                  <a:latin typeface="+mj-ea"/>
                  <a:ea typeface="+mj-ea"/>
                  <a:cs typeface="+mn-cs"/>
                </a:rPr>
                <a:t>POLY </a:t>
              </a:r>
              <a:r>
                <a:rPr kumimoji="1" lang="en-US" altLang="zh-TW" sz="2000" b="1" kern="1200" dirty="0">
                  <a:solidFill>
                    <a:srgbClr val="7030A0"/>
                  </a:solidFill>
                  <a:latin typeface="+mj-ea"/>
                  <a:ea typeface="+mj-ea"/>
                  <a:cs typeface="+mn-cs"/>
                </a:rPr>
                <a:t>6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BA42225-63A9-B078-3693-D1B89D4AF966}"/>
              </a:ext>
            </a:extLst>
          </p:cNvPr>
          <p:cNvGrpSpPr/>
          <p:nvPr/>
        </p:nvGrpSpPr>
        <p:grpSpPr>
          <a:xfrm>
            <a:off x="2895600" y="2090316"/>
            <a:ext cx="1555746" cy="754120"/>
            <a:chOff x="2498115" y="2199513"/>
            <a:chExt cx="1555746" cy="754120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38E6356D-D478-3F64-3723-616CCF6D9F53}"/>
                </a:ext>
              </a:extLst>
            </p:cNvPr>
            <p:cNvSpPr/>
            <p:nvPr/>
          </p:nvSpPr>
          <p:spPr>
            <a:xfrm>
              <a:off x="2498115" y="2199513"/>
              <a:ext cx="1555746" cy="7541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矩形: 圓角 8">
              <a:extLst>
                <a:ext uri="{FF2B5EF4-FFF2-40B4-BE49-F238E27FC236}">
                  <a16:creationId xmlns:a16="http://schemas.microsoft.com/office/drawing/2014/main" id="{B30BA7D6-1A85-1D90-F9BB-EEADBBF05755}"/>
                </a:ext>
              </a:extLst>
            </p:cNvPr>
            <p:cNvSpPr txBox="1"/>
            <p:nvPr/>
          </p:nvSpPr>
          <p:spPr>
            <a:xfrm>
              <a:off x="2520202" y="2221600"/>
              <a:ext cx="1511572" cy="709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TW" sz="2000" b="1" kern="1200" dirty="0">
                  <a:solidFill>
                    <a:schemeClr val="tx1"/>
                  </a:solidFill>
                  <a:latin typeface="+mj-ea"/>
                  <a:ea typeface="+mj-ea"/>
                  <a:cs typeface="+mn-cs"/>
                </a:rPr>
                <a:t>NITRIDE </a:t>
              </a:r>
              <a:r>
                <a:rPr kumimoji="1" lang="en-US" altLang="zh-TW" sz="2000" b="1" kern="1200" dirty="0">
                  <a:solidFill>
                    <a:srgbClr val="7030A0"/>
                  </a:solidFill>
                  <a:latin typeface="+mj-ea"/>
                  <a:ea typeface="+mj-ea"/>
                  <a:cs typeface="+mn-cs"/>
                </a:rPr>
                <a:t>7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TW" sz="1200" b="1" kern="1200" dirty="0">
                  <a:solidFill>
                    <a:schemeClr val="tx1"/>
                  </a:solidFill>
                  <a:latin typeface="+mj-ea"/>
                  <a:ea typeface="+mj-ea"/>
                  <a:cs typeface="+mn-cs"/>
                </a:rPr>
                <a:t>(THIN/THICK SIN)</a:t>
              </a:r>
              <a:endParaRPr kumimoji="1" lang="zh-TW" altLang="en-US" sz="12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A2F2E4F-4F42-5BC0-C91B-72F5B0DCBFAA}"/>
              </a:ext>
            </a:extLst>
          </p:cNvPr>
          <p:cNvGrpSpPr/>
          <p:nvPr/>
        </p:nvGrpSpPr>
        <p:grpSpPr>
          <a:xfrm>
            <a:off x="889726" y="2112403"/>
            <a:ext cx="1555746" cy="754120"/>
            <a:chOff x="2498115" y="3158582"/>
            <a:chExt cx="1555746" cy="754120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2165911-30FC-71E7-F9D5-93A947B8F350}"/>
                </a:ext>
              </a:extLst>
            </p:cNvPr>
            <p:cNvSpPr/>
            <p:nvPr/>
          </p:nvSpPr>
          <p:spPr>
            <a:xfrm>
              <a:off x="2498115" y="3158582"/>
              <a:ext cx="1555746" cy="7541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矩形: 圓角 10">
              <a:extLst>
                <a:ext uri="{FF2B5EF4-FFF2-40B4-BE49-F238E27FC236}">
                  <a16:creationId xmlns:a16="http://schemas.microsoft.com/office/drawing/2014/main" id="{352329D3-BD39-05FD-7FF2-53253086CBD2}"/>
                </a:ext>
              </a:extLst>
            </p:cNvPr>
            <p:cNvSpPr txBox="1"/>
            <p:nvPr/>
          </p:nvSpPr>
          <p:spPr>
            <a:xfrm>
              <a:off x="2520202" y="3180669"/>
              <a:ext cx="1511572" cy="709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zh-TW" sz="2000" b="1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rPr>
                <a:t>TEOS </a:t>
              </a:r>
              <a:r>
                <a:rPr kumimoji="1" lang="en-US" altLang="zh-TW" sz="2000" b="1" kern="1200">
                  <a:solidFill>
                    <a:srgbClr val="7030A0"/>
                  </a:solidFill>
                  <a:latin typeface="+mj-ea"/>
                  <a:ea typeface="+mj-ea"/>
                  <a:cs typeface="+mn-cs"/>
                </a:rPr>
                <a:t>8</a:t>
              </a:r>
              <a:endParaRPr kumimoji="1" lang="zh-TW" altLang="en-US" sz="2000" b="1" kern="1200" dirty="0">
                <a:solidFill>
                  <a:srgbClr val="7030A0"/>
                </a:solidFill>
                <a:latin typeface="+mj-ea"/>
                <a:ea typeface="+mj-ea"/>
                <a:cs typeface="+mn-cs"/>
              </a:endParaRPr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9755B0B-B3B7-72CC-3938-FCB3C1CFE9B3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1751411" y="1698663"/>
            <a:ext cx="3927936" cy="393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4B1A39-FE5F-3612-4D05-3153A15FE17C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>
            <a:off x="1751411" y="1712404"/>
            <a:ext cx="1922062" cy="377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7DF6D64-4D59-31E6-CFB5-C4E30BCB77B9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 flipH="1">
            <a:off x="1667599" y="1712404"/>
            <a:ext cx="83812" cy="39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5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六、總結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B174B73-BD2E-A1F1-51EE-033344222AB5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400" dirty="0"/>
              <a:t>這兩週的工作內容主要是做</a:t>
            </a:r>
            <a:r>
              <a:rPr kumimoji="0" lang="en-US" altLang="zh-TW" sz="2400" dirty="0"/>
              <a:t>LPCVD</a:t>
            </a:r>
            <a:r>
              <a:rPr kumimoji="0" lang="zh-TW" altLang="en-US" sz="2400" dirty="0"/>
              <a:t> </a:t>
            </a:r>
            <a:r>
              <a:rPr kumimoji="0" lang="en-US" altLang="zh-TW" sz="2400" dirty="0"/>
              <a:t>SPM</a:t>
            </a:r>
            <a:r>
              <a:rPr kumimoji="0" lang="zh-TW" altLang="en-US" sz="2400" dirty="0"/>
              <a:t>，剛開始做有些地方不順手，但是按照學長提點的方式做，漸漸地熟悉了</a:t>
            </a:r>
            <a:r>
              <a:rPr kumimoji="0" lang="en-US" altLang="zh-TW" sz="2400" dirty="0"/>
              <a:t>!</a:t>
            </a:r>
            <a:r>
              <a:rPr kumimoji="0" lang="zh-TW" altLang="en-US" sz="2400" dirty="0"/>
              <a:t>很感謝韋志學長細心地教導，對於我不懂的地方一次又一次地說明，也很感謝組內的前輩學長們，只要我問問題就會替我解答。兩週的時間過得很快，接下來我會努力學習盡快跟上腳步的</a:t>
            </a:r>
            <a:r>
              <a:rPr kumimoji="0" lang="en-US" altLang="zh-TW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98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2760531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的原因及目的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Teos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Poly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Nitride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的時機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時更換之零部件及步驟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四、校正承接之步驟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五、補充說明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六、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14400" y="1516982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:LPCVD</a:t>
            </a:r>
            <a:r>
              <a:rPr kumimoji="0" lang="zh-TW" altLang="en-US" b="1" dirty="0">
                <a:solidFill>
                  <a:schemeClr val="tx1"/>
                </a:solidFill>
              </a:rPr>
              <a:t>的</a:t>
            </a:r>
            <a:r>
              <a:rPr kumimoji="0" lang="en-US" altLang="zh-TW" b="1" dirty="0">
                <a:solidFill>
                  <a:schemeClr val="tx1"/>
                </a:solidFill>
              </a:rPr>
              <a:t>SPM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908720"/>
            <a:ext cx="617788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 smtClean="0">
                <a:latin typeface="+mn-ea"/>
              </a:rPr>
              <a:t>兩週主要實作內容</a:t>
            </a:r>
            <a:r>
              <a:rPr kumimoji="0" lang="en-US" altLang="zh-TW" sz="3600" b="1" dirty="0" smtClean="0">
                <a:latin typeface="+mn-ea"/>
              </a:rPr>
              <a:t>:</a:t>
            </a:r>
          </a:p>
          <a:p>
            <a:pPr marL="0" indent="0">
              <a:buNone/>
            </a:pPr>
            <a:endParaRPr kumimoji="0" lang="en-US" altLang="zh-TW" sz="2800" b="1" dirty="0" smtClean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韋志學長教學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韋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志學長教學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LP-T3 SPM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開始實作，學長提醒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LP-N4 SPM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實作，學長提醒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5/17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LP-N3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實作，學長提醒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實作，學長提醒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5/19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LP-T2 SPM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實作，治中學長檢查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0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的原因及目的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714CB-89A7-71C3-D697-D6E5B9B0D7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7739095" cy="1405136"/>
          </a:xfrm>
        </p:spPr>
        <p:txBody>
          <a:bodyPr/>
          <a:lstStyle/>
          <a:p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機台運作一定會有零件損壞和誤差的情況發生，而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PM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的目的就是使機台保持在最好的狀態，以降低 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Down Time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，並且提高機台產量、減少機台及產品的毀損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E7BCE92A-7F0F-63B5-C20F-F47E9A304BB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134997" y="4685554"/>
            <a:ext cx="1045502" cy="77042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>
                <a:latin typeface="+mn-ea"/>
              </a:rPr>
              <a:t>PM</a:t>
            </a:r>
            <a:endParaRPr lang="zh-TW" altLang="en-US" sz="3600" dirty="0">
              <a:latin typeface="+mn-ea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3333D8-3251-D7E4-D08A-62441032AFF5}"/>
              </a:ext>
            </a:extLst>
          </p:cNvPr>
          <p:cNvSpPr/>
          <p:nvPr/>
        </p:nvSpPr>
        <p:spPr>
          <a:xfrm>
            <a:off x="901664" y="4503161"/>
            <a:ext cx="1512168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50BC1-66DD-1260-B450-DBB4B436935D}"/>
              </a:ext>
            </a:extLst>
          </p:cNvPr>
          <p:cNvSpPr/>
          <p:nvPr/>
        </p:nvSpPr>
        <p:spPr>
          <a:xfrm>
            <a:off x="3970742" y="4509120"/>
            <a:ext cx="1512168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DCB657-F09B-4EB1-71F5-5522B1385323}"/>
              </a:ext>
            </a:extLst>
          </p:cNvPr>
          <p:cNvSpPr/>
          <p:nvPr/>
        </p:nvSpPr>
        <p:spPr>
          <a:xfrm>
            <a:off x="7128750" y="4503161"/>
            <a:ext cx="1512168" cy="11521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4FF6757-46D5-F463-8319-B6F8B4C13FB6}"/>
              </a:ext>
            </a:extLst>
          </p:cNvPr>
          <p:cNvSpPr/>
          <p:nvPr/>
        </p:nvSpPr>
        <p:spPr>
          <a:xfrm>
            <a:off x="2703083" y="48544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200827F-CD8C-3ED1-E0C6-5B22DCBCED84}"/>
              </a:ext>
            </a:extLst>
          </p:cNvPr>
          <p:cNvSpPr/>
          <p:nvPr/>
        </p:nvSpPr>
        <p:spPr>
          <a:xfrm>
            <a:off x="5816626" y="48284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11">
            <a:extLst>
              <a:ext uri="{FF2B5EF4-FFF2-40B4-BE49-F238E27FC236}">
                <a16:creationId xmlns:a16="http://schemas.microsoft.com/office/drawing/2014/main" id="{AA00BDFD-17A2-8EA6-7A83-70EEA3FE41CC}"/>
              </a:ext>
            </a:extLst>
          </p:cNvPr>
          <p:cNvSpPr txBox="1">
            <a:spLocks/>
          </p:cNvSpPr>
          <p:nvPr/>
        </p:nvSpPr>
        <p:spPr bwMode="auto">
          <a:xfrm>
            <a:off x="3970742" y="4881626"/>
            <a:ext cx="1908313" cy="484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800" b="1" dirty="0"/>
              <a:t>降低不良因素</a:t>
            </a:r>
          </a:p>
        </p:txBody>
      </p: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1AAC78C3-A58E-3F08-2F5E-09C9F48B3A9B}"/>
              </a:ext>
            </a:extLst>
          </p:cNvPr>
          <p:cNvSpPr txBox="1">
            <a:spLocks/>
          </p:cNvSpPr>
          <p:nvPr/>
        </p:nvSpPr>
        <p:spPr bwMode="auto">
          <a:xfrm>
            <a:off x="7276139" y="4712611"/>
            <a:ext cx="1932394" cy="98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600" b="1" dirty="0"/>
              <a:t>產量上升</a:t>
            </a:r>
            <a:endParaRPr kumimoji="0" lang="en-US" altLang="zh-TW" sz="1600" b="1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400" b="1" dirty="0"/>
              <a:t>降低</a:t>
            </a:r>
            <a:r>
              <a:rPr kumimoji="0" lang="en-US" altLang="zh-TW" sz="1400" b="1" dirty="0"/>
              <a:t>Down Time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72400" cy="796950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Teos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Nitride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Poly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的時機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D47B7-4252-205F-B561-CCCED37477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0135" y="1412776"/>
            <a:ext cx="3157809" cy="20162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LP-Teos</a:t>
            </a: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lang="en-US" altLang="zh-TW" sz="2000" b="1" dirty="0">
                <a:latin typeface="+mj-ea"/>
                <a:ea typeface="+mj-ea"/>
              </a:rPr>
              <a:t>   </a:t>
            </a:r>
            <a:r>
              <a:rPr lang="en-US" altLang="zh-TW" b="1" dirty="0">
                <a:latin typeface="+mj-ea"/>
                <a:ea typeface="+mj-ea"/>
              </a:rPr>
              <a:t>9 </a:t>
            </a:r>
            <a:r>
              <a:rPr lang="en-US" altLang="zh-TW" b="1" dirty="0">
                <a:latin typeface="+mj-ea"/>
                <a:ea typeface="+mj-ea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+mj-ea"/>
                <a:ea typeface="+mj-ea"/>
              </a:rPr>
              <a:t>m±2 </a:t>
            </a:r>
            <a:r>
              <a:rPr lang="zh-TW" altLang="en-US" b="1" dirty="0">
                <a:latin typeface="+mj-ea"/>
                <a:ea typeface="+mj-ea"/>
              </a:rPr>
              <a:t>→ </a:t>
            </a:r>
            <a:r>
              <a:rPr lang="en-US" altLang="zh-TW" b="1" dirty="0">
                <a:latin typeface="+mj-ea"/>
                <a:ea typeface="+mj-ea"/>
              </a:rPr>
              <a:t>SPM</a:t>
            </a:r>
            <a:endParaRPr lang="zh-TW" altLang="en-US" b="1" dirty="0">
              <a:latin typeface="+mj-ea"/>
              <a:ea typeface="+mj-ea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+mj-ea"/>
                <a:ea typeface="+mj-ea"/>
              </a:rPr>
              <a:t> 18 </a:t>
            </a:r>
            <a:r>
              <a:rPr lang="en-US" altLang="zh-TW" b="1" dirty="0">
                <a:latin typeface="+mj-ea"/>
                <a:ea typeface="+mj-ea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+mj-ea"/>
                <a:ea typeface="+mj-ea"/>
              </a:rPr>
              <a:t>m±2 </a:t>
            </a:r>
            <a:r>
              <a:rPr lang="zh-TW" altLang="en-US" b="1" dirty="0">
                <a:latin typeface="+mj-ea"/>
                <a:ea typeface="+mj-ea"/>
              </a:rPr>
              <a:t>→ </a:t>
            </a:r>
            <a:r>
              <a:rPr lang="en-US" altLang="zh-TW" b="1" dirty="0">
                <a:latin typeface="+mj-ea"/>
                <a:ea typeface="+mj-ea"/>
              </a:rPr>
              <a:t>SPM</a:t>
            </a:r>
            <a:endParaRPr lang="zh-TW" altLang="en-US" b="1" dirty="0">
              <a:latin typeface="+mj-ea"/>
              <a:ea typeface="+mj-ea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+mj-ea"/>
                <a:ea typeface="+mj-ea"/>
              </a:rPr>
              <a:t> 27 </a:t>
            </a:r>
            <a:r>
              <a:rPr lang="en-US" altLang="zh-TW" b="1" dirty="0">
                <a:latin typeface="+mj-ea"/>
                <a:ea typeface="+mj-ea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+mj-ea"/>
                <a:ea typeface="+mj-ea"/>
              </a:rPr>
              <a:t>m±2 </a:t>
            </a:r>
            <a:r>
              <a:rPr lang="zh-TW" altLang="en-US" b="1" dirty="0">
                <a:latin typeface="+mj-ea"/>
                <a:ea typeface="+mj-ea"/>
              </a:rPr>
              <a:t>→ </a:t>
            </a:r>
            <a:r>
              <a:rPr lang="en-US" altLang="zh-TW" b="1" dirty="0">
                <a:latin typeface="+mj-ea"/>
                <a:ea typeface="+mj-ea"/>
              </a:rPr>
              <a:t>BPM </a:t>
            </a:r>
            <a:endParaRPr lang="zh-TW" altLang="en-US" dirty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FB01CB-2B21-3D90-2CD7-4D86ABFEF73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918007" y="3741636"/>
            <a:ext cx="2775955" cy="22796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LP-Poly</a:t>
            </a: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  9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m±2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19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  <a:sym typeface="Symbol" panose="05050102010706020507" pitchFamily="18" charset="2"/>
              </a:rPr>
              <a:t>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m±2 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BPM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53A207D-1DB2-F058-EFC8-37E581AA0379}"/>
              </a:ext>
            </a:extLst>
          </p:cNvPr>
          <p:cNvSpPr txBox="1">
            <a:spLocks/>
          </p:cNvSpPr>
          <p:nvPr/>
        </p:nvSpPr>
        <p:spPr bwMode="auto">
          <a:xfrm>
            <a:off x="4211960" y="1412776"/>
            <a:ext cx="421622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lvl="1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SPM </a:t>
            </a:r>
            <a:r>
              <a:rPr kumimoji="0"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➮</a:t>
            </a:r>
            <a:r>
              <a:rPr kumimoji="0"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  <a:endParaRPr kumimoji="0" lang="zh-TW" altLang="en-US" sz="2000" dirty="0"/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13614B3E-C637-0F5A-13B6-3C34BE31FA16}"/>
              </a:ext>
            </a:extLst>
          </p:cNvPr>
          <p:cNvSpPr/>
          <p:nvPr/>
        </p:nvSpPr>
        <p:spPr>
          <a:xfrm flipH="1" flipV="1">
            <a:off x="3693961" y="1628800"/>
            <a:ext cx="518765" cy="1512168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D81F5362-3DD8-2F14-6EA1-0085EB198456}"/>
              </a:ext>
            </a:extLst>
          </p:cNvPr>
          <p:cNvSpPr/>
          <p:nvPr/>
        </p:nvSpPr>
        <p:spPr>
          <a:xfrm>
            <a:off x="5593509" y="1816550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B85CD903-477E-A717-9772-7237341CE5E4}"/>
              </a:ext>
            </a:extLst>
          </p:cNvPr>
          <p:cNvSpPr/>
          <p:nvPr/>
        </p:nvSpPr>
        <p:spPr>
          <a:xfrm>
            <a:off x="5593509" y="2572634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241A1BC7-AADA-8C83-FB07-C1372C936686}"/>
              </a:ext>
            </a:extLst>
          </p:cNvPr>
          <p:cNvSpPr txBox="1">
            <a:spLocks/>
          </p:cNvSpPr>
          <p:nvPr/>
        </p:nvSpPr>
        <p:spPr bwMode="auto">
          <a:xfrm>
            <a:off x="4773096" y="3745234"/>
            <a:ext cx="245482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(4PM)</a:t>
            </a:r>
            <a:endParaRPr kumimoji="0" lang="zh-TW" altLang="en-US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(5PM</a:t>
            </a:r>
            <a:r>
              <a:rPr kumimoji="0"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12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zh-TW" altLang="en-US" sz="1400" dirty="0"/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09C384C7-B395-9230-1764-37D4FC2E45F1}"/>
              </a:ext>
            </a:extLst>
          </p:cNvPr>
          <p:cNvSpPr/>
          <p:nvPr/>
        </p:nvSpPr>
        <p:spPr>
          <a:xfrm>
            <a:off x="5835825" y="4077072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342BF6B5-CDAC-3855-3568-D15EF9214F9F}"/>
              </a:ext>
            </a:extLst>
          </p:cNvPr>
          <p:cNvSpPr/>
          <p:nvPr/>
        </p:nvSpPr>
        <p:spPr>
          <a:xfrm>
            <a:off x="5837126" y="4701442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3AF39B27-6F74-C97A-E8E7-ACEAF3F79DC0}"/>
              </a:ext>
            </a:extLst>
          </p:cNvPr>
          <p:cNvSpPr/>
          <p:nvPr/>
        </p:nvSpPr>
        <p:spPr>
          <a:xfrm>
            <a:off x="5835825" y="5325812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A67E5DB1-C32A-A775-E026-52D5D7513CEF}"/>
              </a:ext>
            </a:extLst>
          </p:cNvPr>
          <p:cNvSpPr/>
          <p:nvPr/>
        </p:nvSpPr>
        <p:spPr>
          <a:xfrm>
            <a:off x="5835825" y="5981111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弧形左彎 43">
            <a:extLst>
              <a:ext uri="{FF2B5EF4-FFF2-40B4-BE49-F238E27FC236}">
                <a16:creationId xmlns:a16="http://schemas.microsoft.com/office/drawing/2014/main" id="{7492C683-F697-EE70-74CC-5B0F4484DED4}"/>
              </a:ext>
            </a:extLst>
          </p:cNvPr>
          <p:cNvSpPr/>
          <p:nvPr/>
        </p:nvSpPr>
        <p:spPr>
          <a:xfrm flipH="1" flipV="1">
            <a:off x="4652987" y="3934584"/>
            <a:ext cx="518765" cy="252028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B38A8-ECE9-87A5-3647-0F3C0C35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A4B39-FE1E-BC94-FB37-9F673CC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DD027B8A-A6DC-32A5-C67F-1535B46F131B}"/>
              </a:ext>
            </a:extLst>
          </p:cNvPr>
          <p:cNvSpPr txBox="1">
            <a:spLocks/>
          </p:cNvSpPr>
          <p:nvPr/>
        </p:nvSpPr>
        <p:spPr bwMode="auto">
          <a:xfrm>
            <a:off x="914400" y="836712"/>
            <a:ext cx="7838648" cy="227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LP-Nitride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dirty="0"/>
              <a:t>Thick:                                     Thin:</a:t>
            </a:r>
          </a:p>
          <a:p>
            <a:pPr marL="0" lvl="1" indent="0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  <a:tabLst>
                <a:tab pos="1219200" algn="l"/>
              </a:tabLst>
              <a:defRPr/>
            </a:pPr>
            <a:r>
              <a:rPr kumimoji="0" lang="en-US" altLang="zh-TW" b="1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40±10 run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SPM               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150±15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SPM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  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2400" b="1">
                <a:latin typeface="微軟正黑體" pitchFamily="34" charset="-120"/>
                <a:ea typeface="微軟正黑體" pitchFamily="34" charset="-120"/>
              </a:rPr>
              <a:t>    80±10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SPM                300±30 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BPM  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 120±14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→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BPM                </a:t>
            </a:r>
            <a:endParaRPr kumimoji="0"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FE6FF40-A2F0-3B90-75E3-FA0D9247C5D7}"/>
              </a:ext>
            </a:extLst>
          </p:cNvPr>
          <p:cNvSpPr txBox="1">
            <a:spLocks/>
          </p:cNvSpPr>
          <p:nvPr/>
        </p:nvSpPr>
        <p:spPr bwMode="auto">
          <a:xfrm>
            <a:off x="5380178" y="3514692"/>
            <a:ext cx="245482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(4PM)</a:t>
            </a:r>
            <a:endParaRPr kumimoji="0" lang="zh-TW" altLang="en-US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zh-TW" altLang="en-US" sz="1400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0606604-5EE5-3520-A302-374A81C2CB49}"/>
              </a:ext>
            </a:extLst>
          </p:cNvPr>
          <p:cNvSpPr/>
          <p:nvPr/>
        </p:nvSpPr>
        <p:spPr>
          <a:xfrm>
            <a:off x="6442907" y="3846530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31D6AE05-FBEA-8085-2F5F-A290D0CB5BCD}"/>
              </a:ext>
            </a:extLst>
          </p:cNvPr>
          <p:cNvSpPr/>
          <p:nvPr/>
        </p:nvSpPr>
        <p:spPr>
          <a:xfrm>
            <a:off x="6444208" y="4470900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BBAB7F8F-6F84-597B-BDEC-3D55BA6AD71D}"/>
              </a:ext>
            </a:extLst>
          </p:cNvPr>
          <p:cNvSpPr/>
          <p:nvPr/>
        </p:nvSpPr>
        <p:spPr>
          <a:xfrm>
            <a:off x="6442907" y="5095270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弧形左彎 17">
            <a:extLst>
              <a:ext uri="{FF2B5EF4-FFF2-40B4-BE49-F238E27FC236}">
                <a16:creationId xmlns:a16="http://schemas.microsoft.com/office/drawing/2014/main" id="{246227D5-C68B-BDDE-0BAB-F4DD29562310}"/>
              </a:ext>
            </a:extLst>
          </p:cNvPr>
          <p:cNvSpPr/>
          <p:nvPr/>
        </p:nvSpPr>
        <p:spPr>
          <a:xfrm flipH="1" flipV="1">
            <a:off x="5174356" y="3641835"/>
            <a:ext cx="518765" cy="2049176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2CE5620-8BD3-D759-652F-3258A1AFCD0B}"/>
              </a:ext>
            </a:extLst>
          </p:cNvPr>
          <p:cNvSpPr txBox="1">
            <a:spLocks/>
          </p:cNvSpPr>
          <p:nvPr/>
        </p:nvSpPr>
        <p:spPr bwMode="auto">
          <a:xfrm>
            <a:off x="787138" y="3319168"/>
            <a:ext cx="324036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(1PM)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(2PM)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(3PM)</a:t>
            </a: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SPM </a:t>
            </a:r>
            <a:r>
              <a:rPr kumimoji="0"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0"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BPM (4PM)</a:t>
            </a:r>
            <a:endParaRPr kumimoji="0" lang="zh-TW" altLang="en-US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en-US" altLang="zh-TW" sz="1600" dirty="0"/>
          </a:p>
          <a:p>
            <a:pPr marL="0" lvl="1" algn="r" eaLnBrk="1" hangingPunct="1">
              <a:spcBef>
                <a:spcPts val="575"/>
              </a:spcBef>
              <a:buClr>
                <a:schemeClr val="accent1"/>
              </a:buClr>
              <a:buFont typeface="Wingdings 2" panose="05020102010507070707" pitchFamily="18" charset="2"/>
              <a:buNone/>
            </a:pPr>
            <a:endParaRPr kumimoji="0" lang="zh-TW" altLang="en-US" sz="1400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987F95DA-F535-90C0-CD44-D271065FB311}"/>
              </a:ext>
            </a:extLst>
          </p:cNvPr>
          <p:cNvSpPr/>
          <p:nvPr/>
        </p:nvSpPr>
        <p:spPr>
          <a:xfrm>
            <a:off x="2321473" y="3639655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3AC99F1-85C1-8147-697E-2E7141908B96}"/>
              </a:ext>
            </a:extLst>
          </p:cNvPr>
          <p:cNvSpPr/>
          <p:nvPr/>
        </p:nvSpPr>
        <p:spPr>
          <a:xfrm>
            <a:off x="2321473" y="4283738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96E9008-FBEB-355B-16C2-AD6BDA6EA6F2}"/>
              </a:ext>
            </a:extLst>
          </p:cNvPr>
          <p:cNvSpPr/>
          <p:nvPr/>
        </p:nvSpPr>
        <p:spPr>
          <a:xfrm>
            <a:off x="2321473" y="4922819"/>
            <a:ext cx="4846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左彎 18">
            <a:extLst>
              <a:ext uri="{FF2B5EF4-FFF2-40B4-BE49-F238E27FC236}">
                <a16:creationId xmlns:a16="http://schemas.microsoft.com/office/drawing/2014/main" id="{8C564324-F0E6-01AF-50A0-CFE50EB7D7E4}"/>
              </a:ext>
            </a:extLst>
          </p:cNvPr>
          <p:cNvSpPr/>
          <p:nvPr/>
        </p:nvSpPr>
        <p:spPr>
          <a:xfrm flipH="1" flipV="1">
            <a:off x="655850" y="3446311"/>
            <a:ext cx="518765" cy="2049176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A0D5BF58-00CF-108A-6E0F-E425B53F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SPM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時更換之零部件及步驟</a:t>
            </a:r>
            <a:endParaRPr lang="zh-TW" altLang="en-US" sz="2400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535CCF7-FDF2-9D93-8466-CF46F4B70F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43608" y="1484784"/>
            <a:ext cx="6768752" cy="2232248"/>
          </a:xfrm>
        </p:spPr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LP-Teos:</a:t>
            </a:r>
          </a:p>
          <a:p>
            <a:pPr marL="0" indent="0">
              <a:buNone/>
            </a:pPr>
            <a:r>
              <a:rPr lang="en-US" altLang="zh-TW" sz="2000" b="1" dirty="0"/>
              <a:t>STEP1:</a:t>
            </a:r>
          </a:p>
          <a:p>
            <a:pPr marL="0" indent="0">
              <a:buNone/>
            </a:pPr>
            <a:r>
              <a:rPr lang="zh-TW" altLang="en-US" sz="1800" dirty="0"/>
              <a:t>更換</a:t>
            </a:r>
            <a:r>
              <a:rPr lang="en-US" altLang="zh-TW" sz="1800" dirty="0"/>
              <a:t>Vacuum Piping</a:t>
            </a:r>
            <a:r>
              <a:rPr lang="zh-TW" altLang="en-US" sz="1800" dirty="0"/>
              <a:t>、</a:t>
            </a:r>
            <a:r>
              <a:rPr lang="en-US" altLang="zh-TW" sz="1800" dirty="0"/>
              <a:t>Cold Trap</a:t>
            </a:r>
            <a:r>
              <a:rPr lang="zh-TW" altLang="en-US" sz="1800" dirty="0"/>
              <a:t>、</a:t>
            </a:r>
            <a:r>
              <a:rPr lang="en-US" altLang="zh-TW" sz="1800" dirty="0"/>
              <a:t>Boat</a:t>
            </a:r>
            <a:r>
              <a:rPr lang="zh-TW" altLang="en-US" sz="1800" dirty="0"/>
              <a:t>、</a:t>
            </a:r>
            <a:r>
              <a:rPr lang="en-US" altLang="zh-TW" sz="1800" dirty="0"/>
              <a:t>Pedestal</a:t>
            </a:r>
          </a:p>
          <a:p>
            <a:pPr marL="0" indent="0">
              <a:buNone/>
            </a:pPr>
            <a:r>
              <a:rPr lang="zh-TW" altLang="en-US" sz="1800" dirty="0"/>
              <a:t>先將</a:t>
            </a:r>
            <a:r>
              <a:rPr lang="en-US" altLang="zh-TW" sz="1800" dirty="0"/>
              <a:t>Boat</a:t>
            </a:r>
            <a:r>
              <a:rPr lang="zh-TW" altLang="en-US" sz="1800" dirty="0"/>
              <a:t>及</a:t>
            </a:r>
            <a:r>
              <a:rPr lang="en-US" altLang="zh-TW" sz="1800" dirty="0"/>
              <a:t>Pedestal</a:t>
            </a:r>
            <a:r>
              <a:rPr lang="zh-TW" altLang="en-US" sz="1800" dirty="0"/>
              <a:t>換下並拿去洗管間</a:t>
            </a:r>
            <a:r>
              <a:rPr lang="en-US" altLang="zh-TW" sz="1800" dirty="0"/>
              <a:t>(</a:t>
            </a:r>
            <a:r>
              <a:rPr lang="zh-TW" altLang="en-US" sz="1800" dirty="0"/>
              <a:t>抄換下之</a:t>
            </a:r>
            <a:r>
              <a:rPr lang="en-US" altLang="zh-TW" sz="1800" dirty="0"/>
              <a:t>Boat</a:t>
            </a:r>
            <a:r>
              <a:rPr lang="zh-TW" altLang="en-US" sz="1800" dirty="0"/>
              <a:t>編號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r>
              <a:rPr lang="zh-TW" altLang="en-US" sz="1800" dirty="0"/>
              <a:t>接著，把</a:t>
            </a:r>
            <a:r>
              <a:rPr lang="en-US" altLang="zh-TW" sz="1800" dirty="0"/>
              <a:t>Clamp</a:t>
            </a:r>
            <a:r>
              <a:rPr lang="zh-TW" altLang="en-US" sz="1800" dirty="0"/>
              <a:t>拆下並且取下</a:t>
            </a:r>
            <a:r>
              <a:rPr lang="en-US" altLang="zh-TW" sz="1800" dirty="0"/>
              <a:t>Vacuum Piping</a:t>
            </a:r>
          </a:p>
          <a:p>
            <a:pPr marL="0" indent="0">
              <a:buNone/>
            </a:pPr>
            <a:r>
              <a:rPr lang="zh-TW" altLang="en-US" sz="1800" dirty="0"/>
              <a:t>鬆開蝴蝶螺帽把</a:t>
            </a:r>
            <a:r>
              <a:rPr lang="en-US" altLang="zh-TW" sz="1800" dirty="0"/>
              <a:t>Cold Trap</a:t>
            </a:r>
            <a:r>
              <a:rPr lang="zh-TW" altLang="en-US" sz="1800" dirty="0"/>
              <a:t>拿下來</a:t>
            </a: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3" name="圖片 2" descr="一張含有 室內 的圖片&#10;&#10;自動產生的描述">
            <a:extLst>
              <a:ext uri="{FF2B5EF4-FFF2-40B4-BE49-F238E27FC236}">
                <a16:creationId xmlns:a16="http://schemas.microsoft.com/office/drawing/2014/main" id="{D661EAE0-18FA-C099-0978-9CE2B1774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13" y="3784178"/>
            <a:ext cx="3022687" cy="21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99C8F-C837-AEC7-6368-B31209D70B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183718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/>
              <a:t>STEP2:</a:t>
            </a: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將乾淨的</a:t>
            </a:r>
            <a:r>
              <a:rPr lang="en-US" altLang="zh-TW" sz="1800" dirty="0">
                <a:latin typeface="+mn-ea"/>
              </a:rPr>
              <a:t>Cold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Trap</a:t>
            </a:r>
            <a:r>
              <a:rPr lang="zh-TW" altLang="en-US" sz="1800" dirty="0">
                <a:latin typeface="+mn-ea"/>
              </a:rPr>
              <a:t>及</a:t>
            </a:r>
            <a:r>
              <a:rPr lang="en-US" altLang="zh-TW" sz="1800" dirty="0">
                <a:latin typeface="+mn-ea"/>
              </a:rPr>
              <a:t>Vacuum Piping</a:t>
            </a:r>
            <a:r>
              <a:rPr lang="zh-TW" altLang="en-US" sz="1800" dirty="0">
                <a:latin typeface="+mn-ea"/>
              </a:rPr>
              <a:t>換上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到洗管間拿取清洗完畢的</a:t>
            </a:r>
            <a:r>
              <a:rPr lang="en-US" altLang="zh-TW" sz="1800" dirty="0">
                <a:latin typeface="+mn-ea"/>
              </a:rPr>
              <a:t>Boat(</a:t>
            </a:r>
            <a:r>
              <a:rPr lang="zh-TW" altLang="en-US" sz="1800" dirty="0">
                <a:latin typeface="+mn-ea"/>
              </a:rPr>
              <a:t>抄寫編號</a:t>
            </a:r>
            <a:r>
              <a:rPr lang="en-US" altLang="zh-TW" sz="1800" dirty="0">
                <a:latin typeface="+mn-ea"/>
              </a:rPr>
              <a:t>)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Pedestal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Pedestal</a:t>
            </a:r>
            <a:r>
              <a:rPr lang="zh-TW" altLang="en-US" sz="1800" dirty="0">
                <a:latin typeface="+mn-ea"/>
              </a:rPr>
              <a:t>需要量測重量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如圖</a:t>
            </a:r>
            <a:r>
              <a:rPr lang="en-US" altLang="zh-TW" sz="1800" dirty="0">
                <a:latin typeface="+mn-ea"/>
              </a:rPr>
              <a:t>)</a:t>
            </a:r>
            <a:r>
              <a:rPr lang="zh-TW" altLang="en-US" sz="1800" dirty="0">
                <a:latin typeface="+mn-ea"/>
              </a:rPr>
              <a:t>，再將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Pedestal</a:t>
            </a:r>
            <a:r>
              <a:rPr lang="zh-TW" altLang="en-US" sz="1800" dirty="0">
                <a:latin typeface="+mn-ea"/>
              </a:rPr>
              <a:t>換上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0A281E-C51E-CC8F-0CB5-F3B9B704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5EC1E6-B8A3-E870-B8E8-195B4B71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5591DB7-4AD5-B26C-C66B-3987F146A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2988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C4753-2E43-521E-755B-E0F7BA5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939E38-9681-B6F3-5236-6CFF7C61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D096E0F-5EDE-E9C9-C610-EC6731F577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1837184"/>
          </a:xfrm>
        </p:spPr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LP-Nitride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和</a:t>
            </a:r>
            <a:r>
              <a:rPr kumimoji="0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LP-Poly </a:t>
            </a:r>
            <a:r>
              <a:rPr kumimoji="0"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之</a:t>
            </a:r>
            <a:r>
              <a:rPr kumimoji="0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SPM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Nitride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Poly</a:t>
            </a:r>
            <a:r>
              <a:rPr lang="zh-TW" altLang="en-US" sz="1800" dirty="0">
                <a:latin typeface="+mn-ea"/>
              </a:rPr>
              <a:t>的</a:t>
            </a:r>
            <a:r>
              <a:rPr lang="en-US" altLang="zh-TW" sz="1800" dirty="0">
                <a:latin typeface="+mn-ea"/>
              </a:rPr>
              <a:t>SPM</a:t>
            </a:r>
            <a:r>
              <a:rPr lang="zh-TW" altLang="en-US" sz="1800" dirty="0">
                <a:latin typeface="+mn-ea"/>
              </a:rPr>
              <a:t>相對於</a:t>
            </a:r>
            <a:r>
              <a:rPr lang="en-US" altLang="zh-TW" sz="1800" dirty="0">
                <a:latin typeface="+mn-ea"/>
              </a:rPr>
              <a:t>Teos</a:t>
            </a:r>
            <a:r>
              <a:rPr lang="zh-TW" altLang="en-US" sz="1800" dirty="0">
                <a:latin typeface="+mn-ea"/>
              </a:rPr>
              <a:t>要更換的零部件都比較少，</a:t>
            </a:r>
            <a:r>
              <a:rPr lang="en-US" altLang="zh-TW" sz="1800" dirty="0">
                <a:latin typeface="+mn-ea"/>
              </a:rPr>
              <a:t>Nitride</a:t>
            </a:r>
            <a:r>
              <a:rPr lang="zh-TW" altLang="en-US" sz="1800" dirty="0">
                <a:latin typeface="+mn-ea"/>
              </a:rPr>
              <a:t>要更換</a:t>
            </a:r>
            <a:r>
              <a:rPr lang="en-US" altLang="zh-TW" sz="1800" dirty="0">
                <a:latin typeface="+mn-ea"/>
              </a:rPr>
              <a:t>Vacuum Piping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Cold Trap</a:t>
            </a:r>
            <a:r>
              <a:rPr lang="zh-TW" altLang="en-US" sz="1800" dirty="0">
                <a:latin typeface="+mn-ea"/>
              </a:rPr>
              <a:t>，</a:t>
            </a:r>
            <a:r>
              <a:rPr lang="en-US" altLang="zh-TW" sz="1800" dirty="0">
                <a:latin typeface="+mn-ea"/>
              </a:rPr>
              <a:t>Poly</a:t>
            </a:r>
            <a:r>
              <a:rPr lang="zh-TW" altLang="en-US" sz="1800" dirty="0">
                <a:latin typeface="+mn-ea"/>
              </a:rPr>
              <a:t>則只需要更換</a:t>
            </a:r>
            <a:r>
              <a:rPr lang="en-US" altLang="zh-TW" sz="1800" dirty="0">
                <a:latin typeface="+mn-ea"/>
              </a:rPr>
              <a:t>Boat</a:t>
            </a:r>
            <a:r>
              <a:rPr lang="zh-TW" altLang="en-US" sz="1800" dirty="0">
                <a:latin typeface="+mn-ea"/>
              </a:rPr>
              <a:t>。</a:t>
            </a:r>
            <a:endParaRPr lang="en-US" altLang="zh-TW" sz="1800" dirty="0">
              <a:latin typeface="+mn-ea"/>
            </a:endParaRPr>
          </a:p>
          <a:p>
            <a:pPr marL="0" indent="0">
              <a:buNone/>
            </a:pPr>
            <a:r>
              <a:rPr lang="zh-TW" altLang="en-US" sz="1800" dirty="0">
                <a:latin typeface="+mn-ea"/>
              </a:rPr>
              <a:t>由於</a:t>
            </a:r>
            <a:r>
              <a:rPr lang="en-US" altLang="zh-TW" sz="1800" dirty="0">
                <a:latin typeface="+mn-ea"/>
              </a:rPr>
              <a:t>Nitride</a:t>
            </a:r>
            <a:r>
              <a:rPr lang="zh-TW" altLang="en-US" sz="1800" dirty="0">
                <a:latin typeface="+mn-ea"/>
              </a:rPr>
              <a:t>的生成物溶於水，只需要將</a:t>
            </a:r>
            <a:r>
              <a:rPr lang="en-US" altLang="zh-TW" sz="1800" dirty="0">
                <a:latin typeface="+mn-ea"/>
              </a:rPr>
              <a:t>Vacuum Piping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Cold Trap</a:t>
            </a:r>
            <a:r>
              <a:rPr lang="zh-TW" altLang="en-US" sz="1800" dirty="0">
                <a:latin typeface="+mn-ea"/>
              </a:rPr>
              <a:t>拆開，丟進水槽中即可，有別於</a:t>
            </a:r>
            <a:r>
              <a:rPr lang="en-US" altLang="zh-TW" sz="1800" dirty="0">
                <a:latin typeface="+mn-ea"/>
              </a:rPr>
              <a:t>Teos</a:t>
            </a:r>
            <a:r>
              <a:rPr lang="zh-TW" altLang="en-US" sz="1800" dirty="0">
                <a:latin typeface="+mn-ea"/>
              </a:rPr>
              <a:t>需要對</a:t>
            </a:r>
            <a:r>
              <a:rPr lang="en-US" altLang="zh-TW" sz="1800" dirty="0">
                <a:latin typeface="+mn-ea"/>
              </a:rPr>
              <a:t>Vacuum Piping</a:t>
            </a:r>
            <a:r>
              <a:rPr lang="zh-TW" altLang="en-US" sz="1800" dirty="0">
                <a:latin typeface="+mn-ea"/>
              </a:rPr>
              <a:t>和</a:t>
            </a:r>
            <a:r>
              <a:rPr lang="en-US" altLang="zh-TW" sz="1800" dirty="0">
                <a:latin typeface="+mn-ea"/>
              </a:rPr>
              <a:t>Cold Trap</a:t>
            </a:r>
            <a:r>
              <a:rPr lang="zh-TW" altLang="en-US" sz="1800" dirty="0">
                <a:latin typeface="+mn-ea"/>
              </a:rPr>
              <a:t>做基本的清潔，再拿去震動槽中。</a:t>
            </a:r>
            <a:endParaRPr lang="en-US" altLang="zh-TW" sz="1800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76" y="2838872"/>
            <a:ext cx="40324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3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4C828-2FB7-40E3-9B1D-BC9DBE49126F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17800</TotalTime>
  <Words>900</Words>
  <Application>Microsoft Office PowerPoint</Application>
  <PresentationFormat>如螢幕大小 (4:3)</PresentationFormat>
  <Paragraphs>130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Symbol</vt:lpstr>
      <vt:lpstr>Wingdings 2</vt:lpstr>
      <vt:lpstr>Nuvoton佈景主題</vt:lpstr>
      <vt:lpstr>爐管新人學習進度報告</vt:lpstr>
      <vt:lpstr> 報告內容</vt:lpstr>
      <vt:lpstr>PowerPoint 簡報</vt:lpstr>
      <vt:lpstr>一、PM的原因及目的</vt:lpstr>
      <vt:lpstr>二、Teos、Nitride、Poly執行PM的時機 </vt:lpstr>
      <vt:lpstr>PowerPoint 簡報</vt:lpstr>
      <vt:lpstr>三、SPM時更換之零部件及步驟</vt:lpstr>
      <vt:lpstr>PowerPoint 簡報</vt:lpstr>
      <vt:lpstr>PowerPoint 簡報</vt:lpstr>
      <vt:lpstr>四、校正承接及測漏</vt:lpstr>
      <vt:lpstr>PowerPoint 簡報</vt:lpstr>
      <vt:lpstr>PowerPoint 簡報</vt:lpstr>
      <vt:lpstr>PowerPoint 簡報</vt:lpstr>
      <vt:lpstr>PowerPoint 簡報</vt:lpstr>
      <vt:lpstr>五、補充說明</vt:lpstr>
      <vt:lpstr>PowerPoint 簡報</vt:lpstr>
      <vt:lpstr>六、總結&amp;心得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433</cp:revision>
  <dcterms:created xsi:type="dcterms:W3CDTF">2012-03-21T02:57:47Z</dcterms:created>
  <dcterms:modified xsi:type="dcterms:W3CDTF">2022-05-23T05:10:06Z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38500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