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0" r:id="rId6"/>
    <p:sldId id="333" r:id="rId7"/>
    <p:sldId id="319" r:id="rId8"/>
    <p:sldId id="320" r:id="rId9"/>
    <p:sldId id="321" r:id="rId10"/>
    <p:sldId id="322" r:id="rId11"/>
    <p:sldId id="323" r:id="rId12"/>
    <p:sldId id="328" r:id="rId13"/>
    <p:sldId id="324" r:id="rId14"/>
    <p:sldId id="332" r:id="rId15"/>
    <p:sldId id="325" r:id="rId1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20  YHOUYANG" initials="SY" lastIdx="2" clrIdx="0">
    <p:extLst>
      <p:ext uri="{19B8F6BF-5375-455C-9EA6-DF929625EA0E}">
        <p15:presenceInfo xmlns:p15="http://schemas.microsoft.com/office/powerpoint/2012/main" userId="S-1-5-21-1137583143-207010267-111258281-53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051"/>
    <a:srgbClr val="E61C0E"/>
    <a:srgbClr val="FC2110"/>
    <a:srgbClr val="E2EEDA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95332" autoAdjust="0"/>
  </p:normalViewPr>
  <p:slideViewPr>
    <p:cSldViewPr>
      <p:cViewPr varScale="1">
        <p:scale>
          <a:sx n="115" d="100"/>
          <a:sy n="115" d="100"/>
        </p:scale>
        <p:origin x="14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2022/7/18</a:t>
            </a:fld>
            <a:endParaRPr lang="zh-TW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FE6CF47-6A91-4A9F-A92B-9830A6788164}" type="datetime1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67058-9A7E-42FA-83FE-D45C7E8D9D4B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66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2022/7/18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500313" y="3929063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2022.05.23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2022.06.02</a:t>
            </a: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C98A65C-8EB3-0F42-2B7E-49A4372AC958}"/>
              </a:ext>
            </a:extLst>
          </p:cNvPr>
          <p:cNvSpPr/>
          <p:nvPr/>
        </p:nvSpPr>
        <p:spPr>
          <a:xfrm>
            <a:off x="1116081" y="1673839"/>
            <a:ext cx="7521438" cy="434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72400" cy="796950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五、補充說明</a:t>
            </a:r>
            <a:endParaRPr lang="zh-TW" altLang="en-US" sz="2400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76B8A594-CE5C-6C7D-4724-9E218CEAC2A2}"/>
              </a:ext>
            </a:extLst>
          </p:cNvPr>
          <p:cNvSpPr txBox="1">
            <a:spLocks/>
          </p:cNvSpPr>
          <p:nvPr/>
        </p:nvSpPr>
        <p:spPr bwMode="auto">
          <a:xfrm>
            <a:off x="1041768" y="2425751"/>
            <a:ext cx="108490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zh-TW" sz="1200" dirty="0">
                <a:latin typeface="+mn-ea"/>
              </a:rPr>
              <a:t>B/E</a:t>
            </a:r>
            <a:r>
              <a:rPr kumimoji="0" lang="zh-TW" altLang="en-US" sz="1200" dirty="0">
                <a:latin typeface="+mn-ea"/>
              </a:rPr>
              <a:t>速度</a:t>
            </a:r>
            <a:endParaRPr kumimoji="0" lang="en-US" altLang="zh-TW" sz="12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1200" dirty="0">
                <a:latin typeface="+mn-ea"/>
              </a:rPr>
              <a:t>單位</a:t>
            </a:r>
            <a:r>
              <a:rPr kumimoji="0" lang="en-US" altLang="zh-TW" sz="1200" dirty="0">
                <a:latin typeface="+mn-ea"/>
              </a:rPr>
              <a:t>:mm/min</a:t>
            </a:r>
          </a:p>
          <a:p>
            <a:pPr marL="0" indent="0">
              <a:buNone/>
            </a:pPr>
            <a:r>
              <a:rPr kumimoji="0" lang="zh-TW" altLang="en-US" sz="1200" dirty="0">
                <a:latin typeface="+mn-ea"/>
              </a:rPr>
              <a:t>範圍</a:t>
            </a:r>
            <a:r>
              <a:rPr kumimoji="0" lang="en-US" altLang="zh-TW" sz="1200" dirty="0">
                <a:latin typeface="+mn-ea"/>
              </a:rPr>
              <a:t>:0~3000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84078E7-A2B7-55DD-8A5B-7A9E2FDC2653}"/>
              </a:ext>
            </a:extLst>
          </p:cNvPr>
          <p:cNvCxnSpPr>
            <a:cxnSpLocks/>
          </p:cNvCxnSpPr>
          <p:nvPr/>
        </p:nvCxnSpPr>
        <p:spPr>
          <a:xfrm>
            <a:off x="1979712" y="1673838"/>
            <a:ext cx="0" cy="434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7AC8872-FB7B-51DD-0AE3-93856C6303DA}"/>
              </a:ext>
            </a:extLst>
          </p:cNvPr>
          <p:cNvCxnSpPr>
            <a:cxnSpLocks/>
          </p:cNvCxnSpPr>
          <p:nvPr/>
        </p:nvCxnSpPr>
        <p:spPr>
          <a:xfrm>
            <a:off x="1116081" y="2204864"/>
            <a:ext cx="7521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內容版面配置區 1">
            <a:extLst>
              <a:ext uri="{FF2B5EF4-FFF2-40B4-BE49-F238E27FC236}">
                <a16:creationId xmlns:a16="http://schemas.microsoft.com/office/drawing/2014/main" id="{61002982-1B4C-295A-A5D4-CC741A68AC0F}"/>
              </a:ext>
            </a:extLst>
          </p:cNvPr>
          <p:cNvSpPr txBox="1">
            <a:spLocks/>
          </p:cNvSpPr>
          <p:nvPr/>
        </p:nvSpPr>
        <p:spPr bwMode="auto">
          <a:xfrm>
            <a:off x="2085562" y="1737060"/>
            <a:ext cx="781744" cy="40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段數</a:t>
            </a:r>
            <a:endParaRPr kumimoji="0" lang="en-US" altLang="zh-TW" sz="1800" dirty="0">
              <a:latin typeface="+mn-ea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9A3E408-9701-4CAA-D613-FC9750906CF9}"/>
              </a:ext>
            </a:extLst>
          </p:cNvPr>
          <p:cNvCxnSpPr/>
          <p:nvPr/>
        </p:nvCxnSpPr>
        <p:spPr>
          <a:xfrm>
            <a:off x="2987824" y="1673839"/>
            <a:ext cx="0" cy="4347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內容版面配置區 1">
            <a:extLst>
              <a:ext uri="{FF2B5EF4-FFF2-40B4-BE49-F238E27FC236}">
                <a16:creationId xmlns:a16="http://schemas.microsoft.com/office/drawing/2014/main" id="{0257651B-3E3C-D6A2-F7E8-7F46C4B63AE9}"/>
              </a:ext>
            </a:extLst>
          </p:cNvPr>
          <p:cNvSpPr txBox="1">
            <a:spLocks/>
          </p:cNvSpPr>
          <p:nvPr/>
        </p:nvSpPr>
        <p:spPr bwMode="auto">
          <a:xfrm>
            <a:off x="2206081" y="2152843"/>
            <a:ext cx="552565" cy="371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zh-TW" sz="1800" dirty="0">
                <a:latin typeface="+mn-ea"/>
              </a:rPr>
              <a:t>S1</a:t>
            </a:r>
          </a:p>
          <a:p>
            <a:pPr marL="0" indent="0">
              <a:buNone/>
            </a:pPr>
            <a:r>
              <a:rPr kumimoji="0" lang="en-US" altLang="zh-TW" sz="1800" dirty="0">
                <a:latin typeface="+mn-ea"/>
              </a:rPr>
              <a:t>S2</a:t>
            </a:r>
          </a:p>
          <a:p>
            <a:pPr marL="0" indent="0">
              <a:buNone/>
            </a:pPr>
            <a:r>
              <a:rPr kumimoji="0" lang="en-US" altLang="zh-TW" sz="1800" dirty="0">
                <a:latin typeface="+mn-ea"/>
              </a:rPr>
              <a:t>S3</a:t>
            </a:r>
          </a:p>
          <a:p>
            <a:pPr marL="0" indent="0">
              <a:buNone/>
            </a:pPr>
            <a:r>
              <a:rPr kumimoji="0" lang="en-US" altLang="zh-TW" sz="1800" dirty="0">
                <a:latin typeface="+mn-ea"/>
              </a:rPr>
              <a:t>S4</a:t>
            </a:r>
          </a:p>
          <a:p>
            <a:pPr marL="0" indent="0">
              <a:buNone/>
            </a:pPr>
            <a:r>
              <a:rPr kumimoji="0" lang="en-US" altLang="zh-TW" sz="1800" dirty="0">
                <a:latin typeface="+mn-ea"/>
              </a:rPr>
              <a:t>S5</a:t>
            </a:r>
          </a:p>
          <a:p>
            <a:pPr marL="0" indent="0">
              <a:buNone/>
            </a:pPr>
            <a:r>
              <a:rPr kumimoji="0" lang="en-US" altLang="zh-TW" sz="1800" dirty="0">
                <a:latin typeface="+mn-ea"/>
              </a:rPr>
              <a:t>S6</a:t>
            </a:r>
          </a:p>
          <a:p>
            <a:pPr marL="0" indent="0">
              <a:buNone/>
            </a:pPr>
            <a:r>
              <a:rPr kumimoji="0" lang="en-US" altLang="zh-TW" sz="1800" dirty="0">
                <a:latin typeface="+mn-ea"/>
              </a:rPr>
              <a:t>S7</a:t>
            </a:r>
          </a:p>
          <a:p>
            <a:pPr marL="0" indent="0">
              <a:buNone/>
            </a:pPr>
            <a:r>
              <a:rPr kumimoji="0" lang="en-US" altLang="zh-TW" sz="1800" dirty="0">
                <a:latin typeface="+mn-ea"/>
              </a:rPr>
              <a:t>S8</a:t>
            </a:r>
          </a:p>
          <a:p>
            <a:pPr marL="0" indent="0">
              <a:buNone/>
            </a:pPr>
            <a:r>
              <a:rPr kumimoji="0" lang="en-US" altLang="zh-TW" sz="1800" dirty="0">
                <a:latin typeface="+mn-ea"/>
              </a:rPr>
              <a:t>S9</a:t>
            </a:r>
          </a:p>
          <a:p>
            <a:pPr marL="0" indent="0">
              <a:buNone/>
            </a:pPr>
            <a:r>
              <a:rPr kumimoji="0" lang="en-US" altLang="zh-TW" sz="1800" dirty="0">
                <a:latin typeface="+mn-ea"/>
              </a:rPr>
              <a:t>S10</a:t>
            </a:r>
          </a:p>
          <a:p>
            <a:pPr marL="0" indent="0">
              <a:buNone/>
            </a:pPr>
            <a:r>
              <a:rPr kumimoji="0" lang="en-US" altLang="zh-TW" sz="1800" dirty="0">
                <a:latin typeface="+mn-ea"/>
              </a:rPr>
              <a:t>S11</a:t>
            </a:r>
          </a:p>
        </p:txBody>
      </p:sp>
      <p:sp>
        <p:nvSpPr>
          <p:cNvPr id="18" name="內容版面配置區 1">
            <a:extLst>
              <a:ext uri="{FF2B5EF4-FFF2-40B4-BE49-F238E27FC236}">
                <a16:creationId xmlns:a16="http://schemas.microsoft.com/office/drawing/2014/main" id="{F88782A5-FD65-D172-02A4-8EC258942C5E}"/>
              </a:ext>
            </a:extLst>
          </p:cNvPr>
          <p:cNvSpPr txBox="1">
            <a:spLocks/>
          </p:cNvSpPr>
          <p:nvPr/>
        </p:nvSpPr>
        <p:spPr bwMode="auto">
          <a:xfrm>
            <a:off x="3115996" y="1733555"/>
            <a:ext cx="5424097" cy="40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0" lang="zh-TW" altLang="en-US" sz="1800" dirty="0">
                <a:latin typeface="+mn-ea"/>
              </a:rPr>
              <a:t>功能描述</a:t>
            </a:r>
            <a:endParaRPr kumimoji="0" lang="en-US" altLang="zh-TW" sz="1800" dirty="0">
              <a:latin typeface="+mn-ea"/>
            </a:endParaRPr>
          </a:p>
        </p:txBody>
      </p:sp>
      <p:sp>
        <p:nvSpPr>
          <p:cNvPr id="19" name="內容版面配置區 1">
            <a:extLst>
              <a:ext uri="{FF2B5EF4-FFF2-40B4-BE49-F238E27FC236}">
                <a16:creationId xmlns:a16="http://schemas.microsoft.com/office/drawing/2014/main" id="{07FD1E86-159A-E663-A73E-92D7509AF89E}"/>
              </a:ext>
            </a:extLst>
          </p:cNvPr>
          <p:cNvSpPr txBox="1">
            <a:spLocks/>
          </p:cNvSpPr>
          <p:nvPr/>
        </p:nvSpPr>
        <p:spPr bwMode="auto">
          <a:xfrm>
            <a:off x="3085509" y="2152843"/>
            <a:ext cx="5405310" cy="382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手動操作的速度</a:t>
            </a:r>
            <a:endParaRPr kumimoji="0"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低速</a:t>
            </a:r>
            <a:endParaRPr kumimoji="0"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中速</a:t>
            </a:r>
            <a:endParaRPr kumimoji="0"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高速</a:t>
            </a:r>
            <a:endParaRPr kumimoji="0"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動作</a:t>
            </a:r>
            <a:r>
              <a:rPr kumimoji="0" lang="en-US" altLang="zh-TW" sz="1800" dirty="0">
                <a:latin typeface="+mn-ea"/>
              </a:rPr>
              <a:t>1&amp;4</a:t>
            </a:r>
            <a:r>
              <a:rPr kumimoji="0" lang="zh-TW" altLang="en-US" sz="1800" dirty="0">
                <a:latin typeface="+mn-ea"/>
              </a:rPr>
              <a:t> </a:t>
            </a:r>
            <a:r>
              <a:rPr kumimoji="0" lang="en-US" altLang="zh-TW" sz="1800" dirty="0">
                <a:latin typeface="+mn-ea"/>
              </a:rPr>
              <a:t>Loading</a:t>
            </a:r>
            <a:r>
              <a:rPr kumimoji="0" lang="zh-TW" altLang="en-US" sz="1800" dirty="0">
                <a:latin typeface="+mn-ea"/>
              </a:rPr>
              <a:t>速度</a:t>
            </a:r>
            <a:endParaRPr kumimoji="0"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動作</a:t>
            </a:r>
            <a:r>
              <a:rPr kumimoji="0" lang="en-US" altLang="zh-TW" sz="1800" dirty="0">
                <a:latin typeface="+mn-ea"/>
              </a:rPr>
              <a:t>2&amp;5</a:t>
            </a:r>
            <a:r>
              <a:rPr kumimoji="0" lang="zh-TW" altLang="en-US" sz="1800" dirty="0">
                <a:latin typeface="+mn-ea"/>
              </a:rPr>
              <a:t> </a:t>
            </a:r>
            <a:r>
              <a:rPr kumimoji="0" lang="en-US" altLang="zh-TW" sz="1800" dirty="0">
                <a:latin typeface="+mn-ea"/>
              </a:rPr>
              <a:t>Loading</a:t>
            </a:r>
            <a:r>
              <a:rPr kumimoji="0" lang="zh-TW" altLang="en-US" sz="1800" dirty="0">
                <a:latin typeface="+mn-ea"/>
              </a:rPr>
              <a:t>速度</a:t>
            </a:r>
            <a:endParaRPr kumimoji="0"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動作</a:t>
            </a:r>
            <a:r>
              <a:rPr kumimoji="0" lang="en-US" altLang="zh-TW" sz="1800" dirty="0">
                <a:latin typeface="+mn-ea"/>
              </a:rPr>
              <a:t>3&amp;6</a:t>
            </a:r>
            <a:r>
              <a:rPr kumimoji="0" lang="zh-TW" altLang="en-US" sz="1800" dirty="0">
                <a:latin typeface="+mn-ea"/>
              </a:rPr>
              <a:t> </a:t>
            </a:r>
            <a:r>
              <a:rPr kumimoji="0" lang="en-US" altLang="zh-TW" sz="1800" dirty="0">
                <a:latin typeface="+mn-ea"/>
              </a:rPr>
              <a:t>Loading</a:t>
            </a:r>
            <a:r>
              <a:rPr kumimoji="0" lang="zh-TW" altLang="en-US" sz="1800" dirty="0">
                <a:latin typeface="+mn-ea"/>
              </a:rPr>
              <a:t>速度</a:t>
            </a:r>
            <a:endParaRPr kumimoji="0"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動作</a:t>
            </a:r>
            <a:r>
              <a:rPr kumimoji="0" lang="en-US" altLang="zh-TW" sz="1800" dirty="0">
                <a:latin typeface="+mn-ea"/>
              </a:rPr>
              <a:t>1&amp;4</a:t>
            </a:r>
            <a:r>
              <a:rPr kumimoji="0" lang="zh-TW" altLang="en-US" sz="1800" dirty="0">
                <a:latin typeface="+mn-ea"/>
              </a:rPr>
              <a:t> </a:t>
            </a:r>
            <a:r>
              <a:rPr kumimoji="0" lang="en-US" altLang="zh-TW" sz="1800" dirty="0">
                <a:latin typeface="+mn-ea"/>
              </a:rPr>
              <a:t>Unloading</a:t>
            </a:r>
            <a:r>
              <a:rPr kumimoji="0" lang="zh-TW" altLang="en-US" sz="1800" dirty="0">
                <a:latin typeface="+mn-ea"/>
              </a:rPr>
              <a:t>速度</a:t>
            </a:r>
            <a:endParaRPr kumimoji="0"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動作</a:t>
            </a:r>
            <a:r>
              <a:rPr kumimoji="0" lang="en-US" altLang="zh-TW" sz="1800" dirty="0">
                <a:latin typeface="+mn-ea"/>
              </a:rPr>
              <a:t>2&amp;5</a:t>
            </a:r>
            <a:r>
              <a:rPr kumimoji="0" lang="zh-TW" altLang="en-US" sz="1800" dirty="0">
                <a:latin typeface="+mn-ea"/>
              </a:rPr>
              <a:t> </a:t>
            </a:r>
            <a:r>
              <a:rPr kumimoji="0" lang="en-US" altLang="zh-TW" sz="1800" dirty="0">
                <a:latin typeface="+mn-ea"/>
              </a:rPr>
              <a:t>Unloading</a:t>
            </a:r>
            <a:r>
              <a:rPr kumimoji="0" lang="zh-TW" altLang="en-US" sz="1800" dirty="0">
                <a:latin typeface="+mn-ea"/>
              </a:rPr>
              <a:t>速度</a:t>
            </a:r>
            <a:endParaRPr kumimoji="0"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動作</a:t>
            </a:r>
            <a:r>
              <a:rPr kumimoji="0" lang="en-US" altLang="zh-TW" sz="1800" dirty="0">
                <a:latin typeface="+mn-ea"/>
              </a:rPr>
              <a:t>3&amp;6</a:t>
            </a:r>
            <a:r>
              <a:rPr kumimoji="0" lang="zh-TW" altLang="en-US" sz="1800" dirty="0">
                <a:latin typeface="+mn-ea"/>
              </a:rPr>
              <a:t> </a:t>
            </a:r>
            <a:r>
              <a:rPr kumimoji="0" lang="en-US" altLang="zh-TW" sz="1800" dirty="0">
                <a:latin typeface="+mn-ea"/>
              </a:rPr>
              <a:t>Unloading</a:t>
            </a:r>
            <a:r>
              <a:rPr kumimoji="0" lang="zh-TW" altLang="en-US" sz="1800" dirty="0">
                <a:latin typeface="+mn-ea"/>
              </a:rPr>
              <a:t>速度</a:t>
            </a:r>
            <a:endParaRPr kumimoji="0"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kumimoji="0" lang="en-US" altLang="zh-TW" sz="1800" dirty="0">
                <a:latin typeface="+mn-ea"/>
              </a:rPr>
              <a:t>P3</a:t>
            </a:r>
            <a:r>
              <a:rPr kumimoji="0" lang="zh-TW" altLang="en-US" sz="1800" dirty="0">
                <a:latin typeface="+mn-ea"/>
              </a:rPr>
              <a:t>到</a:t>
            </a:r>
            <a:r>
              <a:rPr kumimoji="0" lang="en-US" altLang="zh-TW" sz="1800" dirty="0">
                <a:latin typeface="+mn-ea"/>
              </a:rPr>
              <a:t>P4</a:t>
            </a:r>
            <a:r>
              <a:rPr kumimoji="0" lang="zh-TW" altLang="en-US" sz="1800" dirty="0">
                <a:latin typeface="+mn-ea"/>
              </a:rPr>
              <a:t>的速度</a:t>
            </a:r>
            <a:endParaRPr kumimoji="0" lang="en-US" altLang="zh-TW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38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2F1B8F-E505-3CFA-B055-DC608775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5171C9-44EC-B2CD-FB4E-4B253189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68AB9CCC-B346-4965-F397-4B23DE7B070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1600" y="764704"/>
            <a:ext cx="7272808" cy="460510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800" dirty="0">
                <a:latin typeface="+mn-ea"/>
              </a:rPr>
              <a:t>以上</a:t>
            </a:r>
            <a:r>
              <a:rPr lang="en-US" altLang="zh-TW" sz="1800" dirty="0">
                <a:latin typeface="+mn-ea"/>
              </a:rPr>
              <a:t>11</a:t>
            </a:r>
            <a:r>
              <a:rPr lang="zh-TW" altLang="en-US" sz="1800" dirty="0">
                <a:latin typeface="+mn-ea"/>
              </a:rPr>
              <a:t>段速度又會依照情況不同而有所改變，以下開始說明</a:t>
            </a:r>
            <a:r>
              <a:rPr lang="en-US" altLang="zh-TW" sz="18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TW" sz="1800" dirty="0">
                <a:latin typeface="+mn-ea"/>
              </a:rPr>
              <a:t>(Boat Elevator</a:t>
            </a:r>
            <a:r>
              <a:rPr lang="zh-TW" altLang="en-US" sz="1800" dirty="0">
                <a:latin typeface="+mn-ea"/>
              </a:rPr>
              <a:t>以</a:t>
            </a:r>
            <a:r>
              <a:rPr lang="en-US" altLang="zh-TW" sz="1800" dirty="0">
                <a:latin typeface="+mn-ea"/>
              </a:rPr>
              <a:t>BE</a:t>
            </a:r>
            <a:r>
              <a:rPr lang="zh-TW" altLang="en-US" sz="1800" dirty="0">
                <a:latin typeface="+mn-ea"/>
              </a:rPr>
              <a:t>代替方便說明</a:t>
            </a:r>
            <a:r>
              <a:rPr lang="en-US" altLang="zh-TW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latin typeface="+mn-ea"/>
              </a:rPr>
              <a:t>Load</a:t>
            </a:r>
            <a:r>
              <a:rPr lang="zh-TW" altLang="en-US" sz="1800" dirty="0">
                <a:latin typeface="+mn-ea"/>
              </a:rPr>
              <a:t>時</a:t>
            </a:r>
            <a:r>
              <a:rPr lang="en-US" altLang="zh-TW" sz="18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TW" altLang="en-US" sz="1800" dirty="0">
                <a:latin typeface="+mn-ea"/>
              </a:rPr>
              <a:t>             當</a:t>
            </a:r>
            <a:r>
              <a:rPr lang="en-US" altLang="zh-TW" sz="1800" dirty="0">
                <a:latin typeface="+mn-ea"/>
              </a:rPr>
              <a:t>BE</a:t>
            </a:r>
            <a:r>
              <a:rPr lang="zh-TW" altLang="en-US" sz="1800" dirty="0">
                <a:latin typeface="+mn-ea"/>
              </a:rPr>
              <a:t>在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P01</a:t>
            </a:r>
            <a:r>
              <a:rPr lang="zh-TW" altLang="en-US" sz="1800" dirty="0">
                <a:latin typeface="+mn-ea"/>
              </a:rPr>
              <a:t>時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lang="zh-TW" altLang="en-US" sz="1800" dirty="0">
                <a:latin typeface="+mn-ea"/>
              </a:rPr>
              <a:t>             從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P01</a:t>
            </a:r>
            <a:r>
              <a:rPr lang="zh-TW" altLang="en-US" sz="1800" dirty="0">
                <a:latin typeface="+mn-ea"/>
              </a:rPr>
              <a:t>到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P05</a:t>
            </a:r>
            <a:r>
              <a:rPr lang="zh-TW" altLang="en-US" sz="1800" dirty="0">
                <a:latin typeface="+mn-ea"/>
              </a:rPr>
              <a:t>再到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P02</a:t>
            </a:r>
            <a:r>
              <a:rPr lang="en-US" altLang="zh-TW" sz="1800" dirty="0">
                <a:latin typeface="+mn-ea"/>
              </a:rPr>
              <a:t>(</a:t>
            </a:r>
            <a:r>
              <a:rPr lang="zh-TW" altLang="en-US" sz="1800" dirty="0">
                <a:latin typeface="+mn-ea"/>
              </a:rPr>
              <a:t>承接位置</a:t>
            </a:r>
            <a:r>
              <a:rPr lang="en-US" altLang="zh-TW" sz="1800" dirty="0">
                <a:latin typeface="+mn-ea"/>
              </a:rPr>
              <a:t>)</a:t>
            </a:r>
            <a:r>
              <a:rPr lang="zh-TW" altLang="en-US" sz="1800" dirty="0">
                <a:latin typeface="+mn-ea"/>
              </a:rPr>
              <a:t>是用</a:t>
            </a:r>
            <a:r>
              <a:rPr lang="en-US" altLang="zh-TW" sz="1800" dirty="0">
                <a:solidFill>
                  <a:srgbClr val="01B051"/>
                </a:solidFill>
                <a:latin typeface="+mn-ea"/>
              </a:rPr>
              <a:t>S2</a:t>
            </a:r>
          </a:p>
          <a:p>
            <a:pPr marL="0" indent="0">
              <a:buNone/>
            </a:pPr>
            <a:r>
              <a:rPr lang="zh-TW" altLang="en-US" sz="1800" dirty="0">
                <a:latin typeface="+mn-ea"/>
              </a:rPr>
              <a:t>             從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P02</a:t>
            </a:r>
            <a:r>
              <a:rPr lang="zh-TW" altLang="en-US" sz="1800" dirty="0">
                <a:latin typeface="+mn-ea"/>
              </a:rPr>
              <a:t>到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P03</a:t>
            </a:r>
            <a:r>
              <a:rPr lang="zh-TW" altLang="en-US" sz="1800" dirty="0">
                <a:latin typeface="+mn-ea"/>
              </a:rPr>
              <a:t>速度是</a:t>
            </a:r>
            <a:r>
              <a:rPr lang="en-US" altLang="zh-TW" sz="1800" dirty="0">
                <a:solidFill>
                  <a:srgbClr val="01B051"/>
                </a:solidFill>
                <a:latin typeface="+mn-ea"/>
              </a:rPr>
              <a:t>S5</a:t>
            </a:r>
          </a:p>
          <a:p>
            <a:pPr marL="0" indent="0">
              <a:buNone/>
            </a:pPr>
            <a:r>
              <a:rPr lang="zh-TW" altLang="en-US" sz="1800" dirty="0">
                <a:latin typeface="+mn-ea"/>
              </a:rPr>
              <a:t>             從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P03</a:t>
            </a:r>
            <a:r>
              <a:rPr lang="zh-TW" altLang="en-US" sz="1800" dirty="0">
                <a:latin typeface="+mn-ea"/>
              </a:rPr>
              <a:t>到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P04</a:t>
            </a:r>
            <a:r>
              <a:rPr lang="zh-TW" altLang="en-US" sz="1800" dirty="0">
                <a:latin typeface="+mn-ea"/>
              </a:rPr>
              <a:t>是</a:t>
            </a:r>
            <a:r>
              <a:rPr lang="en-US" altLang="zh-TW" sz="1800" dirty="0">
                <a:solidFill>
                  <a:srgbClr val="01B051"/>
                </a:solidFill>
                <a:latin typeface="+mn-ea"/>
              </a:rPr>
              <a:t>S11</a:t>
            </a:r>
          </a:p>
          <a:p>
            <a:pPr marL="0" indent="0">
              <a:buNone/>
            </a:pPr>
            <a:r>
              <a:rPr lang="en-US" altLang="zh-TW" sz="1800" dirty="0">
                <a:latin typeface="+mn-ea"/>
              </a:rPr>
              <a:t>Unload</a:t>
            </a:r>
            <a:r>
              <a:rPr lang="zh-TW" altLang="en-US" sz="1800" dirty="0">
                <a:latin typeface="+mn-ea"/>
              </a:rPr>
              <a:t>時</a:t>
            </a:r>
            <a:r>
              <a:rPr lang="en-US" altLang="zh-TW" sz="18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TW" altLang="en-US" sz="1800" dirty="0">
                <a:latin typeface="+mn-ea"/>
              </a:rPr>
              <a:t>             </a:t>
            </a:r>
            <a:r>
              <a:rPr lang="en-US" altLang="zh-TW" sz="1800" dirty="0">
                <a:latin typeface="+mn-ea"/>
              </a:rPr>
              <a:t>BE</a:t>
            </a:r>
            <a:r>
              <a:rPr lang="zh-TW" altLang="en-US" sz="1800" dirty="0">
                <a:latin typeface="+mn-ea"/>
              </a:rPr>
              <a:t>在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P04</a:t>
            </a:r>
          </a:p>
          <a:p>
            <a:pPr marL="0" indent="0">
              <a:buNone/>
            </a:pPr>
            <a:r>
              <a:rPr lang="zh-TW" altLang="en-US" sz="1800" dirty="0">
                <a:latin typeface="+mn-ea"/>
              </a:rPr>
              <a:t>             從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P04</a:t>
            </a:r>
            <a:r>
              <a:rPr lang="zh-TW" altLang="en-US" sz="1800" dirty="0">
                <a:latin typeface="+mn-ea"/>
              </a:rPr>
              <a:t>到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P03</a:t>
            </a:r>
            <a:r>
              <a:rPr lang="zh-TW" altLang="en-US" sz="1800" dirty="0">
                <a:latin typeface="+mn-ea"/>
              </a:rPr>
              <a:t>是用</a:t>
            </a:r>
            <a:r>
              <a:rPr lang="en-US" altLang="zh-TW" sz="1800" dirty="0">
                <a:solidFill>
                  <a:srgbClr val="01B051"/>
                </a:solidFill>
                <a:latin typeface="+mn-ea"/>
              </a:rPr>
              <a:t>S11</a:t>
            </a:r>
          </a:p>
          <a:p>
            <a:pPr marL="0" indent="0">
              <a:buNone/>
            </a:pPr>
            <a:r>
              <a:rPr lang="zh-TW" altLang="en-US" sz="1800" dirty="0">
                <a:latin typeface="+mn-ea"/>
              </a:rPr>
              <a:t>             從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P03</a:t>
            </a:r>
            <a:r>
              <a:rPr lang="zh-TW" altLang="en-US" sz="1800" dirty="0">
                <a:latin typeface="+mn-ea"/>
              </a:rPr>
              <a:t>到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P02</a:t>
            </a:r>
            <a:r>
              <a:rPr lang="zh-TW" altLang="en-US" sz="1800" dirty="0">
                <a:latin typeface="+mn-ea"/>
              </a:rPr>
              <a:t>是用</a:t>
            </a:r>
            <a:r>
              <a:rPr lang="en-US" altLang="zh-TW" sz="1800" dirty="0">
                <a:solidFill>
                  <a:srgbClr val="01B051"/>
                </a:solidFill>
                <a:latin typeface="+mn-ea"/>
              </a:rPr>
              <a:t>S8</a:t>
            </a:r>
          </a:p>
          <a:p>
            <a:pPr marL="0" indent="0">
              <a:buNone/>
            </a:pPr>
            <a:r>
              <a:rPr lang="zh-TW" altLang="en-US" sz="1800" dirty="0">
                <a:latin typeface="+mn-ea"/>
              </a:rPr>
              <a:t>             從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P02</a:t>
            </a:r>
            <a:r>
              <a:rPr lang="zh-TW" altLang="en-US" sz="1800" dirty="0">
                <a:latin typeface="+mn-ea"/>
              </a:rPr>
              <a:t>到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P05</a:t>
            </a:r>
            <a:r>
              <a:rPr lang="zh-TW" altLang="en-US" sz="1800" dirty="0">
                <a:latin typeface="+mn-ea"/>
              </a:rPr>
              <a:t>再到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P01</a:t>
            </a:r>
            <a:r>
              <a:rPr lang="zh-TW" altLang="en-US" sz="1800" dirty="0">
                <a:latin typeface="+mn-ea"/>
              </a:rPr>
              <a:t>是用</a:t>
            </a:r>
            <a:r>
              <a:rPr lang="en-US" altLang="zh-TW" sz="1800" dirty="0">
                <a:solidFill>
                  <a:srgbClr val="01B051"/>
                </a:solidFill>
                <a:latin typeface="+mn-ea"/>
              </a:rPr>
              <a:t>S2</a:t>
            </a:r>
          </a:p>
          <a:p>
            <a:pPr marL="0" indent="0">
              <a:buNone/>
            </a:pP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endParaRPr lang="en-US" altLang="zh-TW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735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72400" cy="796950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六、總結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心得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2B174B73-BD2E-A1F1-51EE-033344222AB5}"/>
              </a:ext>
            </a:extLst>
          </p:cNvPr>
          <p:cNvSpPr txBox="1">
            <a:spLocks/>
          </p:cNvSpPr>
          <p:nvPr/>
        </p:nvSpPr>
        <p:spPr bwMode="auto">
          <a:xfrm>
            <a:off x="827584" y="1653952"/>
            <a:ext cx="7402016" cy="37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2400" dirty="0">
                <a:latin typeface="+mn-ea"/>
              </a:rPr>
              <a:t>      這兩週實作內容主要是</a:t>
            </a:r>
            <a:r>
              <a:rPr kumimoji="0" lang="en-US" altLang="zh-TW" sz="2400" dirty="0">
                <a:latin typeface="+mn-ea"/>
              </a:rPr>
              <a:t>PM</a:t>
            </a:r>
            <a:r>
              <a:rPr kumimoji="0" lang="zh-TW" altLang="en-US" sz="2400" dirty="0">
                <a:latin typeface="+mn-ea"/>
              </a:rPr>
              <a:t>，也學到</a:t>
            </a:r>
            <a:r>
              <a:rPr kumimoji="0" lang="en-US" altLang="zh-TW" sz="2400" dirty="0">
                <a:latin typeface="+mn-ea"/>
              </a:rPr>
              <a:t>BPM</a:t>
            </a:r>
            <a:r>
              <a:rPr kumimoji="0" lang="zh-TW" altLang="en-US" sz="2400" dirty="0">
                <a:latin typeface="+mn-ea"/>
              </a:rPr>
              <a:t>的相關內容了，例如內外管及</a:t>
            </a:r>
            <a:r>
              <a:rPr kumimoji="0" lang="en-US" altLang="zh-TW" sz="2400" dirty="0">
                <a:latin typeface="+mn-ea"/>
              </a:rPr>
              <a:t>Injector</a:t>
            </a:r>
            <a:r>
              <a:rPr kumimoji="0" lang="zh-TW" altLang="en-US" sz="2400" dirty="0">
                <a:latin typeface="+mn-ea"/>
              </a:rPr>
              <a:t>的安裝，一開始面對如此有份量的內外管時，內心緊張不已，也是實做了之後才能理解到各個方方面面的訣竅。</a:t>
            </a:r>
            <a:endParaRPr kumimoji="0"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2400" dirty="0">
                <a:latin typeface="+mn-ea"/>
              </a:rPr>
              <a:t>      感謝組內前輩們這兩週的教導，接下來學習新的東西時，我也不會忘記溫習之前所學的內容，希望自己能順利克服接下來的挑戰。       </a:t>
            </a:r>
            <a:endParaRPr kumimoji="0"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981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dirty="0">
              <a:solidFill>
                <a:schemeClr val="tx2"/>
              </a:solidFill>
            </a:endParaRPr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zh-TW" altLang="en-US" b="1" dirty="0">
                <a:solidFill>
                  <a:schemeClr val="tx1"/>
                </a:solidFill>
              </a:rPr>
              <a:t>報告內容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858616"/>
            <a:ext cx="7772400" cy="2701280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一、機台主體架構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VL800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簡介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VL800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按鍵說明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VL800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動作說明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五、補充說明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六、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心得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16F5185-CDC3-0397-172F-6BA826368662}"/>
              </a:ext>
            </a:extLst>
          </p:cNvPr>
          <p:cNvSpPr txBox="1">
            <a:spLocks/>
          </p:cNvSpPr>
          <p:nvPr/>
        </p:nvSpPr>
        <p:spPr bwMode="auto">
          <a:xfrm>
            <a:off x="905551" y="1173529"/>
            <a:ext cx="7772400" cy="63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b="1" dirty="0">
                <a:solidFill>
                  <a:schemeClr val="tx1"/>
                </a:solidFill>
              </a:rPr>
              <a:t>主題</a:t>
            </a:r>
            <a:r>
              <a:rPr kumimoji="0" lang="en-US" altLang="zh-TW" b="1" dirty="0">
                <a:solidFill>
                  <a:schemeClr val="tx1"/>
                </a:solidFill>
              </a:rPr>
              <a:t>:LPCVD</a:t>
            </a:r>
            <a:r>
              <a:rPr kumimoji="0" lang="zh-TW" altLang="en-US" b="1" dirty="0">
                <a:solidFill>
                  <a:schemeClr val="tx1"/>
                </a:solidFill>
              </a:rPr>
              <a:t> </a:t>
            </a:r>
            <a:r>
              <a:rPr kumimoji="0" lang="en-US" altLang="zh-TW" b="1" dirty="0">
                <a:solidFill>
                  <a:schemeClr val="tx1"/>
                </a:solidFill>
              </a:rPr>
              <a:t>VL800</a:t>
            </a:r>
            <a:r>
              <a:rPr kumimoji="0" lang="zh-TW" altLang="en-US" b="1" dirty="0">
                <a:solidFill>
                  <a:schemeClr val="tx1"/>
                </a:solidFill>
              </a:rPr>
              <a:t>功能介紹</a:t>
            </a:r>
            <a:endParaRPr kumimoji="0" lang="en-US" altLang="zh-TW" b="1" dirty="0">
              <a:solidFill>
                <a:schemeClr val="tx1"/>
              </a:solidFill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914400" y="4559896"/>
            <a:ext cx="523818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zh-TW" sz="18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EC602E-39EF-0AAB-E7B7-F8964B43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6BAB7B-7CEC-818E-FCA2-B1A386EE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827584" y="836712"/>
            <a:ext cx="7834064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3600" b="1" dirty="0">
                <a:latin typeface="+mn-ea"/>
              </a:rPr>
              <a:t>兩週主要實作內容</a:t>
            </a:r>
            <a:r>
              <a:rPr kumimoji="0" lang="en-US" altLang="zh-TW" sz="3600" b="1" dirty="0">
                <a:latin typeface="+mn-ea"/>
              </a:rPr>
              <a:t>:</a:t>
            </a:r>
            <a:endParaRPr kumimoji="0" lang="en-US" altLang="zh-TW" sz="2800" b="1" dirty="0"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5/23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LP-T1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SPM 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實作，學長提醒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5/24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LP-P4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SPM 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實作，學長提醒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5/25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LP-T5 SPM 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實作，學長提醒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5/26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LP-N4 SPM 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實作，學長提醒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5/27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LP-P6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5PM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 以恆學長教學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後段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5/30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更換 </a:t>
            </a:r>
            <a:r>
              <a:rPr kumimoji="0" lang="en-US" altLang="zh-TW" sz="2800" b="1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Cooler&amp;Pipe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及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Trans-LC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 建華前輩教學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5/31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LP-T4 SPM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實作，學長提醒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6/1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  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LP-T1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1PM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尚勳學長教學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6/2   LP-P2 1PM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實作，學長提醒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856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4400" y="3062652"/>
            <a:ext cx="5745832" cy="5278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A1D0DB-6239-B021-9A25-86CB9077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78" y="592257"/>
            <a:ext cx="7784199" cy="621225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一、機台主體架構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E714CB-89A7-71C3-D697-D6E5B9B0D7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84329"/>
            <a:ext cx="7739095" cy="2485256"/>
          </a:xfrm>
        </p:spPr>
        <p:txBody>
          <a:bodyPr/>
          <a:lstStyle/>
          <a:p>
            <a:r>
              <a:rPr lang="en-US" altLang="zh-TW" dirty="0"/>
              <a:t>MAIN</a:t>
            </a:r>
            <a:r>
              <a:rPr lang="zh-TW" altLang="en-US" dirty="0"/>
              <a:t> </a:t>
            </a:r>
            <a:r>
              <a:rPr lang="en-US" altLang="zh-TW" dirty="0"/>
              <a:t>SYSTEM</a:t>
            </a:r>
            <a:r>
              <a:rPr lang="zh-TW" altLang="en-US" dirty="0"/>
              <a:t>主要系統     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AP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管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M3100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 LP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管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M3200</a:t>
            </a:r>
            <a:endParaRPr lang="en-US" altLang="zh-TW" sz="2000" dirty="0"/>
          </a:p>
          <a:p>
            <a:r>
              <a:rPr lang="en-US" altLang="zh-TW" dirty="0">
                <a:solidFill>
                  <a:srgbClr val="FF0000"/>
                </a:solidFill>
              </a:rPr>
              <a:t>THERMAL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SYSTEM</a:t>
            </a:r>
            <a:r>
              <a:rPr lang="zh-TW" altLang="en-US" dirty="0">
                <a:solidFill>
                  <a:srgbClr val="FF0000"/>
                </a:solidFill>
              </a:rPr>
              <a:t>熱系統      </a:t>
            </a:r>
            <a:r>
              <a:rPr lang="en-US" altLang="zh-TW" sz="20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MODEL 120</a:t>
            </a:r>
            <a:r>
              <a:rPr lang="zh-TW" altLang="en-US" sz="20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GAS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SYSTEM</a:t>
            </a:r>
            <a:r>
              <a:rPr lang="zh-TW" altLang="en-US" dirty="0">
                <a:solidFill>
                  <a:srgbClr val="00B050"/>
                </a:solidFill>
              </a:rPr>
              <a:t>儲氣系統      </a:t>
            </a:r>
            <a:r>
              <a:rPr lang="en-US" altLang="zh-TW" sz="2000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MODEL 340</a:t>
            </a:r>
            <a:endParaRPr lang="en-US" altLang="zh-TW" sz="2000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WAFER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TRANSFER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晶圓傳送      </a:t>
            </a:r>
            <a:r>
              <a:rPr lang="en-US" altLang="zh-TW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T-BAWL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rgbClr val="00B0F0"/>
                </a:solidFill>
              </a:rPr>
              <a:t>BOAT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TRANSFER</a:t>
            </a:r>
            <a:r>
              <a:rPr lang="zh-TW" altLang="en-US" dirty="0">
                <a:solidFill>
                  <a:srgbClr val="00B0F0"/>
                </a:solidFill>
              </a:rPr>
              <a:t>晶舟傳送      </a:t>
            </a:r>
            <a:r>
              <a:rPr lang="en-US" altLang="zh-TW" sz="20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VL-800</a:t>
            </a:r>
            <a:endParaRPr lang="en-US" altLang="zh-TW" sz="2000" dirty="0">
              <a:solidFill>
                <a:srgbClr val="00B0F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5E39E3-2737-E07E-3DBA-11ED4643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27FC8A-FF5D-F50A-EE36-9144BF46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5BD1576C-9367-35A2-0DCC-4B3440C4BF2B}"/>
              </a:ext>
            </a:extLst>
          </p:cNvPr>
          <p:cNvSpPr/>
          <p:nvPr/>
        </p:nvSpPr>
        <p:spPr>
          <a:xfrm>
            <a:off x="4841324" y="1300608"/>
            <a:ext cx="38120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943955A-695C-577A-9FA8-5D35B46449BB}"/>
              </a:ext>
            </a:extLst>
          </p:cNvPr>
          <p:cNvSpPr/>
          <p:nvPr/>
        </p:nvSpPr>
        <p:spPr>
          <a:xfrm>
            <a:off x="5148154" y="1773522"/>
            <a:ext cx="38120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E178F6F3-2E72-43A7-D7AD-94C9776BC725}"/>
              </a:ext>
            </a:extLst>
          </p:cNvPr>
          <p:cNvSpPr/>
          <p:nvPr/>
        </p:nvSpPr>
        <p:spPr>
          <a:xfrm>
            <a:off x="4650721" y="2242562"/>
            <a:ext cx="38120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D4269D14-2D80-57F4-5CF6-6D44639F671E}"/>
              </a:ext>
            </a:extLst>
          </p:cNvPr>
          <p:cNvSpPr/>
          <p:nvPr/>
        </p:nvSpPr>
        <p:spPr>
          <a:xfrm>
            <a:off x="5417129" y="2725197"/>
            <a:ext cx="38120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1852FB91-D858-2BA1-64F5-0C54809E2CDE}"/>
              </a:ext>
            </a:extLst>
          </p:cNvPr>
          <p:cNvSpPr/>
          <p:nvPr/>
        </p:nvSpPr>
        <p:spPr>
          <a:xfrm>
            <a:off x="5212376" y="3201034"/>
            <a:ext cx="38120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D9403F8-B738-DB01-E116-302148C84B40}"/>
              </a:ext>
            </a:extLst>
          </p:cNvPr>
          <p:cNvSpPr/>
          <p:nvPr/>
        </p:nvSpPr>
        <p:spPr>
          <a:xfrm>
            <a:off x="4224030" y="3630931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/>
              <a:t>M3100</a:t>
            </a:r>
          </a:p>
          <a:p>
            <a:pPr algn="ctr"/>
            <a:r>
              <a:rPr lang="en-US" altLang="zh-TW" sz="1300" dirty="0"/>
              <a:t>M3200</a:t>
            </a:r>
            <a:endParaRPr lang="zh-TW" altLang="en-US" sz="1300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E6408DB2-D944-70BE-039F-8E06CC1E8E4D}"/>
              </a:ext>
            </a:extLst>
          </p:cNvPr>
          <p:cNvSpPr/>
          <p:nvPr/>
        </p:nvSpPr>
        <p:spPr>
          <a:xfrm>
            <a:off x="2925688" y="4953425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MODEL340</a:t>
            </a:r>
            <a:endParaRPr lang="zh-TW" altLang="en-US" sz="1000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31587D6F-6748-78A3-DEF4-431CF454E899}"/>
              </a:ext>
            </a:extLst>
          </p:cNvPr>
          <p:cNvSpPr/>
          <p:nvPr/>
        </p:nvSpPr>
        <p:spPr>
          <a:xfrm>
            <a:off x="5150532" y="4953425"/>
            <a:ext cx="914400" cy="914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T-BAWL</a:t>
            </a:r>
            <a:endParaRPr lang="zh-TW" altLang="en-US" sz="1000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4D42F95-7F84-076C-A486-F566B4D1E6FB}"/>
              </a:ext>
            </a:extLst>
          </p:cNvPr>
          <p:cNvSpPr/>
          <p:nvPr/>
        </p:nvSpPr>
        <p:spPr>
          <a:xfrm>
            <a:off x="7375376" y="4953425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VL-800</a:t>
            </a:r>
            <a:endParaRPr lang="zh-TW" altLang="en-US" sz="12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A63E1068-1EAE-E3C9-92B3-AE869BEDCE6F}"/>
              </a:ext>
            </a:extLst>
          </p:cNvPr>
          <p:cNvSpPr/>
          <p:nvPr/>
        </p:nvSpPr>
        <p:spPr>
          <a:xfrm>
            <a:off x="914400" y="49534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MODEL</a:t>
            </a:r>
          </a:p>
          <a:p>
            <a:pPr algn="ctr"/>
            <a:r>
              <a:rPr lang="en-US" altLang="zh-TW" sz="1000" dirty="0"/>
              <a:t>120</a:t>
            </a:r>
            <a:endParaRPr lang="zh-TW" altLang="en-US" sz="10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E62AFF2-6AB0-937A-9B5F-17ED60C4B037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>
            <a:off x="4681230" y="4545331"/>
            <a:ext cx="926502" cy="408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7D20274-DD98-7AE3-F6CD-D05F5DA2624C}"/>
              </a:ext>
            </a:extLst>
          </p:cNvPr>
          <p:cNvCxnSpPr>
            <a:stCxn id="22" idx="4"/>
            <a:endCxn id="25" idx="0"/>
          </p:cNvCxnSpPr>
          <p:nvPr/>
        </p:nvCxnSpPr>
        <p:spPr>
          <a:xfrm>
            <a:off x="4681230" y="4545331"/>
            <a:ext cx="3151346" cy="408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08824441-BC0F-1F71-7202-4B08C5224247}"/>
              </a:ext>
            </a:extLst>
          </p:cNvPr>
          <p:cNvCxnSpPr>
            <a:stCxn id="22" idx="4"/>
            <a:endCxn id="26" idx="0"/>
          </p:cNvCxnSpPr>
          <p:nvPr/>
        </p:nvCxnSpPr>
        <p:spPr>
          <a:xfrm flipH="1">
            <a:off x="1371600" y="4545331"/>
            <a:ext cx="3309630" cy="408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4597564-894D-2986-FDEC-62C302FA222E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3382888" y="4545331"/>
            <a:ext cx="1298342" cy="408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6CFA-09A2-BB9F-06AD-BF4262DE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72400" cy="796950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VL800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簡介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E0033-68E7-7FB9-7A9D-68609FD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924F5A-FE2B-6952-29B0-8FAD92F9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3D8665-0D32-E57B-8687-6E8A637DD282}"/>
              </a:ext>
            </a:extLst>
          </p:cNvPr>
          <p:cNvSpPr/>
          <p:nvPr/>
        </p:nvSpPr>
        <p:spPr>
          <a:xfrm>
            <a:off x="1043608" y="1352857"/>
            <a:ext cx="3240086" cy="25701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D37115-D846-01FA-F55B-93F855B728C7}"/>
              </a:ext>
            </a:extLst>
          </p:cNvPr>
          <p:cNvSpPr/>
          <p:nvPr/>
        </p:nvSpPr>
        <p:spPr>
          <a:xfrm>
            <a:off x="1475656" y="1789767"/>
            <a:ext cx="504057" cy="36004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>
                <a:solidFill>
                  <a:schemeClr val="tx1"/>
                </a:solidFill>
              </a:rPr>
              <a:t>POWER</a:t>
            </a:r>
            <a:endParaRPr lang="zh-TW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AFD928-C72F-54F1-E0ED-465AA4FEEC21}"/>
              </a:ext>
            </a:extLst>
          </p:cNvPr>
          <p:cNvSpPr/>
          <p:nvPr/>
        </p:nvSpPr>
        <p:spPr>
          <a:xfrm>
            <a:off x="2267744" y="1788272"/>
            <a:ext cx="504057" cy="360040"/>
          </a:xfrm>
          <a:prstGeom prst="rect">
            <a:avLst/>
          </a:prstGeom>
          <a:solidFill>
            <a:srgbClr val="01B05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PAUSE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190D0E-A998-4833-DC5B-5415B51C8DE2}"/>
              </a:ext>
            </a:extLst>
          </p:cNvPr>
          <p:cNvSpPr/>
          <p:nvPr/>
        </p:nvSpPr>
        <p:spPr>
          <a:xfrm>
            <a:off x="1475656" y="2445755"/>
            <a:ext cx="50405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D25C189-202C-E9EB-1973-6797B0D4412D}"/>
              </a:ext>
            </a:extLst>
          </p:cNvPr>
          <p:cNvSpPr/>
          <p:nvPr/>
        </p:nvSpPr>
        <p:spPr>
          <a:xfrm>
            <a:off x="2267743" y="2445755"/>
            <a:ext cx="504057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ALARM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DACF7E-84D7-2F3C-879C-8372A6E053D0}"/>
              </a:ext>
            </a:extLst>
          </p:cNvPr>
          <p:cNvSpPr/>
          <p:nvPr/>
        </p:nvSpPr>
        <p:spPr>
          <a:xfrm>
            <a:off x="2895600" y="1428232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VL</a:t>
            </a:r>
            <a:r>
              <a:rPr lang="zh-TW" altLang="en-US" sz="2400" dirty="0">
                <a:solidFill>
                  <a:schemeClr val="tx1"/>
                </a:solidFill>
              </a:rPr>
              <a:t>  </a:t>
            </a:r>
            <a:r>
              <a:rPr lang="en-US" altLang="zh-TW" sz="2400" dirty="0">
                <a:solidFill>
                  <a:schemeClr val="tx1"/>
                </a:solidFill>
              </a:rPr>
              <a:t>800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414F621-D730-6496-E933-43C9CEEBED83}"/>
              </a:ext>
            </a:extLst>
          </p:cNvPr>
          <p:cNvSpPr/>
          <p:nvPr/>
        </p:nvSpPr>
        <p:spPr>
          <a:xfrm>
            <a:off x="3444918" y="2186655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76B2030F-56E0-3CA8-4A23-5668D7ADC5CB}"/>
              </a:ext>
            </a:extLst>
          </p:cNvPr>
          <p:cNvSpPr/>
          <p:nvPr/>
        </p:nvSpPr>
        <p:spPr>
          <a:xfrm>
            <a:off x="3562158" y="2186655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8E0DA2C4-FCE1-02F0-877D-60187AF30CF0}"/>
              </a:ext>
            </a:extLst>
          </p:cNvPr>
          <p:cNvSpPr/>
          <p:nvPr/>
        </p:nvSpPr>
        <p:spPr>
          <a:xfrm>
            <a:off x="3679398" y="2184889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F345EB6-F93F-1BE3-A09E-AFCBFF8B290A}"/>
              </a:ext>
            </a:extLst>
          </p:cNvPr>
          <p:cNvCxnSpPr>
            <a:cxnSpLocks/>
          </p:cNvCxnSpPr>
          <p:nvPr/>
        </p:nvCxnSpPr>
        <p:spPr>
          <a:xfrm>
            <a:off x="3418029" y="1603708"/>
            <a:ext cx="1162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15038E38-07E6-1AE4-F67A-B4631B7165C6}"/>
              </a:ext>
            </a:extLst>
          </p:cNvPr>
          <p:cNvSpPr/>
          <p:nvPr/>
        </p:nvSpPr>
        <p:spPr>
          <a:xfrm>
            <a:off x="3331553" y="2303100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FB63ABB3-DFF3-1069-E073-886891A1D91D}"/>
              </a:ext>
            </a:extLst>
          </p:cNvPr>
          <p:cNvSpPr/>
          <p:nvPr/>
        </p:nvSpPr>
        <p:spPr>
          <a:xfrm>
            <a:off x="3434921" y="2303099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F4F1285-4FDB-A99F-B137-6696DFD55AAA}"/>
              </a:ext>
            </a:extLst>
          </p:cNvPr>
          <p:cNvSpPr/>
          <p:nvPr/>
        </p:nvSpPr>
        <p:spPr>
          <a:xfrm>
            <a:off x="3559094" y="2303099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DAE9E5E7-9447-B13B-05C6-C4B533376FFA}"/>
              </a:ext>
            </a:extLst>
          </p:cNvPr>
          <p:cNvSpPr/>
          <p:nvPr/>
        </p:nvSpPr>
        <p:spPr>
          <a:xfrm>
            <a:off x="3679398" y="2299790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7438CC74-C30E-3373-C763-C1AC526A3501}"/>
              </a:ext>
            </a:extLst>
          </p:cNvPr>
          <p:cNvSpPr/>
          <p:nvPr/>
        </p:nvSpPr>
        <p:spPr>
          <a:xfrm>
            <a:off x="3799702" y="2303100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57D99D78-835F-B144-AD6A-34F9DC6BEFAD}"/>
              </a:ext>
            </a:extLst>
          </p:cNvPr>
          <p:cNvSpPr/>
          <p:nvPr/>
        </p:nvSpPr>
        <p:spPr>
          <a:xfrm>
            <a:off x="3331553" y="2415760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6D164E7A-261D-2D30-B5BF-94EEEF012981}"/>
              </a:ext>
            </a:extLst>
          </p:cNvPr>
          <p:cNvSpPr/>
          <p:nvPr/>
        </p:nvSpPr>
        <p:spPr>
          <a:xfrm>
            <a:off x="3434921" y="2415759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18D289E1-F21C-DF3E-B943-AB79A4DE7A36}"/>
              </a:ext>
            </a:extLst>
          </p:cNvPr>
          <p:cNvSpPr/>
          <p:nvPr/>
        </p:nvSpPr>
        <p:spPr>
          <a:xfrm>
            <a:off x="3559094" y="2415759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461D25E1-C3F3-5528-3EC4-807C16BAF3C9}"/>
              </a:ext>
            </a:extLst>
          </p:cNvPr>
          <p:cNvSpPr/>
          <p:nvPr/>
        </p:nvSpPr>
        <p:spPr>
          <a:xfrm>
            <a:off x="3679398" y="2412450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45075715-3642-2321-B30E-CFE95B1978C1}"/>
              </a:ext>
            </a:extLst>
          </p:cNvPr>
          <p:cNvSpPr/>
          <p:nvPr/>
        </p:nvSpPr>
        <p:spPr>
          <a:xfrm>
            <a:off x="3799702" y="2415760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CAA99A5B-F982-BB0B-D8CD-89B83D9936E9}"/>
              </a:ext>
            </a:extLst>
          </p:cNvPr>
          <p:cNvSpPr/>
          <p:nvPr/>
        </p:nvSpPr>
        <p:spPr>
          <a:xfrm>
            <a:off x="3331553" y="2534413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F758C987-C561-CF77-0229-5E85D199FACF}"/>
              </a:ext>
            </a:extLst>
          </p:cNvPr>
          <p:cNvSpPr/>
          <p:nvPr/>
        </p:nvSpPr>
        <p:spPr>
          <a:xfrm>
            <a:off x="3434921" y="2534412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99FF47BA-285A-1EE0-CEA3-0FD32E81B19B}"/>
              </a:ext>
            </a:extLst>
          </p:cNvPr>
          <p:cNvSpPr/>
          <p:nvPr/>
        </p:nvSpPr>
        <p:spPr>
          <a:xfrm>
            <a:off x="3559094" y="2534412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36CF6B21-C0CC-4F1D-026B-7AA46CBD2788}"/>
              </a:ext>
            </a:extLst>
          </p:cNvPr>
          <p:cNvSpPr/>
          <p:nvPr/>
        </p:nvSpPr>
        <p:spPr>
          <a:xfrm>
            <a:off x="3679398" y="2531103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5E79B410-2D71-39AF-3ACB-1F28CD1273EE}"/>
              </a:ext>
            </a:extLst>
          </p:cNvPr>
          <p:cNvSpPr/>
          <p:nvPr/>
        </p:nvSpPr>
        <p:spPr>
          <a:xfrm>
            <a:off x="3799702" y="2534413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36775422-0409-DA6D-06C9-947EEB34083B}"/>
              </a:ext>
            </a:extLst>
          </p:cNvPr>
          <p:cNvSpPr/>
          <p:nvPr/>
        </p:nvSpPr>
        <p:spPr>
          <a:xfrm>
            <a:off x="3444918" y="2646111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51F6295C-F43C-B321-BD50-CBC5F3AD96D3}"/>
              </a:ext>
            </a:extLst>
          </p:cNvPr>
          <p:cNvSpPr/>
          <p:nvPr/>
        </p:nvSpPr>
        <p:spPr>
          <a:xfrm>
            <a:off x="3562158" y="2646111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6F6A9EB7-F531-7948-BCEB-941124818D91}"/>
              </a:ext>
            </a:extLst>
          </p:cNvPr>
          <p:cNvSpPr/>
          <p:nvPr/>
        </p:nvSpPr>
        <p:spPr>
          <a:xfrm>
            <a:off x="3679398" y="2644345"/>
            <a:ext cx="72008" cy="830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47CBBDE-C2A7-2AE5-7EDA-C47B69FDBC4A}"/>
              </a:ext>
            </a:extLst>
          </p:cNvPr>
          <p:cNvSpPr/>
          <p:nvPr/>
        </p:nvSpPr>
        <p:spPr>
          <a:xfrm>
            <a:off x="1979713" y="3130381"/>
            <a:ext cx="267816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內容版面配置區 1">
            <a:extLst>
              <a:ext uri="{FF2B5EF4-FFF2-40B4-BE49-F238E27FC236}">
                <a16:creationId xmlns:a16="http://schemas.microsoft.com/office/drawing/2014/main" id="{AC110F6A-C759-F3CC-E887-DAC4E55681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0855" y="3984448"/>
            <a:ext cx="3585592" cy="3970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latin typeface="+mn-ea"/>
              </a:rPr>
              <a:t>VL-800</a:t>
            </a:r>
            <a:r>
              <a:rPr lang="zh-TW" altLang="en-US" sz="1800" dirty="0">
                <a:latin typeface="+mn-ea"/>
              </a:rPr>
              <a:t>機台面板</a:t>
            </a:r>
            <a:endParaRPr lang="en-US" altLang="zh-TW" sz="1800" dirty="0">
              <a:latin typeface="+mn-ea"/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6BB168B1-1DB3-EE6D-2943-6794F96779F6}"/>
              </a:ext>
            </a:extLst>
          </p:cNvPr>
          <p:cNvSpPr/>
          <p:nvPr/>
        </p:nvSpPr>
        <p:spPr>
          <a:xfrm>
            <a:off x="5748736" y="1874694"/>
            <a:ext cx="2354102" cy="135267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7D9E42B3-2913-FCE2-33D9-0A4F7FE9AC78}"/>
              </a:ext>
            </a:extLst>
          </p:cNvPr>
          <p:cNvSpPr/>
          <p:nvPr/>
        </p:nvSpPr>
        <p:spPr>
          <a:xfrm>
            <a:off x="6134783" y="2924944"/>
            <a:ext cx="1569401" cy="263488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48C549C-E071-A749-1389-324C77DF7332}"/>
              </a:ext>
            </a:extLst>
          </p:cNvPr>
          <p:cNvSpPr/>
          <p:nvPr/>
        </p:nvSpPr>
        <p:spPr>
          <a:xfrm>
            <a:off x="6307536" y="3074252"/>
            <a:ext cx="1248748" cy="2251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42FA4289-1363-17C6-964D-FE632F589C91}"/>
              </a:ext>
            </a:extLst>
          </p:cNvPr>
          <p:cNvSpPr/>
          <p:nvPr/>
        </p:nvSpPr>
        <p:spPr>
          <a:xfrm flipV="1">
            <a:off x="6674873" y="3146552"/>
            <a:ext cx="230619" cy="1348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983687A0-A18B-C43D-13BF-6E60D0A18C06}"/>
              </a:ext>
            </a:extLst>
          </p:cNvPr>
          <p:cNvSpPr/>
          <p:nvPr/>
        </p:nvSpPr>
        <p:spPr>
          <a:xfrm rot="10800000" flipV="1">
            <a:off x="6359612" y="3149160"/>
            <a:ext cx="244476" cy="1348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" dirty="0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78C57713-0572-494C-178D-25A06DBCF3FD}"/>
              </a:ext>
            </a:extLst>
          </p:cNvPr>
          <p:cNvSpPr/>
          <p:nvPr/>
        </p:nvSpPr>
        <p:spPr>
          <a:xfrm flipV="1">
            <a:off x="6970711" y="3149160"/>
            <a:ext cx="230619" cy="1348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AF5A3EE3-7DD6-330A-582D-924B1E4B928C}"/>
              </a:ext>
            </a:extLst>
          </p:cNvPr>
          <p:cNvSpPr/>
          <p:nvPr/>
        </p:nvSpPr>
        <p:spPr>
          <a:xfrm flipV="1">
            <a:off x="7271372" y="3141047"/>
            <a:ext cx="230619" cy="1348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0253C609-8D46-E390-9259-16CF0B51E8DA}"/>
              </a:ext>
            </a:extLst>
          </p:cNvPr>
          <p:cNvSpPr/>
          <p:nvPr/>
        </p:nvSpPr>
        <p:spPr>
          <a:xfrm flipV="1">
            <a:off x="6381747" y="3361687"/>
            <a:ext cx="339388" cy="247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84A91295-2000-06BF-6DBE-8FCB2AB1AF1F}"/>
              </a:ext>
            </a:extLst>
          </p:cNvPr>
          <p:cNvSpPr/>
          <p:nvPr/>
        </p:nvSpPr>
        <p:spPr>
          <a:xfrm flipV="1">
            <a:off x="6779040" y="3361687"/>
            <a:ext cx="339388" cy="247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2D9FE694-1B06-A2A2-AE02-CD0A71D9F9EB}"/>
              </a:ext>
            </a:extLst>
          </p:cNvPr>
          <p:cNvSpPr/>
          <p:nvPr/>
        </p:nvSpPr>
        <p:spPr>
          <a:xfrm flipV="1">
            <a:off x="7174328" y="3361687"/>
            <a:ext cx="339388" cy="247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05D709E0-7FAD-C1D6-6653-BD19621ECC61}"/>
              </a:ext>
            </a:extLst>
          </p:cNvPr>
          <p:cNvSpPr/>
          <p:nvPr/>
        </p:nvSpPr>
        <p:spPr>
          <a:xfrm flipV="1">
            <a:off x="6381747" y="3658171"/>
            <a:ext cx="339388" cy="247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B8F0C664-3D82-DC14-4A16-554FD2CB82C5}"/>
              </a:ext>
            </a:extLst>
          </p:cNvPr>
          <p:cNvSpPr/>
          <p:nvPr/>
        </p:nvSpPr>
        <p:spPr>
          <a:xfrm flipV="1">
            <a:off x="6779040" y="3658171"/>
            <a:ext cx="339388" cy="247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9D6EA36A-F7A5-F024-8194-7BD69670CEA8}"/>
              </a:ext>
            </a:extLst>
          </p:cNvPr>
          <p:cNvSpPr/>
          <p:nvPr/>
        </p:nvSpPr>
        <p:spPr>
          <a:xfrm flipV="1">
            <a:off x="7174328" y="3658171"/>
            <a:ext cx="339388" cy="247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C3B115DD-6F85-19B0-C3FA-2B43C24E808C}"/>
              </a:ext>
            </a:extLst>
          </p:cNvPr>
          <p:cNvSpPr/>
          <p:nvPr/>
        </p:nvSpPr>
        <p:spPr>
          <a:xfrm flipV="1">
            <a:off x="6481850" y="3948428"/>
            <a:ext cx="339388" cy="3297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B2639477-16E7-5937-3DDE-3F5F5015F033}"/>
              </a:ext>
            </a:extLst>
          </p:cNvPr>
          <p:cNvSpPr/>
          <p:nvPr/>
        </p:nvSpPr>
        <p:spPr>
          <a:xfrm flipV="1">
            <a:off x="7051203" y="3958028"/>
            <a:ext cx="339388" cy="3297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2C67CC85-E548-0642-095F-4CBB9CB4C903}"/>
              </a:ext>
            </a:extLst>
          </p:cNvPr>
          <p:cNvSpPr/>
          <p:nvPr/>
        </p:nvSpPr>
        <p:spPr>
          <a:xfrm flipV="1">
            <a:off x="6347085" y="4603239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FD294977-C76A-8284-DC39-72A1DCFC77B6}"/>
              </a:ext>
            </a:extLst>
          </p:cNvPr>
          <p:cNvSpPr/>
          <p:nvPr/>
        </p:nvSpPr>
        <p:spPr>
          <a:xfrm flipV="1">
            <a:off x="6347086" y="4370572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0BF6E45A-5F53-2A4D-ABFF-44336CCF143E}"/>
              </a:ext>
            </a:extLst>
          </p:cNvPr>
          <p:cNvSpPr/>
          <p:nvPr/>
        </p:nvSpPr>
        <p:spPr>
          <a:xfrm flipV="1">
            <a:off x="6347084" y="4837523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156D4876-2A03-72A4-47E8-598369C6BEE9}"/>
              </a:ext>
            </a:extLst>
          </p:cNvPr>
          <p:cNvSpPr/>
          <p:nvPr/>
        </p:nvSpPr>
        <p:spPr>
          <a:xfrm flipV="1">
            <a:off x="6347083" y="5073559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75C6649C-A910-2641-8754-38C5D0CF1E46}"/>
              </a:ext>
            </a:extLst>
          </p:cNvPr>
          <p:cNvSpPr/>
          <p:nvPr/>
        </p:nvSpPr>
        <p:spPr>
          <a:xfrm flipV="1">
            <a:off x="6590811" y="4599974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FEF66C4C-7269-3AD9-3377-52E22FFF7E4C}"/>
              </a:ext>
            </a:extLst>
          </p:cNvPr>
          <p:cNvSpPr/>
          <p:nvPr/>
        </p:nvSpPr>
        <p:spPr>
          <a:xfrm flipV="1">
            <a:off x="6590812" y="4367307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3161BDE3-F5C8-3C47-2C84-85A164DA8C8A}"/>
              </a:ext>
            </a:extLst>
          </p:cNvPr>
          <p:cNvSpPr/>
          <p:nvPr/>
        </p:nvSpPr>
        <p:spPr>
          <a:xfrm flipV="1">
            <a:off x="6590810" y="4834258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90D7F565-D5CB-553D-85B2-F8B09D7365EE}"/>
              </a:ext>
            </a:extLst>
          </p:cNvPr>
          <p:cNvSpPr/>
          <p:nvPr/>
        </p:nvSpPr>
        <p:spPr>
          <a:xfrm flipV="1">
            <a:off x="6590809" y="5070294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C3AE2CFA-D23A-2DE4-89E8-BB9975C98644}"/>
              </a:ext>
            </a:extLst>
          </p:cNvPr>
          <p:cNvSpPr/>
          <p:nvPr/>
        </p:nvSpPr>
        <p:spPr>
          <a:xfrm flipV="1">
            <a:off x="6834544" y="4600233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5C66CD94-CC13-1C42-31F3-FE2452E89878}"/>
              </a:ext>
            </a:extLst>
          </p:cNvPr>
          <p:cNvSpPr/>
          <p:nvPr/>
        </p:nvSpPr>
        <p:spPr>
          <a:xfrm flipV="1">
            <a:off x="6834545" y="4367566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67CCF739-3735-92EC-4C36-CD99E4BE902E}"/>
              </a:ext>
            </a:extLst>
          </p:cNvPr>
          <p:cNvSpPr/>
          <p:nvPr/>
        </p:nvSpPr>
        <p:spPr>
          <a:xfrm flipV="1">
            <a:off x="6834543" y="4834517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6C2B8C60-83FC-6ACE-FB89-7F5B9503C3F8}"/>
              </a:ext>
            </a:extLst>
          </p:cNvPr>
          <p:cNvSpPr/>
          <p:nvPr/>
        </p:nvSpPr>
        <p:spPr>
          <a:xfrm flipV="1">
            <a:off x="6834542" y="5070553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5D12B73F-77EB-E89B-B524-167A46B5B162}"/>
              </a:ext>
            </a:extLst>
          </p:cNvPr>
          <p:cNvSpPr/>
          <p:nvPr/>
        </p:nvSpPr>
        <p:spPr>
          <a:xfrm flipV="1">
            <a:off x="7073543" y="4600412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27E529B8-9A91-D69B-A0E5-368E8CFD5CA1}"/>
              </a:ext>
            </a:extLst>
          </p:cNvPr>
          <p:cNvSpPr/>
          <p:nvPr/>
        </p:nvSpPr>
        <p:spPr>
          <a:xfrm flipV="1">
            <a:off x="7073544" y="4367745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B2C170E8-001A-643C-F93C-51C6510195D7}"/>
              </a:ext>
            </a:extLst>
          </p:cNvPr>
          <p:cNvSpPr/>
          <p:nvPr/>
        </p:nvSpPr>
        <p:spPr>
          <a:xfrm flipV="1">
            <a:off x="7073542" y="4834696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17E00EB9-CFC6-EDD2-11C6-53D0AF2019F1}"/>
              </a:ext>
            </a:extLst>
          </p:cNvPr>
          <p:cNvSpPr/>
          <p:nvPr/>
        </p:nvSpPr>
        <p:spPr>
          <a:xfrm flipV="1">
            <a:off x="7073541" y="5070732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799DC66C-3128-D36E-2A71-DCB7E0D93C73}"/>
              </a:ext>
            </a:extLst>
          </p:cNvPr>
          <p:cNvSpPr/>
          <p:nvPr/>
        </p:nvSpPr>
        <p:spPr>
          <a:xfrm flipV="1">
            <a:off x="7312543" y="4367307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483EE6DA-7846-7D02-9422-4E4831A83434}"/>
              </a:ext>
            </a:extLst>
          </p:cNvPr>
          <p:cNvSpPr/>
          <p:nvPr/>
        </p:nvSpPr>
        <p:spPr>
          <a:xfrm flipV="1">
            <a:off x="7312542" y="4597008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CAD55144-DBA5-1BDB-6F7E-B9A513DB58AB}"/>
              </a:ext>
            </a:extLst>
          </p:cNvPr>
          <p:cNvSpPr/>
          <p:nvPr/>
        </p:nvSpPr>
        <p:spPr>
          <a:xfrm flipV="1">
            <a:off x="7322001" y="4854854"/>
            <a:ext cx="207202" cy="400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9745E41-EE35-3EEC-BE10-2DDDD56B47EA}"/>
              </a:ext>
            </a:extLst>
          </p:cNvPr>
          <p:cNvSpPr/>
          <p:nvPr/>
        </p:nvSpPr>
        <p:spPr>
          <a:xfrm>
            <a:off x="6110202" y="2151655"/>
            <a:ext cx="1615740" cy="667871"/>
          </a:xfrm>
          <a:prstGeom prst="rect">
            <a:avLst/>
          </a:prstGeom>
          <a:solidFill>
            <a:srgbClr val="01B0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內容版面配置區 1">
            <a:extLst>
              <a:ext uri="{FF2B5EF4-FFF2-40B4-BE49-F238E27FC236}">
                <a16:creationId xmlns:a16="http://schemas.microsoft.com/office/drawing/2014/main" id="{651569C4-BE92-CB9C-8FFC-2FFADBA1AC9D}"/>
              </a:ext>
            </a:extLst>
          </p:cNvPr>
          <p:cNvSpPr txBox="1">
            <a:spLocks/>
          </p:cNvSpPr>
          <p:nvPr/>
        </p:nvSpPr>
        <p:spPr bwMode="auto">
          <a:xfrm>
            <a:off x="6344694" y="3097121"/>
            <a:ext cx="361523" cy="24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solidFill>
                  <a:schemeClr val="bg1"/>
                </a:solidFill>
                <a:latin typeface="+mn-ea"/>
              </a:rPr>
              <a:t>F1</a:t>
            </a:r>
          </a:p>
        </p:txBody>
      </p:sp>
      <p:sp>
        <p:nvSpPr>
          <p:cNvPr id="98" name="內容版面配置區 1">
            <a:extLst>
              <a:ext uri="{FF2B5EF4-FFF2-40B4-BE49-F238E27FC236}">
                <a16:creationId xmlns:a16="http://schemas.microsoft.com/office/drawing/2014/main" id="{7DEF33B2-5317-BA50-795C-BF0966C7B1D5}"/>
              </a:ext>
            </a:extLst>
          </p:cNvPr>
          <p:cNvSpPr txBox="1">
            <a:spLocks/>
          </p:cNvSpPr>
          <p:nvPr/>
        </p:nvSpPr>
        <p:spPr bwMode="auto">
          <a:xfrm>
            <a:off x="6651544" y="3103049"/>
            <a:ext cx="361523" cy="24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solidFill>
                  <a:schemeClr val="bg1"/>
                </a:solidFill>
                <a:latin typeface="+mn-ea"/>
              </a:rPr>
              <a:t>F2</a:t>
            </a:r>
          </a:p>
        </p:txBody>
      </p:sp>
      <p:sp>
        <p:nvSpPr>
          <p:cNvPr id="99" name="內容版面配置區 1">
            <a:extLst>
              <a:ext uri="{FF2B5EF4-FFF2-40B4-BE49-F238E27FC236}">
                <a16:creationId xmlns:a16="http://schemas.microsoft.com/office/drawing/2014/main" id="{E097E74A-D32F-5B07-9B53-BDE346157381}"/>
              </a:ext>
            </a:extLst>
          </p:cNvPr>
          <p:cNvSpPr txBox="1">
            <a:spLocks/>
          </p:cNvSpPr>
          <p:nvPr/>
        </p:nvSpPr>
        <p:spPr bwMode="auto">
          <a:xfrm>
            <a:off x="6947298" y="3102709"/>
            <a:ext cx="361523" cy="24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solidFill>
                  <a:schemeClr val="bg1"/>
                </a:solidFill>
                <a:latin typeface="+mn-ea"/>
              </a:rPr>
              <a:t>F3</a:t>
            </a:r>
          </a:p>
        </p:txBody>
      </p:sp>
      <p:sp>
        <p:nvSpPr>
          <p:cNvPr id="100" name="內容版面配置區 1">
            <a:extLst>
              <a:ext uri="{FF2B5EF4-FFF2-40B4-BE49-F238E27FC236}">
                <a16:creationId xmlns:a16="http://schemas.microsoft.com/office/drawing/2014/main" id="{04624B84-1DE0-32A1-7ABB-7E719CEC9DCA}"/>
              </a:ext>
            </a:extLst>
          </p:cNvPr>
          <p:cNvSpPr txBox="1">
            <a:spLocks/>
          </p:cNvSpPr>
          <p:nvPr/>
        </p:nvSpPr>
        <p:spPr bwMode="auto">
          <a:xfrm>
            <a:off x="7251996" y="3095215"/>
            <a:ext cx="361523" cy="24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solidFill>
                  <a:schemeClr val="bg1"/>
                </a:solidFill>
                <a:latin typeface="+mn-ea"/>
              </a:rPr>
              <a:t>F4</a:t>
            </a:r>
          </a:p>
        </p:txBody>
      </p:sp>
      <p:sp>
        <p:nvSpPr>
          <p:cNvPr id="101" name="內容版面配置區 1">
            <a:extLst>
              <a:ext uri="{FF2B5EF4-FFF2-40B4-BE49-F238E27FC236}">
                <a16:creationId xmlns:a16="http://schemas.microsoft.com/office/drawing/2014/main" id="{E1A618D8-C62B-52C2-0FD7-43A71E98C74E}"/>
              </a:ext>
            </a:extLst>
          </p:cNvPr>
          <p:cNvSpPr txBox="1">
            <a:spLocks/>
          </p:cNvSpPr>
          <p:nvPr/>
        </p:nvSpPr>
        <p:spPr bwMode="auto">
          <a:xfrm>
            <a:off x="6344694" y="3359728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IDLE</a:t>
            </a:r>
          </a:p>
        </p:txBody>
      </p:sp>
      <p:sp>
        <p:nvSpPr>
          <p:cNvPr id="102" name="內容版面配置區 1">
            <a:extLst>
              <a:ext uri="{FF2B5EF4-FFF2-40B4-BE49-F238E27FC236}">
                <a16:creationId xmlns:a16="http://schemas.microsoft.com/office/drawing/2014/main" id="{07AC63F8-D415-2AC2-2735-D30B46D60C5E}"/>
              </a:ext>
            </a:extLst>
          </p:cNvPr>
          <p:cNvSpPr txBox="1">
            <a:spLocks/>
          </p:cNvSpPr>
          <p:nvPr/>
        </p:nvSpPr>
        <p:spPr bwMode="auto">
          <a:xfrm>
            <a:off x="6755093" y="3355365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EXIT</a:t>
            </a:r>
          </a:p>
        </p:txBody>
      </p:sp>
      <p:sp>
        <p:nvSpPr>
          <p:cNvPr id="103" name="內容版面配置區 1">
            <a:extLst>
              <a:ext uri="{FF2B5EF4-FFF2-40B4-BE49-F238E27FC236}">
                <a16:creationId xmlns:a16="http://schemas.microsoft.com/office/drawing/2014/main" id="{656A7DD5-97FD-53B6-98F9-EEB935451712}"/>
              </a:ext>
            </a:extLst>
          </p:cNvPr>
          <p:cNvSpPr txBox="1">
            <a:spLocks/>
          </p:cNvSpPr>
          <p:nvPr/>
        </p:nvSpPr>
        <p:spPr bwMode="auto">
          <a:xfrm>
            <a:off x="7112261" y="3353379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MORE</a:t>
            </a:r>
          </a:p>
        </p:txBody>
      </p:sp>
      <p:sp>
        <p:nvSpPr>
          <p:cNvPr id="104" name="內容版面配置區 1">
            <a:extLst>
              <a:ext uri="{FF2B5EF4-FFF2-40B4-BE49-F238E27FC236}">
                <a16:creationId xmlns:a16="http://schemas.microsoft.com/office/drawing/2014/main" id="{A5120E2F-9152-CB21-068C-7C88C4766919}"/>
              </a:ext>
            </a:extLst>
          </p:cNvPr>
          <p:cNvSpPr txBox="1">
            <a:spLocks/>
          </p:cNvSpPr>
          <p:nvPr/>
        </p:nvSpPr>
        <p:spPr bwMode="auto">
          <a:xfrm>
            <a:off x="6306759" y="3659515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PAUSE</a:t>
            </a:r>
          </a:p>
        </p:txBody>
      </p:sp>
      <p:sp>
        <p:nvSpPr>
          <p:cNvPr id="105" name="內容版面配置區 1">
            <a:extLst>
              <a:ext uri="{FF2B5EF4-FFF2-40B4-BE49-F238E27FC236}">
                <a16:creationId xmlns:a16="http://schemas.microsoft.com/office/drawing/2014/main" id="{4EF14AD6-3D5E-375A-ED47-22E375D85B2C}"/>
              </a:ext>
            </a:extLst>
          </p:cNvPr>
          <p:cNvSpPr txBox="1">
            <a:spLocks/>
          </p:cNvSpPr>
          <p:nvPr/>
        </p:nvSpPr>
        <p:spPr bwMode="auto">
          <a:xfrm>
            <a:off x="6721135" y="3659956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RESET</a:t>
            </a:r>
          </a:p>
        </p:txBody>
      </p:sp>
      <p:sp>
        <p:nvSpPr>
          <p:cNvPr id="106" name="內容版面配置區 1">
            <a:extLst>
              <a:ext uri="{FF2B5EF4-FFF2-40B4-BE49-F238E27FC236}">
                <a16:creationId xmlns:a16="http://schemas.microsoft.com/office/drawing/2014/main" id="{03BF6CB1-9749-11E6-0F7A-1487483D9922}"/>
              </a:ext>
            </a:extLst>
          </p:cNvPr>
          <p:cNvSpPr txBox="1">
            <a:spLocks/>
          </p:cNvSpPr>
          <p:nvPr/>
        </p:nvSpPr>
        <p:spPr bwMode="auto">
          <a:xfrm>
            <a:off x="7136085" y="3659956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PAGE</a:t>
            </a:r>
          </a:p>
        </p:txBody>
      </p:sp>
      <p:sp>
        <p:nvSpPr>
          <p:cNvPr id="107" name="內容版面配置區 1">
            <a:extLst>
              <a:ext uri="{FF2B5EF4-FFF2-40B4-BE49-F238E27FC236}">
                <a16:creationId xmlns:a16="http://schemas.microsoft.com/office/drawing/2014/main" id="{E9B2A91A-EE80-3074-DCFF-28A0BACCC28F}"/>
              </a:ext>
            </a:extLst>
          </p:cNvPr>
          <p:cNvSpPr txBox="1">
            <a:spLocks/>
          </p:cNvSpPr>
          <p:nvPr/>
        </p:nvSpPr>
        <p:spPr bwMode="auto">
          <a:xfrm>
            <a:off x="6433976" y="3943491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600" dirty="0">
                <a:latin typeface="+mn-ea"/>
              </a:rPr>
              <a:t>CCW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600" dirty="0">
                <a:latin typeface="+mn-ea"/>
              </a:rPr>
              <a:t>       OFF</a:t>
            </a:r>
          </a:p>
        </p:txBody>
      </p:sp>
      <p:sp>
        <p:nvSpPr>
          <p:cNvPr id="108" name="內容版面配置區 1">
            <a:extLst>
              <a:ext uri="{FF2B5EF4-FFF2-40B4-BE49-F238E27FC236}">
                <a16:creationId xmlns:a16="http://schemas.microsoft.com/office/drawing/2014/main" id="{37536940-A69B-79B1-F8D3-85438491439C}"/>
              </a:ext>
            </a:extLst>
          </p:cNvPr>
          <p:cNvSpPr txBox="1">
            <a:spLocks/>
          </p:cNvSpPr>
          <p:nvPr/>
        </p:nvSpPr>
        <p:spPr bwMode="auto">
          <a:xfrm>
            <a:off x="7011189" y="3948536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600" dirty="0">
                <a:latin typeface="+mn-ea"/>
              </a:rPr>
              <a:t>CW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600" dirty="0">
                <a:latin typeface="+mn-ea"/>
              </a:rPr>
              <a:t>       ON</a:t>
            </a:r>
          </a:p>
        </p:txBody>
      </p:sp>
      <p:sp>
        <p:nvSpPr>
          <p:cNvPr id="109" name="內容版面配置區 1">
            <a:extLst>
              <a:ext uri="{FF2B5EF4-FFF2-40B4-BE49-F238E27FC236}">
                <a16:creationId xmlns:a16="http://schemas.microsoft.com/office/drawing/2014/main" id="{1D15E176-6598-5AC5-D7EB-F8F88B4BA1C5}"/>
              </a:ext>
            </a:extLst>
          </p:cNvPr>
          <p:cNvSpPr txBox="1">
            <a:spLocks/>
          </p:cNvSpPr>
          <p:nvPr/>
        </p:nvSpPr>
        <p:spPr bwMode="auto">
          <a:xfrm>
            <a:off x="6344480" y="4812611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1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10" name="內容版面配置區 1">
            <a:extLst>
              <a:ext uri="{FF2B5EF4-FFF2-40B4-BE49-F238E27FC236}">
                <a16:creationId xmlns:a16="http://schemas.microsoft.com/office/drawing/2014/main" id="{6839576D-3FDE-23E1-54A9-A3888DB189DE}"/>
              </a:ext>
            </a:extLst>
          </p:cNvPr>
          <p:cNvSpPr txBox="1">
            <a:spLocks/>
          </p:cNvSpPr>
          <p:nvPr/>
        </p:nvSpPr>
        <p:spPr bwMode="auto">
          <a:xfrm>
            <a:off x="6821238" y="4817379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3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11" name="內容版面配置區 1">
            <a:extLst>
              <a:ext uri="{FF2B5EF4-FFF2-40B4-BE49-F238E27FC236}">
                <a16:creationId xmlns:a16="http://schemas.microsoft.com/office/drawing/2014/main" id="{CB5121A4-4B3B-580B-5B61-FDE209D086C1}"/>
              </a:ext>
            </a:extLst>
          </p:cNvPr>
          <p:cNvSpPr txBox="1">
            <a:spLocks/>
          </p:cNvSpPr>
          <p:nvPr/>
        </p:nvSpPr>
        <p:spPr bwMode="auto">
          <a:xfrm>
            <a:off x="6582876" y="4817379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2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12" name="內容版面配置區 1">
            <a:extLst>
              <a:ext uri="{FF2B5EF4-FFF2-40B4-BE49-F238E27FC236}">
                <a16:creationId xmlns:a16="http://schemas.microsoft.com/office/drawing/2014/main" id="{A540191C-B8A4-BC3B-B6B6-534B15178F7F}"/>
              </a:ext>
            </a:extLst>
          </p:cNvPr>
          <p:cNvSpPr txBox="1">
            <a:spLocks/>
          </p:cNvSpPr>
          <p:nvPr/>
        </p:nvSpPr>
        <p:spPr bwMode="auto">
          <a:xfrm>
            <a:off x="6338506" y="4586843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4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13" name="內容版面配置區 1">
            <a:extLst>
              <a:ext uri="{FF2B5EF4-FFF2-40B4-BE49-F238E27FC236}">
                <a16:creationId xmlns:a16="http://schemas.microsoft.com/office/drawing/2014/main" id="{FF6B8D1B-0D6A-E097-80AF-A4E666FD37E7}"/>
              </a:ext>
            </a:extLst>
          </p:cNvPr>
          <p:cNvSpPr txBox="1">
            <a:spLocks/>
          </p:cNvSpPr>
          <p:nvPr/>
        </p:nvSpPr>
        <p:spPr bwMode="auto">
          <a:xfrm>
            <a:off x="6578802" y="4581985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5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14" name="內容版面配置區 1">
            <a:extLst>
              <a:ext uri="{FF2B5EF4-FFF2-40B4-BE49-F238E27FC236}">
                <a16:creationId xmlns:a16="http://schemas.microsoft.com/office/drawing/2014/main" id="{55115226-4A3E-6682-6C41-936CCBC32F9A}"/>
              </a:ext>
            </a:extLst>
          </p:cNvPr>
          <p:cNvSpPr txBox="1">
            <a:spLocks/>
          </p:cNvSpPr>
          <p:nvPr/>
        </p:nvSpPr>
        <p:spPr bwMode="auto">
          <a:xfrm>
            <a:off x="6815336" y="4581985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6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15" name="內容版面配置區 1">
            <a:extLst>
              <a:ext uri="{FF2B5EF4-FFF2-40B4-BE49-F238E27FC236}">
                <a16:creationId xmlns:a16="http://schemas.microsoft.com/office/drawing/2014/main" id="{98D9AB8F-FCD9-F2D7-FDEC-262B07B09079}"/>
              </a:ext>
            </a:extLst>
          </p:cNvPr>
          <p:cNvSpPr txBox="1">
            <a:spLocks/>
          </p:cNvSpPr>
          <p:nvPr/>
        </p:nvSpPr>
        <p:spPr bwMode="auto">
          <a:xfrm>
            <a:off x="6332085" y="4357567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7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16" name="內容版面配置區 1">
            <a:extLst>
              <a:ext uri="{FF2B5EF4-FFF2-40B4-BE49-F238E27FC236}">
                <a16:creationId xmlns:a16="http://schemas.microsoft.com/office/drawing/2014/main" id="{64ADE056-8BA2-3FA3-0079-7286BCCD59C5}"/>
              </a:ext>
            </a:extLst>
          </p:cNvPr>
          <p:cNvSpPr txBox="1">
            <a:spLocks/>
          </p:cNvSpPr>
          <p:nvPr/>
        </p:nvSpPr>
        <p:spPr bwMode="auto">
          <a:xfrm>
            <a:off x="6585891" y="4357476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8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17" name="內容版面配置區 1">
            <a:extLst>
              <a:ext uri="{FF2B5EF4-FFF2-40B4-BE49-F238E27FC236}">
                <a16:creationId xmlns:a16="http://schemas.microsoft.com/office/drawing/2014/main" id="{F3745518-C456-2A7D-594B-ED47794E8BF1}"/>
              </a:ext>
            </a:extLst>
          </p:cNvPr>
          <p:cNvSpPr txBox="1">
            <a:spLocks/>
          </p:cNvSpPr>
          <p:nvPr/>
        </p:nvSpPr>
        <p:spPr bwMode="auto">
          <a:xfrm>
            <a:off x="6822425" y="4349920"/>
            <a:ext cx="207201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9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18" name="內容版面配置區 1">
            <a:extLst>
              <a:ext uri="{FF2B5EF4-FFF2-40B4-BE49-F238E27FC236}">
                <a16:creationId xmlns:a16="http://schemas.microsoft.com/office/drawing/2014/main" id="{538DF335-71F8-8E2E-332E-D1EC4B18563D}"/>
              </a:ext>
            </a:extLst>
          </p:cNvPr>
          <p:cNvSpPr txBox="1">
            <a:spLocks/>
          </p:cNvSpPr>
          <p:nvPr/>
        </p:nvSpPr>
        <p:spPr bwMode="auto">
          <a:xfrm>
            <a:off x="6338506" y="5050204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0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19" name="內容版面配置區 1">
            <a:extLst>
              <a:ext uri="{FF2B5EF4-FFF2-40B4-BE49-F238E27FC236}">
                <a16:creationId xmlns:a16="http://schemas.microsoft.com/office/drawing/2014/main" id="{65F60CF4-CE54-39AD-5F66-64B2EE492DD5}"/>
              </a:ext>
            </a:extLst>
          </p:cNvPr>
          <p:cNvSpPr txBox="1">
            <a:spLocks/>
          </p:cNvSpPr>
          <p:nvPr/>
        </p:nvSpPr>
        <p:spPr bwMode="auto">
          <a:xfrm>
            <a:off x="6574909" y="5046352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20" name="內容版面配置區 1">
            <a:extLst>
              <a:ext uri="{FF2B5EF4-FFF2-40B4-BE49-F238E27FC236}">
                <a16:creationId xmlns:a16="http://schemas.microsoft.com/office/drawing/2014/main" id="{51E33637-D766-334D-32F8-13A55F878E9A}"/>
              </a:ext>
            </a:extLst>
          </p:cNvPr>
          <p:cNvSpPr txBox="1">
            <a:spLocks/>
          </p:cNvSpPr>
          <p:nvPr/>
        </p:nvSpPr>
        <p:spPr bwMode="auto">
          <a:xfrm>
            <a:off x="6799015" y="5044972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&lt;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21" name="內容版面配置區 1">
            <a:extLst>
              <a:ext uri="{FF2B5EF4-FFF2-40B4-BE49-F238E27FC236}">
                <a16:creationId xmlns:a16="http://schemas.microsoft.com/office/drawing/2014/main" id="{53B032ED-0EE8-0F9C-801F-DB465A7EBB31}"/>
              </a:ext>
            </a:extLst>
          </p:cNvPr>
          <p:cNvSpPr txBox="1">
            <a:spLocks/>
          </p:cNvSpPr>
          <p:nvPr/>
        </p:nvSpPr>
        <p:spPr bwMode="auto">
          <a:xfrm>
            <a:off x="7066726" y="5044972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&gt;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22" name="內容版面配置區 1">
            <a:extLst>
              <a:ext uri="{FF2B5EF4-FFF2-40B4-BE49-F238E27FC236}">
                <a16:creationId xmlns:a16="http://schemas.microsoft.com/office/drawing/2014/main" id="{F4372F63-8648-DED6-DDD4-D5E9E8EAC067}"/>
              </a:ext>
            </a:extLst>
          </p:cNvPr>
          <p:cNvSpPr txBox="1">
            <a:spLocks/>
          </p:cNvSpPr>
          <p:nvPr/>
        </p:nvSpPr>
        <p:spPr bwMode="auto">
          <a:xfrm>
            <a:off x="7010914" y="4821500"/>
            <a:ext cx="357423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2nd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23" name="內容版面配置區 1">
            <a:extLst>
              <a:ext uri="{FF2B5EF4-FFF2-40B4-BE49-F238E27FC236}">
                <a16:creationId xmlns:a16="http://schemas.microsoft.com/office/drawing/2014/main" id="{03EEEAA3-0393-266C-C3CF-175C032B533A}"/>
              </a:ext>
            </a:extLst>
          </p:cNvPr>
          <p:cNvSpPr txBox="1">
            <a:spLocks/>
          </p:cNvSpPr>
          <p:nvPr/>
        </p:nvSpPr>
        <p:spPr bwMode="auto">
          <a:xfrm flipV="1">
            <a:off x="7132513" y="4599974"/>
            <a:ext cx="132593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+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24" name="內容版面配置區 1">
            <a:extLst>
              <a:ext uri="{FF2B5EF4-FFF2-40B4-BE49-F238E27FC236}">
                <a16:creationId xmlns:a16="http://schemas.microsoft.com/office/drawing/2014/main" id="{97D5C458-7138-929D-B290-FBC810F5A902}"/>
              </a:ext>
            </a:extLst>
          </p:cNvPr>
          <p:cNvSpPr txBox="1">
            <a:spLocks/>
          </p:cNvSpPr>
          <p:nvPr/>
        </p:nvSpPr>
        <p:spPr bwMode="auto">
          <a:xfrm>
            <a:off x="7066726" y="4376502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*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25" name="內容版面配置區 1">
            <a:extLst>
              <a:ext uri="{FF2B5EF4-FFF2-40B4-BE49-F238E27FC236}">
                <a16:creationId xmlns:a16="http://schemas.microsoft.com/office/drawing/2014/main" id="{6E5DDFA6-4F94-1A8D-27CF-C4FFB4983EF2}"/>
              </a:ext>
            </a:extLst>
          </p:cNvPr>
          <p:cNvSpPr txBox="1">
            <a:spLocks/>
          </p:cNvSpPr>
          <p:nvPr/>
        </p:nvSpPr>
        <p:spPr bwMode="auto">
          <a:xfrm>
            <a:off x="7311411" y="4576876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-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242F8452-9A94-F1B6-8AD8-443D38CB6AEA}"/>
              </a:ext>
            </a:extLst>
          </p:cNvPr>
          <p:cNvSpPr txBox="1"/>
          <p:nvPr/>
        </p:nvSpPr>
        <p:spPr>
          <a:xfrm>
            <a:off x="7294731" y="4370511"/>
            <a:ext cx="2916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÷</a:t>
            </a:r>
            <a:endParaRPr lang="zh-TW" altLang="en-US" sz="800" dirty="0"/>
          </a:p>
        </p:txBody>
      </p:sp>
      <p:sp>
        <p:nvSpPr>
          <p:cNvPr id="127" name="內容版面配置區 167">
            <a:extLst>
              <a:ext uri="{FF2B5EF4-FFF2-40B4-BE49-F238E27FC236}">
                <a16:creationId xmlns:a16="http://schemas.microsoft.com/office/drawing/2014/main" id="{C97DE647-9293-26B8-387F-78D7AF17214E}"/>
              </a:ext>
            </a:extLst>
          </p:cNvPr>
          <p:cNvSpPr txBox="1">
            <a:spLocks/>
          </p:cNvSpPr>
          <p:nvPr/>
        </p:nvSpPr>
        <p:spPr bwMode="auto">
          <a:xfrm>
            <a:off x="5754132" y="1221330"/>
            <a:ext cx="2217440" cy="44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/>
              <a:t>VL800</a:t>
            </a:r>
            <a:r>
              <a:rPr kumimoji="0" lang="zh-TW" altLang="en-US"/>
              <a:t>按鍵圖</a:t>
            </a:r>
            <a:endParaRPr kumimoji="0" lang="zh-TW" altLang="en-US" dirty="0"/>
          </a:p>
        </p:txBody>
      </p:sp>
      <p:sp>
        <p:nvSpPr>
          <p:cNvPr id="128" name="內容版面配置區 1">
            <a:extLst>
              <a:ext uri="{FF2B5EF4-FFF2-40B4-BE49-F238E27FC236}">
                <a16:creationId xmlns:a16="http://schemas.microsoft.com/office/drawing/2014/main" id="{77B6D269-8077-C6DC-0B37-32B665DC5FFE}"/>
              </a:ext>
            </a:extLst>
          </p:cNvPr>
          <p:cNvSpPr txBox="1">
            <a:spLocks/>
          </p:cNvSpPr>
          <p:nvPr/>
        </p:nvSpPr>
        <p:spPr bwMode="auto">
          <a:xfrm>
            <a:off x="7278925" y="4949153"/>
            <a:ext cx="482506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500" dirty="0">
                <a:latin typeface="+mn-ea"/>
              </a:rPr>
              <a:t>ENT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523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CB38A8-ECE9-87A5-3647-0F3C0C35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5A4B39-FE1E-BC94-FB37-9F673CC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2B0B622-B2DA-947A-B82F-59F163CF64F1}"/>
              </a:ext>
            </a:extLst>
          </p:cNvPr>
          <p:cNvSpPr/>
          <p:nvPr/>
        </p:nvSpPr>
        <p:spPr>
          <a:xfrm>
            <a:off x="1294559" y="1475987"/>
            <a:ext cx="316835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0D21230-86D9-36F4-8BA4-E356A0FFCBA6}"/>
              </a:ext>
            </a:extLst>
          </p:cNvPr>
          <p:cNvCxnSpPr/>
          <p:nvPr/>
        </p:nvCxnSpPr>
        <p:spPr>
          <a:xfrm>
            <a:off x="1294559" y="1836027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30E0C3A-DC44-986F-8D9A-7BE1ED19F1DC}"/>
              </a:ext>
            </a:extLst>
          </p:cNvPr>
          <p:cNvCxnSpPr/>
          <p:nvPr/>
        </p:nvCxnSpPr>
        <p:spPr>
          <a:xfrm>
            <a:off x="2158655" y="1475987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765EE016-1E6F-53E4-AA1C-FDDBF9FA77E4}"/>
              </a:ext>
            </a:extLst>
          </p:cNvPr>
          <p:cNvCxnSpPr/>
          <p:nvPr/>
        </p:nvCxnSpPr>
        <p:spPr>
          <a:xfrm>
            <a:off x="1294559" y="2844139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內容版面配置區 1">
            <a:extLst>
              <a:ext uri="{FF2B5EF4-FFF2-40B4-BE49-F238E27FC236}">
                <a16:creationId xmlns:a16="http://schemas.microsoft.com/office/drawing/2014/main" id="{B429711E-DEC9-1F21-6010-6085FEEB7206}"/>
              </a:ext>
            </a:extLst>
          </p:cNvPr>
          <p:cNvSpPr txBox="1">
            <a:spLocks/>
          </p:cNvSpPr>
          <p:nvPr/>
        </p:nvSpPr>
        <p:spPr bwMode="auto">
          <a:xfrm>
            <a:off x="1438575" y="1475987"/>
            <a:ext cx="1944216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1400" dirty="0">
                <a:latin typeface="+mn-ea"/>
              </a:rPr>
              <a:t>Mode</a:t>
            </a:r>
          </a:p>
        </p:txBody>
      </p:sp>
      <p:sp>
        <p:nvSpPr>
          <p:cNvPr id="76" name="內容版面配置區 1">
            <a:extLst>
              <a:ext uri="{FF2B5EF4-FFF2-40B4-BE49-F238E27FC236}">
                <a16:creationId xmlns:a16="http://schemas.microsoft.com/office/drawing/2014/main" id="{52B81340-4509-2C8E-C58B-549EC4346D96}"/>
              </a:ext>
            </a:extLst>
          </p:cNvPr>
          <p:cNvSpPr txBox="1">
            <a:spLocks/>
          </p:cNvSpPr>
          <p:nvPr/>
        </p:nvSpPr>
        <p:spPr bwMode="auto">
          <a:xfrm>
            <a:off x="1013371" y="2854895"/>
            <a:ext cx="280488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1400" dirty="0">
                <a:latin typeface="+mn-ea"/>
              </a:rPr>
              <a:t>4</a:t>
            </a:r>
          </a:p>
        </p:txBody>
      </p:sp>
      <p:sp>
        <p:nvSpPr>
          <p:cNvPr id="77" name="內容版面配置區 1">
            <a:extLst>
              <a:ext uri="{FF2B5EF4-FFF2-40B4-BE49-F238E27FC236}">
                <a16:creationId xmlns:a16="http://schemas.microsoft.com/office/drawing/2014/main" id="{380ACD5A-E8BB-4D18-40D7-E28FDF8729E1}"/>
              </a:ext>
            </a:extLst>
          </p:cNvPr>
          <p:cNvSpPr txBox="1">
            <a:spLocks/>
          </p:cNvSpPr>
          <p:nvPr/>
        </p:nvSpPr>
        <p:spPr bwMode="auto">
          <a:xfrm>
            <a:off x="1005827" y="2399375"/>
            <a:ext cx="288032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1400" dirty="0">
                <a:latin typeface="+mn-ea"/>
              </a:rPr>
              <a:t>3</a:t>
            </a:r>
          </a:p>
        </p:txBody>
      </p:sp>
      <p:sp>
        <p:nvSpPr>
          <p:cNvPr id="78" name="內容版面配置區 1">
            <a:extLst>
              <a:ext uri="{FF2B5EF4-FFF2-40B4-BE49-F238E27FC236}">
                <a16:creationId xmlns:a16="http://schemas.microsoft.com/office/drawing/2014/main" id="{7D916F0F-9F29-A751-F01B-E1E8C1C9677A}"/>
              </a:ext>
            </a:extLst>
          </p:cNvPr>
          <p:cNvSpPr txBox="1">
            <a:spLocks/>
          </p:cNvSpPr>
          <p:nvPr/>
        </p:nvSpPr>
        <p:spPr bwMode="auto">
          <a:xfrm>
            <a:off x="1013371" y="1516570"/>
            <a:ext cx="303960" cy="28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1400" dirty="0">
                <a:latin typeface="+mn-ea"/>
              </a:rPr>
              <a:t>1</a:t>
            </a:r>
          </a:p>
        </p:txBody>
      </p:sp>
      <p:sp>
        <p:nvSpPr>
          <p:cNvPr id="79" name="內容版面配置區 1">
            <a:extLst>
              <a:ext uri="{FF2B5EF4-FFF2-40B4-BE49-F238E27FC236}">
                <a16:creationId xmlns:a16="http://schemas.microsoft.com/office/drawing/2014/main" id="{F58E0B90-FDE7-A6C6-71F4-98E5607D1A1B}"/>
              </a:ext>
            </a:extLst>
          </p:cNvPr>
          <p:cNvSpPr txBox="1">
            <a:spLocks/>
          </p:cNvSpPr>
          <p:nvPr/>
        </p:nvSpPr>
        <p:spPr bwMode="auto">
          <a:xfrm>
            <a:off x="1006527" y="1924567"/>
            <a:ext cx="288032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1400" dirty="0">
                <a:latin typeface="+mn-ea"/>
              </a:rPr>
              <a:t>2</a:t>
            </a:r>
          </a:p>
        </p:txBody>
      </p:sp>
      <p:sp>
        <p:nvSpPr>
          <p:cNvPr id="80" name="內容版面配置區 1">
            <a:extLst>
              <a:ext uri="{FF2B5EF4-FFF2-40B4-BE49-F238E27FC236}">
                <a16:creationId xmlns:a16="http://schemas.microsoft.com/office/drawing/2014/main" id="{36FDB2E2-C734-1F08-FBBF-B3C0131A7C6C}"/>
              </a:ext>
            </a:extLst>
          </p:cNvPr>
          <p:cNvSpPr txBox="1">
            <a:spLocks/>
          </p:cNvSpPr>
          <p:nvPr/>
        </p:nvSpPr>
        <p:spPr bwMode="auto">
          <a:xfrm>
            <a:off x="986408" y="885023"/>
            <a:ext cx="3585592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1800" b="1" dirty="0">
                <a:latin typeface="+mn-ea"/>
              </a:rPr>
              <a:t>VL800 </a:t>
            </a:r>
            <a:r>
              <a:rPr kumimoji="0" lang="zh-TW" altLang="en-US" sz="1800" b="1" dirty="0">
                <a:latin typeface="+mn-ea"/>
              </a:rPr>
              <a:t>訊息說明欄</a:t>
            </a:r>
            <a:endParaRPr kumimoji="0" lang="en-US" altLang="zh-TW" sz="1800" b="1" dirty="0">
              <a:latin typeface="+mn-ea"/>
            </a:endParaRPr>
          </a:p>
        </p:txBody>
      </p:sp>
      <p:sp>
        <p:nvSpPr>
          <p:cNvPr id="81" name="內容版面配置區 1">
            <a:extLst>
              <a:ext uri="{FF2B5EF4-FFF2-40B4-BE49-F238E27FC236}">
                <a16:creationId xmlns:a16="http://schemas.microsoft.com/office/drawing/2014/main" id="{6CAC2697-C895-BE58-FA0C-FAE1230F4505}"/>
              </a:ext>
            </a:extLst>
          </p:cNvPr>
          <p:cNvSpPr txBox="1">
            <a:spLocks/>
          </p:cNvSpPr>
          <p:nvPr/>
        </p:nvSpPr>
        <p:spPr bwMode="auto">
          <a:xfrm>
            <a:off x="1560460" y="2127686"/>
            <a:ext cx="2594622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1400" dirty="0">
                <a:latin typeface="+mn-ea"/>
              </a:rPr>
              <a:t>General purpose display and EDIT</a:t>
            </a:r>
          </a:p>
        </p:txBody>
      </p:sp>
      <p:sp>
        <p:nvSpPr>
          <p:cNvPr id="82" name="內容版面配置區 1">
            <a:extLst>
              <a:ext uri="{FF2B5EF4-FFF2-40B4-BE49-F238E27FC236}">
                <a16:creationId xmlns:a16="http://schemas.microsoft.com/office/drawing/2014/main" id="{6C674734-385F-3035-D892-29FCAE7F98FC}"/>
              </a:ext>
            </a:extLst>
          </p:cNvPr>
          <p:cNvSpPr txBox="1">
            <a:spLocks/>
          </p:cNvSpPr>
          <p:nvPr/>
        </p:nvSpPr>
        <p:spPr bwMode="auto">
          <a:xfrm>
            <a:off x="2220412" y="1491315"/>
            <a:ext cx="2363740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1400" dirty="0">
                <a:latin typeface="+mn-ea"/>
              </a:rPr>
              <a:t>Alarm and interlock messages</a:t>
            </a:r>
          </a:p>
        </p:txBody>
      </p:sp>
      <p:sp>
        <p:nvSpPr>
          <p:cNvPr id="83" name="內容版面配置區 1">
            <a:extLst>
              <a:ext uri="{FF2B5EF4-FFF2-40B4-BE49-F238E27FC236}">
                <a16:creationId xmlns:a16="http://schemas.microsoft.com/office/drawing/2014/main" id="{658D2140-CAA5-7B47-A6C1-ACE70966F14C}"/>
              </a:ext>
            </a:extLst>
          </p:cNvPr>
          <p:cNvSpPr txBox="1">
            <a:spLocks/>
          </p:cNvSpPr>
          <p:nvPr/>
        </p:nvSpPr>
        <p:spPr bwMode="auto">
          <a:xfrm>
            <a:off x="1985824" y="2825891"/>
            <a:ext cx="1809218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1400" dirty="0">
                <a:latin typeface="+mn-ea"/>
              </a:rPr>
              <a:t>Function switch menus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DA02F5A-6EEC-FB5B-26BF-EF10B3B613C5}"/>
              </a:ext>
            </a:extLst>
          </p:cNvPr>
          <p:cNvSpPr/>
          <p:nvPr/>
        </p:nvSpPr>
        <p:spPr>
          <a:xfrm>
            <a:off x="5105247" y="1477921"/>
            <a:ext cx="316835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1C772436-B812-0364-26E2-A844AE11355E}"/>
              </a:ext>
            </a:extLst>
          </p:cNvPr>
          <p:cNvCxnSpPr/>
          <p:nvPr/>
        </p:nvCxnSpPr>
        <p:spPr>
          <a:xfrm>
            <a:off x="5105247" y="1837961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A5038635-69DA-9DB9-6263-67DC23E10FB7}"/>
              </a:ext>
            </a:extLst>
          </p:cNvPr>
          <p:cNvCxnSpPr/>
          <p:nvPr/>
        </p:nvCxnSpPr>
        <p:spPr>
          <a:xfrm>
            <a:off x="5105247" y="2846073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內容版面配置區 1">
            <a:extLst>
              <a:ext uri="{FF2B5EF4-FFF2-40B4-BE49-F238E27FC236}">
                <a16:creationId xmlns:a16="http://schemas.microsoft.com/office/drawing/2014/main" id="{3D29078E-1B16-877F-11F9-92D801A7F2E8}"/>
              </a:ext>
            </a:extLst>
          </p:cNvPr>
          <p:cNvSpPr txBox="1">
            <a:spLocks/>
          </p:cNvSpPr>
          <p:nvPr/>
        </p:nvSpPr>
        <p:spPr bwMode="auto">
          <a:xfrm>
            <a:off x="5249263" y="1477921"/>
            <a:ext cx="523853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1400" dirty="0">
                <a:latin typeface="+mn-ea"/>
              </a:rPr>
              <a:t>SET</a:t>
            </a:r>
          </a:p>
        </p:txBody>
      </p:sp>
      <p:sp>
        <p:nvSpPr>
          <p:cNvPr id="93" name="內容版面配置區 1">
            <a:extLst>
              <a:ext uri="{FF2B5EF4-FFF2-40B4-BE49-F238E27FC236}">
                <a16:creationId xmlns:a16="http://schemas.microsoft.com/office/drawing/2014/main" id="{4854C4D5-9582-BE53-30A8-9DDBB93D8030}"/>
              </a:ext>
            </a:extLst>
          </p:cNvPr>
          <p:cNvSpPr txBox="1">
            <a:spLocks/>
          </p:cNvSpPr>
          <p:nvPr/>
        </p:nvSpPr>
        <p:spPr bwMode="auto">
          <a:xfrm>
            <a:off x="5148064" y="1907240"/>
            <a:ext cx="3096344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1400" dirty="0">
                <a:latin typeface="+mn-ea"/>
              </a:rPr>
              <a:t>BE_UD_UP</a:t>
            </a:r>
            <a:r>
              <a:rPr kumimoji="0" lang="zh-TW" altLang="en-US" sz="1400" dirty="0">
                <a:latin typeface="+mn-ea"/>
              </a:rPr>
              <a:t>                            </a:t>
            </a:r>
            <a:r>
              <a:rPr kumimoji="0" lang="en-US" altLang="zh-TW" sz="1400" dirty="0">
                <a:latin typeface="+mn-ea"/>
              </a:rPr>
              <a:t>POSITION</a:t>
            </a:r>
          </a:p>
        </p:txBody>
      </p:sp>
      <p:sp>
        <p:nvSpPr>
          <p:cNvPr id="95" name="內容版面配置區 1">
            <a:extLst>
              <a:ext uri="{FF2B5EF4-FFF2-40B4-BE49-F238E27FC236}">
                <a16:creationId xmlns:a16="http://schemas.microsoft.com/office/drawing/2014/main" id="{6C19E449-D1CE-78A2-6333-C543EB68B44E}"/>
              </a:ext>
            </a:extLst>
          </p:cNvPr>
          <p:cNvSpPr txBox="1">
            <a:spLocks/>
          </p:cNvSpPr>
          <p:nvPr/>
        </p:nvSpPr>
        <p:spPr bwMode="auto">
          <a:xfrm>
            <a:off x="5148064" y="2839843"/>
            <a:ext cx="3240360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TW" altLang="en-US" sz="1400" dirty="0">
                <a:latin typeface="+mn-ea"/>
              </a:rPr>
              <a:t> </a:t>
            </a:r>
            <a:r>
              <a:rPr kumimoji="0" lang="en-US" altLang="zh-TW" sz="1400" dirty="0">
                <a:latin typeface="+mn-ea"/>
              </a:rPr>
              <a:t>P01</a:t>
            </a:r>
            <a:r>
              <a:rPr kumimoji="0" lang="zh-TW" altLang="en-US" sz="1400" dirty="0">
                <a:latin typeface="+mn-ea"/>
              </a:rPr>
              <a:t>           </a:t>
            </a:r>
            <a:r>
              <a:rPr kumimoji="0" lang="en-US" altLang="zh-TW" sz="1400" dirty="0">
                <a:latin typeface="+mn-ea"/>
              </a:rPr>
              <a:t>P02</a:t>
            </a:r>
            <a:r>
              <a:rPr kumimoji="0" lang="zh-TW" altLang="en-US" sz="1400" dirty="0">
                <a:latin typeface="+mn-ea"/>
              </a:rPr>
              <a:t>             </a:t>
            </a:r>
            <a:r>
              <a:rPr kumimoji="0" lang="en-US" altLang="zh-TW" sz="1400" dirty="0">
                <a:latin typeface="+mn-ea"/>
              </a:rPr>
              <a:t>P03</a:t>
            </a:r>
            <a:r>
              <a:rPr kumimoji="0" lang="zh-TW" altLang="en-US" sz="1400" dirty="0">
                <a:latin typeface="+mn-ea"/>
              </a:rPr>
              <a:t>              </a:t>
            </a:r>
            <a:r>
              <a:rPr kumimoji="0" lang="en-US" altLang="zh-TW" sz="1400" dirty="0">
                <a:latin typeface="+mn-ea"/>
              </a:rPr>
              <a:t>P04</a:t>
            </a:r>
          </a:p>
        </p:txBody>
      </p:sp>
      <p:sp>
        <p:nvSpPr>
          <p:cNvPr id="96" name="內容版面配置區 1">
            <a:extLst>
              <a:ext uri="{FF2B5EF4-FFF2-40B4-BE49-F238E27FC236}">
                <a16:creationId xmlns:a16="http://schemas.microsoft.com/office/drawing/2014/main" id="{855DEA07-4555-4E39-0746-19107843B8D0}"/>
              </a:ext>
            </a:extLst>
          </p:cNvPr>
          <p:cNvSpPr txBox="1">
            <a:spLocks/>
          </p:cNvSpPr>
          <p:nvPr/>
        </p:nvSpPr>
        <p:spPr bwMode="auto">
          <a:xfrm>
            <a:off x="5148064" y="2387540"/>
            <a:ext cx="3030133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1400" dirty="0">
                <a:latin typeface="+mn-ea"/>
              </a:rPr>
              <a:t>P01=1234.5</a:t>
            </a:r>
            <a:r>
              <a:rPr kumimoji="0" lang="zh-TW" altLang="en-US" sz="1400" dirty="0">
                <a:latin typeface="+mn-ea"/>
              </a:rPr>
              <a:t>                        </a:t>
            </a:r>
            <a:r>
              <a:rPr kumimoji="0" lang="en-US" altLang="zh-TW" sz="1400" dirty="0">
                <a:latin typeface="+mn-ea"/>
              </a:rPr>
              <a:t>ST=0000.0</a:t>
            </a: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A506B6AE-1E96-0122-4ACF-0496702EAEFC}"/>
              </a:ext>
            </a:extLst>
          </p:cNvPr>
          <p:cNvCxnSpPr/>
          <p:nvPr/>
        </p:nvCxnSpPr>
        <p:spPr>
          <a:xfrm>
            <a:off x="5105247" y="2326031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內容版面配置區 1">
            <a:extLst>
              <a:ext uri="{FF2B5EF4-FFF2-40B4-BE49-F238E27FC236}">
                <a16:creationId xmlns:a16="http://schemas.microsoft.com/office/drawing/2014/main" id="{5ECB5457-1982-AA68-88DF-7BF5DA878E38}"/>
              </a:ext>
            </a:extLst>
          </p:cNvPr>
          <p:cNvSpPr txBox="1">
            <a:spLocks/>
          </p:cNvSpPr>
          <p:nvPr/>
        </p:nvSpPr>
        <p:spPr bwMode="auto">
          <a:xfrm>
            <a:off x="4553214" y="900351"/>
            <a:ext cx="3585592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TW" altLang="en-US" sz="1800" b="1" dirty="0">
                <a:latin typeface="+mn-ea"/>
              </a:rPr>
              <a:t>範例</a:t>
            </a:r>
            <a:r>
              <a:rPr kumimoji="0" lang="en-US" altLang="zh-TW" sz="1800" b="1" dirty="0">
                <a:latin typeface="+mn-ea"/>
              </a:rPr>
              <a:t>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877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VL800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按鍵說明</a:t>
            </a:r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793965C-74F2-5675-8C11-5AE86832A21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76800" y="1423877"/>
            <a:ext cx="3427685" cy="460510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F1 ~ F4 </a:t>
            </a:r>
            <a:r>
              <a:rPr kumimoji="1"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：功能選擇</a:t>
            </a:r>
          </a:p>
          <a:p>
            <a:pPr marL="0" indent="0">
              <a:buNone/>
            </a:pPr>
            <a:r>
              <a:rPr kumimoji="1"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IDLE </a:t>
            </a:r>
            <a:r>
              <a:rPr kumimoji="1"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：回到主畫面</a:t>
            </a:r>
          </a:p>
          <a:p>
            <a:pPr marL="0" indent="0">
              <a:buNone/>
            </a:pPr>
            <a:r>
              <a:rPr kumimoji="1"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EXIT </a:t>
            </a:r>
            <a:r>
              <a:rPr kumimoji="1"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：離開當時的畫面</a:t>
            </a:r>
          </a:p>
          <a:p>
            <a:pPr marL="0" indent="0">
              <a:buNone/>
            </a:pPr>
            <a:r>
              <a:rPr kumimoji="1"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MORE </a:t>
            </a:r>
            <a:r>
              <a:rPr kumimoji="1"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：前往下一頁功能</a:t>
            </a:r>
          </a:p>
          <a:p>
            <a:pPr marL="0" indent="0">
              <a:buNone/>
            </a:pPr>
            <a:r>
              <a:rPr kumimoji="1"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PAUSE </a:t>
            </a:r>
            <a:r>
              <a:rPr kumimoji="1"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：暫停動作</a:t>
            </a:r>
          </a:p>
          <a:p>
            <a:pPr marL="0" indent="0">
              <a:buNone/>
            </a:pPr>
            <a:r>
              <a:rPr kumimoji="1"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RESET </a:t>
            </a:r>
            <a:r>
              <a:rPr kumimoji="1"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：解除</a:t>
            </a:r>
            <a:r>
              <a:rPr kumimoji="1"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Alarm</a:t>
            </a:r>
          </a:p>
          <a:p>
            <a:pPr marL="0" indent="0">
              <a:buNone/>
            </a:pPr>
            <a:r>
              <a:rPr kumimoji="1" lang="en-US" altLang="zh-TW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PAGE</a:t>
            </a:r>
            <a:r>
              <a:rPr kumimoji="1" lang="zh-TW" altLang="en-US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： </a:t>
            </a:r>
            <a:r>
              <a:rPr kumimoji="1" lang="en-US" altLang="zh-TW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Interlock </a:t>
            </a:r>
            <a:r>
              <a:rPr kumimoji="1" lang="zh-TW" altLang="en-US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時可連按二次</a:t>
            </a:r>
            <a:r>
              <a:rPr kumimoji="1" lang="en-US" altLang="zh-TW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PAGE</a:t>
            </a:r>
            <a:r>
              <a:rPr kumimoji="1" lang="zh-TW" altLang="en-US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kumimoji="1" lang="en-US" altLang="zh-TW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kumimoji="1" lang="zh-TW" altLang="en-US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執行 </a:t>
            </a:r>
            <a:r>
              <a:rPr kumimoji="1" lang="en-US" altLang="zh-TW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Interlock Set </a:t>
            </a:r>
            <a:r>
              <a:rPr kumimoji="1" lang="zh-TW" altLang="en-US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或要 </a:t>
            </a:r>
            <a:r>
              <a:rPr kumimoji="1" lang="en-US" altLang="zh-TW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Release</a:t>
            </a:r>
            <a:r>
              <a:rPr kumimoji="1" lang="zh-TW" altLang="en-US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時</a:t>
            </a:r>
            <a:r>
              <a:rPr kumimoji="1" lang="en-US" altLang="zh-TW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, </a:t>
            </a:r>
            <a:r>
              <a:rPr kumimoji="1" lang="zh-TW" altLang="en-US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需按 </a:t>
            </a:r>
            <a:r>
              <a:rPr kumimoji="1" lang="en-US" altLang="zh-TW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IDLE </a:t>
            </a:r>
            <a:r>
              <a:rPr kumimoji="1" lang="zh-TW" altLang="en-US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鍵恢復原本機台 </a:t>
            </a:r>
            <a:r>
              <a:rPr kumimoji="1" lang="en-US" altLang="zh-TW" sz="18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Interlock</a:t>
            </a:r>
          </a:p>
          <a:p>
            <a:pPr marL="0" indent="0">
              <a:buNone/>
            </a:pPr>
            <a:r>
              <a:rPr kumimoji="1"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CCW / OFF</a:t>
            </a:r>
            <a:r>
              <a:rPr kumimoji="1"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：逆轉 </a:t>
            </a:r>
            <a:r>
              <a:rPr kumimoji="1"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/ </a:t>
            </a:r>
            <a:r>
              <a:rPr kumimoji="1"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關</a:t>
            </a:r>
          </a:p>
          <a:p>
            <a:pPr marL="0" indent="0">
              <a:buNone/>
            </a:pPr>
            <a:r>
              <a:rPr kumimoji="1"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CW / ON</a:t>
            </a:r>
            <a:r>
              <a:rPr kumimoji="1"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：正轉 </a:t>
            </a:r>
            <a:r>
              <a:rPr kumimoji="1"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/ </a:t>
            </a:r>
            <a:r>
              <a:rPr kumimoji="1"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開</a:t>
            </a:r>
          </a:p>
          <a:p>
            <a:pPr marL="0" indent="0">
              <a:buNone/>
            </a:pPr>
            <a:r>
              <a:rPr kumimoji="1"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ENT</a:t>
            </a:r>
            <a:r>
              <a:rPr kumimoji="1"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：確認鍵</a:t>
            </a:r>
            <a:endParaRPr lang="zh-TW" altLang="en-US" sz="18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6D61A25-A39C-1900-43E0-F90ED645B776}"/>
              </a:ext>
            </a:extLst>
          </p:cNvPr>
          <p:cNvSpPr/>
          <p:nvPr/>
        </p:nvSpPr>
        <p:spPr>
          <a:xfrm>
            <a:off x="1330172" y="1942955"/>
            <a:ext cx="2354102" cy="135267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436A7C1-A525-3F8A-8501-E6829E0EC4AA}"/>
              </a:ext>
            </a:extLst>
          </p:cNvPr>
          <p:cNvSpPr/>
          <p:nvPr/>
        </p:nvSpPr>
        <p:spPr>
          <a:xfrm>
            <a:off x="1716219" y="2993205"/>
            <a:ext cx="1569401" cy="263488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072D08-F6CE-4BC0-6ABF-F06148A9C5CE}"/>
              </a:ext>
            </a:extLst>
          </p:cNvPr>
          <p:cNvSpPr/>
          <p:nvPr/>
        </p:nvSpPr>
        <p:spPr>
          <a:xfrm>
            <a:off x="1888972" y="3142513"/>
            <a:ext cx="1248748" cy="2251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258B844-E261-26D2-AF0A-85394DAD3DF3}"/>
              </a:ext>
            </a:extLst>
          </p:cNvPr>
          <p:cNvSpPr/>
          <p:nvPr/>
        </p:nvSpPr>
        <p:spPr>
          <a:xfrm flipV="1">
            <a:off x="2256309" y="3214813"/>
            <a:ext cx="230619" cy="1348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FA3A9EB-37BB-01D9-3AD3-BA40B1BBFB38}"/>
              </a:ext>
            </a:extLst>
          </p:cNvPr>
          <p:cNvSpPr/>
          <p:nvPr/>
        </p:nvSpPr>
        <p:spPr>
          <a:xfrm rot="10800000" flipV="1">
            <a:off x="1941048" y="3217421"/>
            <a:ext cx="244476" cy="1348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8C74F26-804A-896A-9641-1FBBF1283073}"/>
              </a:ext>
            </a:extLst>
          </p:cNvPr>
          <p:cNvSpPr/>
          <p:nvPr/>
        </p:nvSpPr>
        <p:spPr>
          <a:xfrm flipV="1">
            <a:off x="2552147" y="3217421"/>
            <a:ext cx="230619" cy="1348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8B25DB6-B5E7-F297-5BC2-71BD3E5CA2AA}"/>
              </a:ext>
            </a:extLst>
          </p:cNvPr>
          <p:cNvSpPr/>
          <p:nvPr/>
        </p:nvSpPr>
        <p:spPr>
          <a:xfrm flipV="1">
            <a:off x="2852808" y="3209308"/>
            <a:ext cx="230619" cy="13481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DCC1DE3-46DD-1799-CA9B-A78D8B50418C}"/>
              </a:ext>
            </a:extLst>
          </p:cNvPr>
          <p:cNvSpPr/>
          <p:nvPr/>
        </p:nvSpPr>
        <p:spPr>
          <a:xfrm flipV="1">
            <a:off x="1963183" y="3429948"/>
            <a:ext cx="339388" cy="247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88457A9-11F3-C356-C5DB-2D83DE1FF1F5}"/>
              </a:ext>
            </a:extLst>
          </p:cNvPr>
          <p:cNvSpPr/>
          <p:nvPr/>
        </p:nvSpPr>
        <p:spPr>
          <a:xfrm flipV="1">
            <a:off x="2360476" y="3429948"/>
            <a:ext cx="339388" cy="247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43D5A92-DCF8-9AC6-2F19-82EE2F0A9AB6}"/>
              </a:ext>
            </a:extLst>
          </p:cNvPr>
          <p:cNvSpPr/>
          <p:nvPr/>
        </p:nvSpPr>
        <p:spPr>
          <a:xfrm flipV="1">
            <a:off x="2755764" y="3429948"/>
            <a:ext cx="339388" cy="247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E7A80EE-550E-3D72-54FB-BB39E11C198C}"/>
              </a:ext>
            </a:extLst>
          </p:cNvPr>
          <p:cNvSpPr/>
          <p:nvPr/>
        </p:nvSpPr>
        <p:spPr>
          <a:xfrm flipV="1">
            <a:off x="1963183" y="3726432"/>
            <a:ext cx="339388" cy="247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3785974-44C3-BB51-9E34-9810E2D94857}"/>
              </a:ext>
            </a:extLst>
          </p:cNvPr>
          <p:cNvSpPr/>
          <p:nvPr/>
        </p:nvSpPr>
        <p:spPr>
          <a:xfrm flipV="1">
            <a:off x="2360476" y="3726432"/>
            <a:ext cx="339388" cy="247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EBB0E3B2-43B8-46C5-4EE6-3755695DADE3}"/>
              </a:ext>
            </a:extLst>
          </p:cNvPr>
          <p:cNvSpPr/>
          <p:nvPr/>
        </p:nvSpPr>
        <p:spPr>
          <a:xfrm flipV="1">
            <a:off x="2755764" y="3726432"/>
            <a:ext cx="339388" cy="247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AE46F37-6E34-4BD0-C60C-CFDC7AB37739}"/>
              </a:ext>
            </a:extLst>
          </p:cNvPr>
          <p:cNvSpPr/>
          <p:nvPr/>
        </p:nvSpPr>
        <p:spPr>
          <a:xfrm flipV="1">
            <a:off x="2063286" y="4016689"/>
            <a:ext cx="339388" cy="3297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38E1AC0-C215-99C6-6BC5-0B64DAA8126A}"/>
              </a:ext>
            </a:extLst>
          </p:cNvPr>
          <p:cNvSpPr/>
          <p:nvPr/>
        </p:nvSpPr>
        <p:spPr>
          <a:xfrm flipV="1">
            <a:off x="2632639" y="4026289"/>
            <a:ext cx="339388" cy="3297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756F63D-FD54-D0CF-B020-F1987320BC86}"/>
              </a:ext>
            </a:extLst>
          </p:cNvPr>
          <p:cNvSpPr/>
          <p:nvPr/>
        </p:nvSpPr>
        <p:spPr>
          <a:xfrm flipV="1">
            <a:off x="1928521" y="4671500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BE701FC-7CC8-1AE1-80CD-FA11B1F27E65}"/>
              </a:ext>
            </a:extLst>
          </p:cNvPr>
          <p:cNvSpPr/>
          <p:nvPr/>
        </p:nvSpPr>
        <p:spPr>
          <a:xfrm flipV="1">
            <a:off x="1928522" y="4438833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A6614F48-2B9B-9AFC-591B-590CC34ACC6E}"/>
              </a:ext>
            </a:extLst>
          </p:cNvPr>
          <p:cNvSpPr/>
          <p:nvPr/>
        </p:nvSpPr>
        <p:spPr>
          <a:xfrm flipV="1">
            <a:off x="1928520" y="4905784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124A4D8-0CE1-8EB2-F5AB-8C3F23B17F13}"/>
              </a:ext>
            </a:extLst>
          </p:cNvPr>
          <p:cNvSpPr/>
          <p:nvPr/>
        </p:nvSpPr>
        <p:spPr>
          <a:xfrm flipV="1">
            <a:off x="1928519" y="5141820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C6EC36C-B030-5DCA-AF56-4CA1E6B62614}"/>
              </a:ext>
            </a:extLst>
          </p:cNvPr>
          <p:cNvSpPr/>
          <p:nvPr/>
        </p:nvSpPr>
        <p:spPr>
          <a:xfrm flipV="1">
            <a:off x="2172247" y="4668235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A6E6EF9C-CE39-5522-3001-01AFA44BA027}"/>
              </a:ext>
            </a:extLst>
          </p:cNvPr>
          <p:cNvSpPr/>
          <p:nvPr/>
        </p:nvSpPr>
        <p:spPr>
          <a:xfrm flipV="1">
            <a:off x="2172248" y="4435568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C537C8D-1C47-B701-1A85-DDF3BF7C680B}"/>
              </a:ext>
            </a:extLst>
          </p:cNvPr>
          <p:cNvSpPr/>
          <p:nvPr/>
        </p:nvSpPr>
        <p:spPr>
          <a:xfrm flipV="1">
            <a:off x="2172246" y="4902519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041F57C9-9DF0-AFBB-26FC-EBBCF41B2EB5}"/>
              </a:ext>
            </a:extLst>
          </p:cNvPr>
          <p:cNvSpPr/>
          <p:nvPr/>
        </p:nvSpPr>
        <p:spPr>
          <a:xfrm flipV="1">
            <a:off x="2172245" y="5138555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92C0429-9EAF-25BC-0285-E7B38D0464FC}"/>
              </a:ext>
            </a:extLst>
          </p:cNvPr>
          <p:cNvSpPr/>
          <p:nvPr/>
        </p:nvSpPr>
        <p:spPr>
          <a:xfrm flipV="1">
            <a:off x="2415980" y="4668494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F8FD8CF8-48C7-D2A1-B0F5-829878B5512E}"/>
              </a:ext>
            </a:extLst>
          </p:cNvPr>
          <p:cNvSpPr/>
          <p:nvPr/>
        </p:nvSpPr>
        <p:spPr>
          <a:xfrm flipV="1">
            <a:off x="2415981" y="4435827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C238F6B-25DD-3619-31C6-2CAEEF777C80}"/>
              </a:ext>
            </a:extLst>
          </p:cNvPr>
          <p:cNvSpPr/>
          <p:nvPr/>
        </p:nvSpPr>
        <p:spPr>
          <a:xfrm flipV="1">
            <a:off x="2415979" y="4902778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0D204D74-6551-53DE-2DAB-6E735154F7E5}"/>
              </a:ext>
            </a:extLst>
          </p:cNvPr>
          <p:cNvSpPr/>
          <p:nvPr/>
        </p:nvSpPr>
        <p:spPr>
          <a:xfrm flipV="1">
            <a:off x="2415978" y="5138814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B09DE6D-066B-1B3D-EEFF-9AC6BC484B02}"/>
              </a:ext>
            </a:extLst>
          </p:cNvPr>
          <p:cNvSpPr/>
          <p:nvPr/>
        </p:nvSpPr>
        <p:spPr>
          <a:xfrm flipV="1">
            <a:off x="2654979" y="4668673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E2099286-CC2F-C171-1419-083355FA15EE}"/>
              </a:ext>
            </a:extLst>
          </p:cNvPr>
          <p:cNvSpPr/>
          <p:nvPr/>
        </p:nvSpPr>
        <p:spPr>
          <a:xfrm flipV="1">
            <a:off x="2654980" y="4436006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A4AE704-00DF-9CDF-C18A-3E7AE6030C50}"/>
              </a:ext>
            </a:extLst>
          </p:cNvPr>
          <p:cNvSpPr/>
          <p:nvPr/>
        </p:nvSpPr>
        <p:spPr>
          <a:xfrm flipV="1">
            <a:off x="2654978" y="4902957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C5D4192-98AA-FE16-0292-D0F11970785C}"/>
              </a:ext>
            </a:extLst>
          </p:cNvPr>
          <p:cNvSpPr/>
          <p:nvPr/>
        </p:nvSpPr>
        <p:spPr>
          <a:xfrm flipV="1">
            <a:off x="2654977" y="5138993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243670E4-E7A4-9F61-F705-726A0673398B}"/>
              </a:ext>
            </a:extLst>
          </p:cNvPr>
          <p:cNvSpPr/>
          <p:nvPr/>
        </p:nvSpPr>
        <p:spPr>
          <a:xfrm flipV="1">
            <a:off x="2893979" y="4435568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721B1EFE-EB44-0726-A2BD-4A98BC31E126}"/>
              </a:ext>
            </a:extLst>
          </p:cNvPr>
          <p:cNvSpPr/>
          <p:nvPr/>
        </p:nvSpPr>
        <p:spPr>
          <a:xfrm flipV="1">
            <a:off x="2893978" y="4665269"/>
            <a:ext cx="216661" cy="20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FD8DEF9D-1154-8140-7199-2AFC60031BEA}"/>
              </a:ext>
            </a:extLst>
          </p:cNvPr>
          <p:cNvSpPr/>
          <p:nvPr/>
        </p:nvSpPr>
        <p:spPr>
          <a:xfrm flipV="1">
            <a:off x="2903437" y="4923115"/>
            <a:ext cx="207202" cy="400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29AB54-EA03-7DC8-F789-66D1C2CCC25E}"/>
              </a:ext>
            </a:extLst>
          </p:cNvPr>
          <p:cNvSpPr/>
          <p:nvPr/>
        </p:nvSpPr>
        <p:spPr>
          <a:xfrm>
            <a:off x="1691638" y="2219916"/>
            <a:ext cx="1615740" cy="667871"/>
          </a:xfrm>
          <a:prstGeom prst="rect">
            <a:avLst/>
          </a:prstGeom>
          <a:solidFill>
            <a:srgbClr val="01B0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內容版面配置區 1">
            <a:extLst>
              <a:ext uri="{FF2B5EF4-FFF2-40B4-BE49-F238E27FC236}">
                <a16:creationId xmlns:a16="http://schemas.microsoft.com/office/drawing/2014/main" id="{2838AEB8-1C5B-53C2-A3B0-F50420F3F2DA}"/>
              </a:ext>
            </a:extLst>
          </p:cNvPr>
          <p:cNvSpPr txBox="1">
            <a:spLocks/>
          </p:cNvSpPr>
          <p:nvPr/>
        </p:nvSpPr>
        <p:spPr bwMode="auto">
          <a:xfrm>
            <a:off x="1926130" y="3165382"/>
            <a:ext cx="361523" cy="24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solidFill>
                  <a:schemeClr val="bg1"/>
                </a:solidFill>
                <a:latin typeface="+mn-ea"/>
              </a:rPr>
              <a:t>F1</a:t>
            </a:r>
          </a:p>
        </p:txBody>
      </p:sp>
      <p:sp>
        <p:nvSpPr>
          <p:cNvPr id="45" name="內容版面配置區 1">
            <a:extLst>
              <a:ext uri="{FF2B5EF4-FFF2-40B4-BE49-F238E27FC236}">
                <a16:creationId xmlns:a16="http://schemas.microsoft.com/office/drawing/2014/main" id="{CF51EA59-ED7C-248D-3B0D-0D1919111E61}"/>
              </a:ext>
            </a:extLst>
          </p:cNvPr>
          <p:cNvSpPr txBox="1">
            <a:spLocks/>
          </p:cNvSpPr>
          <p:nvPr/>
        </p:nvSpPr>
        <p:spPr bwMode="auto">
          <a:xfrm>
            <a:off x="2232980" y="3171310"/>
            <a:ext cx="361523" cy="24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solidFill>
                  <a:schemeClr val="bg1"/>
                </a:solidFill>
                <a:latin typeface="+mn-ea"/>
              </a:rPr>
              <a:t>F2</a:t>
            </a:r>
          </a:p>
        </p:txBody>
      </p:sp>
      <p:sp>
        <p:nvSpPr>
          <p:cNvPr id="46" name="內容版面配置區 1">
            <a:extLst>
              <a:ext uri="{FF2B5EF4-FFF2-40B4-BE49-F238E27FC236}">
                <a16:creationId xmlns:a16="http://schemas.microsoft.com/office/drawing/2014/main" id="{AA233141-AA14-BF09-2065-5FB325F76678}"/>
              </a:ext>
            </a:extLst>
          </p:cNvPr>
          <p:cNvSpPr txBox="1">
            <a:spLocks/>
          </p:cNvSpPr>
          <p:nvPr/>
        </p:nvSpPr>
        <p:spPr bwMode="auto">
          <a:xfrm>
            <a:off x="2528734" y="3170970"/>
            <a:ext cx="361523" cy="24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solidFill>
                  <a:schemeClr val="bg1"/>
                </a:solidFill>
                <a:latin typeface="+mn-ea"/>
              </a:rPr>
              <a:t>F3</a:t>
            </a:r>
          </a:p>
        </p:txBody>
      </p:sp>
      <p:sp>
        <p:nvSpPr>
          <p:cNvPr id="47" name="內容版面配置區 1">
            <a:extLst>
              <a:ext uri="{FF2B5EF4-FFF2-40B4-BE49-F238E27FC236}">
                <a16:creationId xmlns:a16="http://schemas.microsoft.com/office/drawing/2014/main" id="{51390ADF-83A4-DF1B-6FF0-6EA2540415A2}"/>
              </a:ext>
            </a:extLst>
          </p:cNvPr>
          <p:cNvSpPr txBox="1">
            <a:spLocks/>
          </p:cNvSpPr>
          <p:nvPr/>
        </p:nvSpPr>
        <p:spPr bwMode="auto">
          <a:xfrm>
            <a:off x="2833432" y="3163476"/>
            <a:ext cx="361523" cy="24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solidFill>
                  <a:schemeClr val="bg1"/>
                </a:solidFill>
                <a:latin typeface="+mn-ea"/>
              </a:rPr>
              <a:t>F4</a:t>
            </a:r>
          </a:p>
        </p:txBody>
      </p:sp>
      <p:sp>
        <p:nvSpPr>
          <p:cNvPr id="48" name="內容版面配置區 1">
            <a:extLst>
              <a:ext uri="{FF2B5EF4-FFF2-40B4-BE49-F238E27FC236}">
                <a16:creationId xmlns:a16="http://schemas.microsoft.com/office/drawing/2014/main" id="{BDE91B81-AB58-4B8C-7725-34914F7B64AA}"/>
              </a:ext>
            </a:extLst>
          </p:cNvPr>
          <p:cNvSpPr txBox="1">
            <a:spLocks/>
          </p:cNvSpPr>
          <p:nvPr/>
        </p:nvSpPr>
        <p:spPr bwMode="auto">
          <a:xfrm>
            <a:off x="1926130" y="3427989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IDLE</a:t>
            </a:r>
          </a:p>
        </p:txBody>
      </p:sp>
      <p:sp>
        <p:nvSpPr>
          <p:cNvPr id="49" name="內容版面配置區 1">
            <a:extLst>
              <a:ext uri="{FF2B5EF4-FFF2-40B4-BE49-F238E27FC236}">
                <a16:creationId xmlns:a16="http://schemas.microsoft.com/office/drawing/2014/main" id="{F29009B1-9BDB-40CE-E6B2-ED62833CF452}"/>
              </a:ext>
            </a:extLst>
          </p:cNvPr>
          <p:cNvSpPr txBox="1">
            <a:spLocks/>
          </p:cNvSpPr>
          <p:nvPr/>
        </p:nvSpPr>
        <p:spPr bwMode="auto">
          <a:xfrm>
            <a:off x="2336529" y="3423626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EXIT</a:t>
            </a:r>
          </a:p>
        </p:txBody>
      </p:sp>
      <p:sp>
        <p:nvSpPr>
          <p:cNvPr id="50" name="內容版面配置區 1">
            <a:extLst>
              <a:ext uri="{FF2B5EF4-FFF2-40B4-BE49-F238E27FC236}">
                <a16:creationId xmlns:a16="http://schemas.microsoft.com/office/drawing/2014/main" id="{EA35EFEF-873D-B726-AB06-42304B70118A}"/>
              </a:ext>
            </a:extLst>
          </p:cNvPr>
          <p:cNvSpPr txBox="1">
            <a:spLocks/>
          </p:cNvSpPr>
          <p:nvPr/>
        </p:nvSpPr>
        <p:spPr bwMode="auto">
          <a:xfrm>
            <a:off x="2693697" y="3421640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MORE</a:t>
            </a:r>
          </a:p>
        </p:txBody>
      </p:sp>
      <p:sp>
        <p:nvSpPr>
          <p:cNvPr id="51" name="內容版面配置區 1">
            <a:extLst>
              <a:ext uri="{FF2B5EF4-FFF2-40B4-BE49-F238E27FC236}">
                <a16:creationId xmlns:a16="http://schemas.microsoft.com/office/drawing/2014/main" id="{91C830C9-2C4B-5516-46A9-48F92DF6648D}"/>
              </a:ext>
            </a:extLst>
          </p:cNvPr>
          <p:cNvSpPr txBox="1">
            <a:spLocks/>
          </p:cNvSpPr>
          <p:nvPr/>
        </p:nvSpPr>
        <p:spPr bwMode="auto">
          <a:xfrm>
            <a:off x="1888195" y="3727776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PAUSE</a:t>
            </a:r>
          </a:p>
        </p:txBody>
      </p:sp>
      <p:sp>
        <p:nvSpPr>
          <p:cNvPr id="52" name="內容版面配置區 1">
            <a:extLst>
              <a:ext uri="{FF2B5EF4-FFF2-40B4-BE49-F238E27FC236}">
                <a16:creationId xmlns:a16="http://schemas.microsoft.com/office/drawing/2014/main" id="{A91E4C87-178F-CA04-50EE-688A0815730C}"/>
              </a:ext>
            </a:extLst>
          </p:cNvPr>
          <p:cNvSpPr txBox="1">
            <a:spLocks/>
          </p:cNvSpPr>
          <p:nvPr/>
        </p:nvSpPr>
        <p:spPr bwMode="auto">
          <a:xfrm>
            <a:off x="2302571" y="3728217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RESET</a:t>
            </a:r>
          </a:p>
        </p:txBody>
      </p:sp>
      <p:sp>
        <p:nvSpPr>
          <p:cNvPr id="53" name="內容版面配置區 1">
            <a:extLst>
              <a:ext uri="{FF2B5EF4-FFF2-40B4-BE49-F238E27FC236}">
                <a16:creationId xmlns:a16="http://schemas.microsoft.com/office/drawing/2014/main" id="{052EE368-96C6-0228-29D6-A903E5A95958}"/>
              </a:ext>
            </a:extLst>
          </p:cNvPr>
          <p:cNvSpPr txBox="1">
            <a:spLocks/>
          </p:cNvSpPr>
          <p:nvPr/>
        </p:nvSpPr>
        <p:spPr bwMode="auto">
          <a:xfrm>
            <a:off x="2717521" y="3728217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PAGE</a:t>
            </a:r>
          </a:p>
        </p:txBody>
      </p:sp>
      <p:sp>
        <p:nvSpPr>
          <p:cNvPr id="54" name="內容版面配置區 1">
            <a:extLst>
              <a:ext uri="{FF2B5EF4-FFF2-40B4-BE49-F238E27FC236}">
                <a16:creationId xmlns:a16="http://schemas.microsoft.com/office/drawing/2014/main" id="{4257F541-C2CA-4ABE-2956-D0DABB8F0BEE}"/>
              </a:ext>
            </a:extLst>
          </p:cNvPr>
          <p:cNvSpPr txBox="1">
            <a:spLocks/>
          </p:cNvSpPr>
          <p:nvPr/>
        </p:nvSpPr>
        <p:spPr bwMode="auto">
          <a:xfrm>
            <a:off x="2015412" y="4011752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600" dirty="0">
                <a:latin typeface="+mn-ea"/>
              </a:rPr>
              <a:t>CCW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600" dirty="0">
                <a:latin typeface="+mn-ea"/>
              </a:rPr>
              <a:t>       OFF</a:t>
            </a:r>
          </a:p>
        </p:txBody>
      </p:sp>
      <p:sp>
        <p:nvSpPr>
          <p:cNvPr id="55" name="內容版面配置區 1">
            <a:extLst>
              <a:ext uri="{FF2B5EF4-FFF2-40B4-BE49-F238E27FC236}">
                <a16:creationId xmlns:a16="http://schemas.microsoft.com/office/drawing/2014/main" id="{E7F5FCD3-735B-C315-4E11-9467DD860644}"/>
              </a:ext>
            </a:extLst>
          </p:cNvPr>
          <p:cNvSpPr txBox="1">
            <a:spLocks/>
          </p:cNvSpPr>
          <p:nvPr/>
        </p:nvSpPr>
        <p:spPr bwMode="auto">
          <a:xfrm>
            <a:off x="2592625" y="4016797"/>
            <a:ext cx="5585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600" dirty="0">
                <a:latin typeface="+mn-ea"/>
              </a:rPr>
              <a:t>CW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600" dirty="0">
                <a:latin typeface="+mn-ea"/>
              </a:rPr>
              <a:t>       ON</a:t>
            </a:r>
          </a:p>
        </p:txBody>
      </p:sp>
      <p:sp>
        <p:nvSpPr>
          <p:cNvPr id="56" name="內容版面配置區 1">
            <a:extLst>
              <a:ext uri="{FF2B5EF4-FFF2-40B4-BE49-F238E27FC236}">
                <a16:creationId xmlns:a16="http://schemas.microsoft.com/office/drawing/2014/main" id="{EC54CA45-F6BD-54D0-7BDD-145E12E14214}"/>
              </a:ext>
            </a:extLst>
          </p:cNvPr>
          <p:cNvSpPr txBox="1">
            <a:spLocks/>
          </p:cNvSpPr>
          <p:nvPr/>
        </p:nvSpPr>
        <p:spPr bwMode="auto">
          <a:xfrm>
            <a:off x="1925916" y="4880872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1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57" name="內容版面配置區 1">
            <a:extLst>
              <a:ext uri="{FF2B5EF4-FFF2-40B4-BE49-F238E27FC236}">
                <a16:creationId xmlns:a16="http://schemas.microsoft.com/office/drawing/2014/main" id="{0C652B3C-ED9B-995C-A837-8A4B1946D4D1}"/>
              </a:ext>
            </a:extLst>
          </p:cNvPr>
          <p:cNvSpPr txBox="1">
            <a:spLocks/>
          </p:cNvSpPr>
          <p:nvPr/>
        </p:nvSpPr>
        <p:spPr bwMode="auto">
          <a:xfrm>
            <a:off x="2402674" y="4885640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3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58" name="內容版面配置區 1">
            <a:extLst>
              <a:ext uri="{FF2B5EF4-FFF2-40B4-BE49-F238E27FC236}">
                <a16:creationId xmlns:a16="http://schemas.microsoft.com/office/drawing/2014/main" id="{C15D2E9C-151C-00D6-8681-EDFD0C911D11}"/>
              </a:ext>
            </a:extLst>
          </p:cNvPr>
          <p:cNvSpPr txBox="1">
            <a:spLocks/>
          </p:cNvSpPr>
          <p:nvPr/>
        </p:nvSpPr>
        <p:spPr bwMode="auto">
          <a:xfrm>
            <a:off x="2164312" y="4885640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2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59" name="內容版面配置區 1">
            <a:extLst>
              <a:ext uri="{FF2B5EF4-FFF2-40B4-BE49-F238E27FC236}">
                <a16:creationId xmlns:a16="http://schemas.microsoft.com/office/drawing/2014/main" id="{4690E536-EE50-3B4E-91B0-D59045BF5A6A}"/>
              </a:ext>
            </a:extLst>
          </p:cNvPr>
          <p:cNvSpPr txBox="1">
            <a:spLocks/>
          </p:cNvSpPr>
          <p:nvPr/>
        </p:nvSpPr>
        <p:spPr bwMode="auto">
          <a:xfrm>
            <a:off x="1919942" y="4655104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4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60" name="內容版面配置區 1">
            <a:extLst>
              <a:ext uri="{FF2B5EF4-FFF2-40B4-BE49-F238E27FC236}">
                <a16:creationId xmlns:a16="http://schemas.microsoft.com/office/drawing/2014/main" id="{7572AFE9-C018-13CE-4CC5-D2DB2BDE9586}"/>
              </a:ext>
            </a:extLst>
          </p:cNvPr>
          <p:cNvSpPr txBox="1">
            <a:spLocks/>
          </p:cNvSpPr>
          <p:nvPr/>
        </p:nvSpPr>
        <p:spPr bwMode="auto">
          <a:xfrm>
            <a:off x="2160238" y="4650246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5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61" name="內容版面配置區 1">
            <a:extLst>
              <a:ext uri="{FF2B5EF4-FFF2-40B4-BE49-F238E27FC236}">
                <a16:creationId xmlns:a16="http://schemas.microsoft.com/office/drawing/2014/main" id="{C2391903-374B-5A81-13C4-CBEEE6CCB7D5}"/>
              </a:ext>
            </a:extLst>
          </p:cNvPr>
          <p:cNvSpPr txBox="1">
            <a:spLocks/>
          </p:cNvSpPr>
          <p:nvPr/>
        </p:nvSpPr>
        <p:spPr bwMode="auto">
          <a:xfrm>
            <a:off x="2396772" y="4650246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6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62" name="內容版面配置區 1">
            <a:extLst>
              <a:ext uri="{FF2B5EF4-FFF2-40B4-BE49-F238E27FC236}">
                <a16:creationId xmlns:a16="http://schemas.microsoft.com/office/drawing/2014/main" id="{8B4866B4-C7AB-EECF-3FF3-A536E8EAF96B}"/>
              </a:ext>
            </a:extLst>
          </p:cNvPr>
          <p:cNvSpPr txBox="1">
            <a:spLocks/>
          </p:cNvSpPr>
          <p:nvPr/>
        </p:nvSpPr>
        <p:spPr bwMode="auto">
          <a:xfrm>
            <a:off x="1913521" y="4425828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7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63" name="內容版面配置區 1">
            <a:extLst>
              <a:ext uri="{FF2B5EF4-FFF2-40B4-BE49-F238E27FC236}">
                <a16:creationId xmlns:a16="http://schemas.microsoft.com/office/drawing/2014/main" id="{A6E02FF4-69CA-802B-128B-C15779CCFA78}"/>
              </a:ext>
            </a:extLst>
          </p:cNvPr>
          <p:cNvSpPr txBox="1">
            <a:spLocks/>
          </p:cNvSpPr>
          <p:nvPr/>
        </p:nvSpPr>
        <p:spPr bwMode="auto">
          <a:xfrm>
            <a:off x="2167327" y="4425737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8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64" name="內容版面配置區 1">
            <a:extLst>
              <a:ext uri="{FF2B5EF4-FFF2-40B4-BE49-F238E27FC236}">
                <a16:creationId xmlns:a16="http://schemas.microsoft.com/office/drawing/2014/main" id="{42F8A4D1-165D-12E4-D17E-ABDAFDDC4160}"/>
              </a:ext>
            </a:extLst>
          </p:cNvPr>
          <p:cNvSpPr txBox="1">
            <a:spLocks/>
          </p:cNvSpPr>
          <p:nvPr/>
        </p:nvSpPr>
        <p:spPr bwMode="auto">
          <a:xfrm>
            <a:off x="2403861" y="4418181"/>
            <a:ext cx="207201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9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65" name="內容版面配置區 1">
            <a:extLst>
              <a:ext uri="{FF2B5EF4-FFF2-40B4-BE49-F238E27FC236}">
                <a16:creationId xmlns:a16="http://schemas.microsoft.com/office/drawing/2014/main" id="{A8385EE3-ED55-A99C-D3E7-432465B8372D}"/>
              </a:ext>
            </a:extLst>
          </p:cNvPr>
          <p:cNvSpPr txBox="1">
            <a:spLocks/>
          </p:cNvSpPr>
          <p:nvPr/>
        </p:nvSpPr>
        <p:spPr bwMode="auto">
          <a:xfrm>
            <a:off x="1919942" y="5118465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0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66" name="內容版面配置區 1">
            <a:extLst>
              <a:ext uri="{FF2B5EF4-FFF2-40B4-BE49-F238E27FC236}">
                <a16:creationId xmlns:a16="http://schemas.microsoft.com/office/drawing/2014/main" id="{56213698-5540-359D-78CE-E9EEDFB57811}"/>
              </a:ext>
            </a:extLst>
          </p:cNvPr>
          <p:cNvSpPr txBox="1">
            <a:spLocks/>
          </p:cNvSpPr>
          <p:nvPr/>
        </p:nvSpPr>
        <p:spPr bwMode="auto">
          <a:xfrm>
            <a:off x="2156345" y="5114613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67" name="內容版面配置區 1">
            <a:extLst>
              <a:ext uri="{FF2B5EF4-FFF2-40B4-BE49-F238E27FC236}">
                <a16:creationId xmlns:a16="http://schemas.microsoft.com/office/drawing/2014/main" id="{201EB47F-BE21-5D8F-DC28-65D7AD9C43AD}"/>
              </a:ext>
            </a:extLst>
          </p:cNvPr>
          <p:cNvSpPr txBox="1">
            <a:spLocks/>
          </p:cNvSpPr>
          <p:nvPr/>
        </p:nvSpPr>
        <p:spPr bwMode="auto">
          <a:xfrm>
            <a:off x="2380451" y="5113233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&lt;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68" name="內容版面配置區 1">
            <a:extLst>
              <a:ext uri="{FF2B5EF4-FFF2-40B4-BE49-F238E27FC236}">
                <a16:creationId xmlns:a16="http://schemas.microsoft.com/office/drawing/2014/main" id="{0DCFB1A3-055C-3BAF-B5A6-A7F9B5C48468}"/>
              </a:ext>
            </a:extLst>
          </p:cNvPr>
          <p:cNvSpPr txBox="1">
            <a:spLocks/>
          </p:cNvSpPr>
          <p:nvPr/>
        </p:nvSpPr>
        <p:spPr bwMode="auto">
          <a:xfrm>
            <a:off x="2648162" y="5113233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&gt;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69" name="內容版面配置區 1">
            <a:extLst>
              <a:ext uri="{FF2B5EF4-FFF2-40B4-BE49-F238E27FC236}">
                <a16:creationId xmlns:a16="http://schemas.microsoft.com/office/drawing/2014/main" id="{E58A5419-5596-94D9-CEC7-5D234AFC5D1A}"/>
              </a:ext>
            </a:extLst>
          </p:cNvPr>
          <p:cNvSpPr txBox="1">
            <a:spLocks/>
          </p:cNvSpPr>
          <p:nvPr/>
        </p:nvSpPr>
        <p:spPr bwMode="auto">
          <a:xfrm>
            <a:off x="2592350" y="4889761"/>
            <a:ext cx="357423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2nd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70" name="內容版面配置區 1">
            <a:extLst>
              <a:ext uri="{FF2B5EF4-FFF2-40B4-BE49-F238E27FC236}">
                <a16:creationId xmlns:a16="http://schemas.microsoft.com/office/drawing/2014/main" id="{81663E61-E2B8-0743-F180-B1090A195F9C}"/>
              </a:ext>
            </a:extLst>
          </p:cNvPr>
          <p:cNvSpPr txBox="1">
            <a:spLocks/>
          </p:cNvSpPr>
          <p:nvPr/>
        </p:nvSpPr>
        <p:spPr bwMode="auto">
          <a:xfrm flipV="1">
            <a:off x="2713949" y="4668235"/>
            <a:ext cx="132593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+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71" name="內容版面配置區 1">
            <a:extLst>
              <a:ext uri="{FF2B5EF4-FFF2-40B4-BE49-F238E27FC236}">
                <a16:creationId xmlns:a16="http://schemas.microsoft.com/office/drawing/2014/main" id="{CD2F5049-5655-DB0B-23E5-02507BF63D41}"/>
              </a:ext>
            </a:extLst>
          </p:cNvPr>
          <p:cNvSpPr txBox="1">
            <a:spLocks/>
          </p:cNvSpPr>
          <p:nvPr/>
        </p:nvSpPr>
        <p:spPr bwMode="auto">
          <a:xfrm>
            <a:off x="2648162" y="4444763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*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72" name="內容版面配置區 1">
            <a:extLst>
              <a:ext uri="{FF2B5EF4-FFF2-40B4-BE49-F238E27FC236}">
                <a16:creationId xmlns:a16="http://schemas.microsoft.com/office/drawing/2014/main" id="{7BBD658F-B448-DD6E-75AD-C16966C2F220}"/>
              </a:ext>
            </a:extLst>
          </p:cNvPr>
          <p:cNvSpPr txBox="1">
            <a:spLocks/>
          </p:cNvSpPr>
          <p:nvPr/>
        </p:nvSpPr>
        <p:spPr bwMode="auto">
          <a:xfrm>
            <a:off x="2892847" y="4645137"/>
            <a:ext cx="216024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800" dirty="0">
                <a:latin typeface="+mn-ea"/>
              </a:rPr>
              <a:t>-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9A794B4F-6165-A8DB-35C5-2662C850B3BC}"/>
              </a:ext>
            </a:extLst>
          </p:cNvPr>
          <p:cNvSpPr txBox="1"/>
          <p:nvPr/>
        </p:nvSpPr>
        <p:spPr>
          <a:xfrm>
            <a:off x="2876167" y="4438772"/>
            <a:ext cx="2916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÷</a:t>
            </a:r>
            <a:endParaRPr lang="zh-TW" altLang="en-US" sz="800" dirty="0"/>
          </a:p>
        </p:txBody>
      </p:sp>
      <p:sp>
        <p:nvSpPr>
          <p:cNvPr id="74" name="內容版面配置區 1">
            <a:extLst>
              <a:ext uri="{FF2B5EF4-FFF2-40B4-BE49-F238E27FC236}">
                <a16:creationId xmlns:a16="http://schemas.microsoft.com/office/drawing/2014/main" id="{F9A0015B-6C43-030A-0F21-6054B243650A}"/>
              </a:ext>
            </a:extLst>
          </p:cNvPr>
          <p:cNvSpPr txBox="1">
            <a:spLocks/>
          </p:cNvSpPr>
          <p:nvPr/>
        </p:nvSpPr>
        <p:spPr bwMode="auto">
          <a:xfrm>
            <a:off x="2850740" y="5007352"/>
            <a:ext cx="482506" cy="2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500" dirty="0">
                <a:latin typeface="+mn-ea"/>
              </a:rPr>
              <a:t>ENT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95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33" y="-9878"/>
            <a:ext cx="3962400" cy="1143000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VL800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動作說明</a:t>
            </a:r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3B92A6-7964-0523-09E2-0A68CBB5E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33" y="716540"/>
            <a:ext cx="7366719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zh-TW" sz="1800" b="1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rgbClr val="FF3300"/>
                </a:solidFill>
                <a:latin typeface="+mj-ea"/>
                <a:ea typeface="+mj-ea"/>
              </a:rPr>
              <a:t>M01</a:t>
            </a:r>
            <a:r>
              <a:rPr lang="en-US" altLang="zh-TW" sz="1800" dirty="0">
                <a:latin typeface="+mj-ea"/>
                <a:ea typeface="+mj-ea"/>
              </a:rPr>
              <a:t>(CAP):                </a:t>
            </a:r>
            <a:r>
              <a:rPr lang="zh-TW" altLang="en-US" sz="1800" dirty="0">
                <a:latin typeface="+mj-ea"/>
                <a:ea typeface="+mj-ea"/>
              </a:rPr>
              <a:t> </a:t>
            </a:r>
            <a:r>
              <a:rPr lang="en-US" altLang="zh-TW" sz="1800" dirty="0" smtClean="0">
                <a:latin typeface="+mj-ea"/>
                <a:ea typeface="+mj-ea"/>
              </a:rPr>
              <a:t>P04 </a:t>
            </a:r>
            <a:r>
              <a:rPr lang="en-US" altLang="zh-TW" sz="1800" dirty="0">
                <a:latin typeface="+mj-ea"/>
                <a:ea typeface="+mj-ea"/>
              </a:rPr>
              <a:t>(CAP POS)</a:t>
            </a:r>
            <a:endParaRPr lang="zh-TW" altLang="en-US" sz="18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800" dirty="0">
                <a:latin typeface="+mj-ea"/>
                <a:ea typeface="+mj-ea"/>
              </a:rPr>
              <a:t>SPD=100                  </a:t>
            </a:r>
            <a:r>
              <a:rPr lang="zh-TW" altLang="en-US" sz="1800" dirty="0" smtClean="0">
                <a:latin typeface="+mj-ea"/>
                <a:ea typeface="+mj-ea"/>
              </a:rPr>
              <a:t> </a:t>
            </a:r>
            <a:r>
              <a:rPr lang="en-US" altLang="zh-TW" sz="1800" dirty="0" smtClean="0">
                <a:latin typeface="+mj-ea"/>
                <a:ea typeface="+mj-ea"/>
              </a:rPr>
              <a:t>P03</a:t>
            </a:r>
            <a:r>
              <a:rPr lang="en-US" altLang="zh-TW" sz="1800" dirty="0">
                <a:latin typeface="+mj-ea"/>
                <a:ea typeface="+mj-ea"/>
                <a:sym typeface="Wingdings" panose="05000000000000000000" pitchFamily="2" charset="2"/>
              </a:rPr>
              <a:t>600</a:t>
            </a:r>
            <a:r>
              <a:rPr lang="zh-TW" altLang="en-US" sz="18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latin typeface="+mj-ea"/>
                <a:ea typeface="+mj-ea"/>
                <a:sym typeface="Wingdings" panose="05000000000000000000" pitchFamily="2" charset="2"/>
              </a:rPr>
              <a:t>1700</a:t>
            </a:r>
            <a:r>
              <a:rPr lang="zh-TW" altLang="en-US" sz="18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endParaRPr lang="en-US" altLang="zh-TW" sz="18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</a:pPr>
            <a:r>
              <a:rPr lang="zh-TW" altLang="en-US" sz="1800" dirty="0">
                <a:latin typeface="+mj-ea"/>
                <a:ea typeface="+mj-ea"/>
              </a:rPr>
              <a:t>單位</a:t>
            </a:r>
            <a:r>
              <a:rPr lang="en-US" altLang="zh-TW" sz="1800" dirty="0">
                <a:latin typeface="+mj-ea"/>
                <a:ea typeface="+mj-ea"/>
              </a:rPr>
              <a:t>:mm/min </a:t>
            </a:r>
            <a:r>
              <a:rPr lang="zh-TW" altLang="en-US" sz="1800" dirty="0">
                <a:latin typeface="+mj-ea"/>
                <a:ea typeface="+mj-ea"/>
              </a:rPr>
              <a:t>         </a:t>
            </a:r>
            <a:r>
              <a:rPr lang="zh-TW" altLang="en-US" sz="1800" dirty="0" smtClean="0">
                <a:latin typeface="+mj-ea"/>
                <a:ea typeface="+mj-ea"/>
              </a:rPr>
              <a:t> </a:t>
            </a:r>
            <a:r>
              <a:rPr lang="en-US" altLang="zh-TW" sz="1800" dirty="0" smtClean="0">
                <a:latin typeface="+mj-ea"/>
                <a:ea typeface="+mj-ea"/>
              </a:rPr>
              <a:t>P02</a:t>
            </a:r>
            <a:r>
              <a:rPr lang="en-US" altLang="zh-TW" sz="1800" dirty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+mj-ea"/>
                <a:ea typeface="+mj-ea"/>
                <a:sym typeface="Wingdings" panose="05000000000000000000" pitchFamily="2" charset="2"/>
              </a:rPr>
              <a:t>承接</a:t>
            </a:r>
            <a:r>
              <a:rPr lang="en-US" altLang="zh-TW" sz="1800" dirty="0">
                <a:latin typeface="+mj-ea"/>
                <a:ea typeface="+mj-ea"/>
                <a:sym typeface="Wingdings" panose="05000000000000000000" pitchFamily="2" charset="2"/>
              </a:rPr>
              <a:t>ARM</a:t>
            </a:r>
            <a:r>
              <a:rPr lang="zh-TW" altLang="en-US" sz="1800" dirty="0">
                <a:latin typeface="+mj-ea"/>
                <a:ea typeface="+mj-ea"/>
                <a:sym typeface="Wingdings" panose="05000000000000000000" pitchFamily="2" charset="2"/>
              </a:rPr>
              <a:t>上方位置</a:t>
            </a:r>
            <a:r>
              <a:rPr lang="en-US" altLang="zh-TW" sz="1800" dirty="0">
                <a:latin typeface="+mj-ea"/>
                <a:ea typeface="+mj-ea"/>
                <a:sym typeface="Wingdings" panose="05000000000000000000" pitchFamily="2" charset="2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altLang="zh-TW" sz="1800" dirty="0">
                <a:latin typeface="+mj-ea"/>
                <a:ea typeface="+mj-ea"/>
              </a:rPr>
              <a:t>RANGE:0~3000</a:t>
            </a:r>
            <a:r>
              <a:rPr lang="zh-TW" altLang="en-US" sz="1800" dirty="0">
                <a:latin typeface="+mj-ea"/>
                <a:ea typeface="+mj-ea"/>
              </a:rPr>
              <a:t>       </a:t>
            </a:r>
            <a:r>
              <a:rPr lang="en-US" altLang="zh-TW" sz="1800" dirty="0" smtClean="0">
                <a:latin typeface="+mj-ea"/>
                <a:ea typeface="+mj-ea"/>
              </a:rPr>
              <a:t>P05</a:t>
            </a:r>
            <a:r>
              <a:rPr lang="en-US" altLang="zh-TW" sz="1800" dirty="0">
                <a:latin typeface="+mj-ea"/>
                <a:ea typeface="+mj-ea"/>
                <a:sym typeface="Wingdings" panose="05000000000000000000" pitchFamily="2" charset="2"/>
              </a:rPr>
              <a:t>500</a:t>
            </a:r>
            <a:endParaRPr lang="en-US" altLang="zh-TW" sz="1800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sz="1800" dirty="0">
                <a:latin typeface="+mj-ea"/>
                <a:ea typeface="+mj-ea"/>
              </a:rPr>
              <a:t>                   </a:t>
            </a:r>
            <a:r>
              <a:rPr lang="zh-TW" altLang="en-US" sz="1800" dirty="0">
                <a:latin typeface="+mj-ea"/>
                <a:ea typeface="+mj-ea"/>
              </a:rPr>
              <a:t>                </a:t>
            </a:r>
            <a:r>
              <a:rPr lang="zh-TW" altLang="en-US" sz="1800" dirty="0" smtClean="0">
                <a:latin typeface="+mj-ea"/>
                <a:ea typeface="+mj-ea"/>
              </a:rPr>
              <a:t> </a:t>
            </a:r>
            <a:r>
              <a:rPr lang="en-US" altLang="zh-TW" sz="1800" dirty="0" smtClean="0">
                <a:latin typeface="+mj-ea"/>
                <a:ea typeface="+mj-ea"/>
              </a:rPr>
              <a:t>P01</a:t>
            </a:r>
            <a:r>
              <a:rPr lang="en-US" altLang="zh-TW" sz="1800" dirty="0">
                <a:latin typeface="+mj-ea"/>
                <a:ea typeface="+mj-ea"/>
              </a:rPr>
              <a:t>(</a:t>
            </a:r>
            <a:r>
              <a:rPr lang="zh-TW" altLang="en-US" sz="1800" dirty="0">
                <a:latin typeface="+mj-ea"/>
                <a:ea typeface="+mj-ea"/>
              </a:rPr>
              <a:t>承接最低</a:t>
            </a:r>
            <a:r>
              <a:rPr lang="en-US" altLang="zh-TW" sz="1800" dirty="0">
                <a:latin typeface="+mj-ea"/>
                <a:ea typeface="+mj-ea"/>
              </a:rPr>
              <a:t>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977341-44C7-E794-7CF0-527A5404ED3C}"/>
              </a:ext>
            </a:extLst>
          </p:cNvPr>
          <p:cNvSpPr txBox="1"/>
          <p:nvPr/>
        </p:nvSpPr>
        <p:spPr>
          <a:xfrm>
            <a:off x="862881" y="4922628"/>
            <a:ext cx="666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rgbClr val="FF3300"/>
                </a:solidFill>
                <a:latin typeface="+mj-ea"/>
                <a:ea typeface="+mj-ea"/>
              </a:rPr>
              <a:t>M03</a:t>
            </a:r>
            <a:r>
              <a:rPr lang="en-US" altLang="zh-TW" sz="1800" dirty="0">
                <a:latin typeface="+mj-ea"/>
                <a:ea typeface="+mj-ea"/>
              </a:rPr>
              <a:t>:SHUTTER UP/DOWN (M03,M04</a:t>
            </a:r>
            <a:r>
              <a:rPr lang="zh-TW" altLang="en-US" sz="1800" dirty="0">
                <a:latin typeface="+mj-ea"/>
                <a:ea typeface="+mj-ea"/>
              </a:rPr>
              <a:t>由氣缸帶動</a:t>
            </a:r>
            <a:r>
              <a:rPr lang="en-US" altLang="zh-TW" sz="1800" dirty="0">
                <a:latin typeface="+mj-ea"/>
                <a:ea typeface="+mj-ea"/>
              </a:rPr>
              <a:t>ON/OFF)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EC9D69-9593-0679-4669-D3781112331E}"/>
              </a:ext>
            </a:extLst>
          </p:cNvPr>
          <p:cNvSpPr txBox="1"/>
          <p:nvPr/>
        </p:nvSpPr>
        <p:spPr>
          <a:xfrm>
            <a:off x="862881" y="53012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rgbClr val="FF3300"/>
                </a:solidFill>
                <a:latin typeface="+mj-ea"/>
                <a:ea typeface="+mj-ea"/>
              </a:rPr>
              <a:t>M04</a:t>
            </a:r>
            <a:r>
              <a:rPr lang="en-US" altLang="zh-TW" sz="1800" dirty="0">
                <a:latin typeface="+mj-ea"/>
                <a:ea typeface="+mj-ea"/>
              </a:rPr>
              <a:t>:SHUTTER OPEN/CLOSE(</a:t>
            </a:r>
            <a:r>
              <a:rPr lang="zh-TW" altLang="en-US" sz="1800" dirty="0">
                <a:latin typeface="+mj-ea"/>
                <a:ea typeface="+mj-ea"/>
              </a:rPr>
              <a:t>旋轉</a:t>
            </a:r>
            <a:r>
              <a:rPr lang="en-US" altLang="zh-TW" sz="1800" dirty="0">
                <a:latin typeface="+mj-ea"/>
                <a:ea typeface="+mj-ea"/>
              </a:rPr>
              <a:t>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BD1610-1503-5ECE-35E2-95EF2CBA77F0}"/>
              </a:ext>
            </a:extLst>
          </p:cNvPr>
          <p:cNvSpPr txBox="1"/>
          <p:nvPr/>
        </p:nvSpPr>
        <p:spPr>
          <a:xfrm>
            <a:off x="859853" y="3300727"/>
            <a:ext cx="4578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3300"/>
                </a:solidFill>
                <a:latin typeface="+mj-ea"/>
                <a:ea typeface="+mj-ea"/>
              </a:rPr>
              <a:t>M02</a:t>
            </a:r>
            <a:r>
              <a:rPr lang="en-US" altLang="zh-TW" sz="1800" dirty="0">
                <a:latin typeface="+mj-ea"/>
                <a:ea typeface="+mj-ea"/>
              </a:rPr>
              <a:t>(ARM): P01(BOAT LOCK) 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FE42D5-0B78-E626-D6C4-8FABAD8310A2}"/>
              </a:ext>
            </a:extLst>
          </p:cNvPr>
          <p:cNvSpPr txBox="1"/>
          <p:nvPr/>
        </p:nvSpPr>
        <p:spPr>
          <a:xfrm>
            <a:off x="914400" y="37177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latin typeface="+mj-ea"/>
                <a:ea typeface="+mj-ea"/>
                <a:sym typeface="Wingdings" panose="05000000000000000000" pitchFamily="2" charset="2"/>
              </a:rPr>
              <a:t>SPD=0.5    </a:t>
            </a:r>
            <a:r>
              <a:rPr lang="zh-TW" altLang="en-US" sz="1800" dirty="0">
                <a:latin typeface="+mj-ea"/>
                <a:ea typeface="+mj-ea"/>
                <a:sym typeface="Wingdings" panose="05000000000000000000" pitchFamily="2" charset="2"/>
              </a:rPr>
              <a:t>   </a:t>
            </a:r>
            <a:r>
              <a:rPr lang="en-US" altLang="zh-TW" sz="1800" dirty="0">
                <a:latin typeface="+mj-ea"/>
                <a:ea typeface="+mj-ea"/>
                <a:sym typeface="Wingdings" panose="05000000000000000000" pitchFamily="2" charset="2"/>
              </a:rPr>
              <a:t>P02(</a:t>
            </a:r>
            <a:r>
              <a:rPr lang="zh-TW" altLang="en-US" sz="1800" dirty="0">
                <a:latin typeface="+mj-ea"/>
                <a:ea typeface="+mj-ea"/>
                <a:sym typeface="Wingdings" panose="05000000000000000000" pitchFamily="2" charset="2"/>
              </a:rPr>
              <a:t>承接位置</a:t>
            </a:r>
            <a:r>
              <a:rPr lang="en-US" altLang="zh-TW" sz="1800" dirty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+mj-ea"/>
              <a:ea typeface="+mj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CE4415-6CAC-BD89-F87D-93BEB0774501}"/>
              </a:ext>
            </a:extLst>
          </p:cNvPr>
          <p:cNvSpPr txBox="1"/>
          <p:nvPr/>
        </p:nvSpPr>
        <p:spPr>
          <a:xfrm>
            <a:off x="914400" y="4136315"/>
            <a:ext cx="457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dirty="0">
                <a:latin typeface="+mj-ea"/>
                <a:ea typeface="+mj-ea"/>
                <a:sym typeface="Wingdings" panose="05000000000000000000" pitchFamily="2" charset="2"/>
              </a:rPr>
              <a:t>單位</a:t>
            </a:r>
            <a:r>
              <a:rPr lang="en-US" altLang="zh-TW" sz="1800" dirty="0">
                <a:latin typeface="+mj-ea"/>
                <a:ea typeface="+mj-ea"/>
                <a:sym typeface="Wingdings" panose="05000000000000000000" pitchFamily="2" charset="2"/>
              </a:rPr>
              <a:t>:rpm</a:t>
            </a:r>
            <a:r>
              <a:rPr lang="zh-TW" altLang="en-US" sz="1800" dirty="0">
                <a:latin typeface="+mj-ea"/>
                <a:ea typeface="+mj-ea"/>
                <a:sym typeface="Wingdings" panose="05000000000000000000" pitchFamily="2" charset="2"/>
              </a:rPr>
              <a:t>    </a:t>
            </a:r>
            <a:r>
              <a:rPr lang="en-US" altLang="zh-TW" sz="1800" dirty="0">
                <a:latin typeface="+mj-ea"/>
                <a:ea typeface="+mj-ea"/>
                <a:sym typeface="Wingdings" panose="05000000000000000000" pitchFamily="2" charset="2"/>
              </a:rPr>
              <a:t>P03(RUN</a:t>
            </a:r>
            <a:r>
              <a:rPr lang="zh-TW" altLang="en-US" sz="1800" dirty="0">
                <a:latin typeface="+mj-ea"/>
                <a:ea typeface="+mj-ea"/>
                <a:sym typeface="Wingdings" panose="05000000000000000000" pitchFamily="2" charset="2"/>
              </a:rPr>
              <a:t>貨位置</a:t>
            </a:r>
            <a:r>
              <a:rPr lang="en-US" altLang="zh-TW" sz="1800" dirty="0">
                <a:latin typeface="+mj-ea"/>
                <a:ea typeface="+mj-ea"/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RANGE:0~6</a:t>
            </a:r>
            <a:endParaRPr lang="en-US" altLang="zh-TW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140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BB2F7B-B55D-5CE8-D617-2D056188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718F3A-B1E3-EEC7-6B6E-57AB8D23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9526DE-E126-E7A4-C452-6D2859145F46}"/>
              </a:ext>
            </a:extLst>
          </p:cNvPr>
          <p:cNvSpPr txBox="1"/>
          <p:nvPr/>
        </p:nvSpPr>
        <p:spPr>
          <a:xfrm>
            <a:off x="913139" y="3789040"/>
            <a:ext cx="7113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SET</a:t>
            </a:r>
            <a:r>
              <a:rPr lang="en-US" altLang="zh-TW" dirty="0">
                <a:latin typeface="+mj-ea"/>
                <a:ea typeface="+mj-ea"/>
              </a:rPr>
              <a:t>:</a:t>
            </a:r>
            <a:r>
              <a:rPr lang="zh-TW" altLang="en-US" dirty="0">
                <a:latin typeface="+mj-ea"/>
                <a:ea typeface="+mj-ea"/>
              </a:rPr>
              <a:t>更改</a:t>
            </a:r>
            <a:r>
              <a:rPr lang="en-US" altLang="zh-TW" dirty="0">
                <a:latin typeface="+mj-ea"/>
                <a:ea typeface="+mj-ea"/>
              </a:rPr>
              <a:t>M01~M06</a:t>
            </a:r>
            <a:r>
              <a:rPr lang="zh-TW" altLang="en-US" dirty="0">
                <a:latin typeface="+mj-ea"/>
                <a:ea typeface="+mj-ea"/>
              </a:rPr>
              <a:t>之位置和速度</a:t>
            </a:r>
            <a:endParaRPr lang="en-US" altLang="zh-TW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MANUAL</a:t>
            </a:r>
            <a:r>
              <a:rPr lang="en-US" altLang="zh-TW" dirty="0">
                <a:latin typeface="+mj-ea"/>
                <a:ea typeface="+mj-ea"/>
              </a:rPr>
              <a:t>:</a:t>
            </a:r>
            <a:r>
              <a:rPr lang="zh-TW" altLang="en-US" dirty="0">
                <a:latin typeface="+mj-ea"/>
                <a:ea typeface="+mj-ea"/>
              </a:rPr>
              <a:t>手動操作</a:t>
            </a:r>
            <a:r>
              <a:rPr lang="en-US" altLang="zh-TW" dirty="0">
                <a:latin typeface="+mj-ea"/>
                <a:ea typeface="+mj-ea"/>
              </a:rPr>
              <a:t>M01~M06</a:t>
            </a:r>
            <a:r>
              <a:rPr lang="zh-TW" altLang="en-US" dirty="0">
                <a:latin typeface="+mj-ea"/>
                <a:ea typeface="+mj-ea"/>
              </a:rPr>
              <a:t>之動作</a:t>
            </a:r>
            <a:endParaRPr lang="en-US" altLang="zh-TW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ADJUST</a:t>
            </a:r>
            <a:r>
              <a:rPr lang="en-US" altLang="zh-TW" dirty="0">
                <a:latin typeface="+mj-ea"/>
                <a:ea typeface="+mj-ea"/>
              </a:rPr>
              <a:t>:</a:t>
            </a:r>
            <a:r>
              <a:rPr lang="zh-TW" altLang="en-US" dirty="0">
                <a:latin typeface="+mj-ea"/>
                <a:ea typeface="+mj-ea"/>
              </a:rPr>
              <a:t>半自動操作</a:t>
            </a:r>
            <a:r>
              <a:rPr lang="en-US" altLang="zh-TW" dirty="0">
                <a:latin typeface="+mj-ea"/>
                <a:ea typeface="+mj-ea"/>
              </a:rPr>
              <a:t>M01~M06</a:t>
            </a:r>
            <a:r>
              <a:rPr lang="zh-TW" altLang="en-US" dirty="0">
                <a:latin typeface="+mj-ea"/>
                <a:ea typeface="+mj-ea"/>
              </a:rPr>
              <a:t>之動作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3DFF89-D4CE-2E4A-FEA1-B135E89FF179}"/>
              </a:ext>
            </a:extLst>
          </p:cNvPr>
          <p:cNvSpPr txBox="1"/>
          <p:nvPr/>
        </p:nvSpPr>
        <p:spPr>
          <a:xfrm>
            <a:off x="826323" y="48530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執行動作時如需要停止任按一鍵即可</a:t>
            </a:r>
            <a:r>
              <a:rPr lang="en-US" altLang="zh-TW" dirty="0">
                <a:latin typeface="+mj-ea"/>
                <a:ea typeface="+mj-ea"/>
              </a:rPr>
              <a:t>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2814189-5056-A66C-CCE9-D85203ECD1C4}"/>
              </a:ext>
            </a:extLst>
          </p:cNvPr>
          <p:cNvSpPr txBox="1"/>
          <p:nvPr/>
        </p:nvSpPr>
        <p:spPr>
          <a:xfrm>
            <a:off x="913139" y="6865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3300"/>
                </a:solidFill>
                <a:latin typeface="+mj-ea"/>
                <a:ea typeface="+mj-ea"/>
              </a:rPr>
              <a:t>M05</a:t>
            </a:r>
            <a:r>
              <a:rPr lang="en-US" altLang="zh-TW" dirty="0">
                <a:latin typeface="+mj-ea"/>
                <a:ea typeface="+mj-ea"/>
              </a:rPr>
              <a:t>:BOAT LOCK/UNLOCK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8A9E67-AA08-CA86-AD34-14505DDA6972}"/>
              </a:ext>
            </a:extLst>
          </p:cNvPr>
          <p:cNvSpPr txBox="1"/>
          <p:nvPr/>
        </p:nvSpPr>
        <p:spPr>
          <a:xfrm>
            <a:off x="916078" y="1124744"/>
            <a:ext cx="6176202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3300"/>
                </a:solidFill>
                <a:latin typeface="+mj-ea"/>
                <a:ea typeface="+mj-ea"/>
              </a:rPr>
              <a:t>M06</a:t>
            </a:r>
            <a:r>
              <a:rPr lang="en-US" altLang="zh-TW" dirty="0">
                <a:latin typeface="+mj-ea"/>
                <a:ea typeface="+mj-ea"/>
              </a:rPr>
              <a:t>:BOAT ROTATION(P01=HOME)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latin typeface="+mj-ea"/>
                <a:ea typeface="+mj-ea"/>
              </a:rPr>
              <a:t>SPD=1</a:t>
            </a:r>
          </a:p>
          <a:p>
            <a:pPr>
              <a:spcBef>
                <a:spcPct val="50000"/>
              </a:spcBef>
            </a:pPr>
            <a:r>
              <a:rPr lang="zh-TW" altLang="en-US" dirty="0">
                <a:latin typeface="+mj-ea"/>
                <a:ea typeface="+mj-ea"/>
              </a:rPr>
              <a:t>單位</a:t>
            </a:r>
            <a:r>
              <a:rPr lang="en-US" altLang="zh-TW" dirty="0">
                <a:latin typeface="+mj-ea"/>
                <a:ea typeface="+mj-ea"/>
              </a:rPr>
              <a:t>:rpm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latin typeface="+mj-ea"/>
                <a:ea typeface="+mj-ea"/>
              </a:rPr>
              <a:t>RANGE:0.1~20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TW" altLang="en-US" dirty="0">
                <a:latin typeface="+mj-ea"/>
                <a:ea typeface="+mj-ea"/>
              </a:rPr>
              <a:t>做完所有動作時須確認所有位置需在</a:t>
            </a:r>
            <a:r>
              <a:rPr lang="en-US" altLang="zh-TW" dirty="0">
                <a:latin typeface="+mj-ea"/>
                <a:ea typeface="+mj-ea"/>
              </a:rPr>
              <a:t>P01</a:t>
            </a:r>
            <a:r>
              <a:rPr lang="zh-TW" altLang="en-US" dirty="0">
                <a:latin typeface="+mj-ea"/>
                <a:ea typeface="+mj-ea"/>
              </a:rPr>
              <a:t>位置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latin typeface="+mj-ea"/>
                <a:ea typeface="+mj-ea"/>
              </a:rPr>
              <a:t>M06 RUN</a:t>
            </a:r>
            <a:r>
              <a:rPr lang="zh-TW" altLang="en-US" dirty="0">
                <a:latin typeface="+mj-ea"/>
                <a:ea typeface="+mj-ea"/>
              </a:rPr>
              <a:t>貨時順時鐘繞</a:t>
            </a:r>
          </a:p>
        </p:txBody>
      </p:sp>
    </p:spTree>
    <p:extLst>
      <p:ext uri="{BB962C8B-B14F-4D97-AF65-F5344CB8AC3E}">
        <p14:creationId xmlns:p14="http://schemas.microsoft.com/office/powerpoint/2010/main" val="2910473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564697-3EE5-488A-BC85-82ABB272727B}"/>
</file>

<file path=customXml/itemProps2.xml><?xml version="1.0" encoding="utf-8"?>
<ds:datastoreItem xmlns:ds="http://schemas.openxmlformats.org/officeDocument/2006/customXml" ds:itemID="{A6E2AC4C-FE06-4EB5-A213-DB7E597777DE}"/>
</file>

<file path=customXml/itemProps3.xml><?xml version="1.0" encoding="utf-8"?>
<ds:datastoreItem xmlns:ds="http://schemas.openxmlformats.org/officeDocument/2006/customXml" ds:itemID="{88FB37D9-6FDA-4FE5-9C59-BBAA7A32FCAF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20447</TotalTime>
  <Words>789</Words>
  <Application>Microsoft Office PowerPoint</Application>
  <PresentationFormat>如螢幕大小 (4:3)</PresentationFormat>
  <Paragraphs>215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Franklin Gothic Book</vt:lpstr>
      <vt:lpstr>Perpetua</vt:lpstr>
      <vt:lpstr>微軟正黑體</vt:lpstr>
      <vt:lpstr>新細明體</vt:lpstr>
      <vt:lpstr>Arial</vt:lpstr>
      <vt:lpstr>Broadway</vt:lpstr>
      <vt:lpstr>Calibri</vt:lpstr>
      <vt:lpstr>Wingdings</vt:lpstr>
      <vt:lpstr>Wingdings 2</vt:lpstr>
      <vt:lpstr>Nuvoton佈景主題</vt:lpstr>
      <vt:lpstr>爐管新人學習進度報告</vt:lpstr>
      <vt:lpstr> 報告內容</vt:lpstr>
      <vt:lpstr>PowerPoint 簡報</vt:lpstr>
      <vt:lpstr>一、機台主體架構</vt:lpstr>
      <vt:lpstr>二、VL800簡介 </vt:lpstr>
      <vt:lpstr>PowerPoint 簡報</vt:lpstr>
      <vt:lpstr>三、VL800按鍵說明</vt:lpstr>
      <vt:lpstr>四、VL800動作說明</vt:lpstr>
      <vt:lpstr>PowerPoint 簡報</vt:lpstr>
      <vt:lpstr>五、補充說明</vt:lpstr>
      <vt:lpstr>PowerPoint 簡報</vt:lpstr>
      <vt:lpstr>六、總結&amp;心得 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444</cp:revision>
  <dcterms:created xsi:type="dcterms:W3CDTF">2012-03-21T02:57:47Z</dcterms:created>
  <dcterms:modified xsi:type="dcterms:W3CDTF">2022-07-18T02:10:32Z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38600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