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333" r:id="rId7"/>
    <p:sldId id="319" r:id="rId8"/>
    <p:sldId id="334" r:id="rId9"/>
    <p:sldId id="320" r:id="rId10"/>
    <p:sldId id="322" r:id="rId11"/>
    <p:sldId id="323" r:id="rId12"/>
    <p:sldId id="324" r:id="rId13"/>
    <p:sldId id="325" r:id="rId1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20  YHOUYANG" initials="SY" lastIdx="2" clrIdx="0">
    <p:extLst>
      <p:ext uri="{19B8F6BF-5375-455C-9EA6-DF929625EA0E}">
        <p15:presenceInfo xmlns:p15="http://schemas.microsoft.com/office/powerpoint/2012/main" userId="S-1-5-21-1137583143-207010267-111258281-53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51"/>
    <a:srgbClr val="E61C0E"/>
    <a:srgbClr val="FC2110"/>
    <a:srgbClr val="E2EEDA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2022/7/18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FE6CF47-6A91-4A9F-A92B-9830A6788164}" type="datetime1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67058-9A7E-42FA-83FE-D45C7E8D9D4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2022.06.06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2022.06.17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六、總結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2B174B73-BD2E-A1F1-51EE-033344222AB5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這兩週做了好多次</a:t>
            </a:r>
            <a:r>
              <a:rPr kumimoji="0" lang="en-US" altLang="zh-TW" sz="2400" dirty="0">
                <a:latin typeface="+mn-ea"/>
              </a:rPr>
              <a:t>Nitride</a:t>
            </a:r>
            <a:r>
              <a:rPr kumimoji="0" lang="zh-TW" altLang="en-US" sz="2400" dirty="0">
                <a:latin typeface="+mn-ea"/>
              </a:rPr>
              <a:t>的</a:t>
            </a:r>
            <a:r>
              <a:rPr kumimoji="0" lang="en-US" altLang="zh-TW" sz="2400" dirty="0">
                <a:latin typeface="+mn-ea"/>
              </a:rPr>
              <a:t>BPM</a:t>
            </a:r>
            <a:r>
              <a:rPr kumimoji="0" lang="zh-TW" altLang="en-US" sz="2400" dirty="0">
                <a:latin typeface="+mn-ea"/>
              </a:rPr>
              <a:t>，從不熟悉到速度慢慢提升上來，再從速度方面到細節。</a:t>
            </a: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這幾次</a:t>
            </a:r>
            <a:r>
              <a:rPr kumimoji="0" lang="en-US" altLang="zh-TW" sz="2400" dirty="0">
                <a:latin typeface="+mn-ea"/>
              </a:rPr>
              <a:t>BPM</a:t>
            </a:r>
            <a:r>
              <a:rPr kumimoji="0" lang="zh-TW" altLang="en-US" sz="2400" dirty="0">
                <a:latin typeface="+mn-ea"/>
              </a:rPr>
              <a:t>都有狀況發生，例如</a:t>
            </a:r>
            <a:r>
              <a:rPr kumimoji="0" lang="en-US" altLang="zh-TW" sz="2400" dirty="0">
                <a:latin typeface="+mn-ea"/>
              </a:rPr>
              <a:t>:Manifold</a:t>
            </a:r>
            <a:r>
              <a:rPr kumimoji="0" lang="zh-TW" altLang="en-US" sz="2400" dirty="0">
                <a:latin typeface="+mn-ea"/>
              </a:rPr>
              <a:t>水管漏水、機台</a:t>
            </a:r>
            <a:r>
              <a:rPr kumimoji="0" lang="en-US" altLang="zh-TW" sz="2400" dirty="0">
                <a:latin typeface="+mn-ea"/>
              </a:rPr>
              <a:t>110V</a:t>
            </a:r>
            <a:r>
              <a:rPr kumimoji="0" lang="zh-TW" altLang="en-US" sz="2400" dirty="0">
                <a:latin typeface="+mn-ea"/>
              </a:rPr>
              <a:t>跳電、</a:t>
            </a:r>
            <a:r>
              <a:rPr kumimoji="0" lang="en-US" altLang="zh-TW" sz="2400" dirty="0">
                <a:latin typeface="+mn-ea"/>
              </a:rPr>
              <a:t>Control Panel</a:t>
            </a:r>
            <a:r>
              <a:rPr kumimoji="0" lang="zh-TW" altLang="en-US" sz="2400" dirty="0">
                <a:latin typeface="+mn-ea"/>
              </a:rPr>
              <a:t>風扇故障導致</a:t>
            </a:r>
            <a:r>
              <a:rPr kumimoji="0" lang="en-US" altLang="zh-TW" sz="2400" dirty="0">
                <a:latin typeface="+mn-ea"/>
              </a:rPr>
              <a:t>T-bawl</a:t>
            </a:r>
            <a:r>
              <a:rPr kumimoji="0" lang="zh-TW" altLang="en-US" sz="2400" dirty="0">
                <a:latin typeface="+mn-ea"/>
              </a:rPr>
              <a:t>怪怪的，每次的問題都是成長的機會，經過這幾次的狀況讓我對於</a:t>
            </a:r>
            <a:r>
              <a:rPr kumimoji="0" lang="en-US" altLang="zh-TW" sz="2400" dirty="0">
                <a:latin typeface="+mn-ea"/>
              </a:rPr>
              <a:t>LPCVD</a:t>
            </a:r>
            <a:r>
              <a:rPr kumimoji="0" lang="zh-TW" altLang="en-US" sz="2400" dirty="0">
                <a:latin typeface="+mn-ea"/>
              </a:rPr>
              <a:t> </a:t>
            </a:r>
            <a:r>
              <a:rPr kumimoji="0" lang="en-US" altLang="zh-TW" sz="2400" dirty="0">
                <a:latin typeface="+mn-ea"/>
              </a:rPr>
              <a:t>BPM</a:t>
            </a:r>
            <a:r>
              <a:rPr kumimoji="0" lang="zh-TW" altLang="en-US" sz="2400" dirty="0">
                <a:latin typeface="+mn-ea"/>
              </a:rPr>
              <a:t>也是越來越有信心。</a:t>
            </a: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感謝尚勳學長帶我們渡過難忘的</a:t>
            </a:r>
            <a:r>
              <a:rPr kumimoji="0" lang="en-US" altLang="zh-TW" sz="2400" dirty="0">
                <a:latin typeface="+mn-ea"/>
              </a:rPr>
              <a:t>Nitride</a:t>
            </a:r>
            <a:r>
              <a:rPr kumimoji="0" lang="zh-TW" altLang="en-US" sz="2400" dirty="0">
                <a:latin typeface="+mn-ea"/>
              </a:rPr>
              <a:t> </a:t>
            </a:r>
            <a:r>
              <a:rPr kumimoji="0" lang="en-US" altLang="zh-TW" sz="2400" dirty="0">
                <a:latin typeface="+mn-ea"/>
              </a:rPr>
              <a:t>BPM</a:t>
            </a:r>
            <a:r>
              <a:rPr kumimoji="0" lang="zh-TW" altLang="en-US" sz="2400" dirty="0">
                <a:latin typeface="+mn-ea"/>
              </a:rPr>
              <a:t>週，而我還有很多地方不懂還請各位學長多多包容了。</a:t>
            </a:r>
            <a:endParaRPr kumimoji="0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981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858616"/>
            <a:ext cx="7772400" cy="270128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LPCVD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大致流程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Teos BPM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Nitride BPM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Poly BPM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後段流程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六、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6F5185-CDC3-0397-172F-6BA826368662}"/>
              </a:ext>
            </a:extLst>
          </p:cNvPr>
          <p:cNvSpPr txBox="1">
            <a:spLocks/>
          </p:cNvSpPr>
          <p:nvPr/>
        </p:nvSpPr>
        <p:spPr bwMode="auto">
          <a:xfrm>
            <a:off x="905551" y="1173529"/>
            <a:ext cx="7772400" cy="6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chemeClr val="tx1"/>
                </a:solidFill>
              </a:rPr>
              <a:t>主題</a:t>
            </a:r>
            <a:r>
              <a:rPr kumimoji="0" lang="en-US" altLang="zh-TW" b="1" dirty="0">
                <a:solidFill>
                  <a:schemeClr val="tx1"/>
                </a:solidFill>
              </a:rPr>
              <a:t>:LPCVD</a:t>
            </a:r>
            <a:r>
              <a:rPr kumimoji="0" lang="zh-TW" altLang="en-US" b="1" dirty="0">
                <a:solidFill>
                  <a:schemeClr val="tx1"/>
                </a:solidFill>
              </a:rPr>
              <a:t> </a:t>
            </a:r>
            <a:r>
              <a:rPr kumimoji="0" lang="en-US" altLang="zh-TW" b="1" dirty="0">
                <a:solidFill>
                  <a:schemeClr val="tx1"/>
                </a:solidFill>
              </a:rPr>
              <a:t>BPM~4PM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914400" y="4559896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zh-TW" sz="18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EC602E-39EF-0AAB-E7B7-F8964B43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6BAB7B-7CEC-818E-FCA2-B1A386EE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827584" y="476672"/>
            <a:ext cx="78340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3600" b="1" dirty="0">
                <a:latin typeface="+mn-ea"/>
              </a:rPr>
              <a:t>兩週主要實作內容</a:t>
            </a:r>
            <a:r>
              <a:rPr kumimoji="0" lang="en-US" altLang="zh-TW" sz="3600" b="1" dirty="0">
                <a:latin typeface="+mn-ea"/>
              </a:rPr>
              <a:t>:</a:t>
            </a:r>
            <a:endParaRPr kumimoji="0" lang="en-US" altLang="zh-TW" sz="2800" b="1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6/6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N1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6/7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N4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6/8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GRD-3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觀摩學習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6/9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N3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2PM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6/10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N7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2PM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6/13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RTP-4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25PM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6/14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GRD-2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更換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WHEEL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6/15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F16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YPM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 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6/16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N1 1PM 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6/17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T6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3PM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後段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)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5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D0DB-6239-B021-9A25-86CB9077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78" y="592257"/>
            <a:ext cx="7784199" cy="621225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LPCVD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BPM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大致流程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E39E3-2737-E07E-3DBA-11ED464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7FC8A-FF5D-F50A-EE36-9144BF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CFD85BF-7333-89E5-791F-C3EC346039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213482"/>
            <a:ext cx="7546032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1: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確認機台狀況</a:t>
            </a:r>
            <a:r>
              <a:rPr lang="en-US" altLang="zh-TW" dirty="0">
                <a:latin typeface="+mj-ea"/>
                <a:ea typeface="+mj-ea"/>
              </a:rPr>
              <a:t>Ready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PM</a:t>
            </a:r>
            <a:r>
              <a:rPr lang="zh-TW" altLang="en-US" dirty="0">
                <a:latin typeface="+mj-ea"/>
                <a:ea typeface="+mj-ea"/>
              </a:rPr>
              <a:t>，把</a:t>
            </a:r>
            <a:r>
              <a:rPr lang="en-US" altLang="zh-TW" dirty="0">
                <a:latin typeface="+mj-ea"/>
                <a:ea typeface="+mj-ea"/>
              </a:rPr>
              <a:t>PM</a:t>
            </a:r>
            <a:r>
              <a:rPr lang="zh-TW" altLang="en-US" dirty="0">
                <a:latin typeface="+mj-ea"/>
                <a:ea typeface="+mj-ea"/>
              </a:rPr>
              <a:t>牌子掛於機台前方，並將</a:t>
            </a:r>
            <a:r>
              <a:rPr lang="en-US" altLang="zh-TW" dirty="0">
                <a:latin typeface="+mj-ea"/>
                <a:ea typeface="+mj-ea"/>
              </a:rPr>
              <a:t>VL800</a:t>
            </a:r>
            <a:r>
              <a:rPr lang="zh-TW" altLang="en-US" dirty="0">
                <a:latin typeface="+mj-ea"/>
                <a:ea typeface="+mj-ea"/>
              </a:rPr>
              <a:t>拿到機台後方。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2: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Pedestal(Pedestal Cover)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Boat</a:t>
            </a:r>
            <a:r>
              <a:rPr lang="zh-TW" altLang="en-US" dirty="0">
                <a:latin typeface="+mj-ea"/>
                <a:ea typeface="+mj-ea"/>
              </a:rPr>
              <a:t>拿至洗管間等待清洗，拆下賓士盤、</a:t>
            </a:r>
            <a:r>
              <a:rPr lang="en-US" altLang="zh-TW" dirty="0">
                <a:latin typeface="+mj-ea"/>
                <a:ea typeface="+mj-ea"/>
              </a:rPr>
              <a:t>Dust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Tray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 Piping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Shutter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Cold Trap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3: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拆除內管</a:t>
            </a:r>
            <a:r>
              <a:rPr lang="en-US" altLang="zh-TW" dirty="0">
                <a:latin typeface="+mj-ea"/>
                <a:ea typeface="+mj-ea"/>
              </a:rPr>
              <a:t>Injector</a:t>
            </a:r>
            <a:r>
              <a:rPr lang="zh-TW" altLang="en-US" dirty="0">
                <a:latin typeface="+mj-ea"/>
                <a:ea typeface="+mj-ea"/>
              </a:rPr>
              <a:t>，拿治具拆除內管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由</a:t>
            </a:r>
            <a:r>
              <a:rPr lang="en-US" altLang="zh-TW" dirty="0">
                <a:latin typeface="+mj-ea"/>
                <a:ea typeface="+mj-ea"/>
              </a:rPr>
              <a:t>Lock</a:t>
            </a:r>
            <a:r>
              <a:rPr lang="zh-TW" altLang="en-US" dirty="0">
                <a:latin typeface="+mj-ea"/>
                <a:ea typeface="+mj-ea"/>
              </a:rPr>
              <a:t>傳向</a:t>
            </a:r>
            <a:r>
              <a:rPr lang="en-US" altLang="zh-TW" dirty="0">
                <a:latin typeface="+mj-ea"/>
                <a:ea typeface="+mj-ea"/>
              </a:rPr>
              <a:t>Free)</a:t>
            </a:r>
            <a:r>
              <a:rPr lang="zh-TW" altLang="en-US" dirty="0">
                <a:latin typeface="+mj-ea"/>
                <a:ea typeface="+mj-ea"/>
              </a:rPr>
              <a:t>，拿至洗管間等待清洗。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5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11A9C-EF04-4765-C14D-1977C60C3B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548680"/>
            <a:ext cx="7690048" cy="547112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4: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拆除外管</a:t>
            </a:r>
            <a:r>
              <a:rPr lang="en-US" altLang="zh-TW" dirty="0">
                <a:latin typeface="+mj-ea"/>
                <a:ea typeface="+mj-ea"/>
              </a:rPr>
              <a:t>Injector(</a:t>
            </a:r>
            <a:r>
              <a:rPr lang="zh-TW" altLang="en-US" dirty="0">
                <a:latin typeface="+mj-ea"/>
                <a:ea typeface="+mj-ea"/>
              </a:rPr>
              <a:t>還有</a:t>
            </a:r>
            <a:r>
              <a:rPr lang="en-US" altLang="zh-TW" dirty="0">
                <a:latin typeface="+mj-ea"/>
                <a:ea typeface="+mj-ea"/>
              </a:rPr>
              <a:t>T/C)</a:t>
            </a:r>
            <a:r>
              <a:rPr lang="zh-TW" altLang="en-US" dirty="0">
                <a:latin typeface="+mj-ea"/>
                <a:ea typeface="+mj-ea"/>
              </a:rPr>
              <a:t>，拿外管治具拆除外管，拿至洗管間等待清洗。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5: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將乾淨的</a:t>
            </a:r>
            <a:r>
              <a:rPr lang="en-US" altLang="zh-TW" dirty="0">
                <a:latin typeface="+mj-ea"/>
                <a:ea typeface="+mj-ea"/>
              </a:rPr>
              <a:t>Manifold</a:t>
            </a:r>
            <a:r>
              <a:rPr lang="zh-TW" altLang="en-US" dirty="0">
                <a:latin typeface="+mj-ea"/>
                <a:ea typeface="+mj-ea"/>
              </a:rPr>
              <a:t>放置在治具上，安裝外管和外管的</a:t>
            </a:r>
            <a:r>
              <a:rPr lang="en-US" altLang="zh-TW" dirty="0">
                <a:latin typeface="+mj-ea"/>
                <a:ea typeface="+mj-ea"/>
              </a:rPr>
              <a:t>Injector</a:t>
            </a:r>
            <a:r>
              <a:rPr lang="zh-TW" altLang="en-US" dirty="0">
                <a:latin typeface="+mj-ea"/>
                <a:ea typeface="+mj-ea"/>
              </a:rPr>
              <a:t>，放上內管治具，安裝內管和內管</a:t>
            </a:r>
            <a:r>
              <a:rPr lang="en-US" altLang="zh-TW" dirty="0">
                <a:latin typeface="+mj-ea"/>
                <a:ea typeface="+mj-ea"/>
              </a:rPr>
              <a:t>Injector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剩餘步驟與</a:t>
            </a:r>
            <a:r>
              <a:rPr lang="en-US" altLang="zh-TW" dirty="0">
                <a:latin typeface="+mj-ea"/>
                <a:ea typeface="+mj-ea"/>
              </a:rPr>
              <a:t>SPM</a:t>
            </a:r>
            <a:r>
              <a:rPr lang="zh-TW" altLang="en-US" dirty="0">
                <a:latin typeface="+mj-ea"/>
                <a:ea typeface="+mj-ea"/>
              </a:rPr>
              <a:t>基本相同，特別之處待後續投影片介紹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5E0FC-522B-D4B4-F33C-9385FE6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03EC16-2BE3-794D-5305-789F149D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95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6CFA-09A2-BB9F-06AD-BF4262DE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Teos BPM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E0033-68E7-7FB9-7A9D-68609FD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24F5A-FE2B-6952-29B0-8FAD92F9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7" name="內容版面配置區 6" descr="一張含有 文字, 室內, 鋼鐵, 銀色 的圖片&#10;&#10;自動產生的描述">
            <a:extLst>
              <a:ext uri="{FF2B5EF4-FFF2-40B4-BE49-F238E27FC236}">
                <a16:creationId xmlns:a16="http://schemas.microsoft.com/office/drawing/2014/main" id="{5221C791-6067-6D0F-4BD5-F365B9635F7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2776"/>
            <a:ext cx="4665712" cy="3658725"/>
          </a:xfrm>
        </p:spPr>
      </p:pic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6A34A3A6-4D47-CBDC-4FC3-E5C164A4673F}"/>
              </a:ext>
            </a:extLst>
          </p:cNvPr>
          <p:cNvSpPr txBox="1">
            <a:spLocks/>
          </p:cNvSpPr>
          <p:nvPr/>
        </p:nvSpPr>
        <p:spPr bwMode="auto">
          <a:xfrm>
            <a:off x="6300192" y="1275364"/>
            <a:ext cx="4208601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TW" sz="2400" dirty="0">
                <a:latin typeface="+mn-ea"/>
              </a:rPr>
              <a:t>T/C(R-Type)</a:t>
            </a:r>
          </a:p>
          <a:p>
            <a:pPr marL="0" indent="0">
              <a:buNone/>
            </a:pPr>
            <a:r>
              <a:rPr kumimoji="0" lang="en-US" altLang="zh-TW" sz="2400" dirty="0">
                <a:latin typeface="+mn-ea"/>
              </a:rPr>
              <a:t>L1000 Injector</a:t>
            </a:r>
          </a:p>
          <a:p>
            <a:pPr marL="0" indent="0">
              <a:buNone/>
            </a:pPr>
            <a:r>
              <a:rPr kumimoji="0" lang="en-US" altLang="zh-TW" sz="2400" dirty="0">
                <a:latin typeface="+mn-ea"/>
              </a:rPr>
              <a:t>L25 Injector</a:t>
            </a:r>
          </a:p>
          <a:p>
            <a:pPr marL="0" indent="0">
              <a:buNone/>
            </a:pPr>
            <a:r>
              <a:rPr kumimoji="0" lang="en-US" altLang="zh-TW" sz="2400" dirty="0">
                <a:latin typeface="+mn-ea"/>
              </a:rPr>
              <a:t>Teos Injector</a:t>
            </a:r>
          </a:p>
          <a:p>
            <a:pPr marL="0" indent="0">
              <a:buNone/>
            </a:pP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endParaRPr kumimoji="0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52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696"/>
            <a:ext cx="7772400" cy="724942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Nitride BPM</a:t>
            </a: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3" name="圖片 2" descr="一張含有 文字, 引擎 的圖片&#10;&#10;自動產生的描述">
            <a:extLst>
              <a:ext uri="{FF2B5EF4-FFF2-40B4-BE49-F238E27FC236}">
                <a16:creationId xmlns:a16="http://schemas.microsoft.com/office/drawing/2014/main" id="{77193625-4B22-B0ED-3138-B1798BB80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423648"/>
            <a:ext cx="4958857" cy="3229488"/>
          </a:xfrm>
          <a:prstGeom prst="rect">
            <a:avLst/>
          </a:prstGeom>
        </p:spPr>
      </p:pic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12F4CC49-BD4B-BD68-943E-51F8FDD32A8E}"/>
              </a:ext>
            </a:extLst>
          </p:cNvPr>
          <p:cNvSpPr txBox="1">
            <a:spLocks/>
          </p:cNvSpPr>
          <p:nvPr/>
        </p:nvSpPr>
        <p:spPr bwMode="auto">
          <a:xfrm>
            <a:off x="6300192" y="1340767"/>
            <a:ext cx="4208601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TW" sz="2400" dirty="0" smtClean="0">
                <a:latin typeface="+mn-ea"/>
              </a:rPr>
              <a:t>T/C(R-Type</a:t>
            </a:r>
            <a:r>
              <a:rPr kumimoji="0" lang="en-US" altLang="zh-TW" sz="24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kumimoji="0" lang="en-US" altLang="zh-TW" sz="2400" dirty="0">
                <a:latin typeface="+mn-ea"/>
              </a:rPr>
              <a:t>L500 Injector</a:t>
            </a:r>
          </a:p>
          <a:p>
            <a:pPr marL="0" indent="0">
              <a:buNone/>
            </a:pPr>
            <a:r>
              <a:rPr kumimoji="0" lang="en-US" altLang="zh-TW" sz="2400" dirty="0">
                <a:latin typeface="+mn-ea"/>
              </a:rPr>
              <a:t>L45 Injector</a:t>
            </a:r>
          </a:p>
          <a:p>
            <a:pPr marL="0" indent="0">
              <a:buNone/>
            </a:pPr>
            <a:r>
              <a:rPr kumimoji="0" lang="en-US" altLang="zh-TW" sz="2400" dirty="0">
                <a:latin typeface="+mn-ea"/>
              </a:rPr>
              <a:t>L25 Injector</a:t>
            </a:r>
          </a:p>
          <a:p>
            <a:pPr marL="0" indent="0">
              <a:buNone/>
            </a:pP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endParaRPr kumimoji="0" lang="en-US" altLang="zh-TW" sz="2400" dirty="0">
              <a:latin typeface="+mn-ea"/>
            </a:endParaRP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D4D1694C-B5BA-64C9-DA09-B9D62CE2600B}"/>
              </a:ext>
            </a:extLst>
          </p:cNvPr>
          <p:cNvSpPr txBox="1">
            <a:spLocks/>
          </p:cNvSpPr>
          <p:nvPr/>
        </p:nvSpPr>
        <p:spPr bwMode="auto">
          <a:xfrm>
            <a:off x="914400" y="4869160"/>
            <a:ext cx="678608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※</a:t>
            </a:r>
            <a:r>
              <a:rPr kumimoji="0" lang="en-US" altLang="zh-TW" sz="2000" dirty="0">
                <a:latin typeface="+mn-ea"/>
              </a:rPr>
              <a:t> </a:t>
            </a:r>
            <a:r>
              <a:rPr kumimoji="0" lang="en-US" altLang="zh-TW" sz="2000" dirty="0">
                <a:solidFill>
                  <a:srgbClr val="01B051"/>
                </a:solidFill>
                <a:latin typeface="+mj-ea"/>
                <a:ea typeface="+mj-ea"/>
              </a:rPr>
              <a:t>R-Type</a:t>
            </a:r>
            <a:r>
              <a:rPr kumimoji="0" lang="zh-TW" altLang="en-US" sz="2000" dirty="0">
                <a:solidFill>
                  <a:srgbClr val="01B051"/>
                </a:solidFill>
                <a:latin typeface="+mj-ea"/>
                <a:ea typeface="+mj-ea"/>
              </a:rPr>
              <a:t> </a:t>
            </a:r>
            <a:r>
              <a:rPr kumimoji="0" lang="en-US" altLang="zh-TW" sz="2000" dirty="0">
                <a:solidFill>
                  <a:srgbClr val="01B051"/>
                </a:solidFill>
                <a:latin typeface="+mj-ea"/>
                <a:ea typeface="+mj-ea"/>
              </a:rPr>
              <a:t>T/C</a:t>
            </a:r>
            <a:r>
              <a:rPr kumimoji="0" lang="zh-TW" altLang="en-US" sz="2000" dirty="0">
                <a:solidFill>
                  <a:srgbClr val="01B051"/>
                </a:solidFill>
                <a:latin typeface="+mj-ea"/>
                <a:ea typeface="+mj-ea"/>
              </a:rPr>
              <a:t> </a:t>
            </a:r>
            <a:r>
              <a:rPr lang="zh-TW" altLang="en-US" sz="2000" dirty="0">
                <a:solidFill>
                  <a:srgbClr val="01B051"/>
                </a:solidFill>
                <a:latin typeface="+mj-ea"/>
                <a:ea typeface="+mj-ea"/>
              </a:rPr>
              <a:t>正端</a:t>
            </a:r>
            <a:r>
              <a:rPr lang="en-US" altLang="zh-TW" sz="2000" dirty="0">
                <a:solidFill>
                  <a:srgbClr val="01B051"/>
                </a:solidFill>
                <a:latin typeface="+mj-ea"/>
                <a:ea typeface="+mj-ea"/>
              </a:rPr>
              <a:t>:</a:t>
            </a:r>
            <a:r>
              <a:rPr lang="zh-TW" altLang="en-US" sz="2000" b="0" i="0" dirty="0">
                <a:solidFill>
                  <a:srgbClr val="01B051"/>
                </a:solidFill>
                <a:effectLst/>
                <a:latin typeface="+mj-ea"/>
                <a:ea typeface="+mj-ea"/>
              </a:rPr>
              <a:t>白金</a:t>
            </a:r>
            <a:r>
              <a:rPr lang="en-US" altLang="zh-TW" sz="2000" b="0" i="0" dirty="0">
                <a:solidFill>
                  <a:srgbClr val="01B051"/>
                </a:solidFill>
                <a:effectLst/>
                <a:latin typeface="+mj-ea"/>
                <a:ea typeface="+mj-ea"/>
              </a:rPr>
              <a:t>87%+</a:t>
            </a:r>
            <a:r>
              <a:rPr lang="zh-TW" altLang="en-US" sz="2000" b="0" i="0" dirty="0">
                <a:solidFill>
                  <a:srgbClr val="01B051"/>
                </a:solidFill>
                <a:effectLst/>
                <a:latin typeface="+mj-ea"/>
                <a:ea typeface="+mj-ea"/>
              </a:rPr>
              <a:t>銠</a:t>
            </a:r>
            <a:r>
              <a:rPr lang="en-US" altLang="zh-TW" sz="2000" b="0" i="0" dirty="0">
                <a:solidFill>
                  <a:srgbClr val="01B051"/>
                </a:solidFill>
                <a:effectLst/>
                <a:latin typeface="+mj-ea"/>
                <a:ea typeface="+mj-ea"/>
              </a:rPr>
              <a:t>13%</a:t>
            </a:r>
            <a:r>
              <a:rPr lang="zh-TW" altLang="en-US" sz="2000" b="0" i="0" dirty="0">
                <a:solidFill>
                  <a:srgbClr val="01B051"/>
                </a:solidFill>
                <a:effectLst/>
                <a:latin typeface="+mj-ea"/>
                <a:ea typeface="+mj-ea"/>
              </a:rPr>
              <a:t> 負端</a:t>
            </a:r>
            <a:r>
              <a:rPr lang="en-US" altLang="zh-TW" sz="2000" b="0" i="0" dirty="0">
                <a:solidFill>
                  <a:srgbClr val="01B051"/>
                </a:solidFill>
                <a:effectLst/>
                <a:latin typeface="+mj-ea"/>
                <a:ea typeface="+mj-ea"/>
              </a:rPr>
              <a:t>:</a:t>
            </a:r>
            <a:r>
              <a:rPr kumimoji="0" lang="zh-TW" altLang="en-US" sz="2000" b="0" i="0" dirty="0">
                <a:solidFill>
                  <a:srgbClr val="01B051"/>
                </a:solidFill>
                <a:effectLst/>
                <a:latin typeface="+mj-ea"/>
                <a:ea typeface="+mj-ea"/>
              </a:rPr>
              <a:t>高純度白金</a:t>
            </a:r>
            <a:endParaRPr kumimoji="0" lang="en-US" altLang="zh-TW" sz="2000" b="0" i="0" dirty="0">
              <a:solidFill>
                <a:srgbClr val="01B051"/>
              </a:solidFill>
              <a:effectLst/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使用於氧化性介質或惰氣；不能用於還原性介質或金屬蒸氣，電動勢小容易受影響</a:t>
            </a:r>
            <a:endParaRPr lang="en-US" altLang="zh-TW" sz="2000" b="0" i="0" dirty="0">
              <a:solidFill>
                <a:srgbClr val="01B05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3977529"/>
            <a:ext cx="1800200" cy="675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73056" y="3824221"/>
            <a:ext cx="1800200" cy="675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73056" y="3946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將轉子清潔乾淨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3607" y="3977359"/>
            <a:ext cx="1728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將水管和電線拆開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水要先關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5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696"/>
            <a:ext cx="7185992" cy="724942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Poly BPM</a:t>
            </a: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9A5E5F-3A0B-D396-A456-1D58923C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17638"/>
            <a:ext cx="4823085" cy="323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9E05CA3B-27F9-9E7E-E7C3-D7E14A3D826D}"/>
              </a:ext>
            </a:extLst>
          </p:cNvPr>
          <p:cNvSpPr txBox="1">
            <a:spLocks/>
          </p:cNvSpPr>
          <p:nvPr/>
        </p:nvSpPr>
        <p:spPr bwMode="auto">
          <a:xfrm>
            <a:off x="5996091" y="1340767"/>
            <a:ext cx="4208601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TW" sz="2400" dirty="0" smtClean="0">
                <a:latin typeface="+mn-ea"/>
              </a:rPr>
              <a:t>L950 </a:t>
            </a:r>
            <a:r>
              <a:rPr kumimoji="0" lang="en-US" altLang="zh-TW" sz="2400" dirty="0">
                <a:latin typeface="+mn-ea"/>
              </a:rPr>
              <a:t>Injector</a:t>
            </a:r>
          </a:p>
          <a:p>
            <a:pPr marL="0" indent="0">
              <a:buNone/>
            </a:pPr>
            <a:r>
              <a:rPr kumimoji="0" lang="en-US" altLang="zh-TW" sz="2400" dirty="0" smtClean="0">
                <a:latin typeface="+mn-ea"/>
              </a:rPr>
              <a:t>L310 </a:t>
            </a:r>
            <a:r>
              <a:rPr kumimoji="0" lang="en-US" altLang="zh-TW" sz="2400" dirty="0">
                <a:latin typeface="+mn-ea"/>
              </a:rPr>
              <a:t>Injector</a:t>
            </a:r>
          </a:p>
          <a:p>
            <a:pPr marL="0" indent="0">
              <a:buNone/>
            </a:pPr>
            <a:r>
              <a:rPr kumimoji="0" lang="en-US" altLang="zh-TW" sz="2400" dirty="0">
                <a:latin typeface="+mn-ea"/>
              </a:rPr>
              <a:t>L120 Injector</a:t>
            </a:r>
          </a:p>
          <a:p>
            <a:pPr marL="0" indent="0">
              <a:buNone/>
            </a:pP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endParaRPr kumimoji="0" lang="en-US" altLang="zh-TW" sz="2400" dirty="0">
              <a:latin typeface="+mn-ea"/>
            </a:endParaRP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04DB324D-C9F3-5256-D4DD-8C09ED09DB5A}"/>
              </a:ext>
            </a:extLst>
          </p:cNvPr>
          <p:cNvSpPr txBox="1">
            <a:spLocks/>
          </p:cNvSpPr>
          <p:nvPr/>
        </p:nvSpPr>
        <p:spPr bwMode="auto">
          <a:xfrm>
            <a:off x="914400" y="4869160"/>
            <a:ext cx="783406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※</a:t>
            </a:r>
            <a:r>
              <a:rPr lang="zh-TW" altLang="en-US" sz="2000" dirty="0">
                <a:latin typeface="+mj-ea"/>
                <a:ea typeface="+mj-ea"/>
              </a:rPr>
              <a:t>安裝</a:t>
            </a:r>
            <a:r>
              <a:rPr lang="en-US" altLang="zh-TW" sz="2000" dirty="0" smtClean="0">
                <a:latin typeface="+mj-ea"/>
                <a:ea typeface="+mj-ea"/>
              </a:rPr>
              <a:t>L950</a:t>
            </a:r>
            <a:r>
              <a:rPr lang="zh-TW" altLang="en-US" sz="2000" dirty="0">
                <a:latin typeface="+mj-ea"/>
                <a:ea typeface="+mj-ea"/>
              </a:rPr>
              <a:t>需使用治具，且稍微傾斜</a:t>
            </a:r>
            <a:r>
              <a:rPr lang="en-US" altLang="zh-TW" sz="2000" dirty="0">
                <a:latin typeface="+mj-ea"/>
                <a:ea typeface="+mj-ea"/>
              </a:rPr>
              <a:t>貼</a:t>
            </a:r>
            <a:r>
              <a:rPr lang="zh-TW" altLang="en-US" sz="2000" dirty="0">
                <a:latin typeface="+mj-ea"/>
                <a:ea typeface="+mj-ea"/>
              </a:rPr>
              <a:t>近至</a:t>
            </a:r>
            <a:r>
              <a:rPr lang="en-US" altLang="zh-TW" sz="2000" dirty="0">
                <a:latin typeface="+mj-ea"/>
                <a:ea typeface="+mj-ea"/>
              </a:rPr>
              <a:t>Tube</a:t>
            </a:r>
            <a:r>
              <a:rPr lang="zh-TW" altLang="en-US" sz="2000" dirty="0">
                <a:latin typeface="+mj-ea"/>
                <a:ea typeface="+mj-ea"/>
              </a:rPr>
              <a:t>上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/>
              <a:t>※</a:t>
            </a:r>
            <a:r>
              <a:rPr lang="zh-TW" altLang="en-US" sz="2000" dirty="0">
                <a:latin typeface="+mj-ea"/>
                <a:ea typeface="+mj-ea"/>
              </a:rPr>
              <a:t>由於</a:t>
            </a:r>
            <a:r>
              <a:rPr lang="en-US" altLang="zh-TW" sz="2000" dirty="0">
                <a:latin typeface="+mj-ea"/>
                <a:ea typeface="+mj-ea"/>
              </a:rPr>
              <a:t>Poly</a:t>
            </a:r>
            <a:r>
              <a:rPr lang="zh-TW" altLang="en-US" sz="2000" dirty="0">
                <a:latin typeface="+mj-ea"/>
                <a:ea typeface="+mj-ea"/>
              </a:rPr>
              <a:t>會使石英變脆，故</a:t>
            </a:r>
            <a:r>
              <a:rPr lang="en-US" altLang="zh-TW" sz="2000" dirty="0">
                <a:latin typeface="+mj-ea"/>
                <a:ea typeface="+mj-ea"/>
              </a:rPr>
              <a:t>Poly</a:t>
            </a:r>
            <a:r>
              <a:rPr lang="zh-TW" altLang="en-US" sz="2000" dirty="0">
                <a:latin typeface="+mj-ea"/>
                <a:ea typeface="+mj-ea"/>
              </a:rPr>
              <a:t>不使用</a:t>
            </a:r>
            <a:r>
              <a:rPr lang="en-US" altLang="zh-TW" sz="2000" dirty="0">
                <a:latin typeface="+mj-ea"/>
                <a:ea typeface="+mj-ea"/>
              </a:rPr>
              <a:t>T/C</a:t>
            </a:r>
            <a:endParaRPr lang="en-US" altLang="zh-TW" sz="2000" b="0" i="0" dirty="0">
              <a:solidFill>
                <a:srgbClr val="01B0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DD8B477-F7F1-0E69-5F54-230F5C84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10" y="3432418"/>
            <a:ext cx="1923724" cy="144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2C483D0B-0292-C3AE-194F-774DC8DA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10" y="5067182"/>
            <a:ext cx="1921745" cy="144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995936" y="2617118"/>
            <a:ext cx="1656184" cy="37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L310 Injector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8" y="1496542"/>
            <a:ext cx="1641378" cy="42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L950 Injector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0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BPM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後端流程</a:t>
            </a: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842B9241-9734-9264-1636-6F58E3A209A8}"/>
              </a:ext>
            </a:extLst>
          </p:cNvPr>
          <p:cNvSpPr txBox="1">
            <a:spLocks/>
          </p:cNvSpPr>
          <p:nvPr/>
        </p:nvSpPr>
        <p:spPr bwMode="auto">
          <a:xfrm>
            <a:off x="914400" y="1657846"/>
            <a:ext cx="7258000" cy="213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將</a:t>
            </a:r>
            <a:r>
              <a:rPr kumimoji="0" lang="en-US" altLang="zh-TW" sz="2400" dirty="0">
                <a:latin typeface="+mn-ea"/>
              </a:rPr>
              <a:t>MV</a:t>
            </a:r>
            <a:r>
              <a:rPr kumimoji="0" lang="zh-TW" altLang="en-US" sz="2400" dirty="0">
                <a:latin typeface="+mn-ea"/>
              </a:rPr>
              <a:t>清潔或</a:t>
            </a:r>
            <a:r>
              <a:rPr kumimoji="0" lang="zh-TW" altLang="en-US" sz="2400" dirty="0" smtClean="0">
                <a:latin typeface="+mn-ea"/>
              </a:rPr>
              <a:t>更換備品</a:t>
            </a:r>
            <a:r>
              <a:rPr kumimoji="0" lang="zh-TW" altLang="en-US" sz="2400" dirty="0">
                <a:latin typeface="+mn-ea"/>
              </a:rPr>
              <a:t>，接著確認</a:t>
            </a:r>
            <a:r>
              <a:rPr kumimoji="0" lang="en-US" altLang="zh-TW" sz="2400" dirty="0">
                <a:latin typeface="+mn-ea"/>
              </a:rPr>
              <a:t>APC</a:t>
            </a:r>
            <a:r>
              <a:rPr kumimoji="0" lang="zh-TW" altLang="en-US" sz="2400" dirty="0">
                <a:latin typeface="+mn-ea"/>
              </a:rPr>
              <a:t>功能是否正常、角度是否正確，把</a:t>
            </a:r>
            <a:r>
              <a:rPr kumimoji="0" lang="en-US" altLang="zh-TW" sz="2400" dirty="0">
                <a:latin typeface="+mn-ea"/>
              </a:rPr>
              <a:t>MV</a:t>
            </a:r>
            <a:r>
              <a:rPr kumimoji="0" lang="zh-TW" altLang="en-US" sz="2400" dirty="0">
                <a:latin typeface="+mn-ea"/>
              </a:rPr>
              <a:t>、</a:t>
            </a:r>
            <a:r>
              <a:rPr kumimoji="0" lang="en-US" altLang="zh-TW" sz="2400" dirty="0">
                <a:latin typeface="+mn-ea"/>
              </a:rPr>
              <a:t>APC</a:t>
            </a:r>
            <a:r>
              <a:rPr kumimoji="0" lang="zh-TW" altLang="en-US" sz="2400" dirty="0">
                <a:latin typeface="+mn-ea"/>
              </a:rPr>
              <a:t>、大砲管、小砲管和</a:t>
            </a:r>
            <a:r>
              <a:rPr kumimoji="0" lang="en-US" altLang="zh-TW" sz="2400" dirty="0">
                <a:latin typeface="+mn-ea"/>
              </a:rPr>
              <a:t>Cold Trap</a:t>
            </a:r>
            <a:r>
              <a:rPr kumimoji="0" lang="zh-TW" altLang="en-US" sz="2400" dirty="0">
                <a:latin typeface="+mn-ea"/>
              </a:rPr>
              <a:t>連接起來並鎖好，到</a:t>
            </a:r>
            <a:r>
              <a:rPr kumimoji="0" lang="en-US" altLang="zh-TW" sz="2400" dirty="0">
                <a:latin typeface="+mn-ea"/>
              </a:rPr>
              <a:t>Pump</a:t>
            </a:r>
            <a:r>
              <a:rPr kumimoji="0" lang="zh-TW" altLang="en-US" sz="2400" dirty="0">
                <a:latin typeface="+mn-ea"/>
              </a:rPr>
              <a:t>端更換</a:t>
            </a:r>
            <a:r>
              <a:rPr kumimoji="0" lang="en-US" altLang="zh-TW" sz="2400" dirty="0">
                <a:latin typeface="+mn-ea"/>
              </a:rPr>
              <a:t>QSV</a:t>
            </a:r>
            <a:r>
              <a:rPr kumimoji="0" lang="zh-TW" altLang="en-US" sz="2400" dirty="0">
                <a:latin typeface="+mn-ea"/>
              </a:rPr>
              <a:t>，檢查底壓是否夠低，然後利用測漏儀抓漏，以上就是後端流程。</a:t>
            </a:r>
            <a:endParaRPr kumimoji="0" lang="en-US" altLang="zh-TW" sz="2400" dirty="0">
              <a:latin typeface="+mn-ea"/>
            </a:endParaRPr>
          </a:p>
        </p:txBody>
      </p:sp>
      <p:pic>
        <p:nvPicPr>
          <p:cNvPr id="9" name="Picture 29" descr="Picture 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45024"/>
            <a:ext cx="1828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Picture 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64" y="3622127"/>
            <a:ext cx="2222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22127"/>
            <a:ext cx="37036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81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5EA17-DD6A-41CA-95BF-C98A3F534DDE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20295</TotalTime>
  <Words>584</Words>
  <Application>Microsoft Office PowerPoint</Application>
  <PresentationFormat>如螢幕大小 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Franklin Gothic Book</vt:lpstr>
      <vt:lpstr>Perpetua</vt:lpstr>
      <vt:lpstr>微軟正黑體</vt:lpstr>
      <vt:lpstr>新細明體</vt:lpstr>
      <vt:lpstr>Arial</vt:lpstr>
      <vt:lpstr>Broadway</vt:lpstr>
      <vt:lpstr>Calibri</vt:lpstr>
      <vt:lpstr>Wingdings 2</vt:lpstr>
      <vt:lpstr>Nuvoton佈景主題</vt:lpstr>
      <vt:lpstr>爐管新人學習進度報告</vt:lpstr>
      <vt:lpstr> 報告內容</vt:lpstr>
      <vt:lpstr>PowerPoint 簡報</vt:lpstr>
      <vt:lpstr>一、LPCVD BPM大致流程</vt:lpstr>
      <vt:lpstr>PowerPoint 簡報</vt:lpstr>
      <vt:lpstr>二、Teos BPM </vt:lpstr>
      <vt:lpstr>三、Nitride BPM</vt:lpstr>
      <vt:lpstr>四、Poly BPM</vt:lpstr>
      <vt:lpstr>五、BPM後端流程</vt:lpstr>
      <vt:lpstr>六、總結&amp;心得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458</cp:revision>
  <dcterms:created xsi:type="dcterms:W3CDTF">2012-03-21T02:57:47Z</dcterms:created>
  <dcterms:modified xsi:type="dcterms:W3CDTF">2022-07-18T02:11:01Z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38700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