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0" r:id="rId6"/>
    <p:sldId id="333" r:id="rId7"/>
    <p:sldId id="319" r:id="rId8"/>
    <p:sldId id="334" r:id="rId9"/>
    <p:sldId id="335" r:id="rId10"/>
    <p:sldId id="336" r:id="rId11"/>
    <p:sldId id="320" r:id="rId12"/>
    <p:sldId id="322" r:id="rId13"/>
    <p:sldId id="337" r:id="rId14"/>
    <p:sldId id="338" r:id="rId15"/>
    <p:sldId id="339" r:id="rId16"/>
    <p:sldId id="340" r:id="rId17"/>
    <p:sldId id="341" r:id="rId18"/>
    <p:sldId id="325" r:id="rId19"/>
    <p:sldId id="342" r:id="rId2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220  YHOUYANG" initials="SY" lastIdx="2" clrIdx="0">
    <p:extLst>
      <p:ext uri="{19B8F6BF-5375-455C-9EA6-DF929625EA0E}">
        <p15:presenceInfo xmlns:p15="http://schemas.microsoft.com/office/powerpoint/2012/main" userId="S-1-5-21-1137583143-207010267-111258281-53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051"/>
    <a:srgbClr val="E61C0E"/>
    <a:srgbClr val="FC2110"/>
    <a:srgbClr val="E2EEDA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14C7A-D074-45BC-BD32-6E56131EC4FF}" v="21" dt="2022-07-03T12:47:02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6" autoAdjust="0"/>
    <p:restoredTop sz="95332" autoAdjust="0"/>
  </p:normalViewPr>
  <p:slideViewPr>
    <p:cSldViewPr>
      <p:cViewPr varScale="1">
        <p:scale>
          <a:sx n="115" d="100"/>
          <a:sy n="115" d="100"/>
        </p:scale>
        <p:origin x="14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2022/7/18</a:t>
            </a:fld>
            <a:endParaRPr lang="zh-TW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FE6CF47-6A91-4A9F-A92B-9830A6788164}" type="datetime1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567058-9A7E-42FA-83FE-D45C7E8D9D4B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66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2844-C0B4-43D9-BE03-5266A70CD348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AA3A2-F9D1-4B2D-8EE1-0496E22331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007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  <p:sldLayoutId id="21474853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500313" y="3929063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2022.06.20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2022.07.01</a:t>
            </a: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A4B97A-EF6D-BD9E-01EA-A1011E44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5D8EC9-90B2-D483-5419-22C7A03E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2FF5967-4DFB-4326-BAE4-D054F9FDD606}"/>
              </a:ext>
            </a:extLst>
          </p:cNvPr>
          <p:cNvSpPr txBox="1"/>
          <p:nvPr/>
        </p:nvSpPr>
        <p:spPr>
          <a:xfrm>
            <a:off x="914400" y="11967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5.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用手將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Liner quartz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抽出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BA26A4B-11D3-3CFA-37A9-103B035E858F}"/>
              </a:ext>
            </a:extLst>
          </p:cNvPr>
          <p:cNvSpPr txBox="1"/>
          <p:nvPr/>
        </p:nvSpPr>
        <p:spPr>
          <a:xfrm>
            <a:off x="914400" y="1760337"/>
            <a:ext cx="4572000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75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6.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至機台後方，以活動板手轉開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DTC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固定螺桿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將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DTC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前端滑套往後移動，順勢將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DTC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移出取下</a:t>
            </a:r>
            <a:endParaRPr lang="zh-TW" altLang="zh-TW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1D6FDA-F239-137D-1CE7-1332AA240613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764704"/>
            <a:ext cx="2808312" cy="228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472DEC-B9F6-A783-6746-497B7DE087F3}"/>
              </a:ext>
            </a:extLst>
          </p:cNvPr>
          <p:cNvSpPr txBox="1"/>
          <p:nvPr/>
        </p:nvSpPr>
        <p:spPr>
          <a:xfrm>
            <a:off x="914400" y="2742030"/>
            <a:ext cx="4572000" cy="30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75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7.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至機台前方，以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Fork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取下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Quartz tray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BA24F91A-1C5C-1BA0-9739-A4B31644D961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07" y="3330699"/>
            <a:ext cx="2829905" cy="238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2A5EE3-6693-7A6C-E2B7-639FC29972EB}"/>
              </a:ext>
            </a:extLst>
          </p:cNvPr>
          <p:cNvSpPr txBox="1"/>
          <p:nvPr/>
        </p:nvSpPr>
        <p:spPr>
          <a:xfrm>
            <a:off x="921499" y="3339284"/>
            <a:ext cx="4572000" cy="724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75000"/>
              </a:lnSpc>
            </a:pPr>
            <a:r>
              <a:rPr lang="en-US" altLang="zh-TW" sz="18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8.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以十字起子，將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Hood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拆下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。接著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使用六角板手將前方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Flange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拆下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(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記住四顆螺絲對應位置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)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03449EB-9654-3AB7-5353-8EBE9DAFF52E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99" y="3933056"/>
            <a:ext cx="2762537" cy="207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35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42FF80-1736-686E-B063-AB05E227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0F3969-B634-62ED-C332-D13A793F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89776D3-E17F-2AA3-487D-8D0414E368C7}"/>
              </a:ext>
            </a:extLst>
          </p:cNvPr>
          <p:cNvSpPr txBox="1"/>
          <p:nvPr/>
        </p:nvSpPr>
        <p:spPr>
          <a:xfrm>
            <a:off x="827584" y="1268760"/>
            <a:ext cx="4572000" cy="51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75000"/>
              </a:lnSpc>
            </a:pPr>
            <a:r>
              <a:rPr lang="en-US" altLang="zh-TW" sz="1800" kern="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.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9.</a:t>
            </a:r>
            <a:r>
              <a:rPr lang="zh-TW" altLang="en-US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至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機台後方，將後方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Flange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拆下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(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記住四顆螺絲對應位置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)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90AC2D-27DC-DEA5-1B9D-8C9F8D116E3A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4"/>
            <a:ext cx="2071241" cy="183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D0BE4F0-A33C-8000-07A9-3F33E7B8F577}"/>
              </a:ext>
            </a:extLst>
          </p:cNvPr>
          <p:cNvSpPr txBox="1"/>
          <p:nvPr/>
        </p:nvSpPr>
        <p:spPr>
          <a:xfrm>
            <a:off x="914400" y="2595600"/>
            <a:ext cx="4572000" cy="51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75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10.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更換前方</a:t>
            </a:r>
            <a:r>
              <a:rPr lang="zh-TW" altLang="en-US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和後方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Flange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之白色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耐高溫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O-Ring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B8F87531-1912-AEB3-62DC-B9D3CB5029DB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97" y="2725624"/>
            <a:ext cx="1728192" cy="156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B6946C4-1EDC-4B75-015B-3C6930E5FAB2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396" y="2729542"/>
            <a:ext cx="1731099" cy="155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0F0B671-7F3B-0D09-0529-2E1B8C95B0F7}"/>
              </a:ext>
            </a:extLst>
          </p:cNvPr>
          <p:cNvSpPr txBox="1"/>
          <p:nvPr/>
        </p:nvSpPr>
        <p:spPr>
          <a:xfrm>
            <a:off x="914400" y="4416428"/>
            <a:ext cx="4572000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75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11.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將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Tube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取出，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並將</a:t>
            </a:r>
            <a:r>
              <a:rPr lang="zh-TW" altLang="en-US" dirty="0">
                <a:solidFill>
                  <a:srgbClr val="000000"/>
                </a:solidFill>
                <a:latin typeface="+mn-ea"/>
                <a:ea typeface="+mn-ea"/>
                <a:cs typeface="新細明體" panose="02020500000000000000" pitchFamily="18" charset="-120"/>
              </a:rPr>
              <a:t>石英</a:t>
            </a:r>
            <a:r>
              <a:rPr lang="en-US" altLang="zh-TW" dirty="0">
                <a:solidFill>
                  <a:srgbClr val="000000"/>
                </a:solidFill>
                <a:latin typeface="+mn-ea"/>
                <a:ea typeface="+mn-ea"/>
                <a:cs typeface="新細明體" panose="02020500000000000000" pitchFamily="18" charset="-120"/>
              </a:rPr>
              <a:t>Parts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送至酸房</a:t>
            </a:r>
            <a:r>
              <a:rPr lang="zh-TW" altLang="en-US" dirty="0">
                <a:solidFill>
                  <a:srgbClr val="000000"/>
                </a:solidFill>
                <a:latin typeface="+mn-ea"/>
                <a:ea typeface="+mn-ea"/>
                <a:cs typeface="新細明體" panose="02020500000000000000" pitchFamily="18" charset="-120"/>
              </a:rPr>
              <a:t>清洗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，並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拿取乾淨</a:t>
            </a:r>
            <a:r>
              <a:rPr lang="zh-TW" altLang="en-US" kern="0" dirty="0">
                <a:solidFill>
                  <a:srgbClr val="000000"/>
                </a:solidFill>
                <a:latin typeface="+mn-ea"/>
                <a:ea typeface="+mn-ea"/>
                <a:cs typeface="新細明體" panose="02020500000000000000" pitchFamily="18" charset="-120"/>
              </a:rPr>
              <a:t>的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Tube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並裝回，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需注意藍寶石必須朝下</a:t>
            </a:r>
            <a:endParaRPr lang="zh-TW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356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1D1317-81E5-DF0E-1C5A-CA4C18FB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F9692B-0458-5240-934E-9F37E91A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F54AE5A-35FB-81AF-A89F-625EACC3940F}"/>
              </a:ext>
            </a:extLst>
          </p:cNvPr>
          <p:cNvSpPr txBox="1"/>
          <p:nvPr/>
        </p:nvSpPr>
        <p:spPr>
          <a:xfrm>
            <a:off x="827584" y="83671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12.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先裝回前方之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Flange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將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Tube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往前推至底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再鎖回後方之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Flange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78A34A-3D18-8999-D279-78C507461D14}"/>
              </a:ext>
            </a:extLst>
          </p:cNvPr>
          <p:cNvSpPr txBox="1"/>
          <p:nvPr/>
        </p:nvSpPr>
        <p:spPr>
          <a:xfrm>
            <a:off x="827584" y="2033111"/>
            <a:ext cx="4572000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75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13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至酸房拿取乾淨</a:t>
            </a:r>
            <a:r>
              <a:rPr lang="zh-TW" altLang="en-US" kern="0" dirty="0">
                <a:solidFill>
                  <a:srgbClr val="000000"/>
                </a:solidFill>
                <a:latin typeface="+mn-ea"/>
                <a:ea typeface="+mn-ea"/>
                <a:cs typeface="新細明體" panose="02020500000000000000" pitchFamily="18" charset="-120"/>
              </a:rPr>
              <a:t>的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Quartz tray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並以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Fork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裝回，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需對準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Tube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之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pin</a:t>
            </a:r>
            <a:r>
              <a:rPr lang="zh-TW" altLang="en-US" dirty="0">
                <a:solidFill>
                  <a:srgbClr val="000000"/>
                </a:solidFill>
                <a:latin typeface="+mn-ea"/>
                <a:ea typeface="+mn-ea"/>
                <a:cs typeface="新細明體" panose="02020500000000000000" pitchFamily="18" charset="-120"/>
              </a:rPr>
              <a:t>，再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拿取乾淨之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Liner</a:t>
            </a:r>
            <a:r>
              <a:rPr lang="zh-TW" altLang="en-US" kern="1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並裝回，需注意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pin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方向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朝內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&amp;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下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DFA2A5-413A-3DF5-26C9-BE56CBB3D72E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100" y="548680"/>
            <a:ext cx="2479005" cy="213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87C97A4B-1375-0EAF-1E3E-FCD82396EB0B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98" y="3063902"/>
            <a:ext cx="2479005" cy="212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53E1EC-D64A-9768-39CC-38944BA33F7A}"/>
              </a:ext>
            </a:extLst>
          </p:cNvPr>
          <p:cNvSpPr txBox="1"/>
          <p:nvPr/>
        </p:nvSpPr>
        <p:spPr>
          <a:xfrm>
            <a:off x="827584" y="31213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14.</a:t>
            </a:r>
            <a:r>
              <a:rPr lang="zh-TW" altLang="zh-TW" sz="18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將</a:t>
            </a:r>
            <a:r>
              <a:rPr lang="en-US" altLang="zh-TW" sz="18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DTC</a:t>
            </a:r>
            <a:r>
              <a:rPr lang="zh-TW" altLang="zh-TW" sz="18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裝回，並鎖上</a:t>
            </a:r>
            <a:r>
              <a:rPr lang="en-US" altLang="zh-TW" sz="18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Gasket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9757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2188E5-E3D1-0781-065D-2495CBFA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C39B15-5786-5373-C4A8-C41E150A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FA8AC3-42FC-992F-E1CD-351AF824D512}"/>
              </a:ext>
            </a:extLst>
          </p:cNvPr>
          <p:cNvSpPr txBox="1"/>
          <p:nvPr/>
        </p:nvSpPr>
        <p:spPr>
          <a:xfrm>
            <a:off x="827584" y="908720"/>
            <a:ext cx="4306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15.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更換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Chiller filter*2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和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Pryo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 chiller filter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9FBDA8B-9D04-1C67-110B-A3625FE7700B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73594"/>
            <a:ext cx="257748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986C2D56-2D4A-EEF4-F98E-D15633F2BE37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73594"/>
            <a:ext cx="257748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E52850-9E46-23FB-5CEF-8D8763E26A81}"/>
              </a:ext>
            </a:extLst>
          </p:cNvPr>
          <p:cNvSpPr txBox="1"/>
          <p:nvPr/>
        </p:nvSpPr>
        <p:spPr>
          <a:xfrm>
            <a:off x="827584" y="3557368"/>
            <a:ext cx="4572000" cy="51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75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16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.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Check chiller</a:t>
            </a:r>
            <a:r>
              <a:rPr lang="zh-TW" altLang="en-US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和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pryo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 chiller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 water level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是否過低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31E6DA8-4F4E-106B-4211-E55FADC16657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37" y="4069172"/>
            <a:ext cx="2623021" cy="206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0C7D5425-DA9D-8637-D60A-79F8032F6E98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417" y="4075570"/>
            <a:ext cx="2623021" cy="205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13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885F09-C47F-7391-5C6C-87141B54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907D47-97D8-8CE5-5BC9-FE67989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E50CCAE-C489-F5F0-A560-715FA87A9C9C}"/>
              </a:ext>
            </a:extLst>
          </p:cNvPr>
          <p:cNvSpPr txBox="1"/>
          <p:nvPr/>
        </p:nvSpPr>
        <p:spPr>
          <a:xfrm>
            <a:off x="827584" y="1052736"/>
            <a:ext cx="4572000" cy="718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75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17.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按下機台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Power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鍵，將機台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Power on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此時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Robot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會自動做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initial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，並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確認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Quartz tray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之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pin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是否高於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DTC(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防止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wafer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傳進時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撞到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DTC)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9C27235-6153-12B5-20D4-54E91467400B}"/>
              </a:ext>
            </a:extLst>
          </p:cNvPr>
          <p:cNvSpPr txBox="1"/>
          <p:nvPr/>
        </p:nvSpPr>
        <p:spPr>
          <a:xfrm>
            <a:off x="827584" y="2492896"/>
            <a:ext cx="4572000" cy="1134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75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18.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點選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Log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→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Log in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輸入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EA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登入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EA run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貨畫面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點選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Run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，進入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『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Run Manger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』畫面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選擇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mw710 recipe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試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run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一片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r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un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完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recipe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，觀察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Wafer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四周是否有變色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(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淺褐色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)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，若有表示機台有漏，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則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check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機台至無變色為止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7B789BF-7DE5-DC62-AA43-6A79E90683B6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16016"/>
            <a:ext cx="2232248" cy="202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847FB7-D050-014A-03CF-0794147970AD}"/>
              </a:ext>
            </a:extLst>
          </p:cNvPr>
          <p:cNvSpPr txBox="1"/>
          <p:nvPr/>
        </p:nvSpPr>
        <p:spPr>
          <a:xfrm>
            <a:off x="936104" y="44419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43434"/>
                </a:solidFill>
                <a:effectLst/>
                <a:latin typeface="Noto Sans TC"/>
              </a:rPr>
              <a:t>※RTP</a:t>
            </a:r>
            <a:r>
              <a:rPr lang="zh-TW" altLang="en-US" b="0" i="0" dirty="0">
                <a:solidFill>
                  <a:srgbClr val="343434"/>
                </a:solidFill>
                <a:effectLst/>
                <a:latin typeface="Noto Sans TC"/>
              </a:rPr>
              <a:t>一般</a:t>
            </a:r>
            <a:r>
              <a:rPr lang="en-US" altLang="zh-TW" b="0" i="0" dirty="0">
                <a:solidFill>
                  <a:srgbClr val="343434"/>
                </a:solidFill>
                <a:effectLst/>
                <a:latin typeface="Noto Sans TC"/>
              </a:rPr>
              <a:t>PM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將用</a:t>
            </a:r>
            <a:r>
              <a:rPr lang="en-US" altLang="zh-TW" dirty="0">
                <a:solidFill>
                  <a:srgbClr val="343434"/>
                </a:solidFill>
                <a:latin typeface="Noto Sans TC"/>
              </a:rPr>
              <a:t>25PM</a:t>
            </a:r>
            <a:r>
              <a:rPr lang="zh-TW" altLang="en-US" dirty="0">
                <a:solidFill>
                  <a:srgbClr val="343434"/>
                </a:solidFill>
                <a:latin typeface="Noto Sans TC"/>
              </a:rPr>
              <a:t>的流程來做講解</a:t>
            </a:r>
            <a:endParaRPr lang="en-US" altLang="zh-TW" dirty="0">
              <a:solidFill>
                <a:srgbClr val="343434"/>
              </a:solidFill>
              <a:latin typeface="Noto Sans TC"/>
            </a:endParaRPr>
          </a:p>
        </p:txBody>
      </p:sp>
    </p:spTree>
    <p:extLst>
      <p:ext uri="{BB962C8B-B14F-4D97-AF65-F5344CB8AC3E}">
        <p14:creationId xmlns:p14="http://schemas.microsoft.com/office/powerpoint/2010/main" val="14789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04123-A9C4-F1EB-EC73-DC0CE319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595AC-7760-F6DF-4168-26ECFF9C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0D5BF58-00CF-108A-6E0F-E425B53F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6889"/>
            <a:ext cx="7762056" cy="967935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RTP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調機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2B174B73-BD2E-A1F1-51EE-033344222AB5}"/>
              </a:ext>
            </a:extLst>
          </p:cNvPr>
          <p:cNvSpPr txBox="1">
            <a:spLocks/>
          </p:cNvSpPr>
          <p:nvPr/>
        </p:nvSpPr>
        <p:spPr bwMode="auto">
          <a:xfrm>
            <a:off x="827584" y="1653952"/>
            <a:ext cx="7402016" cy="256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2400" dirty="0">
                <a:latin typeface="+mn-ea"/>
              </a:rPr>
              <a:t>      </a:t>
            </a:r>
            <a:endParaRPr kumimoji="0" lang="en-US" altLang="zh-TW" sz="2400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59937"/>
              </p:ext>
            </p:extLst>
          </p:nvPr>
        </p:nvGraphicFramePr>
        <p:xfrm>
          <a:off x="914400" y="2003790"/>
          <a:ext cx="6749010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802">
                  <a:extLst>
                    <a:ext uri="{9D8B030D-6E8A-4147-A177-3AD203B41FA5}">
                      <a16:colId xmlns:a16="http://schemas.microsoft.com/office/drawing/2014/main" val="485483698"/>
                    </a:ext>
                  </a:extLst>
                </a:gridCol>
                <a:gridCol w="1349802">
                  <a:extLst>
                    <a:ext uri="{9D8B030D-6E8A-4147-A177-3AD203B41FA5}">
                      <a16:colId xmlns:a16="http://schemas.microsoft.com/office/drawing/2014/main" val="3262643946"/>
                    </a:ext>
                  </a:extLst>
                </a:gridCol>
                <a:gridCol w="1349802">
                  <a:extLst>
                    <a:ext uri="{9D8B030D-6E8A-4147-A177-3AD203B41FA5}">
                      <a16:colId xmlns:a16="http://schemas.microsoft.com/office/drawing/2014/main" val="1422721015"/>
                    </a:ext>
                  </a:extLst>
                </a:gridCol>
                <a:gridCol w="1274250">
                  <a:extLst>
                    <a:ext uri="{9D8B030D-6E8A-4147-A177-3AD203B41FA5}">
                      <a16:colId xmlns:a16="http://schemas.microsoft.com/office/drawing/2014/main" val="825749572"/>
                    </a:ext>
                  </a:extLst>
                </a:gridCol>
                <a:gridCol w="1425354">
                  <a:extLst>
                    <a:ext uri="{9D8B030D-6E8A-4147-A177-3AD203B41FA5}">
                      <a16:colId xmlns:a16="http://schemas.microsoft.com/office/drawing/2014/main" val="414447598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MW710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effectLst/>
                          <a:latin typeface="Arial Unicode MS"/>
                          <a:ea typeface="+mn-ea"/>
                        </a:rPr>
                        <a:t>710℃</a:t>
                      </a:r>
                      <a:endParaRPr lang="en-US" altLang="zh-TW" sz="1800" b="0" i="0" u="none" strike="noStrike" dirty="0">
                        <a:effectLst/>
                        <a:latin typeface="Arial Unicode MS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3.9+-1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1800" b="0" i="0" u="none" strike="noStrike" dirty="0" smtClean="0">
                          <a:effectLst/>
                          <a:latin typeface="Arial Unicode MS"/>
                          <a:ea typeface="+mn-ea"/>
                        </a:rPr>
                        <a:t>1.4Ω/ </a:t>
                      </a:r>
                      <a:r>
                        <a:rPr lang="en-US" altLang="zh-TW" sz="1800" b="0" i="0" u="none" strike="noStrike" dirty="0" smtClean="0">
                          <a:effectLst/>
                          <a:latin typeface="Arial Unicode MS"/>
                          <a:ea typeface="+mn-ea"/>
                        </a:rPr>
                        <a:t>EM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138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MW925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 smtClean="0">
                          <a:effectLst/>
                          <a:latin typeface="Arial Unicode MS"/>
                          <a:ea typeface="+mn-ea"/>
                        </a:rPr>
                        <a:t>925℃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163+-9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1800" b="0" i="0" u="none" strike="noStrike" dirty="0" smtClean="0">
                          <a:effectLst/>
                          <a:latin typeface="Arial Unicode MS"/>
                          <a:ea typeface="+mn-ea"/>
                        </a:rPr>
                        <a:t>20Ω/ </a:t>
                      </a:r>
                      <a:r>
                        <a:rPr lang="en-US" altLang="zh-TW" sz="1800" b="0" i="0" u="none" strike="noStrike" dirty="0" smtClean="0">
                          <a:effectLst/>
                          <a:latin typeface="Arial Unicode MS"/>
                          <a:ea typeface="+mn-ea"/>
                        </a:rPr>
                        <a:t>EM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2998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MW980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 smtClean="0">
                          <a:effectLst/>
                          <a:latin typeface="Arial Unicode MS"/>
                          <a:ea typeface="+mn-ea"/>
                        </a:rPr>
                        <a:t>980℃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122+-5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1800" b="0" i="0" u="none" strike="noStrike" dirty="0" smtClean="0">
                          <a:effectLst/>
                          <a:latin typeface="Arial Unicode MS"/>
                          <a:ea typeface="+mn-ea"/>
                        </a:rPr>
                        <a:t>10Ω/ </a:t>
                      </a:r>
                      <a:r>
                        <a:rPr lang="en-US" altLang="zh-TW" sz="1800" b="0" i="0" u="none" strike="noStrike" dirty="0" smtClean="0">
                          <a:effectLst/>
                          <a:latin typeface="Arial Unicode MS"/>
                          <a:ea typeface="+mn-ea"/>
                        </a:rPr>
                        <a:t>EM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3306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724967" y="2899244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TW" b="1" dirty="0">
                <a:solidFill>
                  <a:srgbClr val="FF0000"/>
                </a:solidFill>
                <a:latin typeface="Arial Unicode MS"/>
              </a:rPr>
              <a:t>EM↑RS ↓</a:t>
            </a:r>
          </a:p>
        </p:txBody>
      </p:sp>
    </p:spTree>
    <p:extLst>
      <p:ext uri="{BB962C8B-B14F-4D97-AF65-F5344CB8AC3E}">
        <p14:creationId xmlns:p14="http://schemas.microsoft.com/office/powerpoint/2010/main" val="235981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53B808-5AEF-1386-F525-D16743FC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65D148-F3BD-2B8B-CC58-32D180F2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EE0D1DC-F93B-332E-0876-C4AD36AB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6889"/>
            <a:ext cx="7762056" cy="967935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五、心得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2B174B73-BD2E-A1F1-51EE-033344222AB5}"/>
              </a:ext>
            </a:extLst>
          </p:cNvPr>
          <p:cNvSpPr txBox="1">
            <a:spLocks/>
          </p:cNvSpPr>
          <p:nvPr/>
        </p:nvSpPr>
        <p:spPr bwMode="auto">
          <a:xfrm>
            <a:off x="870992" y="1569368"/>
            <a:ext cx="7402016" cy="371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2400" dirty="0">
                <a:latin typeface="+mn-ea"/>
              </a:rPr>
              <a:t>      這兩</a:t>
            </a:r>
            <a:r>
              <a:rPr kumimoji="0" lang="zh-TW" altLang="en-US" sz="2400" dirty="0" smtClean="0">
                <a:latin typeface="+mn-ea"/>
              </a:rPr>
              <a:t>週開始接觸</a:t>
            </a:r>
            <a:r>
              <a:rPr kumimoji="0" lang="en-US" altLang="zh-TW" sz="2400" dirty="0" smtClean="0">
                <a:latin typeface="+mn-ea"/>
              </a:rPr>
              <a:t>WSIX</a:t>
            </a:r>
            <a:r>
              <a:rPr kumimoji="0" lang="zh-TW" altLang="en-US" sz="2400" dirty="0" smtClean="0">
                <a:latin typeface="+mn-ea"/>
              </a:rPr>
              <a:t>了，由於</a:t>
            </a:r>
            <a:r>
              <a:rPr kumimoji="0" lang="en-US" altLang="zh-TW" sz="2400" dirty="0" smtClean="0">
                <a:latin typeface="+mn-ea"/>
              </a:rPr>
              <a:t>WSIX</a:t>
            </a:r>
            <a:r>
              <a:rPr kumimoji="0" lang="zh-TW" altLang="en-US" sz="2400" dirty="0" smtClean="0">
                <a:latin typeface="+mn-ea"/>
              </a:rPr>
              <a:t>的</a:t>
            </a:r>
            <a:r>
              <a:rPr kumimoji="0" lang="en-US" altLang="zh-TW" sz="2400" dirty="0" smtClean="0">
                <a:latin typeface="+mn-ea"/>
              </a:rPr>
              <a:t>PM</a:t>
            </a:r>
            <a:r>
              <a:rPr kumimoji="0" lang="zh-TW" altLang="en-US" sz="2400" dirty="0" smtClean="0">
                <a:latin typeface="+mn-ea"/>
              </a:rPr>
              <a:t>是第一次接觸，很多東西都需要再熟悉。時間過得很快，接下來八月就要開始跟值了，要開始學習基本當機的處理了，還是有很多東西要學，我自己也得把腳步跟緊。       </a:t>
            </a:r>
            <a:endParaRPr kumimoji="0"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873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dirty="0">
              <a:solidFill>
                <a:schemeClr val="tx2"/>
              </a:solidFill>
            </a:endParaRPr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zh-TW" altLang="en-US" b="1" dirty="0">
                <a:solidFill>
                  <a:schemeClr val="tx1"/>
                </a:solidFill>
              </a:rPr>
              <a:t>報告內容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858616"/>
            <a:ext cx="7772400" cy="2701280"/>
          </a:xfrm>
        </p:spPr>
        <p:txBody>
          <a:bodyPr/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RTP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架構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時機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流程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RTP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調機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五、心得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16F5185-CDC3-0397-172F-6BA826368662}"/>
              </a:ext>
            </a:extLst>
          </p:cNvPr>
          <p:cNvSpPr txBox="1">
            <a:spLocks/>
          </p:cNvSpPr>
          <p:nvPr/>
        </p:nvSpPr>
        <p:spPr bwMode="auto">
          <a:xfrm>
            <a:off x="905551" y="1173529"/>
            <a:ext cx="7772400" cy="63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zh-TW" altLang="en-US" b="1" dirty="0">
                <a:solidFill>
                  <a:schemeClr val="tx1"/>
                </a:solidFill>
              </a:rPr>
              <a:t>主題</a:t>
            </a:r>
            <a:r>
              <a:rPr kumimoji="0" lang="en-US" altLang="zh-TW" b="1" dirty="0">
                <a:solidFill>
                  <a:schemeClr val="tx1"/>
                </a:solidFill>
              </a:rPr>
              <a:t>:RTP</a:t>
            </a:r>
            <a:r>
              <a:rPr kumimoji="0" lang="zh-TW" altLang="en-US" b="1" dirty="0">
                <a:solidFill>
                  <a:schemeClr val="tx1"/>
                </a:solidFill>
              </a:rPr>
              <a:t> 架構及</a:t>
            </a:r>
            <a:r>
              <a:rPr kumimoji="0" lang="en-US" altLang="zh-TW" b="1" dirty="0">
                <a:solidFill>
                  <a:schemeClr val="tx1"/>
                </a:solidFill>
              </a:rPr>
              <a:t>PM</a:t>
            </a: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01B3B039-0FE9-FFB6-6285-26939424B023}"/>
              </a:ext>
            </a:extLst>
          </p:cNvPr>
          <p:cNvSpPr txBox="1">
            <a:spLocks/>
          </p:cNvSpPr>
          <p:nvPr/>
        </p:nvSpPr>
        <p:spPr bwMode="auto">
          <a:xfrm>
            <a:off x="914400" y="4559896"/>
            <a:ext cx="523818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0" lang="en-US" altLang="zh-TW" sz="18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EC602E-39EF-0AAB-E7B7-F8964B43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6BAB7B-7CEC-818E-FCA2-B1A386EE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01B3B039-0FE9-FFB6-6285-26939424B023}"/>
              </a:ext>
            </a:extLst>
          </p:cNvPr>
          <p:cNvSpPr txBox="1">
            <a:spLocks/>
          </p:cNvSpPr>
          <p:nvPr/>
        </p:nvSpPr>
        <p:spPr bwMode="auto">
          <a:xfrm>
            <a:off x="827584" y="476672"/>
            <a:ext cx="783406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3600" b="1" dirty="0">
                <a:latin typeface="+mn-ea"/>
              </a:rPr>
              <a:t>兩週主要實作內容</a:t>
            </a:r>
            <a:r>
              <a:rPr kumimoji="0" lang="en-US" altLang="zh-TW" sz="3600" b="1" dirty="0">
                <a:latin typeface="+mn-ea"/>
              </a:rPr>
              <a:t>:</a:t>
            </a:r>
            <a:endParaRPr kumimoji="0" lang="en-US" altLang="zh-TW" sz="2800" b="1" dirty="0"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6/20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學習洗管機架構和基本操作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6/21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LP-T3 3PM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6/22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LP-N5 4PM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6/23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(QIT)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6/24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LP-P4 3PM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6/27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LP-T5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APC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Clean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6/28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WSIX-2B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BPM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6/29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LP-T8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SPM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 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6/30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GRD-2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MPM   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7/01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LP-P3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2PM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856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1D0DB-6239-B021-9A25-86CB9077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78" y="592257"/>
            <a:ext cx="7784199" cy="621225"/>
          </a:xfrm>
        </p:spPr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RTP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架構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5E39E3-2737-E07E-3DBA-11ED4643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27FC8A-FF5D-F50A-EE36-9144BF46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355D0E9-1064-3FC6-33DC-AF8D01CCC5B8}"/>
              </a:ext>
            </a:extLst>
          </p:cNvPr>
          <p:cNvGrpSpPr/>
          <p:nvPr/>
        </p:nvGrpSpPr>
        <p:grpSpPr>
          <a:xfrm>
            <a:off x="914400" y="1213482"/>
            <a:ext cx="6722097" cy="4243308"/>
            <a:chOff x="1306287" y="1201916"/>
            <a:chExt cx="9409627" cy="5385947"/>
          </a:xfrm>
        </p:grpSpPr>
        <p:pic>
          <p:nvPicPr>
            <p:cNvPr id="9" name="Picture 2" descr="掃描0003">
              <a:extLst>
                <a:ext uri="{FF2B5EF4-FFF2-40B4-BE49-F238E27FC236}">
                  <a16:creationId xmlns:a16="http://schemas.microsoft.com/office/drawing/2014/main" id="{B492CF59-C796-3803-58FC-E0575A6F4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6196" y="1518486"/>
              <a:ext cx="4099718" cy="4864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 descr="掃描0004">
              <a:extLst>
                <a:ext uri="{FF2B5EF4-FFF2-40B4-BE49-F238E27FC236}">
                  <a16:creationId xmlns:a16="http://schemas.microsoft.com/office/drawing/2014/main" id="{682BF667-7B75-1EBB-979B-54C71CE538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287" y="1518486"/>
              <a:ext cx="3801290" cy="5069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0C76BF-30F8-C0A3-95CC-19A5F91A4E64}"/>
                </a:ext>
              </a:extLst>
            </p:cNvPr>
            <p:cNvSpPr txBox="1"/>
            <p:nvPr/>
          </p:nvSpPr>
          <p:spPr>
            <a:xfrm>
              <a:off x="2883766" y="12019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  <a:latin typeface="+mj-ea"/>
                  <a:ea typeface="+mj-ea"/>
                </a:rPr>
                <a:t>正面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E9A0B18-9C11-6CC9-5FAC-8650CC0BCF8D}"/>
                </a:ext>
              </a:extLst>
            </p:cNvPr>
            <p:cNvSpPr txBox="1"/>
            <p:nvPr/>
          </p:nvSpPr>
          <p:spPr>
            <a:xfrm>
              <a:off x="8342889" y="12019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  <a:latin typeface="+mj-ea"/>
                  <a:ea typeface="+mj-ea"/>
                </a:rPr>
                <a:t>背面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F17308A-8E00-2965-B047-B41649173053}"/>
                </a:ext>
              </a:extLst>
            </p:cNvPr>
            <p:cNvSpPr/>
            <p:nvPr/>
          </p:nvSpPr>
          <p:spPr>
            <a:xfrm>
              <a:off x="7782198" y="4556488"/>
              <a:ext cx="777099" cy="50945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D8D70F6-99B4-D0BD-B056-7653043C9DFA}"/>
                </a:ext>
              </a:extLst>
            </p:cNvPr>
            <p:cNvSpPr/>
            <p:nvPr/>
          </p:nvSpPr>
          <p:spPr>
            <a:xfrm>
              <a:off x="7796486" y="5339645"/>
              <a:ext cx="777099" cy="50945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15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A5E0FC-522B-D4B4-F33C-9385FE6D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03EC16-2BE3-794D-5305-789F149D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D665D837-7CE3-5A12-C93C-5AC5806DF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524" y="692696"/>
            <a:ext cx="79565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 dirty="0">
                <a:solidFill>
                  <a:srgbClr val="0000FF"/>
                </a:solidFill>
                <a:latin typeface="新細明體" panose="02020500000000000000" pitchFamily="18" charset="-120"/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0" dirty="0">
                <a:solidFill>
                  <a:srgbClr val="FF0000"/>
                </a:solidFill>
                <a:latin typeface="+mn-ea"/>
                <a:ea typeface="+mn-ea"/>
              </a:rPr>
              <a:t>RTP</a:t>
            </a:r>
            <a:r>
              <a:rPr lang="zh-TW" altLang="en-US" sz="2000" b="0" dirty="0">
                <a:solidFill>
                  <a:srgbClr val="FF0000"/>
                </a:solidFill>
                <a:latin typeface="+mn-ea"/>
                <a:ea typeface="+mn-ea"/>
              </a:rPr>
              <a:t>製程</a:t>
            </a:r>
            <a:r>
              <a:rPr lang="zh-TW" altLang="en-US" sz="2000" dirty="0">
                <a:latin typeface="+mn-ea"/>
                <a:ea typeface="+mn-ea"/>
              </a:rPr>
              <a:t>以回火</a:t>
            </a:r>
            <a:r>
              <a:rPr lang="en-US" altLang="zh-TW" sz="2000" dirty="0">
                <a:latin typeface="+mn-ea"/>
                <a:ea typeface="+mn-ea"/>
              </a:rPr>
              <a:t>(Annealing)</a:t>
            </a:r>
            <a:r>
              <a:rPr lang="zh-TW" altLang="en-US" sz="2000" dirty="0">
                <a:latin typeface="+mn-ea"/>
                <a:ea typeface="+mn-ea"/>
              </a:rPr>
              <a:t>，目的是要消除材料因</a:t>
            </a:r>
            <a:r>
              <a:rPr lang="en-US" altLang="zh-TW" sz="2000" dirty="0">
                <a:latin typeface="+mn-ea"/>
                <a:ea typeface="+mn-ea"/>
              </a:rPr>
              <a:t>PROCESS</a:t>
            </a:r>
            <a:r>
              <a:rPr lang="zh-TW" altLang="en-US" sz="2000" dirty="0">
                <a:latin typeface="+mn-ea"/>
                <a:ea typeface="+mn-ea"/>
              </a:rPr>
              <a:t>產生之內應力，使用方法是將回火晶片置於</a:t>
            </a:r>
            <a:r>
              <a:rPr lang="en-US" altLang="zh-TW" sz="2000" dirty="0">
                <a:latin typeface="+mn-ea"/>
                <a:ea typeface="+mn-ea"/>
              </a:rPr>
              <a:t>PROCESS CHAMBER</a:t>
            </a:r>
            <a:r>
              <a:rPr lang="zh-TW" altLang="en-US" sz="2000" dirty="0">
                <a:latin typeface="+mn-ea"/>
                <a:ea typeface="+mn-ea"/>
              </a:rPr>
              <a:t>利用快速升溫達到設定溫度，利用熱能使材料內原子進行晶格位置的重排，以降低材料內的缺陷密度，恢復或是改善材料的電子性質。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0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2000" dirty="0">
                <a:latin typeface="+mn-ea"/>
                <a:ea typeface="+mn-ea"/>
              </a:rPr>
              <a:t>主要回火製程有</a:t>
            </a:r>
            <a:r>
              <a:rPr lang="en-US" altLang="zh-TW" sz="2000" dirty="0">
                <a:latin typeface="+mn-ea"/>
                <a:ea typeface="+mn-ea"/>
              </a:rPr>
              <a:t>: </a:t>
            </a:r>
            <a:r>
              <a:rPr lang="zh-TW" altLang="en-US" sz="2000" dirty="0">
                <a:latin typeface="+mn-ea"/>
                <a:ea typeface="+mn-ea"/>
              </a:rPr>
              <a:t> </a:t>
            </a:r>
            <a:r>
              <a:rPr lang="en-US" altLang="zh-TW" sz="2000" dirty="0">
                <a:latin typeface="+mn-ea"/>
                <a:ea typeface="+mn-ea"/>
              </a:rPr>
              <a:t>1.</a:t>
            </a:r>
            <a:r>
              <a:rPr lang="zh-TW" altLang="en-US" sz="2000" dirty="0">
                <a:latin typeface="+mn-ea"/>
                <a:ea typeface="+mn-ea"/>
              </a:rPr>
              <a:t>後離子植入</a:t>
            </a:r>
            <a:r>
              <a:rPr lang="en-US" altLang="zh-TW" sz="2000" dirty="0">
                <a:latin typeface="+mn-ea"/>
                <a:ea typeface="+mn-ea"/>
              </a:rPr>
              <a:t>(Post Ion Implantation)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latin typeface="+mn-ea"/>
                <a:ea typeface="+mn-ea"/>
              </a:rPr>
              <a:t>                             </a:t>
            </a:r>
            <a:r>
              <a:rPr lang="zh-TW" altLang="en-US" sz="2000" dirty="0">
                <a:latin typeface="+mn-ea"/>
                <a:ea typeface="+mn-ea"/>
              </a:rPr>
              <a:t>  </a:t>
            </a:r>
            <a:r>
              <a:rPr lang="en-US" altLang="zh-TW" sz="2000" dirty="0">
                <a:latin typeface="+mn-ea"/>
                <a:ea typeface="+mn-ea"/>
              </a:rPr>
              <a:t>2.</a:t>
            </a:r>
            <a:r>
              <a:rPr lang="zh-TW" altLang="en-US" sz="2000" dirty="0">
                <a:latin typeface="+mn-ea"/>
                <a:ea typeface="+mn-ea"/>
              </a:rPr>
              <a:t>金屬矽化物</a:t>
            </a:r>
            <a:r>
              <a:rPr lang="en-US" altLang="zh-TW" sz="2000" dirty="0">
                <a:latin typeface="+mn-ea"/>
                <a:ea typeface="+mn-ea"/>
              </a:rPr>
              <a:t>(Silicide)</a:t>
            </a:r>
            <a:r>
              <a:rPr lang="zh-TW" altLang="en-US" sz="2000" dirty="0">
                <a:latin typeface="+mn-ea"/>
                <a:ea typeface="+mn-ea"/>
              </a:rPr>
              <a:t>的回火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0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2000" dirty="0">
                <a:latin typeface="+mn-ea"/>
                <a:ea typeface="+mn-ea"/>
              </a:rPr>
              <a:t>回火溫度為 </a:t>
            </a:r>
            <a:r>
              <a:rPr lang="en-US" altLang="zh-TW" sz="2000" dirty="0">
                <a:latin typeface="+mn-ea"/>
                <a:ea typeface="+mn-ea"/>
              </a:rPr>
              <a:t>: 710</a:t>
            </a:r>
            <a:r>
              <a:rPr lang="zh-TW" altLang="en-US" sz="2000" dirty="0">
                <a:latin typeface="+mn-ea"/>
                <a:ea typeface="+mn-ea"/>
              </a:rPr>
              <a:t>及</a:t>
            </a:r>
            <a:r>
              <a:rPr lang="en-US" altLang="zh-TW" sz="2000" dirty="0">
                <a:latin typeface="+mn-ea"/>
                <a:ea typeface="+mn-ea"/>
              </a:rPr>
              <a:t>925</a:t>
            </a:r>
          </a:p>
        </p:txBody>
      </p:sp>
    </p:spTree>
    <p:extLst>
      <p:ext uri="{BB962C8B-B14F-4D97-AF65-F5344CB8AC3E}">
        <p14:creationId xmlns:p14="http://schemas.microsoft.com/office/powerpoint/2010/main" val="97295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902934-E12E-7210-F6D2-5C5356BD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609500-C091-3366-2F4E-9881700B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20" name="Picture 9" descr="ZONE">
            <a:extLst>
              <a:ext uri="{FF2B5EF4-FFF2-40B4-BE49-F238E27FC236}">
                <a16:creationId xmlns:a16="http://schemas.microsoft.com/office/drawing/2014/main" id="{6688F5F1-10A1-5451-8ECD-E8FCB0970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66" y="980728"/>
            <a:ext cx="4679950" cy="51133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1" name="Rectangle 3">
            <a:extLst>
              <a:ext uri="{FF2B5EF4-FFF2-40B4-BE49-F238E27FC236}">
                <a16:creationId xmlns:a16="http://schemas.microsoft.com/office/drawing/2014/main" id="{7D668330-96EE-220E-9A9D-B81A9F433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764704"/>
            <a:ext cx="2916832" cy="337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•"/>
              <a:tabLst>
                <a:tab pos="841375" algn="l"/>
              </a:tabLst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–"/>
              <a:tabLst>
                <a:tab pos="8413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•"/>
              <a:tabLst>
                <a:tab pos="8413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–"/>
              <a:tabLst>
                <a:tab pos="8413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»"/>
              <a:tabLst>
                <a:tab pos="8413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tabLst>
                <a:tab pos="8413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tabLst>
                <a:tab pos="8413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tabLst>
                <a:tab pos="8413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tabLst>
                <a:tab pos="8413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zh-TW" sz="1600" dirty="0">
                <a:latin typeface="+mn-ea"/>
                <a:ea typeface="+mn-ea"/>
                <a:cs typeface="Times New Roman" panose="02020603050405020304" pitchFamily="18" charset="0"/>
              </a:rPr>
              <a:t>ZONE1~ZONE5 </a:t>
            </a:r>
            <a:r>
              <a:rPr lang="zh-TW" altLang="en-US" sz="1600" dirty="0">
                <a:latin typeface="+mn-ea"/>
                <a:ea typeface="+mn-ea"/>
                <a:cs typeface="Times New Roman" panose="02020603050405020304" pitchFamily="18" charset="0"/>
              </a:rPr>
              <a:t>為一組是由 </a:t>
            </a:r>
            <a:r>
              <a:rPr lang="en-US" altLang="zh-TW" sz="1600" dirty="0">
                <a:latin typeface="+mn-ea"/>
                <a:ea typeface="+mn-ea"/>
                <a:cs typeface="Times New Roman" panose="02020603050405020304" pitchFamily="18" charset="0"/>
              </a:rPr>
              <a:t>LAMP </a:t>
            </a:r>
            <a:r>
              <a:rPr lang="zh-TW" altLang="en-US" sz="1600" dirty="0">
                <a:latin typeface="+mn-ea"/>
                <a:ea typeface="+mn-ea"/>
                <a:cs typeface="Times New Roman" panose="02020603050405020304" pitchFamily="18" charset="0"/>
              </a:rPr>
              <a:t>做 </a:t>
            </a:r>
            <a:r>
              <a:rPr lang="en-US" altLang="zh-TW" sz="1600" dirty="0">
                <a:latin typeface="+mn-ea"/>
                <a:ea typeface="+mn-ea"/>
                <a:cs typeface="Times New Roman" panose="02020603050405020304" pitchFamily="18" charset="0"/>
              </a:rPr>
              <a:t>2.3.4.3.2 </a:t>
            </a:r>
            <a:r>
              <a:rPr lang="zh-TW" altLang="en-US" sz="1600" dirty="0">
                <a:latin typeface="+mn-ea"/>
                <a:ea typeface="+mn-ea"/>
                <a:cs typeface="Times New Roman" panose="02020603050405020304" pitchFamily="18" charset="0"/>
              </a:rPr>
              <a:t>的排列組成，</a:t>
            </a:r>
            <a:r>
              <a:rPr lang="en-US" altLang="zh-TW" sz="1600" dirty="0">
                <a:latin typeface="+mn-ea"/>
                <a:ea typeface="+mn-ea"/>
                <a:cs typeface="Times New Roman" panose="02020603050405020304" pitchFamily="18" charset="0"/>
              </a:rPr>
              <a:t>ZONE6~ZONE10</a:t>
            </a:r>
            <a:r>
              <a:rPr lang="zh-TW" altLang="en-US" sz="1600" dirty="0">
                <a:latin typeface="+mn-ea"/>
                <a:ea typeface="+mn-ea"/>
                <a:cs typeface="Times New Roman" panose="02020603050405020304" pitchFamily="18" charset="0"/>
              </a:rPr>
              <a:t>相同 。</a:t>
            </a:r>
            <a:endParaRPr lang="en-US" altLang="zh-TW" sz="16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Char char="•"/>
            </a:pPr>
            <a:endParaRPr lang="en-US" altLang="zh-TW" sz="16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Char char="•"/>
            </a:pPr>
            <a:endParaRPr lang="en-US" altLang="zh-TW" sz="16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Char char="•"/>
            </a:pPr>
            <a:endParaRPr lang="zh-TW" altLang="en-US" sz="16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zh-TW" sz="1600" dirty="0">
                <a:latin typeface="+mn-ea"/>
                <a:ea typeface="+mn-ea"/>
                <a:cs typeface="Times New Roman" panose="02020603050405020304" pitchFamily="18" charset="0"/>
              </a:rPr>
              <a:t>ZONE1,ZONE5,ZONE6,ZONE10 </a:t>
            </a:r>
            <a:r>
              <a:rPr lang="zh-TW" altLang="en-US" sz="1600" dirty="0">
                <a:latin typeface="+mn-ea"/>
                <a:ea typeface="+mn-ea"/>
                <a:cs typeface="Times New Roman" panose="02020603050405020304" pitchFamily="18" charset="0"/>
              </a:rPr>
              <a:t>最外側之 </a:t>
            </a:r>
            <a:r>
              <a:rPr lang="en-US" altLang="zh-TW" sz="1600" dirty="0">
                <a:latin typeface="+mn-ea"/>
                <a:ea typeface="+mn-ea"/>
                <a:cs typeface="Times New Roman" panose="02020603050405020304" pitchFamily="18" charset="0"/>
              </a:rPr>
              <a:t>LAMP </a:t>
            </a:r>
            <a:r>
              <a:rPr lang="zh-TW" altLang="en-US" sz="1600" dirty="0">
                <a:latin typeface="+mn-ea"/>
                <a:ea typeface="+mn-ea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+mn-ea"/>
                <a:ea typeface="+mn-ea"/>
                <a:cs typeface="Times New Roman" panose="02020603050405020304" pitchFamily="18" charset="0"/>
              </a:rPr>
              <a:t>2000W</a:t>
            </a:r>
            <a:r>
              <a:rPr lang="zh-TW" altLang="en-US" sz="1600" dirty="0">
                <a:latin typeface="+mn-ea"/>
                <a:ea typeface="+mn-ea"/>
                <a:cs typeface="Times New Roman" panose="02020603050405020304" pitchFamily="18" charset="0"/>
              </a:rPr>
              <a:t>，其餘皆是</a:t>
            </a:r>
            <a:r>
              <a:rPr lang="en-US" altLang="zh-TW" sz="1600" dirty="0">
                <a:latin typeface="+mn-ea"/>
                <a:ea typeface="+mn-ea"/>
                <a:cs typeface="Times New Roman" panose="02020603050405020304" pitchFamily="18" charset="0"/>
              </a:rPr>
              <a:t>1500W LAMP</a:t>
            </a:r>
            <a:r>
              <a:rPr lang="zh-TW" altLang="en-US" sz="16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707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A56119-2D3F-72B7-E879-5066C85E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D00BCE-5E9C-DF9D-BC12-49EF3E14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7" name="Picture 10" descr="6-13">
            <a:extLst>
              <a:ext uri="{FF2B5EF4-FFF2-40B4-BE49-F238E27FC236}">
                <a16:creationId xmlns:a16="http://schemas.microsoft.com/office/drawing/2014/main" id="{E958D041-4A99-53AE-CE4B-6A36822F3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6712"/>
            <a:ext cx="4140200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rtp-18">
            <a:extLst>
              <a:ext uri="{FF2B5EF4-FFF2-40B4-BE49-F238E27FC236}">
                <a16:creationId xmlns:a16="http://schemas.microsoft.com/office/drawing/2014/main" id="{52598804-75B2-7437-C3A8-096983E6CDCC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77072"/>
            <a:ext cx="2160240" cy="163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088286C-E2E2-EBCE-9AE2-B1F82EA36840}"/>
              </a:ext>
            </a:extLst>
          </p:cNvPr>
          <p:cNvCxnSpPr>
            <a:cxnSpLocks/>
          </p:cNvCxnSpPr>
          <p:nvPr/>
        </p:nvCxnSpPr>
        <p:spPr>
          <a:xfrm>
            <a:off x="1043608" y="2276872"/>
            <a:ext cx="648072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4D01958-A17A-4DD0-9F50-0F2E74D6BC5A}"/>
              </a:ext>
            </a:extLst>
          </p:cNvPr>
          <p:cNvSpPr txBox="1"/>
          <p:nvPr/>
        </p:nvSpPr>
        <p:spPr>
          <a:xfrm>
            <a:off x="3183868" y="5163683"/>
            <a:ext cx="426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343434"/>
                </a:solidFill>
                <a:effectLst/>
                <a:latin typeface="Noto Sans TC"/>
              </a:rPr>
              <a:t>※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拆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DTC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時須謹慎，勿轉動。拆下時有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DTC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專屬的保護管，要套好轉緊放置安全位置，待需要安裝時再取回。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9341972-65E1-CA1E-6D23-DB05E3DC8388}"/>
              </a:ext>
            </a:extLst>
          </p:cNvPr>
          <p:cNvSpPr txBox="1"/>
          <p:nvPr/>
        </p:nvSpPr>
        <p:spPr>
          <a:xfrm>
            <a:off x="3563888" y="40535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量測晶背溫度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63F489D-2B4B-16C8-48E9-7E9090419A8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183868" y="3429000"/>
            <a:ext cx="1164850" cy="6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7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26CFA-09A2-BB9F-06AD-BF4262DE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6889"/>
            <a:ext cx="7772400" cy="796950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時機和需要更換之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PARTS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E0033-68E7-7FB9-7A9D-68609FDF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924F5A-FE2B-6952-29B0-8FAD92F9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61E7227-8EE9-6FB8-532B-24D9FA46FC86}"/>
              </a:ext>
            </a:extLst>
          </p:cNvPr>
          <p:cNvGrpSpPr/>
          <p:nvPr/>
        </p:nvGrpSpPr>
        <p:grpSpPr>
          <a:xfrm>
            <a:off x="755576" y="1283140"/>
            <a:ext cx="2817847" cy="4824647"/>
            <a:chOff x="905064" y="1366163"/>
            <a:chExt cx="2817847" cy="4824647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456BFC2-366C-62D0-753E-4524EC42CD65}"/>
                </a:ext>
              </a:extLst>
            </p:cNvPr>
            <p:cNvSpPr txBox="1"/>
            <p:nvPr/>
          </p:nvSpPr>
          <p:spPr>
            <a:xfrm>
              <a:off x="1101012" y="1366163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+mj-ea"/>
                  <a:ea typeface="+mj-ea"/>
                </a:rPr>
                <a:t>PM</a:t>
              </a:r>
              <a:r>
                <a:rPr lang="zh-TW" altLang="en-US" b="1" dirty="0">
                  <a:latin typeface="+mj-ea"/>
                  <a:ea typeface="+mj-ea"/>
                </a:rPr>
                <a:t>時機</a:t>
              </a:r>
              <a:r>
                <a:rPr lang="en-US" altLang="zh-TW" b="1" dirty="0">
                  <a:latin typeface="+mj-ea"/>
                  <a:ea typeface="+mj-ea"/>
                </a:rPr>
                <a:t>: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0A6942C-7207-3070-5B76-8F634F9C3167}"/>
                </a:ext>
              </a:extLst>
            </p:cNvPr>
            <p:cNvSpPr/>
            <p:nvPr/>
          </p:nvSpPr>
          <p:spPr>
            <a:xfrm>
              <a:off x="1070683" y="1909770"/>
              <a:ext cx="2486611" cy="55050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+mj-ea"/>
                  <a:ea typeface="+mj-ea"/>
                </a:rPr>
                <a:t>2500±250</a:t>
              </a:r>
              <a:r>
                <a:rPr lang="zh-TW" altLang="en-US" dirty="0">
                  <a:latin typeface="+mj-ea"/>
                  <a:ea typeface="+mj-ea"/>
                </a:rPr>
                <a:t>片  </a:t>
              </a:r>
              <a:r>
                <a:rPr lang="zh-TW" altLang="en-US" dirty="0">
                  <a:latin typeface="+mj-ea"/>
                  <a:ea typeface="+mj-ea"/>
                  <a:sym typeface="Wingdings 3" panose="05040102010807070707" pitchFamily="18" charset="2"/>
                </a:rPr>
                <a:t>  </a:t>
              </a:r>
              <a:r>
                <a:rPr lang="en-US" altLang="zh-TW" dirty="0">
                  <a:latin typeface="+mj-ea"/>
                  <a:ea typeface="+mj-ea"/>
                  <a:sym typeface="Wingdings 3" panose="05040102010807070707" pitchFamily="18" charset="2"/>
                </a:rPr>
                <a:t>1PM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2" name="向下箭號 19">
              <a:extLst>
                <a:ext uri="{FF2B5EF4-FFF2-40B4-BE49-F238E27FC236}">
                  <a16:creationId xmlns:a16="http://schemas.microsoft.com/office/drawing/2014/main" id="{793835C8-3959-3BCC-ECB4-AC178CF4F683}"/>
                </a:ext>
              </a:extLst>
            </p:cNvPr>
            <p:cNvSpPr/>
            <p:nvPr/>
          </p:nvSpPr>
          <p:spPr>
            <a:xfrm>
              <a:off x="2108717" y="2598999"/>
              <a:ext cx="410547" cy="38775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E1E5466-CAE6-805B-31AA-FBAB35875FF6}"/>
                </a:ext>
              </a:extLst>
            </p:cNvPr>
            <p:cNvSpPr/>
            <p:nvPr/>
          </p:nvSpPr>
          <p:spPr>
            <a:xfrm>
              <a:off x="1070683" y="3125477"/>
              <a:ext cx="2509934" cy="55050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+mj-ea"/>
                  <a:ea typeface="+mj-ea"/>
                </a:rPr>
                <a:t>5000±250</a:t>
              </a:r>
              <a:r>
                <a:rPr lang="zh-TW" altLang="en-US" dirty="0">
                  <a:latin typeface="+mj-ea"/>
                  <a:ea typeface="+mj-ea"/>
                </a:rPr>
                <a:t>片  </a:t>
              </a:r>
              <a:r>
                <a:rPr lang="zh-TW" altLang="en-US" dirty="0">
                  <a:latin typeface="+mj-ea"/>
                  <a:ea typeface="+mj-ea"/>
                  <a:sym typeface="Wingdings 3" panose="05040102010807070707" pitchFamily="18" charset="2"/>
                </a:rPr>
                <a:t>  </a:t>
              </a:r>
              <a:r>
                <a:rPr lang="en-US" altLang="zh-TW" dirty="0">
                  <a:latin typeface="+mj-ea"/>
                  <a:ea typeface="+mj-ea"/>
                  <a:sym typeface="Wingdings 3" panose="05040102010807070707" pitchFamily="18" charset="2"/>
                </a:rPr>
                <a:t>2PM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4" name="向下箭號 21">
              <a:extLst>
                <a:ext uri="{FF2B5EF4-FFF2-40B4-BE49-F238E27FC236}">
                  <a16:creationId xmlns:a16="http://schemas.microsoft.com/office/drawing/2014/main" id="{AD512DBE-D7F1-DC7A-9F49-05AE5597A17C}"/>
                </a:ext>
              </a:extLst>
            </p:cNvPr>
            <p:cNvSpPr/>
            <p:nvPr/>
          </p:nvSpPr>
          <p:spPr>
            <a:xfrm>
              <a:off x="2108717" y="3814706"/>
              <a:ext cx="410547" cy="38775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C47BB95-ABE7-CC75-66D1-29E81AAF90DF}"/>
                </a:ext>
              </a:extLst>
            </p:cNvPr>
            <p:cNvSpPr txBox="1"/>
            <p:nvPr/>
          </p:nvSpPr>
          <p:spPr>
            <a:xfrm>
              <a:off x="2026032" y="4241379"/>
              <a:ext cx="861774" cy="9451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4400" b="1" dirty="0">
                  <a:solidFill>
                    <a:srgbClr val="FF0000"/>
                  </a:solidFill>
                </a:rPr>
                <a:t>……</a:t>
              </a:r>
              <a:r>
                <a:rPr lang="en-US" altLang="zh-TW" dirty="0"/>
                <a:t>.</a:t>
              </a:r>
              <a:endParaRPr lang="zh-TW" altLang="en-US" dirty="0"/>
            </a:p>
          </p:txBody>
        </p:sp>
        <p:sp>
          <p:nvSpPr>
            <p:cNvPr id="16" name="向下箭號 23">
              <a:extLst>
                <a:ext uri="{FF2B5EF4-FFF2-40B4-BE49-F238E27FC236}">
                  <a16:creationId xmlns:a16="http://schemas.microsoft.com/office/drawing/2014/main" id="{75BDC420-171C-6149-62EA-9A6163A55CBE}"/>
                </a:ext>
              </a:extLst>
            </p:cNvPr>
            <p:cNvSpPr/>
            <p:nvPr/>
          </p:nvSpPr>
          <p:spPr>
            <a:xfrm>
              <a:off x="2108717" y="5185591"/>
              <a:ext cx="410547" cy="38775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AC5607D-B327-28F4-A335-4EA0EE00AEE3}"/>
                </a:ext>
              </a:extLst>
            </p:cNvPr>
            <p:cNvSpPr/>
            <p:nvPr/>
          </p:nvSpPr>
          <p:spPr>
            <a:xfrm>
              <a:off x="905064" y="5640304"/>
              <a:ext cx="2817847" cy="55050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+mj-ea"/>
                  <a:ea typeface="+mj-ea"/>
                </a:rPr>
                <a:t>62500±250</a:t>
              </a:r>
              <a:r>
                <a:rPr lang="zh-TW" altLang="en-US" dirty="0">
                  <a:latin typeface="+mj-ea"/>
                  <a:ea typeface="+mj-ea"/>
                </a:rPr>
                <a:t>片  </a:t>
              </a:r>
              <a:r>
                <a:rPr lang="zh-TW" altLang="en-US" dirty="0">
                  <a:latin typeface="+mj-ea"/>
                  <a:ea typeface="+mj-ea"/>
                  <a:sym typeface="Wingdings 3" panose="05040102010807070707" pitchFamily="18" charset="2"/>
                </a:rPr>
                <a:t>  </a:t>
              </a:r>
              <a:r>
                <a:rPr lang="en-US" altLang="zh-TW" dirty="0">
                  <a:latin typeface="+mj-ea"/>
                  <a:ea typeface="+mj-ea"/>
                  <a:sym typeface="Wingdings 3" panose="05040102010807070707" pitchFamily="18" charset="2"/>
                </a:rPr>
                <a:t>25PM</a:t>
              </a:r>
              <a:endParaRPr lang="zh-TW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D825094-DAEE-BA95-9F58-7567C79B73BA}"/>
              </a:ext>
            </a:extLst>
          </p:cNvPr>
          <p:cNvGrpSpPr/>
          <p:nvPr/>
        </p:nvGrpSpPr>
        <p:grpSpPr>
          <a:xfrm>
            <a:off x="4283968" y="1842805"/>
            <a:ext cx="4539329" cy="3639878"/>
            <a:chOff x="1761327" y="284687"/>
            <a:chExt cx="8478232" cy="6315116"/>
          </a:xfrm>
        </p:grpSpPr>
        <p:pic>
          <p:nvPicPr>
            <p:cNvPr id="19" name="Picture 4" descr="PICT2093">
              <a:extLst>
                <a:ext uri="{FF2B5EF4-FFF2-40B4-BE49-F238E27FC236}">
                  <a16:creationId xmlns:a16="http://schemas.microsoft.com/office/drawing/2014/main" id="{829EABD0-6FC1-2242-CBD5-5CFB106C2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897" y="284687"/>
              <a:ext cx="3222462" cy="241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0C0B50FE-9D6E-5D55-AED7-FA56B588C6FD}"/>
                </a:ext>
              </a:extLst>
            </p:cNvPr>
            <p:cNvGrpSpPr/>
            <p:nvPr/>
          </p:nvGrpSpPr>
          <p:grpSpPr>
            <a:xfrm>
              <a:off x="1761327" y="2989176"/>
              <a:ext cx="8478232" cy="3610627"/>
              <a:chOff x="1761327" y="2989176"/>
              <a:chExt cx="8478232" cy="3610627"/>
            </a:xfrm>
          </p:grpSpPr>
          <p:pic>
            <p:nvPicPr>
              <p:cNvPr id="21" name="Picture 6" descr="PICT2091">
                <a:extLst>
                  <a:ext uri="{FF2B5EF4-FFF2-40B4-BE49-F238E27FC236}">
                    <a16:creationId xmlns:a16="http://schemas.microsoft.com/office/drawing/2014/main" id="{700CA71C-D3AC-71CB-7C23-037002FF2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1327" y="3644859"/>
                <a:ext cx="3241386" cy="2431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5" descr="PICT2092">
                <a:extLst>
                  <a:ext uri="{FF2B5EF4-FFF2-40B4-BE49-F238E27FC236}">
                    <a16:creationId xmlns:a16="http://schemas.microsoft.com/office/drawing/2014/main" id="{FFE64E27-FA28-B238-B92B-ACE5586DC7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7971" y="3644859"/>
                <a:ext cx="3201588" cy="2401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CD7B351-5C8E-014D-0C77-4D418FF16772}"/>
                  </a:ext>
                </a:extLst>
              </p:cNvPr>
              <p:cNvSpPr txBox="1"/>
              <p:nvPr/>
            </p:nvSpPr>
            <p:spPr>
              <a:xfrm>
                <a:off x="5460973" y="2989176"/>
                <a:ext cx="848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LINER</a:t>
                </a:r>
                <a:endParaRPr lang="zh-TW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51EAAB6-C976-ECEE-E336-828D93469B9B}"/>
                  </a:ext>
                </a:extLst>
              </p:cNvPr>
              <p:cNvSpPr txBox="1"/>
              <p:nvPr/>
            </p:nvSpPr>
            <p:spPr>
              <a:xfrm>
                <a:off x="8256128" y="6222354"/>
                <a:ext cx="76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TRAY</a:t>
                </a:r>
                <a:endParaRPr lang="zh-TW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76487A9D-6B76-ED7C-4B16-E0CB6A69A9FE}"/>
                  </a:ext>
                </a:extLst>
              </p:cNvPr>
              <p:cNvSpPr txBox="1"/>
              <p:nvPr/>
            </p:nvSpPr>
            <p:spPr>
              <a:xfrm>
                <a:off x="1902375" y="6230471"/>
                <a:ext cx="2157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ISOLATION TUBE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523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A0D5BF58-00CF-108A-6E0F-E425B53F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2696"/>
            <a:ext cx="7772400" cy="724942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流程</a:t>
            </a:r>
            <a:endParaRPr lang="zh-TW" altLang="en-US" sz="24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04123-A9C4-F1EB-EC73-DC0CE319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595AC-7760-F6DF-4168-26ECFF9C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0D5F15-685C-1711-BD96-08C29D32F939}"/>
              </a:ext>
            </a:extLst>
          </p:cNvPr>
          <p:cNvSpPr txBox="1"/>
          <p:nvPr/>
        </p:nvSpPr>
        <p:spPr>
          <a:xfrm>
            <a:off x="914400" y="1417638"/>
            <a:ext cx="4572000" cy="30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75000"/>
              </a:lnSpc>
            </a:pPr>
            <a:r>
              <a:rPr lang="en-US" altLang="zh-TW" kern="0" dirty="0">
                <a:solidFill>
                  <a:srgbClr val="00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1.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按下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Window control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『↑』，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將門開啟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63FFB0E-7BB0-277E-9CF9-D49B366BC2D7}"/>
              </a:ext>
            </a:extLst>
          </p:cNvPr>
          <p:cNvSpPr txBox="1"/>
          <p:nvPr/>
        </p:nvSpPr>
        <p:spPr>
          <a:xfrm>
            <a:off x="914400" y="1961926"/>
            <a:ext cx="4572000" cy="51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75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2.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點選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Log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→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Log out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登出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EA run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貨畫面，再點選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Log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→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Log in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輸入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EQ8108(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大寫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E1399F-84F5-6ED2-7F3E-F6DF7EAEBBE8}"/>
              </a:ext>
            </a:extLst>
          </p:cNvPr>
          <p:cNvSpPr txBox="1"/>
          <p:nvPr/>
        </p:nvSpPr>
        <p:spPr>
          <a:xfrm>
            <a:off x="914400" y="2719661"/>
            <a:ext cx="4572000" cy="511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75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3.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點選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Manual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，進入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『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Manual Manger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』畫面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點選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Open door &amp; Robot off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使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Robot servo off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0905CF-850E-E3DC-71FA-6E8E3FA2676B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95925"/>
            <a:ext cx="2614761" cy="219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0E7D41-5642-2D54-8676-F0A56BB151B8}"/>
              </a:ext>
            </a:extLst>
          </p:cNvPr>
          <p:cNvSpPr txBox="1"/>
          <p:nvPr/>
        </p:nvSpPr>
        <p:spPr>
          <a:xfrm>
            <a:off x="914400" y="3473356"/>
            <a:ext cx="4572000" cy="511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75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4.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用手將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Robot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轉至左方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Cassette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，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方邊進行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PM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按下機台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Power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鍵，將機台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+mn-ea"/>
                <a:ea typeface="+mn-ea"/>
                <a:cs typeface="新細明體" panose="02020500000000000000" pitchFamily="18" charset="-120"/>
              </a:rPr>
              <a:t>Power off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04CE665-E4BB-12B5-C9C2-910B914DD867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47937"/>
            <a:ext cx="2614761" cy="219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952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4299DC-522A-47CD-B49F-87FF055025C1}"/>
</file>

<file path=customXml/itemProps2.xml><?xml version="1.0" encoding="utf-8"?>
<ds:datastoreItem xmlns:ds="http://schemas.openxmlformats.org/officeDocument/2006/customXml" ds:itemID="{88FB37D9-6FDA-4FE5-9C59-BBAA7A32FCAF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20416</TotalTime>
  <Words>855</Words>
  <Application>Microsoft Office PowerPoint</Application>
  <PresentationFormat>如螢幕大小 (4:3)</PresentationFormat>
  <Paragraphs>107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9" baseType="lpstr">
      <vt:lpstr>Arial Unicode MS</vt:lpstr>
      <vt:lpstr>Franklin Gothic Book</vt:lpstr>
      <vt:lpstr>Noto Sans TC</vt:lpstr>
      <vt:lpstr>Perpetua</vt:lpstr>
      <vt:lpstr>微軟正黑體</vt:lpstr>
      <vt:lpstr>新細明體</vt:lpstr>
      <vt:lpstr>Arial</vt:lpstr>
      <vt:lpstr>Broadway</vt:lpstr>
      <vt:lpstr>Calibri</vt:lpstr>
      <vt:lpstr>Times New Roman</vt:lpstr>
      <vt:lpstr>Wingdings 2</vt:lpstr>
      <vt:lpstr>Wingdings 3</vt:lpstr>
      <vt:lpstr>Nuvoton佈景主題</vt:lpstr>
      <vt:lpstr>爐管新人學習進度報告</vt:lpstr>
      <vt:lpstr> 報告內容</vt:lpstr>
      <vt:lpstr>PowerPoint 簡報</vt:lpstr>
      <vt:lpstr>一、RTP架構</vt:lpstr>
      <vt:lpstr>PowerPoint 簡報</vt:lpstr>
      <vt:lpstr>PowerPoint 簡報</vt:lpstr>
      <vt:lpstr>PowerPoint 簡報</vt:lpstr>
      <vt:lpstr>二、PM時機和需要更換之PARTS </vt:lpstr>
      <vt:lpstr>三、PM流程</vt:lpstr>
      <vt:lpstr>PowerPoint 簡報</vt:lpstr>
      <vt:lpstr>PowerPoint 簡報</vt:lpstr>
      <vt:lpstr>PowerPoint 簡報</vt:lpstr>
      <vt:lpstr>PowerPoint 簡報</vt:lpstr>
      <vt:lpstr>PowerPoint 簡報</vt:lpstr>
      <vt:lpstr>四、RTP調機 </vt:lpstr>
      <vt:lpstr>五、心得 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464</cp:revision>
  <dcterms:created xsi:type="dcterms:W3CDTF">2012-03-21T02:57:47Z</dcterms:created>
  <dcterms:modified xsi:type="dcterms:W3CDTF">2022-07-18T02:11:23Z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38800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