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333" r:id="rId7"/>
    <p:sldId id="319" r:id="rId8"/>
    <p:sldId id="343" r:id="rId9"/>
    <p:sldId id="344" r:id="rId10"/>
    <p:sldId id="345" r:id="rId11"/>
    <p:sldId id="346" r:id="rId12"/>
    <p:sldId id="347" r:id="rId13"/>
    <p:sldId id="320" r:id="rId14"/>
    <p:sldId id="350" r:id="rId15"/>
    <p:sldId id="322" r:id="rId16"/>
    <p:sldId id="348" r:id="rId17"/>
    <p:sldId id="349" r:id="rId18"/>
    <p:sldId id="342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220  YHOUYANG" initials="SY" lastIdx="2" clrIdx="0">
    <p:extLst>
      <p:ext uri="{19B8F6BF-5375-455C-9EA6-DF929625EA0E}">
        <p15:presenceInfo xmlns:p15="http://schemas.microsoft.com/office/powerpoint/2012/main" userId="S-1-5-21-1137583143-207010267-111258281-531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B051"/>
    <a:srgbClr val="E61C0E"/>
    <a:srgbClr val="FC2110"/>
    <a:srgbClr val="E2EEDA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866AF-B0A7-4635-85F1-9EA537F3BC35}" v="66" dt="2022-07-19T12:17:27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6" autoAdjust="0"/>
    <p:restoredTop sz="95332" autoAdjust="0"/>
  </p:normalViewPr>
  <p:slideViewPr>
    <p:cSldViewPr>
      <p:cViewPr varScale="1">
        <p:scale>
          <a:sx n="115" d="100"/>
          <a:sy n="115" d="100"/>
        </p:scale>
        <p:origin x="145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2022/8/17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FE6CF47-6A91-4A9F-A92B-9830A6788164}" type="datetime1">
              <a:rPr lang="zh-TW" altLang="en-US" smtClean="0"/>
              <a:t>2022/8/17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567058-9A7E-42FA-83FE-D45C7E8D9D4B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6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2022/8/17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2022.07.04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2022.07.15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6CFA-09A2-BB9F-06AD-BF4262DE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二、洗管機功能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ECCFAD-B51F-FB95-0D4D-898298DD98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9892" y="2622771"/>
            <a:ext cx="6164396" cy="94887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zh-TW" sz="2000" b="1" dirty="0">
                <a:solidFill>
                  <a:srgbClr val="00B050"/>
                </a:solidFill>
                <a:latin typeface="+mn-ea"/>
                <a:ea typeface="+mn-ea"/>
              </a:rPr>
              <a:t>S2-5</a:t>
            </a:r>
          </a:p>
          <a:p>
            <a:pPr marL="0" indent="0">
              <a:buNone/>
            </a:pP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DI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TW" sz="2000" b="1" dirty="0" smtClean="0">
                <a:solidFill>
                  <a:schemeClr val="tx1"/>
                </a:solidFill>
                <a:latin typeface="+mn-ea"/>
                <a:ea typeface="+mn-ea"/>
              </a:rPr>
              <a:t>Water(75%)+HF(25%)</a:t>
            </a:r>
            <a:endParaRPr kumimoji="0" lang="en-US" altLang="zh-TW" sz="2000" b="1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2E0033-68E7-7FB9-7A9D-68609FDF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924F5A-FE2B-6952-29B0-8FAD92F9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D58E2187-736C-AE5D-9BBC-660953EEA59F}"/>
              </a:ext>
            </a:extLst>
          </p:cNvPr>
          <p:cNvSpPr txBox="1">
            <a:spLocks/>
          </p:cNvSpPr>
          <p:nvPr/>
        </p:nvSpPr>
        <p:spPr bwMode="auto">
          <a:xfrm>
            <a:off x="914181" y="1484784"/>
            <a:ext cx="7258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S2-10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S2-11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清洗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LP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管之石英部件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含</a:t>
            </a:r>
            <a:r>
              <a:rPr kumimoji="0" lang="en-US" altLang="zh-TW" sz="2000" b="1" dirty="0" err="1">
                <a:solidFill>
                  <a:schemeClr val="tx1"/>
                </a:solidFill>
                <a:latin typeface="+mn-ea"/>
                <a:ea typeface="+mn-ea"/>
              </a:rPr>
              <a:t>SiC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Boat)</a:t>
            </a:r>
            <a:endParaRPr kumimoji="0" lang="zh-TW" altLang="en-US" sz="2000" dirty="0">
              <a:latin typeface="+mn-ea"/>
              <a:ea typeface="+mn-ea"/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id="{ACC298A4-4BBC-2E1E-378C-6BC258464757}"/>
              </a:ext>
            </a:extLst>
          </p:cNvPr>
          <p:cNvSpPr txBox="1">
            <a:spLocks/>
          </p:cNvSpPr>
          <p:nvPr/>
        </p:nvSpPr>
        <p:spPr bwMode="auto">
          <a:xfrm>
            <a:off x="914181" y="2053133"/>
            <a:ext cx="7258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S2-5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清洗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Oxide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相關之石英部件</a:t>
            </a:r>
            <a:endParaRPr kumimoji="0" lang="zh-TW" altLang="en-US" sz="2000" dirty="0">
              <a:latin typeface="+mn-ea"/>
              <a:ea typeface="+mn-ea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C335605-4E38-A50A-5837-9E553737A56F}"/>
              </a:ext>
            </a:extLst>
          </p:cNvPr>
          <p:cNvSpPr txBox="1">
            <a:spLocks/>
          </p:cNvSpPr>
          <p:nvPr/>
        </p:nvSpPr>
        <p:spPr bwMode="auto">
          <a:xfrm>
            <a:off x="999892" y="3571641"/>
            <a:ext cx="6956484" cy="94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solidFill>
                  <a:srgbClr val="00B050"/>
                </a:solidFill>
                <a:latin typeface="+mn-ea"/>
              </a:rPr>
              <a:t>S2-10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latin typeface="+mn-ea"/>
              </a:rPr>
              <a:t>Bath 1:DI</a:t>
            </a:r>
            <a:r>
              <a:rPr kumimoji="0" lang="zh-TW" altLang="en-US" sz="2000" b="1" dirty="0">
                <a:latin typeface="+mn-ea"/>
              </a:rPr>
              <a:t> </a:t>
            </a:r>
            <a:r>
              <a:rPr kumimoji="0" lang="en-US" altLang="zh-TW" sz="2000" b="1" dirty="0">
                <a:latin typeface="+mn-ea"/>
              </a:rPr>
              <a:t>Water(33%)+HF(11%)+HNO3(56%)</a:t>
            </a:r>
          </a:p>
          <a:p>
            <a:pPr marL="0" indent="0">
              <a:buNone/>
            </a:pPr>
            <a:r>
              <a:rPr kumimoji="0" lang="en-US" altLang="zh-TW" sz="2000" b="1" dirty="0">
                <a:latin typeface="+mn-ea"/>
              </a:rPr>
              <a:t>Bath 2: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DI</a:t>
            </a:r>
            <a:r>
              <a:rPr kumimoji="0" lang="zh-TW" altLang="en-US" sz="200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en-US" altLang="zh-TW" sz="2000" b="1" dirty="0">
                <a:solidFill>
                  <a:schemeClr val="tx1"/>
                </a:solidFill>
                <a:latin typeface="+mn-ea"/>
                <a:ea typeface="+mn-ea"/>
              </a:rPr>
              <a:t>Water(40%)+HF(60%)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2000" b="1" dirty="0">
              <a:latin typeface="+mn-ea"/>
            </a:endParaRPr>
          </a:p>
          <a:p>
            <a:endParaRPr kumimoji="0" lang="zh-TW" altLang="en-US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8D9890E7-1D31-AEE3-299E-5474373D99BE}"/>
              </a:ext>
            </a:extLst>
          </p:cNvPr>
          <p:cNvSpPr txBox="1">
            <a:spLocks/>
          </p:cNvSpPr>
          <p:nvPr/>
        </p:nvSpPr>
        <p:spPr bwMode="auto">
          <a:xfrm>
            <a:off x="999892" y="4748895"/>
            <a:ext cx="6884476" cy="94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solidFill>
                  <a:srgbClr val="00B050"/>
                </a:solidFill>
                <a:latin typeface="+mn-ea"/>
              </a:rPr>
              <a:t>S2-11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0" lang="en-US" altLang="zh-TW" sz="2000" b="1" dirty="0">
                <a:latin typeface="+mn-ea"/>
              </a:rPr>
              <a:t>Bath 1:DI</a:t>
            </a:r>
            <a:r>
              <a:rPr kumimoji="0" lang="zh-TW" altLang="en-US" sz="2000" b="1" dirty="0">
                <a:latin typeface="+mn-ea"/>
              </a:rPr>
              <a:t> </a:t>
            </a:r>
            <a:r>
              <a:rPr kumimoji="0" lang="en-US" altLang="zh-TW" sz="2000" b="1" dirty="0">
                <a:latin typeface="+mn-ea"/>
              </a:rPr>
              <a:t>Water(40%)+HF(60%)</a:t>
            </a:r>
          </a:p>
          <a:p>
            <a:pPr marL="0" indent="0">
              <a:buNone/>
            </a:pPr>
            <a:r>
              <a:rPr kumimoji="0" lang="en-US" altLang="zh-TW" sz="2000" b="1" dirty="0">
                <a:latin typeface="+mn-ea"/>
              </a:rPr>
              <a:t>Bath 2:DI</a:t>
            </a:r>
            <a:r>
              <a:rPr kumimoji="0" lang="zh-TW" altLang="en-US" sz="2000" b="1" dirty="0">
                <a:latin typeface="+mn-ea"/>
              </a:rPr>
              <a:t> </a:t>
            </a:r>
            <a:r>
              <a:rPr kumimoji="0" lang="en-US" altLang="zh-TW" sz="2000" b="1" dirty="0">
                <a:latin typeface="+mn-ea"/>
              </a:rPr>
              <a:t>Water(33%)+HF(11%)+HNO3(56%)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kumimoji="0" lang="en-US" altLang="zh-TW" sz="2000" b="1" dirty="0">
              <a:latin typeface="+mn-ea"/>
            </a:endParaRPr>
          </a:p>
          <a:p>
            <a:endParaRPr kumimoji="0" lang="zh-TW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D9A3F971-14B2-2671-F9D1-C721E6AD3373}"/>
              </a:ext>
            </a:extLst>
          </p:cNvPr>
          <p:cNvSpPr txBox="1">
            <a:spLocks/>
          </p:cNvSpPr>
          <p:nvPr/>
        </p:nvSpPr>
        <p:spPr bwMode="auto">
          <a:xfrm>
            <a:off x="6372200" y="1502133"/>
            <a:ext cx="2604021" cy="319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zh-TW" altLang="en-US" dirty="0">
                <a:solidFill>
                  <a:schemeClr val="accent2"/>
                </a:solidFill>
              </a:rPr>
              <a:t>硝酸</a:t>
            </a:r>
            <a:r>
              <a:rPr kumimoji="0" lang="en-US" altLang="zh-TW" dirty="0">
                <a:solidFill>
                  <a:schemeClr val="accent2"/>
                </a:solidFill>
              </a:rPr>
              <a:t>HNO3</a:t>
            </a:r>
            <a:r>
              <a:rPr kumimoji="0" lang="zh-TW" altLang="en-US" dirty="0">
                <a:solidFill>
                  <a:schemeClr val="accent2"/>
                </a:solidFill>
              </a:rPr>
              <a:t>是專門洗</a:t>
            </a:r>
            <a:r>
              <a:rPr kumimoji="0" lang="en-US" altLang="zh-TW" dirty="0">
                <a:solidFill>
                  <a:schemeClr val="accent2"/>
                </a:solidFill>
              </a:rPr>
              <a:t>Poly</a:t>
            </a:r>
          </a:p>
          <a:p>
            <a:r>
              <a:rPr kumimoji="0" lang="en-US" altLang="zh-TW" dirty="0">
                <a:solidFill>
                  <a:schemeClr val="accent2"/>
                </a:solidFill>
              </a:rPr>
              <a:t>S2-5 20</a:t>
            </a:r>
            <a:r>
              <a:rPr kumimoji="0" lang="zh-TW" altLang="en-US" dirty="0" smtClean="0">
                <a:solidFill>
                  <a:schemeClr val="accent2"/>
                </a:solidFill>
              </a:rPr>
              <a:t>次</a:t>
            </a:r>
            <a:endParaRPr kumimoji="0" lang="en-US" altLang="zh-TW" dirty="0" smtClean="0">
              <a:solidFill>
                <a:schemeClr val="accent2"/>
              </a:solidFill>
            </a:endParaRPr>
          </a:p>
          <a:p>
            <a:r>
              <a:rPr kumimoji="0" lang="en-US" altLang="zh-TW" dirty="0" smtClean="0">
                <a:solidFill>
                  <a:schemeClr val="accent2"/>
                </a:solidFill>
              </a:rPr>
              <a:t>S2-10</a:t>
            </a:r>
            <a:r>
              <a:rPr kumimoji="0" lang="zh-TW" altLang="en-US" dirty="0" smtClean="0">
                <a:solidFill>
                  <a:schemeClr val="accent2"/>
                </a:solidFill>
              </a:rPr>
              <a:t>、</a:t>
            </a:r>
            <a:r>
              <a:rPr kumimoji="0" lang="en-US" altLang="zh-TW" dirty="0" smtClean="0">
                <a:solidFill>
                  <a:schemeClr val="accent2"/>
                </a:solidFill>
              </a:rPr>
              <a:t>S2-11</a:t>
            </a:r>
            <a:r>
              <a:rPr kumimoji="0" lang="zh-TW" altLang="en-US" dirty="0" smtClean="0">
                <a:solidFill>
                  <a:schemeClr val="accent2"/>
                </a:solidFill>
              </a:rPr>
              <a:t>都是</a:t>
            </a:r>
            <a:r>
              <a:rPr kumimoji="0" lang="en-US" altLang="zh-TW" dirty="0" smtClean="0">
                <a:solidFill>
                  <a:schemeClr val="accent2"/>
                </a:solidFill>
              </a:rPr>
              <a:t>45</a:t>
            </a:r>
            <a:r>
              <a:rPr kumimoji="0" lang="zh-TW" altLang="en-US" dirty="0" smtClean="0">
                <a:solidFill>
                  <a:schemeClr val="accent2"/>
                </a:solidFill>
              </a:rPr>
              <a:t>次</a:t>
            </a:r>
            <a:endParaRPr kumimoji="0" lang="zh-TW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23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A1E414-82F1-73B0-C7FF-D1E2E67B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6B4A4-B7C2-7B64-AD7D-79F29F1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7B01A68-586B-3C2E-B599-2D1BF35CF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348880"/>
            <a:ext cx="5381625" cy="322897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A039B25-E3C4-14C9-EC52-877043A9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92696"/>
            <a:ext cx="7772400" cy="724942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三、換酸</a:t>
            </a:r>
            <a:endParaRPr lang="zh-TW" altLang="en-US" sz="24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FBF6F8C-2950-C9D1-94F6-B69F50AF23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043608" y="1772816"/>
            <a:ext cx="6164396" cy="51585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換酸、補酸示意圖</a:t>
            </a:r>
          </a:p>
        </p:txBody>
      </p:sp>
    </p:spTree>
    <p:extLst>
      <p:ext uri="{BB962C8B-B14F-4D97-AF65-F5344CB8AC3E}">
        <p14:creationId xmlns:p14="http://schemas.microsoft.com/office/powerpoint/2010/main" val="71301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04123-A9C4-F1EB-EC73-DC0CE3196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0595AC-7760-F6DF-4168-26ECFF9C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E9E727AF-C092-DB6B-E511-6A972CC28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>
                <a:latin typeface="+mn-ea"/>
              </a:rPr>
              <a:t>S2-10</a:t>
            </a:r>
            <a:r>
              <a:rPr lang="zh-TW" altLang="en-US" sz="2400" dirty="0">
                <a:latin typeface="+mn-ea"/>
              </a:rPr>
              <a:t>、</a:t>
            </a:r>
            <a:r>
              <a:rPr lang="en-US" altLang="zh-TW" sz="2400" dirty="0">
                <a:latin typeface="+mn-ea"/>
              </a:rPr>
              <a:t>S2-11</a:t>
            </a:r>
            <a:r>
              <a:rPr lang="zh-TW" altLang="en-US" sz="2400" dirty="0">
                <a:latin typeface="+mn-ea"/>
              </a:rPr>
              <a:t>換酸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TW" altLang="en-US" sz="2400" dirty="0">
                <a:latin typeface="+mn-ea"/>
              </a:rPr>
              <a:t>排酸作業前需通知廠務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TW" altLang="en-US" sz="2400" dirty="0" smtClean="0">
                <a:latin typeface="+mn-ea"/>
              </a:rPr>
              <a:t>洗</a:t>
            </a:r>
            <a:r>
              <a:rPr lang="zh-TW" altLang="en-US" sz="2400" dirty="0">
                <a:latin typeface="+mn-ea"/>
              </a:rPr>
              <a:t>管間酸桶沒了需從一樓補酸，一樓沒酸了需通知廠務換酸桶。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TW" altLang="en-US" sz="2400" dirty="0">
                <a:latin typeface="+mn-ea"/>
              </a:rPr>
              <a:t>補酸前須確認洗管間酸桶空了才能進行補充避免溢出，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TW" altLang="en-US" sz="2400" dirty="0">
                <a:latin typeface="+mn-ea"/>
              </a:rPr>
              <a:t>補酸程式需</a:t>
            </a:r>
            <a:r>
              <a:rPr lang="zh-TW" altLang="en-US" sz="2400" u="sng" dirty="0">
                <a:solidFill>
                  <a:srgbClr val="FF0000"/>
                </a:solidFill>
                <a:latin typeface="+mn-ea"/>
              </a:rPr>
              <a:t>暫停</a:t>
            </a:r>
            <a:r>
              <a:rPr lang="zh-TW" altLang="en-US" sz="2400" dirty="0">
                <a:latin typeface="+mn-ea"/>
              </a:rPr>
              <a:t>才可以到一樓補酸。</a:t>
            </a:r>
            <a:endParaRPr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95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A175234-8004-8666-05B2-02DFEA4E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5710DE-F8E3-1F2C-C8EE-504D2934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55E5E00-B3BC-24BE-0924-7CE28F04B2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579" y="836712"/>
            <a:ext cx="77724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>
                <a:latin typeface="+mn-ea"/>
              </a:rPr>
              <a:t>S2-5</a:t>
            </a:r>
            <a:r>
              <a:rPr lang="zh-TW" altLang="en-US" sz="2400" dirty="0">
                <a:latin typeface="+mn-ea"/>
              </a:rPr>
              <a:t>換酸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r>
              <a:rPr lang="zh-TW" altLang="en-US" sz="2400" dirty="0">
                <a:latin typeface="+mn-ea"/>
              </a:rPr>
              <a:t>排酸作業一樣需先通知廠務，</a:t>
            </a:r>
            <a:r>
              <a:rPr lang="en-US" altLang="zh-TW" sz="2400" dirty="0">
                <a:latin typeface="+mn-ea"/>
              </a:rPr>
              <a:t>S2-5</a:t>
            </a:r>
            <a:r>
              <a:rPr lang="zh-TW" altLang="en-US" sz="2400" dirty="0">
                <a:latin typeface="+mn-ea"/>
              </a:rPr>
              <a:t>進到換酸程式操作監控，選好</a:t>
            </a:r>
            <a:r>
              <a:rPr lang="en-US" altLang="zh-TW" sz="2400" dirty="0">
                <a:latin typeface="+mn-ea"/>
              </a:rPr>
              <a:t>Recipe</a:t>
            </a:r>
            <a:r>
              <a:rPr lang="zh-TW" altLang="en-US" sz="2400" dirty="0">
                <a:latin typeface="+mn-ea"/>
              </a:rPr>
              <a:t>要先按</a:t>
            </a:r>
            <a:r>
              <a:rPr lang="en-US" altLang="zh-TW" sz="2400" dirty="0">
                <a:solidFill>
                  <a:srgbClr val="FF0000"/>
                </a:solidFill>
                <a:latin typeface="+mn-ea"/>
              </a:rPr>
              <a:t>READ</a:t>
            </a:r>
            <a:r>
              <a:rPr lang="zh-TW" altLang="en-US" sz="2400" dirty="0">
                <a:latin typeface="+mn-ea"/>
              </a:rPr>
              <a:t>，讀出程式才可</a:t>
            </a:r>
            <a:r>
              <a:rPr lang="en-US" altLang="zh-TW" sz="2400" dirty="0">
                <a:latin typeface="+mn-ea"/>
              </a:rPr>
              <a:t>START</a:t>
            </a:r>
            <a:r>
              <a:rPr lang="zh-TW" altLang="en-US" sz="2400" dirty="0">
                <a:latin typeface="+mn-ea"/>
              </a:rPr>
              <a:t>。</a:t>
            </a: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zh-TW" sz="2400" dirty="0">
              <a:latin typeface="+mn-ea"/>
            </a:endParaRPr>
          </a:p>
          <a:p>
            <a:pPr marL="0" indent="0">
              <a:buNone/>
              <a:defRPr/>
            </a:pPr>
            <a:endParaRPr lang="en-US" altLang="zh-TW" sz="2200" dirty="0"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F77A0C8-C79D-105B-FFBF-80B85E64E7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9051" r="12201" b="12201"/>
          <a:stretch/>
        </p:blipFill>
        <p:spPr>
          <a:xfrm>
            <a:off x="1259632" y="2780928"/>
            <a:ext cx="2867453" cy="2194480"/>
          </a:xfrm>
          <a:prstGeom prst="rect">
            <a:avLst/>
          </a:prstGeom>
        </p:spPr>
      </p:pic>
      <p:pic>
        <p:nvPicPr>
          <p:cNvPr id="8" name="內容版面配置區 5">
            <a:extLst>
              <a:ext uri="{FF2B5EF4-FFF2-40B4-BE49-F238E27FC236}">
                <a16:creationId xmlns:a16="http://schemas.microsoft.com/office/drawing/2014/main" id="{B1A41B28-470D-0583-2F2A-8476C49B9A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501" r="6202" b="9953"/>
          <a:stretch/>
        </p:blipFill>
        <p:spPr bwMode="auto">
          <a:xfrm>
            <a:off x="5436096" y="2776648"/>
            <a:ext cx="2889799" cy="219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80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55A6F8-7953-B11A-4784-FE89BECA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358E47C-22F9-574B-DD55-36F57B11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F0C2C27-5885-B41F-4DF1-5B7C5C99134B}"/>
              </a:ext>
            </a:extLst>
          </p:cNvPr>
          <p:cNvSpPr txBox="1">
            <a:spLocks/>
          </p:cNvSpPr>
          <p:nvPr/>
        </p:nvSpPr>
        <p:spPr bwMode="auto">
          <a:xfrm>
            <a:off x="1115616" y="908720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一樓酸桶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DAF32D36-567F-63B4-D46B-B33DEEB7E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38" y="1556792"/>
            <a:ext cx="3469538" cy="2602154"/>
          </a:xfrm>
          <a:prstGeom prst="rect">
            <a:avLst/>
          </a:prstGeom>
        </p:spPr>
      </p:pic>
      <p:pic>
        <p:nvPicPr>
          <p:cNvPr id="10" name="圖片 9" descr="一張含有 文字, 廚房電器, 銑床 的圖片&#10;&#10;自動產生的描述">
            <a:extLst>
              <a:ext uri="{FF2B5EF4-FFF2-40B4-BE49-F238E27FC236}">
                <a16:creationId xmlns:a16="http://schemas.microsoft.com/office/drawing/2014/main" id="{E752EC52-B8F6-ABD1-FEC1-F2E9FE89E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206" y="1556792"/>
            <a:ext cx="3469538" cy="26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53B808-5AEF-1386-F525-D16743FC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65D148-F3BD-2B8B-CC58-32D180F2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1EE0D1DC-F93B-332E-0876-C4AD36AB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76889"/>
            <a:ext cx="7762056" cy="967935"/>
          </a:xfrm>
        </p:spPr>
        <p:txBody>
          <a:bodyPr/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四、心得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/>
            </a:r>
            <a:b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</a:br>
            <a:endParaRPr lang="zh-TW" altLang="en-US" sz="2400" dirty="0"/>
          </a:p>
        </p:txBody>
      </p:sp>
      <p:sp>
        <p:nvSpPr>
          <p:cNvPr id="8" name="內容版面配置區 1">
            <a:extLst>
              <a:ext uri="{FF2B5EF4-FFF2-40B4-BE49-F238E27FC236}">
                <a16:creationId xmlns:a16="http://schemas.microsoft.com/office/drawing/2014/main" id="{C8BC27D8-817D-5DFA-1DC2-03228602D007}"/>
              </a:ext>
            </a:extLst>
          </p:cNvPr>
          <p:cNvSpPr txBox="1">
            <a:spLocks/>
          </p:cNvSpPr>
          <p:nvPr/>
        </p:nvSpPr>
        <p:spPr bwMode="auto">
          <a:xfrm>
            <a:off x="827584" y="1653952"/>
            <a:ext cx="7402016" cy="371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這兩週做了很多次</a:t>
            </a:r>
            <a:r>
              <a:rPr kumimoji="0" lang="en-US" altLang="zh-TW" sz="2400" dirty="0">
                <a:latin typeface="+mn-ea"/>
              </a:rPr>
              <a:t>LP</a:t>
            </a:r>
            <a:r>
              <a:rPr kumimoji="0" lang="zh-TW" altLang="en-US" sz="2400" dirty="0">
                <a:latin typeface="+mn-ea"/>
              </a:rPr>
              <a:t>管</a:t>
            </a:r>
            <a:r>
              <a:rPr kumimoji="0" lang="en-US" altLang="zh-TW" sz="2400" dirty="0">
                <a:latin typeface="+mn-ea"/>
              </a:rPr>
              <a:t>BPM</a:t>
            </a:r>
            <a:r>
              <a:rPr kumimoji="0" lang="zh-TW" altLang="en-US" sz="2400" dirty="0">
                <a:latin typeface="+mn-ea"/>
              </a:rPr>
              <a:t>後段之部分，越發覺得抓漏這件工作真的是需要經驗的累積，好多次我與萬郝都找不到漏源，學長一出手馬上就找到了。</a:t>
            </a:r>
            <a:endParaRPr kumimoji="0" lang="en-US" altLang="zh-TW" sz="2400" dirty="0">
              <a:latin typeface="+mn-ea"/>
            </a:endParaRPr>
          </a:p>
          <a:p>
            <a:pPr marL="0" indent="0">
              <a:buNone/>
            </a:pPr>
            <a:r>
              <a:rPr kumimoji="0" lang="zh-TW" altLang="en-US" sz="2400" dirty="0">
                <a:latin typeface="+mn-ea"/>
              </a:rPr>
              <a:t>      經過幾次後段</a:t>
            </a:r>
            <a:r>
              <a:rPr kumimoji="0" lang="en-US" altLang="zh-TW" sz="2400" dirty="0">
                <a:latin typeface="+mn-ea"/>
              </a:rPr>
              <a:t>PM</a:t>
            </a:r>
            <a:r>
              <a:rPr kumimoji="0" lang="zh-TW" altLang="en-US" sz="2400">
                <a:latin typeface="+mn-ea"/>
              </a:rPr>
              <a:t>之後，漸漸地也掌握了自己的節奏，也有信心能自己獨立完成後段部分了，再次感謝學長們的耐心教導，我會繼續努力的。</a:t>
            </a:r>
            <a:endParaRPr kumimoji="0" lang="en-US" altLang="zh-TW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87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dirty="0">
              <a:solidFill>
                <a:schemeClr val="tx2"/>
              </a:solidFill>
            </a:endParaRPr>
          </a:p>
        </p:txBody>
      </p:sp>
      <p:sp>
        <p:nvSpPr>
          <p:cNvPr id="10242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r>
              <a:rPr lang="en-US" altLang="zh-TW" b="1" dirty="0">
                <a:solidFill>
                  <a:schemeClr val="tx1"/>
                </a:solidFill>
              </a:rPr>
              <a:t/>
            </a:r>
            <a:br>
              <a:rPr lang="en-US" altLang="zh-TW" b="1" dirty="0">
                <a:solidFill>
                  <a:schemeClr val="tx1"/>
                </a:solidFill>
              </a:rPr>
            </a:br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858616"/>
            <a:ext cx="7772400" cy="2701280"/>
          </a:xfrm>
        </p:spPr>
        <p:txBody>
          <a:bodyPr/>
          <a:lstStyle/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一、洗管機外觀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二、洗管機功能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三、換酸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eaLnBrk="1" hangingPunct="1"/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四、心得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716F5185-CDC3-0397-172F-6BA826368662}"/>
              </a:ext>
            </a:extLst>
          </p:cNvPr>
          <p:cNvSpPr txBox="1">
            <a:spLocks/>
          </p:cNvSpPr>
          <p:nvPr/>
        </p:nvSpPr>
        <p:spPr bwMode="auto">
          <a:xfrm>
            <a:off x="905551" y="1173529"/>
            <a:ext cx="7772400" cy="636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zh-TW" altLang="en-US" b="1" dirty="0">
                <a:solidFill>
                  <a:schemeClr val="tx1"/>
                </a:solidFill>
              </a:rPr>
              <a:t>主題</a:t>
            </a:r>
            <a:r>
              <a:rPr kumimoji="0" lang="en-US" altLang="zh-TW" b="1" dirty="0">
                <a:solidFill>
                  <a:schemeClr val="tx1"/>
                </a:solidFill>
              </a:rPr>
              <a:t>:Tube Cleaner</a:t>
            </a:r>
            <a:r>
              <a:rPr kumimoji="0" lang="zh-TW" altLang="en-US" b="1" dirty="0">
                <a:solidFill>
                  <a:schemeClr val="tx1"/>
                </a:solidFill>
              </a:rPr>
              <a:t>機台及功能</a:t>
            </a:r>
            <a:endParaRPr kumimoji="0" lang="en-US" altLang="zh-TW" b="1" dirty="0">
              <a:solidFill>
                <a:schemeClr val="tx1"/>
              </a:solidFill>
            </a:endParaRPr>
          </a:p>
        </p:txBody>
      </p:sp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914400" y="4559896"/>
            <a:ext cx="5238188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US" altLang="zh-TW" sz="1800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DEC602E-39EF-0AAB-E7B7-F8964B4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F6BAB7B-7CEC-818E-FCA2-B1A386EE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1B3B039-0FE9-FFB6-6285-26939424B023}"/>
              </a:ext>
            </a:extLst>
          </p:cNvPr>
          <p:cNvSpPr txBox="1">
            <a:spLocks/>
          </p:cNvSpPr>
          <p:nvPr/>
        </p:nvSpPr>
        <p:spPr bwMode="auto">
          <a:xfrm>
            <a:off x="827584" y="476672"/>
            <a:ext cx="78340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zh-TW" altLang="en-US" sz="3600" b="1" dirty="0">
                <a:latin typeface="+mn-ea"/>
              </a:rPr>
              <a:t>兩週主要實作內容</a:t>
            </a:r>
            <a:r>
              <a:rPr kumimoji="0" lang="en-US" altLang="zh-TW" sz="3600" b="1" dirty="0">
                <a:latin typeface="+mn-ea"/>
              </a:rPr>
              <a:t>:</a:t>
            </a:r>
            <a:endParaRPr kumimoji="0" lang="en-US" altLang="zh-TW" sz="2800" b="1" dirty="0"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7/04 WSIX Clean burn box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7/05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F25 BPM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7/06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RTP-2 25PM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7/07 F40 YPM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7/08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GRD-3 MPM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7/11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LP-P1 5PM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後段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7/12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LP-T8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BPM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7/13</a:t>
            </a:r>
            <a:r>
              <a:rPr kumimoji="0" lang="zh-TW" altLang="en-US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QIT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7/14 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F24 </a:t>
            </a:r>
            <a:r>
              <a:rPr kumimoji="0" lang="zh-TW" altLang="en-US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觀摩換</a:t>
            </a: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Motor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kumimoji="0" lang="en-US" altLang="zh-TW" sz="2800" b="1" dirty="0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7/15 LP-N4 4PM</a:t>
            </a:r>
            <a:r>
              <a:rPr kumimoji="0" lang="zh-TW" altLang="en-US" sz="2800" b="1" smtClean="0">
                <a:solidFill>
                  <a:schemeClr val="accent1">
                    <a:lumMod val="50000"/>
                  </a:schemeClr>
                </a:solidFill>
                <a:latin typeface="+mn-ea"/>
              </a:rPr>
              <a:t>後段</a:t>
            </a: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marL="0" indent="0">
              <a:buNone/>
            </a:pPr>
            <a:endParaRPr kumimoji="0" lang="en-US" altLang="zh-TW" sz="28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85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1D0DB-6239-B021-9A25-86CB9077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78" y="592257"/>
            <a:ext cx="7784199" cy="621225"/>
          </a:xfrm>
        </p:spPr>
        <p:txBody>
          <a:bodyPr/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一、洗管機外觀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5E39E3-2737-E07E-3DBA-11ED4643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27FC8A-FF5D-F50A-EE36-9144BF46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  <p:pic>
        <p:nvPicPr>
          <p:cNvPr id="6" name="圖片 5" descr="一張含有 文字, 室內, 微波爐, 廚房電器 的圖片&#10;&#10;自動產生的描述">
            <a:extLst>
              <a:ext uri="{FF2B5EF4-FFF2-40B4-BE49-F238E27FC236}">
                <a16:creationId xmlns:a16="http://schemas.microsoft.com/office/drawing/2014/main" id="{46EABC70-AE5B-C3EF-9C35-B17E7CC656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132856"/>
            <a:ext cx="4788024" cy="3591018"/>
          </a:xfrm>
          <a:prstGeom prst="rect">
            <a:avLst/>
          </a:prstGeom>
        </p:spPr>
      </p:pic>
      <p:sp>
        <p:nvSpPr>
          <p:cNvPr id="15" name="標題 1">
            <a:extLst>
              <a:ext uri="{FF2B5EF4-FFF2-40B4-BE49-F238E27FC236}">
                <a16:creationId xmlns:a16="http://schemas.microsoft.com/office/drawing/2014/main" id="{D0BF0EC6-5BE6-8692-9B51-13B83908A8A8}"/>
              </a:ext>
            </a:extLst>
          </p:cNvPr>
          <p:cNvSpPr txBox="1">
            <a:spLocks/>
          </p:cNvSpPr>
          <p:nvPr/>
        </p:nvSpPr>
        <p:spPr bwMode="auto">
          <a:xfrm>
            <a:off x="914400" y="1648123"/>
            <a:ext cx="7772400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S2-5</a:t>
            </a:r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endParaRPr kumimoji="0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15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BEC74A1A-3288-5B4C-456B-1069985955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3672408" cy="2754306"/>
          </a:xfr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5F2299-755F-4800-B565-3A1C62B4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0BA557-94D3-CDD6-0286-50D2AA20B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00F866FF-345D-CDF0-7933-847E5DB1AFAC}"/>
              </a:ext>
            </a:extLst>
          </p:cNvPr>
          <p:cNvSpPr txBox="1">
            <a:spLocks/>
          </p:cNvSpPr>
          <p:nvPr/>
        </p:nvSpPr>
        <p:spPr bwMode="auto">
          <a:xfrm>
            <a:off x="805023" y="1484784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S2-5</a:t>
            </a: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洗管機操作介面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  <p:pic>
        <p:nvPicPr>
          <p:cNvPr id="11" name="圖片 10" descr="一張含有 桌 的圖片&#10;&#10;自動產生的描述">
            <a:extLst>
              <a:ext uri="{FF2B5EF4-FFF2-40B4-BE49-F238E27FC236}">
                <a16:creationId xmlns:a16="http://schemas.microsoft.com/office/drawing/2014/main" id="{F0EFD729-E861-2558-D0CD-0F576FB69B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55" y="2276872"/>
            <a:ext cx="3672408" cy="2754306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133B8E43-7086-5FFA-A1BB-CCC1E646FB14}"/>
              </a:ext>
            </a:extLst>
          </p:cNvPr>
          <p:cNvSpPr txBox="1">
            <a:spLocks/>
          </p:cNvSpPr>
          <p:nvPr/>
        </p:nvSpPr>
        <p:spPr bwMode="auto">
          <a:xfrm>
            <a:off x="5004048" y="1484784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清洗種類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193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DE512A-9A2B-E333-8DC5-8F49B3C5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718E84-C4F8-6D29-6EBE-A731A59B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F008A01E-0BA4-49AF-2377-FE7990FF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7" y="1628800"/>
            <a:ext cx="5188861" cy="3891646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3139ADFC-ABFD-DB3F-8F37-3CBE1A805DE8}"/>
              </a:ext>
            </a:extLst>
          </p:cNvPr>
          <p:cNvSpPr txBox="1">
            <a:spLocks/>
          </p:cNvSpPr>
          <p:nvPr/>
        </p:nvSpPr>
        <p:spPr bwMode="auto">
          <a:xfrm>
            <a:off x="861804" y="957495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S2-11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796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7F9A1A-59C7-A846-8E0B-AA90316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C92C4-4A5D-1E5B-F98D-0AF16D96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C863F61-FB43-16B8-AFA4-56A4303F477F}"/>
              </a:ext>
            </a:extLst>
          </p:cNvPr>
          <p:cNvSpPr txBox="1">
            <a:spLocks/>
          </p:cNvSpPr>
          <p:nvPr/>
        </p:nvSpPr>
        <p:spPr bwMode="auto">
          <a:xfrm>
            <a:off x="755576" y="1484784"/>
            <a:ext cx="3046897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S2-11</a:t>
            </a: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洗管機操作介面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  <p:pic>
        <p:nvPicPr>
          <p:cNvPr id="9" name="圖片 8" descr="一張含有 地圖 的圖片&#10;&#10;自動產生的描述">
            <a:extLst>
              <a:ext uri="{FF2B5EF4-FFF2-40B4-BE49-F238E27FC236}">
                <a16:creationId xmlns:a16="http://schemas.microsoft.com/office/drawing/2014/main" id="{AD8BEF7C-6086-2EB8-4987-85AFF4C12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23572"/>
            <a:ext cx="3816424" cy="2862318"/>
          </a:xfrm>
          <a:prstGeom prst="rect">
            <a:avLst/>
          </a:prstGeom>
        </p:spPr>
      </p:pic>
      <p:pic>
        <p:nvPicPr>
          <p:cNvPr id="11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1E528B63-C0F3-D83E-BC0F-0F4FC2287A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23572"/>
            <a:ext cx="3816424" cy="2862318"/>
          </a:xfrm>
          <a:prstGeom prst="rect">
            <a:avLst/>
          </a:prstGeom>
        </p:spPr>
      </p:pic>
      <p:sp>
        <p:nvSpPr>
          <p:cNvPr id="12" name="標題 1">
            <a:extLst>
              <a:ext uri="{FF2B5EF4-FFF2-40B4-BE49-F238E27FC236}">
                <a16:creationId xmlns:a16="http://schemas.microsoft.com/office/drawing/2014/main" id="{EFA38400-5B59-6BD6-C337-FEC25E73F717}"/>
              </a:ext>
            </a:extLst>
          </p:cNvPr>
          <p:cNvSpPr txBox="1">
            <a:spLocks/>
          </p:cNvSpPr>
          <p:nvPr/>
        </p:nvSpPr>
        <p:spPr bwMode="auto">
          <a:xfrm>
            <a:off x="5004048" y="1484784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清洗種類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9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481609-A9BF-F98C-E111-D0067AB9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C129F-9A65-6336-D874-41411C37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10" name="圖片 9" descr="一張含有 文字, 室內, 白色, 自動販賣機 的圖片&#10;&#10;自動產生的描述">
            <a:extLst>
              <a:ext uri="{FF2B5EF4-FFF2-40B4-BE49-F238E27FC236}">
                <a16:creationId xmlns:a16="http://schemas.microsoft.com/office/drawing/2014/main" id="{E45C2F60-944F-29F4-F60C-608C69130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768506"/>
            <a:ext cx="5094312" cy="3820734"/>
          </a:xfrm>
          <a:prstGeom prst="rect">
            <a:avLst/>
          </a:prstGeom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E5DF155B-9ED3-D73B-A613-9DFCAD82962C}"/>
              </a:ext>
            </a:extLst>
          </p:cNvPr>
          <p:cNvSpPr txBox="1">
            <a:spLocks/>
          </p:cNvSpPr>
          <p:nvPr/>
        </p:nvSpPr>
        <p:spPr bwMode="auto">
          <a:xfrm>
            <a:off x="914400" y="1016732"/>
            <a:ext cx="2902881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S2-10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730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806CED-C88A-2E02-5750-EB9080A8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50F512-278D-ADED-7E24-B0569A6B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732C0-D5C6-4166-9C36-0007C32C7FD6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8" name="圖片 7" descr="一張含有 文字, 牆, 監視器, 電子用品 的圖片&#10;&#10;自動產生的描述">
            <a:extLst>
              <a:ext uri="{FF2B5EF4-FFF2-40B4-BE49-F238E27FC236}">
                <a16:creationId xmlns:a16="http://schemas.microsoft.com/office/drawing/2014/main" id="{A7A9B903-7F12-5B42-47E0-E4906C4AA8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4" y="1852517"/>
            <a:ext cx="3840426" cy="288032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24813F77-F29F-C661-4CBA-CF1EA384210F}"/>
              </a:ext>
            </a:extLst>
          </p:cNvPr>
          <p:cNvSpPr txBox="1">
            <a:spLocks/>
          </p:cNvSpPr>
          <p:nvPr/>
        </p:nvSpPr>
        <p:spPr bwMode="auto">
          <a:xfrm>
            <a:off x="747159" y="1365190"/>
            <a:ext cx="3046897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en-US" altLang="zh-TW" sz="2400" b="1" dirty="0">
                <a:solidFill>
                  <a:schemeClr val="tx1"/>
                </a:solidFill>
                <a:latin typeface="+mn-ea"/>
                <a:ea typeface="+mn-ea"/>
              </a:rPr>
              <a:t>S2-11</a:t>
            </a: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洗管機操作介面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  <p:pic>
        <p:nvPicPr>
          <p:cNvPr id="13" name="圖片 12" descr="一張含有 文字, 桌 的圖片&#10;&#10;自動產生的描述">
            <a:extLst>
              <a:ext uri="{FF2B5EF4-FFF2-40B4-BE49-F238E27FC236}">
                <a16:creationId xmlns:a16="http://schemas.microsoft.com/office/drawing/2014/main" id="{7160621B-915A-A84A-FAA2-195AE64825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688" y="1852517"/>
            <a:ext cx="3840427" cy="2880320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445C81E6-CB9C-C713-1C1F-6F1B3161527C}"/>
              </a:ext>
            </a:extLst>
          </p:cNvPr>
          <p:cNvSpPr txBox="1">
            <a:spLocks/>
          </p:cNvSpPr>
          <p:nvPr/>
        </p:nvSpPr>
        <p:spPr bwMode="auto">
          <a:xfrm>
            <a:off x="4716016" y="1365190"/>
            <a:ext cx="2902881" cy="48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  <a:ea typeface="微軟正黑體" pitchFamily="34" charset="-120"/>
              </a:defRPr>
            </a:lvl9pPr>
          </a:lstStyle>
          <a:p>
            <a:r>
              <a:rPr kumimoji="0" lang="en-US" altLang="zh-TW" sz="1200" b="1" dirty="0">
                <a:solidFill>
                  <a:schemeClr val="tx1"/>
                </a:solidFill>
              </a:rPr>
              <a:t/>
            </a:r>
            <a:br>
              <a:rPr kumimoji="0" lang="en-US" altLang="zh-TW" sz="1200" b="1" dirty="0">
                <a:solidFill>
                  <a:schemeClr val="tx1"/>
                </a:solidFill>
              </a:rPr>
            </a:br>
            <a:r>
              <a:rPr kumimoji="0" lang="zh-TW" altLang="en-US" sz="2400" b="1" dirty="0">
                <a:solidFill>
                  <a:schemeClr val="tx1"/>
                </a:solidFill>
                <a:latin typeface="+mn-ea"/>
                <a:ea typeface="+mn-ea"/>
              </a:rPr>
              <a:t>清洗種類</a:t>
            </a:r>
            <a:endParaRPr kumimoji="0" lang="zh-TW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927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10D83-58FB-4C9A-8D1F-EFAD152451CA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20485</TotalTime>
  <Words>376</Words>
  <Application>Microsoft Office PowerPoint</Application>
  <PresentationFormat>如螢幕大小 (4:3)</PresentationFormat>
  <Paragraphs>76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 報告內容</vt:lpstr>
      <vt:lpstr>PowerPoint 簡報</vt:lpstr>
      <vt:lpstr>一、洗管機外觀</vt:lpstr>
      <vt:lpstr>PowerPoint 簡報</vt:lpstr>
      <vt:lpstr>PowerPoint 簡報</vt:lpstr>
      <vt:lpstr>PowerPoint 簡報</vt:lpstr>
      <vt:lpstr>PowerPoint 簡報</vt:lpstr>
      <vt:lpstr>PowerPoint 簡報</vt:lpstr>
      <vt:lpstr>二、洗管機功能 </vt:lpstr>
      <vt:lpstr>三、換酸</vt:lpstr>
      <vt:lpstr>PowerPoint 簡報</vt:lpstr>
      <vt:lpstr>PowerPoint 簡報</vt:lpstr>
      <vt:lpstr>PowerPoint 簡報</vt:lpstr>
      <vt:lpstr>四、心得 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464</cp:revision>
  <dcterms:created xsi:type="dcterms:W3CDTF">2012-03-21T02:57:47Z</dcterms:created>
  <dcterms:modified xsi:type="dcterms:W3CDTF">2022-08-17T06:00:14Z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39600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