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0" r:id="rId6"/>
    <p:sldId id="282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297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2021/2/26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3.</a:t>
            </a:r>
            <a:r>
              <a:rPr lang="zh-TW" altLang="en-US" sz="2200" dirty="0" smtClean="0">
                <a:latin typeface="+mj-ea"/>
                <a:ea typeface="+mj-ea"/>
              </a:rPr>
              <a:t>將</a:t>
            </a:r>
            <a:r>
              <a:rPr lang="en-US" altLang="zh-TW" sz="2200" dirty="0" smtClean="0">
                <a:latin typeface="+mj-ea"/>
                <a:ea typeface="+mj-ea"/>
              </a:rPr>
              <a:t>Connect</a:t>
            </a:r>
            <a:r>
              <a:rPr lang="zh-TW" altLang="en-US" sz="2200" dirty="0" smtClean="0">
                <a:latin typeface="+mj-ea"/>
                <a:ea typeface="+mj-ea"/>
              </a:rPr>
              <a:t>移除後再移除後方電源 並記好連接位置</a:t>
            </a:r>
            <a:r>
              <a:rPr lang="en-US" altLang="zh-TW" sz="2200" dirty="0" smtClean="0">
                <a:latin typeface="+mj-ea"/>
                <a:ea typeface="+mj-ea"/>
              </a:rPr>
              <a:t>&amp;</a:t>
            </a:r>
            <a:r>
              <a:rPr lang="zh-TW" altLang="en-US" sz="2200" dirty="0" smtClean="0">
                <a:latin typeface="+mj-ea"/>
                <a:ea typeface="+mj-ea"/>
              </a:rPr>
              <a:t>順序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60240"/>
            <a:ext cx="4860032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2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214484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>
                <a:latin typeface="+mj-ea"/>
                <a:ea typeface="+mj-ea"/>
              </a:rPr>
              <a:t>4</a:t>
            </a:r>
            <a:r>
              <a:rPr lang="en-US" altLang="zh-TW" sz="2200" dirty="0" smtClean="0">
                <a:latin typeface="+mj-ea"/>
                <a:ea typeface="+mj-ea"/>
              </a:rPr>
              <a:t>.</a:t>
            </a:r>
            <a:r>
              <a:rPr lang="zh-TW" altLang="en-US" sz="2200" dirty="0" smtClean="0">
                <a:latin typeface="+mj-ea"/>
                <a:ea typeface="+mj-ea"/>
              </a:rPr>
              <a:t>確認</a:t>
            </a:r>
            <a:r>
              <a:rPr lang="en-US" altLang="zh-TW" sz="2200" dirty="0" smtClean="0">
                <a:latin typeface="+mj-ea"/>
                <a:ea typeface="+mj-ea"/>
              </a:rPr>
              <a:t>POWER</a:t>
            </a:r>
            <a:r>
              <a:rPr lang="zh-TW" altLang="en-US" sz="2200" dirty="0" smtClean="0">
                <a:latin typeface="+mj-ea"/>
                <a:ea typeface="+mj-ea"/>
              </a:rPr>
              <a:t>檔位</a:t>
            </a:r>
            <a:r>
              <a:rPr lang="en-US" altLang="zh-TW" sz="2200" dirty="0" err="1" smtClean="0">
                <a:latin typeface="+mj-ea"/>
                <a:ea typeface="+mj-ea"/>
              </a:rPr>
              <a:t>Swtich</a:t>
            </a:r>
            <a:r>
              <a:rPr lang="zh-TW" altLang="en-US" sz="2200" dirty="0" smtClean="0">
                <a:latin typeface="+mj-ea"/>
                <a:ea typeface="+mj-ea"/>
              </a:rPr>
              <a:t>是否相同 </a:t>
            </a:r>
            <a:r>
              <a:rPr lang="en-US" altLang="zh-TW" sz="2200" dirty="0" smtClean="0">
                <a:latin typeface="+mj-ea"/>
                <a:ea typeface="+mj-ea"/>
              </a:rPr>
              <a:t>(low &amp; half)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55744"/>
            <a:ext cx="4860032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244067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5.</a:t>
            </a:r>
            <a:r>
              <a:rPr lang="zh-TW" altLang="en-US" sz="2200" dirty="0" smtClean="0">
                <a:latin typeface="+mj-ea"/>
                <a:ea typeface="+mj-ea"/>
              </a:rPr>
              <a:t>裝好後開啟電源 並</a:t>
            </a:r>
            <a:r>
              <a:rPr lang="en-US" altLang="zh-TW" sz="2200" dirty="0" smtClean="0">
                <a:latin typeface="+mj-ea"/>
                <a:ea typeface="+mj-ea"/>
              </a:rPr>
              <a:t>Warn up</a:t>
            </a:r>
            <a:r>
              <a:rPr lang="zh-TW" altLang="en-US" sz="2200" dirty="0" smtClean="0">
                <a:latin typeface="+mj-ea"/>
                <a:ea typeface="+mj-ea"/>
              </a:rPr>
              <a:t>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測試傳送</a:t>
            </a: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latin typeface="+mj-ea"/>
                <a:ea typeface="+mj-ea"/>
              </a:rPr>
              <a:t>使用</a:t>
            </a:r>
            <a:r>
              <a:rPr lang="en-US" altLang="zh-TW" sz="2200" dirty="0" smtClean="0">
                <a:latin typeface="+mj-ea"/>
                <a:ea typeface="+mj-ea"/>
              </a:rPr>
              <a:t>Z1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Z2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Bypass</a:t>
            </a:r>
            <a:r>
              <a:rPr lang="zh-TW" altLang="en-US" sz="2200" dirty="0" smtClean="0">
                <a:latin typeface="+mj-ea"/>
                <a:ea typeface="+mj-ea"/>
              </a:rPr>
              <a:t>的程式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Check T-ARM</a:t>
            </a:r>
            <a:r>
              <a:rPr lang="zh-TW" altLang="en-US" sz="2200" dirty="0" smtClean="0">
                <a:latin typeface="+mj-ea"/>
                <a:ea typeface="+mj-ea"/>
              </a:rPr>
              <a:t>作動是否正常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再測試試磨</a:t>
            </a:r>
            <a:r>
              <a:rPr lang="en-US" altLang="zh-TW" sz="2200" dirty="0" smtClean="0">
                <a:latin typeface="+mj-ea"/>
                <a:ea typeface="+mj-ea"/>
              </a:rPr>
              <a:t>20Mil</a:t>
            </a:r>
            <a:r>
              <a:rPr lang="zh-TW" altLang="en-US" sz="2200" dirty="0" smtClean="0">
                <a:latin typeface="+mj-ea"/>
                <a:ea typeface="+mj-ea"/>
              </a:rPr>
              <a:t>試磨片量厚度。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96" y="2924944"/>
            <a:ext cx="3672408" cy="275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三、感言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buFont typeface="Wingdings 2" panose="05020102010507070707" pitchFamily="18" charset="2"/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這幾周感謝各位資深學長的教導，一些流程實作變得更有效率的實用技巧，目前目標是希望能更快了解到更多讓</a:t>
            </a:r>
            <a:r>
              <a:rPr lang="en-US" altLang="zh-TW" sz="2400" dirty="0" smtClean="0">
                <a:latin typeface="+mj-ea"/>
                <a:ea typeface="+mj-ea"/>
              </a:rPr>
              <a:t>PM</a:t>
            </a:r>
            <a:r>
              <a:rPr lang="zh-TW" altLang="en-US" sz="2400" dirty="0" smtClean="0">
                <a:latin typeface="+mj-ea"/>
                <a:ea typeface="+mj-ea"/>
              </a:rPr>
              <a:t>或是解當機效率更好的技巧。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、兩周實作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三、感言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一、兩周實作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950192" y="1412776"/>
            <a:ext cx="27270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dirty="0" smtClean="0">
                <a:latin typeface="+mj-ea"/>
                <a:ea typeface="+mj-ea"/>
              </a:rPr>
              <a:t>1/21</a:t>
            </a:r>
          </a:p>
          <a:p>
            <a:r>
              <a:rPr lang="en-US" altLang="zh-TW" sz="2500" dirty="0" smtClean="0">
                <a:latin typeface="+mj-ea"/>
                <a:ea typeface="+mj-ea"/>
              </a:rPr>
              <a:t>SPM LP-N2</a:t>
            </a:r>
          </a:p>
          <a:p>
            <a:r>
              <a:rPr lang="en-US" altLang="zh-TW" sz="2500" dirty="0" smtClean="0">
                <a:latin typeface="+mj-ea"/>
                <a:ea typeface="+mj-ea"/>
              </a:rPr>
              <a:t>1/22 </a:t>
            </a:r>
          </a:p>
          <a:p>
            <a:r>
              <a:rPr lang="en-US" altLang="zh-TW" sz="2500" dirty="0" smtClean="0">
                <a:latin typeface="+mj-ea"/>
                <a:ea typeface="+mj-ea"/>
              </a:rPr>
              <a:t>WPM EM-4 5 6</a:t>
            </a:r>
          </a:p>
          <a:p>
            <a:r>
              <a:rPr lang="en-US" altLang="zh-TW" sz="2500" dirty="0" smtClean="0">
                <a:latin typeface="+mj-ea"/>
                <a:ea typeface="+mj-ea"/>
              </a:rPr>
              <a:t>1/27</a:t>
            </a:r>
          </a:p>
          <a:p>
            <a:r>
              <a:rPr lang="en-US" altLang="zh-TW" sz="2500" dirty="0" smtClean="0">
                <a:latin typeface="+mj-ea"/>
                <a:ea typeface="+mj-ea"/>
              </a:rPr>
              <a:t>LP-P1</a:t>
            </a:r>
            <a:r>
              <a:rPr lang="zh-TW" altLang="en-US" sz="2500" dirty="0" smtClean="0">
                <a:latin typeface="+mj-ea"/>
                <a:ea typeface="+mj-ea"/>
              </a:rPr>
              <a:t> </a:t>
            </a:r>
            <a:r>
              <a:rPr lang="en-US" altLang="zh-TW" sz="2500" dirty="0" smtClean="0">
                <a:latin typeface="+mj-ea"/>
                <a:ea typeface="+mj-ea"/>
              </a:rPr>
              <a:t>BPM(4PM)</a:t>
            </a:r>
            <a:endParaRPr lang="zh-TW" altLang="en-US" sz="25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1. </a:t>
            </a:r>
            <a:r>
              <a:rPr lang="en-US" altLang="zh-TW" sz="2400" dirty="0" err="1" smtClean="0">
                <a:latin typeface="+mj-ea"/>
                <a:ea typeface="+mj-ea"/>
              </a:rPr>
              <a:t>Ellipsometer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EM WPM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&amp;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MPM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WPM </a:t>
            </a:r>
            <a:r>
              <a:rPr lang="zh-TW" altLang="en-US" sz="2400" dirty="0" smtClean="0">
                <a:latin typeface="+mj-ea"/>
                <a:ea typeface="+mj-ea"/>
              </a:rPr>
              <a:t>以小白布</a:t>
            </a:r>
            <a:r>
              <a:rPr lang="en-US" altLang="zh-TW" sz="2400" dirty="0" smtClean="0">
                <a:latin typeface="+mj-ea"/>
                <a:ea typeface="+mj-ea"/>
              </a:rPr>
              <a:t>IPA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擦拭</a:t>
            </a:r>
            <a:r>
              <a:rPr lang="en-US" altLang="zh-TW" sz="2400" dirty="0" smtClean="0">
                <a:latin typeface="+mj-ea"/>
                <a:ea typeface="+mj-ea"/>
              </a:rPr>
              <a:t>Robot Stage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為主</a:t>
            </a:r>
            <a:r>
              <a:rPr lang="zh-TW" altLang="en-US" sz="2400" dirty="0">
                <a:latin typeface="+mj-ea"/>
                <a:ea typeface="+mj-ea"/>
              </a:rPr>
              <a:t>。</a:t>
            </a:r>
            <a:endParaRPr lang="en-US" altLang="zh-TW" sz="2400" dirty="0">
              <a:latin typeface="+mj-ea"/>
              <a:ea typeface="+mj-ea"/>
            </a:endParaRPr>
          </a:p>
          <a:p>
            <a:pPr marL="457200" indent="-457200">
              <a:buFont typeface="Wingdings 2" panose="05020102010507070707" pitchFamily="18" charset="2"/>
              <a:buAutoNum type="arabicPeriod"/>
              <a:defRPr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>
              <a:buFont typeface="Wingdings 2" panose="05020102010507070707" pitchFamily="18" charset="2"/>
              <a:buAutoNum type="arabicPeriod"/>
              <a:defRPr/>
            </a:pPr>
            <a:endParaRPr lang="en-US" altLang="zh-TW" sz="2400" dirty="0">
              <a:latin typeface="+mj-ea"/>
              <a:ea typeface="+mj-ea"/>
            </a:endParaRPr>
          </a:p>
          <a:p>
            <a:pPr marL="457200" indent="-457200">
              <a:buFont typeface="Wingdings 2" panose="05020102010507070707" pitchFamily="18" charset="2"/>
              <a:buAutoNum type="arabicPeriod"/>
              <a:defRPr/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70038"/>
            <a:ext cx="4427984" cy="33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4" y="2420888"/>
            <a:ext cx="4583832" cy="3437874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55576" y="620395"/>
            <a:ext cx="6552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r>
              <a:rPr lang="en-US" altLang="zh-TW" sz="2300" dirty="0">
                <a:latin typeface="+mj-ea"/>
              </a:rPr>
              <a:t>MPM</a:t>
            </a:r>
          </a:p>
          <a:p>
            <a:r>
              <a:rPr lang="zh-TW" altLang="en-US" sz="2300" dirty="0" smtClean="0">
                <a:latin typeface="+mj-ea"/>
                <a:ea typeface="+mj-ea"/>
              </a:rPr>
              <a:t>重開機後先開啟</a:t>
            </a:r>
            <a:r>
              <a:rPr lang="en-US" altLang="zh-TW" sz="2300" dirty="0" smtClean="0">
                <a:latin typeface="+mj-ea"/>
                <a:ea typeface="+mj-ea"/>
              </a:rPr>
              <a:t>Focus Test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endParaRPr lang="en-US" altLang="zh-TW" sz="2300" dirty="0" smtClean="0">
              <a:latin typeface="+mj-ea"/>
              <a:ea typeface="+mj-ea"/>
            </a:endParaRPr>
          </a:p>
          <a:p>
            <a:r>
              <a:rPr lang="zh-TW" altLang="en-US" sz="2300" dirty="0" smtClean="0">
                <a:latin typeface="+mj-ea"/>
                <a:ea typeface="+mj-ea"/>
              </a:rPr>
              <a:t>並輸入指令</a:t>
            </a:r>
            <a:r>
              <a:rPr lang="en-US" altLang="zh-TW" sz="2300" dirty="0" err="1" smtClean="0">
                <a:latin typeface="+mj-ea"/>
                <a:ea typeface="+mj-ea"/>
              </a:rPr>
              <a:t>inb</a:t>
            </a:r>
            <a:r>
              <a:rPr lang="en-US" altLang="zh-TW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err="1" smtClean="0">
                <a:latin typeface="+mj-ea"/>
                <a:ea typeface="+mj-ea"/>
              </a:rPr>
              <a:t>rp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&amp;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in2b </a:t>
            </a:r>
            <a:r>
              <a:rPr lang="en-US" altLang="zh-TW" sz="2300" dirty="0" err="1" smtClean="0">
                <a:latin typeface="+mj-ea"/>
                <a:ea typeface="+mj-ea"/>
              </a:rPr>
              <a:t>rp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(initial robot)</a:t>
            </a:r>
          </a:p>
          <a:p>
            <a:r>
              <a:rPr lang="en-US" altLang="zh-TW" sz="2300" dirty="0" smtClean="0">
                <a:latin typeface="+mj-ea"/>
                <a:ea typeface="+mj-ea"/>
              </a:rPr>
              <a:t>EM-5</a:t>
            </a:r>
            <a:r>
              <a:rPr lang="zh-TW" altLang="en-US" sz="2300" dirty="0" smtClean="0">
                <a:latin typeface="+mj-ea"/>
                <a:ea typeface="+mj-ea"/>
              </a:rPr>
              <a:t>為單手臂 </a:t>
            </a:r>
            <a:r>
              <a:rPr lang="en-US" altLang="zh-TW" sz="2300" dirty="0" smtClean="0">
                <a:latin typeface="+mj-ea"/>
                <a:ea typeface="+mj-ea"/>
              </a:rPr>
              <a:t>EM4 6</a:t>
            </a:r>
            <a:r>
              <a:rPr lang="zh-TW" altLang="en-US" sz="2300" dirty="0" smtClean="0">
                <a:latin typeface="+mj-ea"/>
                <a:ea typeface="+mj-ea"/>
              </a:rPr>
              <a:t>雙手臂 輸入不同指令</a:t>
            </a:r>
            <a:r>
              <a:rPr lang="en-US" altLang="zh-TW" sz="2300" dirty="0" smtClean="0">
                <a:latin typeface="+mj-ea"/>
                <a:ea typeface="+mj-ea"/>
              </a:rPr>
              <a:t>(in2b)</a:t>
            </a:r>
            <a:endParaRPr lang="zh-TW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600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3568" y="90872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000" b="1" dirty="0" smtClean="0">
                <a:latin typeface="+mj-ea"/>
                <a:ea typeface="+mj-ea"/>
              </a:rPr>
              <a:t>常用指令</a:t>
            </a:r>
            <a:endParaRPr lang="en-US" altLang="zh-TW" sz="30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指令輸入</a:t>
            </a:r>
            <a:r>
              <a:rPr lang="en-US" altLang="zh-TW" sz="2300" dirty="0" smtClean="0">
                <a:latin typeface="+mj-ea"/>
                <a:ea typeface="+mj-ea"/>
              </a:rPr>
              <a:t>lw_1_1 (_</a:t>
            </a:r>
            <a:r>
              <a:rPr lang="zh-TW" altLang="en-US" sz="2300" dirty="0" smtClean="0">
                <a:latin typeface="+mj-ea"/>
                <a:ea typeface="+mj-ea"/>
              </a:rPr>
              <a:t>為空白</a:t>
            </a:r>
            <a:r>
              <a:rPr lang="en-US" altLang="zh-TW" sz="2300" dirty="0" smtClean="0">
                <a:latin typeface="+mj-ea"/>
                <a:ea typeface="+mj-ea"/>
              </a:rPr>
              <a:t>)</a:t>
            </a:r>
            <a:r>
              <a:rPr lang="zh-TW" altLang="en-US" sz="2300" dirty="0" smtClean="0">
                <a:latin typeface="+mj-ea"/>
                <a:ea typeface="+mj-ea"/>
              </a:rPr>
              <a:t> 測試傳送</a:t>
            </a:r>
            <a:endParaRPr lang="en-US" altLang="zh-TW" sz="23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看</a:t>
            </a:r>
            <a:r>
              <a:rPr lang="en-US" altLang="zh-TW" sz="2300" dirty="0" smtClean="0">
                <a:latin typeface="+mj-ea"/>
                <a:ea typeface="+mj-ea"/>
              </a:rPr>
              <a:t>ROBOT</a:t>
            </a:r>
            <a:r>
              <a:rPr lang="zh-TW" altLang="en-US" sz="2300" dirty="0" smtClean="0">
                <a:latin typeface="+mj-ea"/>
                <a:ea typeface="+mj-ea"/>
              </a:rPr>
              <a:t>是否</a:t>
            </a:r>
            <a:r>
              <a:rPr lang="zh-TW" altLang="en-US" sz="2300" dirty="0">
                <a:latin typeface="+mj-ea"/>
                <a:ea typeface="+mj-ea"/>
              </a:rPr>
              <a:t>置</a:t>
            </a:r>
            <a:r>
              <a:rPr lang="zh-TW" altLang="en-US" sz="2300" dirty="0" smtClean="0">
                <a:latin typeface="+mj-ea"/>
                <a:ea typeface="+mj-ea"/>
              </a:rPr>
              <a:t>中</a:t>
            </a:r>
            <a:endParaRPr lang="en-US" altLang="zh-TW" sz="23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ea"/>
                <a:ea typeface="+mj-ea"/>
              </a:rPr>
              <a:t>lw_1_1 (Load wafer </a:t>
            </a:r>
            <a:r>
              <a:rPr lang="zh-TW" altLang="en-US" sz="2300" dirty="0" smtClean="0">
                <a:latin typeface="+mj-ea"/>
                <a:ea typeface="+mj-ea"/>
              </a:rPr>
              <a:t>第</a:t>
            </a:r>
            <a:r>
              <a:rPr lang="en-US" altLang="zh-TW" sz="2300" dirty="0" smtClean="0">
                <a:latin typeface="+mj-ea"/>
                <a:ea typeface="+mj-ea"/>
              </a:rPr>
              <a:t>1stage cassette </a:t>
            </a:r>
            <a:r>
              <a:rPr lang="zh-TW" altLang="en-US" sz="2300" dirty="0">
                <a:latin typeface="+mj-ea"/>
                <a:ea typeface="+mj-ea"/>
              </a:rPr>
              <a:t>第</a:t>
            </a:r>
            <a:r>
              <a:rPr lang="en-US" altLang="zh-TW" sz="2300" dirty="0" smtClean="0">
                <a:latin typeface="+mj-ea"/>
                <a:ea typeface="+mj-ea"/>
              </a:rPr>
              <a:t>1slot)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+mj-ea"/>
                <a:ea typeface="+mj-ea"/>
              </a:rPr>
              <a:t>Uw_1_1(Unload wafer </a:t>
            </a:r>
            <a:r>
              <a:rPr lang="zh-TW" altLang="en-US" sz="2300" dirty="0" smtClean="0">
                <a:latin typeface="+mj-ea"/>
                <a:ea typeface="+mj-ea"/>
              </a:rPr>
              <a:t>第</a:t>
            </a:r>
            <a:r>
              <a:rPr lang="en-US" altLang="zh-TW" sz="2300" dirty="0">
                <a:latin typeface="+mj-ea"/>
                <a:ea typeface="+mj-ea"/>
              </a:rPr>
              <a:t>1stage cassette </a:t>
            </a:r>
            <a:r>
              <a:rPr lang="zh-TW" altLang="en-US" sz="2300" dirty="0">
                <a:latin typeface="+mj-ea"/>
                <a:ea typeface="+mj-ea"/>
              </a:rPr>
              <a:t>第</a:t>
            </a:r>
            <a:r>
              <a:rPr lang="en-US" altLang="zh-TW" sz="2300" dirty="0" smtClean="0">
                <a:latin typeface="+mj-ea"/>
                <a:ea typeface="+mj-ea"/>
              </a:rPr>
              <a:t>1slot)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+mj-ea"/>
                <a:ea typeface="+mj-ea"/>
              </a:rPr>
              <a:t>xf_1_25_2_25(</a:t>
            </a:r>
            <a:r>
              <a:rPr lang="zh-TW" altLang="en-US" sz="2300" dirty="0" smtClean="0">
                <a:latin typeface="+mj-ea"/>
                <a:ea typeface="+mj-ea"/>
              </a:rPr>
              <a:t>從</a:t>
            </a:r>
            <a:r>
              <a:rPr lang="en-US" altLang="zh-TW" sz="2300" dirty="0" smtClean="0">
                <a:latin typeface="+mj-ea"/>
                <a:ea typeface="+mj-ea"/>
              </a:rPr>
              <a:t>1stage</a:t>
            </a:r>
            <a:r>
              <a:rPr lang="zh-TW" altLang="en-US" sz="2300" dirty="0" smtClean="0">
                <a:latin typeface="+mj-ea"/>
                <a:ea typeface="+mj-ea"/>
              </a:rPr>
              <a:t>第</a:t>
            </a:r>
            <a:r>
              <a:rPr lang="en-US" altLang="zh-TW" sz="2300" dirty="0" smtClean="0">
                <a:latin typeface="+mj-ea"/>
                <a:ea typeface="+mj-ea"/>
              </a:rPr>
              <a:t>25slot</a:t>
            </a:r>
            <a:r>
              <a:rPr lang="zh-TW" altLang="en-US" sz="2300" dirty="0" smtClean="0">
                <a:latin typeface="+mj-ea"/>
                <a:ea typeface="+mj-ea"/>
              </a:rPr>
              <a:t>傳送至</a:t>
            </a:r>
            <a:r>
              <a:rPr lang="en-US" altLang="zh-TW" sz="2300" dirty="0" smtClean="0">
                <a:latin typeface="+mj-ea"/>
                <a:ea typeface="+mj-ea"/>
              </a:rPr>
              <a:t>2stage </a:t>
            </a:r>
            <a:r>
              <a:rPr lang="zh-TW" altLang="en-US" sz="2300" dirty="0" smtClean="0">
                <a:latin typeface="+mj-ea"/>
                <a:ea typeface="+mj-ea"/>
              </a:rPr>
              <a:t>第</a:t>
            </a:r>
            <a:r>
              <a:rPr lang="en-US" altLang="zh-TW" sz="2300" dirty="0" smtClean="0">
                <a:latin typeface="+mj-ea"/>
                <a:ea typeface="+mj-ea"/>
              </a:rPr>
              <a:t>25slot)</a:t>
            </a:r>
          </a:p>
          <a:p>
            <a:pPr marL="0" indent="0">
              <a:buNone/>
            </a:pPr>
            <a:r>
              <a:rPr lang="en-US" altLang="zh-TW" sz="2300" dirty="0" smtClean="0">
                <a:latin typeface="+mj-ea"/>
                <a:ea typeface="+mj-ea"/>
              </a:rPr>
              <a:t>Key </a:t>
            </a:r>
            <a:r>
              <a:rPr lang="en-US" altLang="zh-TW" sz="2300" dirty="0" smtClean="0">
                <a:solidFill>
                  <a:srgbClr val="FF0000"/>
                </a:solidFill>
                <a:latin typeface="+mj-ea"/>
                <a:ea typeface="+mj-ea"/>
              </a:rPr>
              <a:t>“help”</a:t>
            </a:r>
            <a:r>
              <a:rPr lang="zh-TW" altLang="en-US" sz="2300" dirty="0" smtClean="0">
                <a:latin typeface="+mj-ea"/>
                <a:ea typeface="+mj-ea"/>
              </a:rPr>
              <a:t>可查詢其他指令</a:t>
            </a:r>
            <a:endParaRPr lang="en-US" altLang="zh-TW" sz="23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3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確認傳送後輸入</a:t>
            </a:r>
            <a:r>
              <a:rPr lang="en-US" altLang="zh-TW" sz="2300" dirty="0" smtClean="0">
                <a:latin typeface="+mj-ea"/>
                <a:ea typeface="+mj-ea"/>
              </a:rPr>
              <a:t>autocal_21</a:t>
            </a: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以</a:t>
            </a:r>
            <a:r>
              <a:rPr lang="en-US" altLang="zh-TW" sz="2300" dirty="0" smtClean="0">
                <a:latin typeface="+mj-ea"/>
                <a:ea typeface="+mj-ea"/>
              </a:rPr>
              <a:t>slot 13</a:t>
            </a:r>
            <a:r>
              <a:rPr lang="zh-TW" altLang="en-US" sz="2300" dirty="0" smtClean="0">
                <a:latin typeface="+mj-ea"/>
                <a:ea typeface="+mj-ea"/>
              </a:rPr>
              <a:t>為檢測目標 校正至值</a:t>
            </a:r>
            <a:r>
              <a:rPr lang="en-US" altLang="zh-TW" sz="2300" dirty="0" smtClean="0">
                <a:latin typeface="+mj-ea"/>
                <a:ea typeface="+mj-ea"/>
              </a:rPr>
              <a:t>2000</a:t>
            </a:r>
            <a:r>
              <a:rPr lang="zh-TW" altLang="en-US" sz="2300" smtClean="0">
                <a:latin typeface="+mj-ea"/>
                <a:ea typeface="+mj-ea"/>
              </a:rPr>
              <a:t>以內</a:t>
            </a:r>
            <a:endParaRPr lang="en-US" altLang="zh-TW" sz="2300" dirty="0" smtClean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5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18781"/>
            <a:ext cx="7772400" cy="460702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3000" b="1" dirty="0" smtClean="0">
                <a:latin typeface="+mj-ea"/>
                <a:ea typeface="+mj-ea"/>
              </a:rPr>
              <a:t>連線</a:t>
            </a:r>
            <a:endParaRPr lang="en-US" altLang="zh-TW" sz="30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確認沒問題後回到桌面 開啟</a:t>
            </a:r>
            <a:r>
              <a:rPr lang="en-US" altLang="zh-TW" sz="2300" dirty="0" smtClean="0">
                <a:latin typeface="+mj-ea"/>
                <a:ea typeface="+mj-ea"/>
              </a:rPr>
              <a:t>SECS-II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endParaRPr lang="en-US" altLang="zh-TW" sz="23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將</a:t>
            </a:r>
            <a:r>
              <a:rPr lang="en-US" altLang="zh-TW" sz="2300" dirty="0" smtClean="0">
                <a:latin typeface="+mj-ea"/>
                <a:ea typeface="+mj-ea"/>
              </a:rPr>
              <a:t>ON-LINE</a:t>
            </a:r>
            <a:r>
              <a:rPr lang="zh-TW" altLang="en-US" sz="2300" dirty="0" smtClean="0">
                <a:latin typeface="+mj-ea"/>
                <a:ea typeface="+mj-ea"/>
              </a:rPr>
              <a:t>按鍵按下 </a:t>
            </a:r>
            <a:r>
              <a:rPr lang="en-US" altLang="zh-TW" sz="2300" dirty="0" smtClean="0">
                <a:latin typeface="+mj-ea"/>
                <a:ea typeface="+mj-ea"/>
              </a:rPr>
              <a:t>(</a:t>
            </a:r>
            <a:r>
              <a:rPr lang="zh-TW" altLang="en-US" sz="2300" dirty="0" smtClean="0">
                <a:latin typeface="+mj-ea"/>
                <a:ea typeface="+mj-ea"/>
              </a:rPr>
              <a:t>可以多案幾次做確認</a:t>
            </a:r>
            <a:r>
              <a:rPr lang="en-US" altLang="zh-TW" sz="23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再至桌面開啟</a:t>
            </a:r>
            <a:r>
              <a:rPr lang="en-US" altLang="zh-TW" sz="2300" dirty="0" smtClean="0">
                <a:latin typeface="+mj-ea"/>
                <a:ea typeface="+mj-ea"/>
              </a:rPr>
              <a:t>RUN</a:t>
            </a:r>
            <a:r>
              <a:rPr lang="zh-TW" altLang="en-US" sz="2300" dirty="0" smtClean="0">
                <a:latin typeface="+mj-ea"/>
                <a:ea typeface="+mj-ea"/>
              </a:rPr>
              <a:t>貨程式</a:t>
            </a:r>
            <a:endParaRPr lang="en-US" altLang="zh-TW" sz="23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300" dirty="0" smtClean="0">
                <a:latin typeface="+mj-ea"/>
                <a:ea typeface="+mj-ea"/>
              </a:rPr>
              <a:t>Focus Operator Queued Loading</a:t>
            </a:r>
            <a:r>
              <a:rPr lang="en-US" altLang="zh-TW" sz="2300" dirty="0" smtClean="0">
                <a:solidFill>
                  <a:schemeClr val="tx2"/>
                </a:solidFill>
                <a:latin typeface="+mj-ea"/>
                <a:ea typeface="+mj-ea"/>
              </a:rPr>
              <a:t>(</a:t>
            </a:r>
            <a:r>
              <a:rPr lang="zh-TW" altLang="en-US" sz="2300" dirty="0" smtClean="0">
                <a:solidFill>
                  <a:schemeClr val="tx2"/>
                </a:solidFill>
                <a:latin typeface="+mj-ea"/>
                <a:ea typeface="+mj-ea"/>
              </a:rPr>
              <a:t>晶片長兩條腿在跑</a:t>
            </a:r>
            <a:r>
              <a:rPr lang="en-US" altLang="zh-TW" sz="2300" dirty="0" smtClean="0">
                <a:solidFill>
                  <a:schemeClr val="tx2"/>
                </a:solidFill>
                <a:latin typeface="+mj-ea"/>
                <a:ea typeface="+mj-ea"/>
              </a:rPr>
              <a:t>)</a:t>
            </a:r>
            <a:endParaRPr lang="zh-TW" altLang="en-US" sz="2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46849" r="5901" b="15351"/>
          <a:stretch/>
        </p:blipFill>
        <p:spPr>
          <a:xfrm>
            <a:off x="971600" y="3222293"/>
            <a:ext cx="6768752" cy="2256251"/>
          </a:xfrm>
          <a:prstGeom prst="rect">
            <a:avLst/>
          </a:prstGeom>
        </p:spPr>
      </p:pic>
      <p:sp>
        <p:nvSpPr>
          <p:cNvPr id="7" name="向上箭號 6"/>
          <p:cNvSpPr/>
          <p:nvPr/>
        </p:nvSpPr>
        <p:spPr>
          <a:xfrm>
            <a:off x="2339752" y="4337450"/>
            <a:ext cx="432048" cy="432048"/>
          </a:xfrm>
          <a:prstGeom prst="upArrow">
            <a:avLst/>
          </a:prstGeom>
          <a:solidFill>
            <a:srgbClr val="FC2110"/>
          </a:solidFill>
          <a:ln>
            <a:solidFill>
              <a:srgbClr val="FC2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9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300" dirty="0" smtClean="0">
                <a:latin typeface="+mj-ea"/>
                <a:ea typeface="+mj-ea"/>
              </a:rPr>
              <a:t>確認右上角是</a:t>
            </a:r>
            <a:r>
              <a:rPr lang="en-US" altLang="zh-TW" sz="2300" dirty="0" err="1" smtClean="0">
                <a:latin typeface="+mj-ea"/>
                <a:ea typeface="+mj-ea"/>
              </a:rPr>
              <a:t>OnLine</a:t>
            </a:r>
            <a:r>
              <a:rPr lang="zh-TW" altLang="en-US" sz="2300" dirty="0" smtClean="0">
                <a:latin typeface="+mj-ea"/>
                <a:ea typeface="+mj-ea"/>
              </a:rPr>
              <a:t>狀態後</a:t>
            </a:r>
            <a:r>
              <a:rPr lang="en-US" altLang="zh-TW" sz="2300" dirty="0" smtClean="0">
                <a:latin typeface="+mj-ea"/>
                <a:ea typeface="+mj-ea"/>
              </a:rPr>
              <a:t>Release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 t="7629" b="19397"/>
          <a:stretch/>
        </p:blipFill>
        <p:spPr>
          <a:xfrm>
            <a:off x="1043608" y="1484784"/>
            <a:ext cx="7020272" cy="396044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012160" y="184482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chemeClr val="tx1"/>
                </a:solidFill>
                <a:latin typeface="+mj-ea"/>
              </a:rPr>
              <a:t>GRD</a:t>
            </a:r>
            <a:r>
              <a:rPr lang="zh-TW" altLang="en-US" sz="3200" dirty="0" smtClean="0">
                <a:solidFill>
                  <a:schemeClr val="tx1"/>
                </a:solidFill>
                <a:latin typeface="+mj-ea"/>
              </a:rPr>
              <a:t>研磨機更換</a:t>
            </a:r>
            <a:r>
              <a:rPr lang="en-US" altLang="zh-TW" sz="3200" dirty="0" smtClean="0">
                <a:solidFill>
                  <a:schemeClr val="tx1"/>
                </a:solidFill>
                <a:latin typeface="+mj-ea"/>
              </a:rPr>
              <a:t>T-arm up / down Driver</a:t>
            </a:r>
            <a:endParaRPr lang="zh-TW" altLang="en-US" sz="3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1.</a:t>
            </a:r>
            <a:r>
              <a:rPr lang="zh-TW" altLang="en-US" sz="2200" dirty="0" smtClean="0">
                <a:latin typeface="+mj-ea"/>
                <a:ea typeface="+mj-ea"/>
              </a:rPr>
              <a:t>先將</a:t>
            </a:r>
            <a:r>
              <a:rPr lang="en-US" altLang="zh-TW" sz="2200" dirty="0" smtClean="0">
                <a:latin typeface="+mj-ea"/>
                <a:ea typeface="+mj-ea"/>
              </a:rPr>
              <a:t>WARM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UP</a:t>
            </a:r>
            <a:r>
              <a:rPr lang="zh-TW" altLang="en-US" sz="2200" dirty="0" smtClean="0">
                <a:latin typeface="+mj-ea"/>
                <a:ea typeface="+mj-ea"/>
              </a:rPr>
              <a:t>停止 </a:t>
            </a:r>
            <a:r>
              <a:rPr lang="en-US" altLang="zh-TW" sz="2200" dirty="0" smtClean="0">
                <a:latin typeface="+mj-ea"/>
                <a:ea typeface="+mj-ea"/>
              </a:rPr>
              <a:t>Shut down</a:t>
            </a:r>
            <a:r>
              <a:rPr lang="zh-TW" altLang="en-US" sz="2200" dirty="0" smtClean="0">
                <a:latin typeface="+mj-ea"/>
                <a:ea typeface="+mj-ea"/>
              </a:rPr>
              <a:t>機台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 smtClean="0">
                <a:latin typeface="+mj-ea"/>
                <a:ea typeface="+mj-ea"/>
              </a:rPr>
              <a:t>開啟正對機台右側之蓋板即可看見</a:t>
            </a:r>
            <a:r>
              <a:rPr lang="en-US" altLang="zh-TW" sz="2200" dirty="0" smtClean="0">
                <a:latin typeface="+mj-ea"/>
                <a:ea typeface="+mj-ea"/>
              </a:rPr>
              <a:t>Driver</a:t>
            </a:r>
          </a:p>
          <a:p>
            <a:pPr marL="0" indent="0">
              <a:buNone/>
            </a:pP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71" y="2411061"/>
            <a:ext cx="3373476" cy="2530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" y="2420888"/>
            <a:ext cx="336037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59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FD060B-DB15-4150-A8DF-CCF25FDFC425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21831</TotalTime>
  <Words>386</Words>
  <Application>Microsoft Office PowerPoint</Application>
  <PresentationFormat>如螢幕大小 (4:3)</PresentationFormat>
  <Paragraphs>73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一、兩周實作PM經歷</vt:lpstr>
      <vt:lpstr>二、學習心得</vt:lpstr>
      <vt:lpstr>PowerPoint 簡報</vt:lpstr>
      <vt:lpstr>PowerPoint 簡報</vt:lpstr>
      <vt:lpstr>PowerPoint 簡報</vt:lpstr>
      <vt:lpstr>PowerPoint 簡報</vt:lpstr>
      <vt:lpstr>GRD研磨機更換T-arm up / down Driver</vt:lpstr>
      <vt:lpstr>PowerPoint 簡報</vt:lpstr>
      <vt:lpstr>PowerPoint 簡報</vt:lpstr>
      <vt:lpstr>PowerPoint 簡報</vt:lpstr>
      <vt:lpstr>三、感言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498</cp:revision>
  <dcterms:created xsi:type="dcterms:W3CDTF">2012-03-21T02:57:47Z</dcterms:created>
  <dcterms:modified xsi:type="dcterms:W3CDTF">2021-02-26T09:49:18Z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33900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