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0" r:id="rId6"/>
    <p:sldId id="282" r:id="rId7"/>
    <p:sldId id="296" r:id="rId8"/>
    <p:sldId id="307" r:id="rId9"/>
    <p:sldId id="308" r:id="rId10"/>
    <p:sldId id="300" r:id="rId11"/>
    <p:sldId id="298" r:id="rId12"/>
    <p:sldId id="299" r:id="rId13"/>
    <p:sldId id="301" r:id="rId14"/>
    <p:sldId id="303" r:id="rId15"/>
    <p:sldId id="304" r:id="rId16"/>
    <p:sldId id="309" r:id="rId17"/>
    <p:sldId id="310" r:id="rId18"/>
    <p:sldId id="306" r:id="rId19"/>
    <p:sldId id="297" r:id="rId2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C0E"/>
    <a:srgbClr val="FC2110"/>
    <a:srgbClr val="01B051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95332" autoAdjust="0"/>
  </p:normalViewPr>
  <p:slideViewPr>
    <p:cSldViewPr>
      <p:cViewPr varScale="1">
        <p:scale>
          <a:sx n="110" d="100"/>
          <a:sy n="110" d="100"/>
        </p:scale>
        <p:origin x="16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2021/5/16</a:t>
            </a:fld>
            <a:endParaRPr lang="zh-TW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 smtClean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mtClean="0"/>
              <a:t>Confidential</a:t>
            </a: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2844-C0B4-43D9-BE03-5266A70CD348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A3A2-F9D1-4B2D-8EE1-0496E22331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007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  <p:sldLayoutId id="21474853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43750" y="6072188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YHOUYANG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歐陽以恆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406650" y="3594100"/>
            <a:ext cx="432276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500" dirty="0" smtClean="0">
                <a:solidFill>
                  <a:schemeClr val="bg2"/>
                </a:solidFill>
                <a:latin typeface="+mj-ea"/>
                <a:ea typeface="+mj-ea"/>
                <a:cs typeface="Arial" panose="020B0604020202020204" pitchFamily="34" charset="0"/>
              </a:rPr>
              <a:t>07</a:t>
            </a: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496706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DAY</a:t>
            </a:r>
            <a:r>
              <a:rPr lang="zh-TW" alt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 (</a:t>
            </a:r>
            <a:r>
              <a:rPr lang="zh-TW" alt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下午開始</a:t>
            </a:r>
            <a:r>
              <a:rPr lang="en-US" altLang="zh-TW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1.</a:t>
            </a:r>
            <a:r>
              <a:rPr lang="zh-TW" altLang="en-US" sz="2200" dirty="0">
                <a:latin typeface="+mj-ea"/>
                <a:ea typeface="+mj-ea"/>
              </a:rPr>
              <a:t>測試抓</a:t>
            </a:r>
            <a:r>
              <a:rPr lang="zh-TW" altLang="en-US" sz="2200" dirty="0" smtClean="0">
                <a:latin typeface="+mj-ea"/>
                <a:ea typeface="+mj-ea"/>
              </a:rPr>
              <a:t>片</a:t>
            </a:r>
            <a:r>
              <a:rPr lang="en-US" altLang="zh-TW" sz="2200" dirty="0">
                <a:latin typeface="+mj-ea"/>
                <a:ea typeface="+mj-ea"/>
              </a:rPr>
              <a:t>(</a:t>
            </a:r>
            <a:r>
              <a:rPr lang="zh-TW" altLang="en-US" sz="2200" dirty="0">
                <a:latin typeface="+mj-ea"/>
                <a:ea typeface="+mj-ea"/>
              </a:rPr>
              <a:t>超薄片</a:t>
            </a:r>
            <a:r>
              <a:rPr lang="en-US" altLang="zh-TW" sz="2200" dirty="0">
                <a:latin typeface="+mj-ea"/>
                <a:ea typeface="+mj-ea"/>
              </a:rPr>
              <a:t>11.5</a:t>
            </a:r>
            <a:r>
              <a:rPr lang="en-US" altLang="zh-TW" sz="22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200" dirty="0">
                <a:latin typeface="+mj-ea"/>
                <a:ea typeface="+mj-ea"/>
              </a:rPr>
              <a:t>PORT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>
                <a:latin typeface="+mj-ea"/>
                <a:ea typeface="+mj-ea"/>
              </a:rPr>
              <a:t>A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>
                <a:latin typeface="+mj-ea"/>
                <a:ea typeface="+mj-ea"/>
              </a:rPr>
              <a:t>B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>
                <a:latin typeface="+mj-ea"/>
                <a:ea typeface="+mj-ea"/>
              </a:rPr>
              <a:t>C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>
                <a:latin typeface="+mj-ea"/>
                <a:ea typeface="+mj-ea"/>
              </a:rPr>
              <a:t>,Robot</a:t>
            </a:r>
            <a:r>
              <a:rPr lang="zh-TW" altLang="en-US" sz="2200" dirty="0">
                <a:latin typeface="+mj-ea"/>
                <a:ea typeface="+mj-ea"/>
              </a:rPr>
              <a:t>抓片位置</a:t>
            </a:r>
            <a:r>
              <a:rPr lang="en-US" altLang="zh-TW" sz="2200" dirty="0">
                <a:latin typeface="+mj-ea"/>
                <a:ea typeface="+mj-ea"/>
              </a:rPr>
              <a:t>(</a:t>
            </a:r>
            <a:r>
              <a:rPr lang="zh-TW" altLang="en-US" sz="2200" dirty="0">
                <a:latin typeface="+mj-ea"/>
                <a:ea typeface="+mj-ea"/>
              </a:rPr>
              <a:t>上下位</a:t>
            </a:r>
            <a:r>
              <a:rPr lang="en-US" altLang="zh-TW" sz="2200" dirty="0">
                <a:latin typeface="+mj-ea"/>
                <a:ea typeface="+mj-ea"/>
              </a:rPr>
              <a:t>Slot</a:t>
            </a:r>
            <a:r>
              <a:rPr lang="zh-TW" altLang="en-US" sz="2200" dirty="0">
                <a:latin typeface="+mj-ea"/>
                <a:ea typeface="+mj-ea"/>
              </a:rPr>
              <a:t>置中</a:t>
            </a:r>
            <a:r>
              <a:rPr lang="en-US" altLang="zh-TW" sz="22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2.</a:t>
            </a:r>
            <a:r>
              <a:rPr lang="zh-TW" altLang="en-US" sz="2200" dirty="0">
                <a:latin typeface="+mj-ea"/>
                <a:ea typeface="+mj-ea"/>
              </a:rPr>
              <a:t>校正傳送</a:t>
            </a:r>
            <a:r>
              <a:rPr lang="en-US" altLang="zh-TW" sz="2200" dirty="0">
                <a:latin typeface="+mj-ea"/>
                <a:ea typeface="+mj-ea"/>
              </a:rPr>
              <a:t>(</a:t>
            </a:r>
            <a:r>
              <a:rPr lang="zh-TW" altLang="en-US" sz="2200" dirty="0">
                <a:latin typeface="+mj-ea"/>
                <a:ea typeface="+mj-ea"/>
              </a:rPr>
              <a:t>超薄片</a:t>
            </a:r>
            <a:r>
              <a:rPr lang="en-US" altLang="zh-TW" sz="2200" dirty="0">
                <a:latin typeface="+mj-ea"/>
                <a:ea typeface="+mj-ea"/>
              </a:rPr>
              <a:t>11.5</a:t>
            </a:r>
            <a:r>
              <a:rPr lang="en-US" altLang="zh-TW" sz="22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200" dirty="0">
                <a:latin typeface="+mj-ea"/>
              </a:rPr>
              <a:t>A&gt;alignment&gt;B, A&gt;alignment&gt;C,B&gt;alignment&gt;A,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</a:rPr>
              <a:t>C&gt;alignment&gt;A,C&gt;alignment&gt;B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3.CYCLE</a:t>
            </a:r>
            <a:r>
              <a:rPr lang="zh-TW" altLang="en-US" sz="2200" dirty="0" smtClean="0">
                <a:latin typeface="+mj-ea"/>
                <a:ea typeface="+mj-ea"/>
              </a:rPr>
              <a:t>反轉傳送正常片一個</a:t>
            </a:r>
            <a:r>
              <a:rPr lang="zh-TW" altLang="en-US" sz="2200" dirty="0">
                <a:latin typeface="+mj-ea"/>
                <a:ea typeface="+mj-ea"/>
              </a:rPr>
              <a:t>晚上</a:t>
            </a:r>
            <a:endParaRPr lang="en-US" altLang="zh-TW" sz="2200" dirty="0"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sz="22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95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496706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DAY</a:t>
            </a:r>
            <a:r>
              <a:rPr lang="zh-TW" alt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3 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1.</a:t>
            </a:r>
            <a:r>
              <a:rPr lang="zh-TW" altLang="en-US" sz="2200" dirty="0" smtClean="0">
                <a:latin typeface="+mj-ea"/>
                <a:ea typeface="+mj-ea"/>
              </a:rPr>
              <a:t>測試取片</a:t>
            </a:r>
            <a:r>
              <a:rPr lang="en-US" altLang="zh-TW" sz="2200" dirty="0" smtClean="0">
                <a:latin typeface="+mj-ea"/>
                <a:ea typeface="+mj-ea"/>
              </a:rPr>
              <a:t>(</a:t>
            </a:r>
            <a:r>
              <a:rPr lang="zh-TW" altLang="en-US" sz="2200" dirty="0" smtClean="0">
                <a:latin typeface="+mj-ea"/>
                <a:ea typeface="+mj-ea"/>
              </a:rPr>
              <a:t>薄片</a:t>
            </a:r>
            <a:r>
              <a:rPr lang="en-US" altLang="zh-TW" sz="2200" dirty="0" smtClean="0">
                <a:latin typeface="+mj-ea"/>
                <a:ea typeface="+mj-ea"/>
              </a:rPr>
              <a:t>16)</a:t>
            </a:r>
          </a:p>
          <a:p>
            <a:pPr marL="0" indent="0">
              <a:buNone/>
            </a:pPr>
            <a:r>
              <a:rPr lang="en-US" altLang="zh-TW" sz="2200" dirty="0">
                <a:latin typeface="+mj-ea"/>
                <a:ea typeface="+mj-ea"/>
              </a:rPr>
              <a:t>PORT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>
                <a:latin typeface="+mj-ea"/>
                <a:ea typeface="+mj-ea"/>
              </a:rPr>
              <a:t>A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>
                <a:latin typeface="+mj-ea"/>
                <a:ea typeface="+mj-ea"/>
              </a:rPr>
              <a:t>B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>
                <a:latin typeface="+mj-ea"/>
                <a:ea typeface="+mj-ea"/>
              </a:rPr>
              <a:t>C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>
                <a:latin typeface="+mj-ea"/>
                <a:ea typeface="+mj-ea"/>
              </a:rPr>
              <a:t>,Robot</a:t>
            </a:r>
            <a:r>
              <a:rPr lang="zh-TW" altLang="en-US" sz="2200" dirty="0">
                <a:latin typeface="+mj-ea"/>
                <a:ea typeface="+mj-ea"/>
              </a:rPr>
              <a:t>抓片位置</a:t>
            </a:r>
            <a:r>
              <a:rPr lang="en-US" altLang="zh-TW" sz="2200" dirty="0">
                <a:latin typeface="+mj-ea"/>
                <a:ea typeface="+mj-ea"/>
              </a:rPr>
              <a:t>(</a:t>
            </a:r>
            <a:r>
              <a:rPr lang="zh-TW" altLang="en-US" sz="2200" dirty="0">
                <a:latin typeface="+mj-ea"/>
                <a:ea typeface="+mj-ea"/>
              </a:rPr>
              <a:t>上下位</a:t>
            </a:r>
            <a:r>
              <a:rPr lang="en-US" altLang="zh-TW" sz="2200" dirty="0">
                <a:latin typeface="+mj-ea"/>
                <a:ea typeface="+mj-ea"/>
              </a:rPr>
              <a:t>Slot</a:t>
            </a:r>
            <a:r>
              <a:rPr lang="zh-TW" altLang="en-US" sz="2200" dirty="0">
                <a:latin typeface="+mj-ea"/>
                <a:ea typeface="+mj-ea"/>
              </a:rPr>
              <a:t>置中</a:t>
            </a:r>
            <a:r>
              <a:rPr lang="en-US" altLang="zh-TW" sz="22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2.</a:t>
            </a:r>
            <a:r>
              <a:rPr lang="zh-TW" altLang="en-US" sz="2200" dirty="0">
                <a:latin typeface="+mj-ea"/>
                <a:ea typeface="+mj-ea"/>
              </a:rPr>
              <a:t>校正傳送</a:t>
            </a:r>
            <a:r>
              <a:rPr lang="en-US" altLang="zh-TW" sz="2200" dirty="0" smtClean="0">
                <a:latin typeface="+mj-ea"/>
                <a:ea typeface="+mj-ea"/>
              </a:rPr>
              <a:t>(</a:t>
            </a:r>
            <a:r>
              <a:rPr lang="zh-TW" altLang="en-US" sz="2200" dirty="0" smtClean="0">
                <a:latin typeface="+mj-ea"/>
                <a:ea typeface="+mj-ea"/>
              </a:rPr>
              <a:t>薄片</a:t>
            </a:r>
            <a:r>
              <a:rPr lang="en-US" altLang="zh-TW" sz="2200" dirty="0" smtClean="0">
                <a:latin typeface="+mj-ea"/>
                <a:ea typeface="+mj-ea"/>
              </a:rPr>
              <a:t>16)</a:t>
            </a:r>
          </a:p>
          <a:p>
            <a:pPr marL="0" indent="0">
              <a:buNone/>
            </a:pPr>
            <a:r>
              <a:rPr lang="en-US" altLang="zh-TW" sz="2200" dirty="0">
                <a:latin typeface="+mj-ea"/>
              </a:rPr>
              <a:t>A&gt;alignment&gt;B, A&gt;alignment&gt;C,B&gt;alignment&gt;A,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</a:rPr>
              <a:t>C&gt;alignment&gt;A,C&gt;alignment&gt;B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本日調整取放片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3.CYCLE</a:t>
            </a:r>
            <a:r>
              <a:rPr lang="zh-TW" altLang="en-US" sz="2200" dirty="0" smtClean="0">
                <a:latin typeface="+mj-ea"/>
                <a:ea typeface="+mj-ea"/>
              </a:rPr>
              <a:t> 反轉薄片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sz="22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9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496706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DAY</a:t>
            </a:r>
            <a:r>
              <a:rPr lang="zh-TW" alt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 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1.</a:t>
            </a:r>
            <a:r>
              <a:rPr lang="zh-TW" altLang="en-US" sz="2200" dirty="0" smtClean="0">
                <a:latin typeface="+mj-ea"/>
                <a:ea typeface="+mj-ea"/>
              </a:rPr>
              <a:t>設定刻號辨識</a:t>
            </a:r>
            <a:r>
              <a:rPr lang="en-US" altLang="zh-TW" sz="2200" dirty="0" smtClean="0">
                <a:latin typeface="+mj-ea"/>
                <a:ea typeface="+mj-ea"/>
              </a:rPr>
              <a:t>CCD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2.Recipe</a:t>
            </a:r>
            <a:r>
              <a:rPr lang="zh-TW" altLang="en-US" sz="2200" dirty="0" smtClean="0">
                <a:latin typeface="+mj-ea"/>
                <a:ea typeface="+mj-ea"/>
              </a:rPr>
              <a:t>測試</a:t>
            </a:r>
            <a:r>
              <a:rPr lang="en-US" altLang="zh-TW" sz="2200" dirty="0" smtClean="0">
                <a:latin typeface="+mj-ea"/>
                <a:ea typeface="+mj-ea"/>
              </a:rPr>
              <a:t>(Recipe </a:t>
            </a:r>
            <a:r>
              <a:rPr lang="en-US" altLang="zh-TW" sz="2200" dirty="0" err="1" smtClean="0">
                <a:latin typeface="+mj-ea"/>
                <a:ea typeface="+mj-ea"/>
              </a:rPr>
              <a:t>Edite</a:t>
            </a:r>
            <a:r>
              <a:rPr lang="en-US" altLang="zh-TW" sz="22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3.</a:t>
            </a: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教學新增編輯</a:t>
            </a:r>
            <a:r>
              <a:rPr lang="en-US" altLang="zh-TW" sz="2200" dirty="0" smtClean="0">
                <a:latin typeface="+mj-ea"/>
                <a:ea typeface="+mj-ea"/>
              </a:rPr>
              <a:t>Recipe</a:t>
            </a: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教學</a:t>
            </a:r>
            <a:r>
              <a:rPr lang="en-US" altLang="zh-TW" sz="2200" dirty="0" smtClean="0">
                <a:latin typeface="+mj-ea"/>
                <a:ea typeface="+mj-ea"/>
              </a:rPr>
              <a:t>CCD </a:t>
            </a:r>
            <a:r>
              <a:rPr lang="en-US" altLang="zh-TW" sz="2200" dirty="0" err="1" smtClean="0">
                <a:latin typeface="+mj-ea"/>
                <a:ea typeface="+mj-ea"/>
              </a:rPr>
              <a:t>config</a:t>
            </a:r>
            <a:r>
              <a:rPr lang="zh-TW" altLang="en-US" sz="2200" dirty="0" smtClean="0">
                <a:latin typeface="+mj-ea"/>
                <a:ea typeface="+mj-ea"/>
              </a:rPr>
              <a:t>刻號掃描設定開啟桌面程式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In-Sight Explorer</a:t>
            </a:r>
          </a:p>
          <a:p>
            <a:pPr marL="0" indent="0">
              <a:buNone/>
            </a:pP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教學</a:t>
            </a:r>
            <a:r>
              <a:rPr lang="en-US" altLang="zh-TW" sz="2200" dirty="0" err="1" smtClean="0">
                <a:latin typeface="+mj-ea"/>
                <a:ea typeface="+mj-ea"/>
              </a:rPr>
              <a:t>Jel</a:t>
            </a:r>
            <a:r>
              <a:rPr lang="en-US" altLang="zh-TW" sz="2200" dirty="0" smtClean="0">
                <a:latin typeface="+mj-ea"/>
                <a:ea typeface="+mj-ea"/>
              </a:rPr>
              <a:t> robot panel </a:t>
            </a:r>
            <a:r>
              <a:rPr lang="zh-TW" altLang="en-US" sz="2200" dirty="0" smtClean="0">
                <a:latin typeface="+mj-ea"/>
                <a:ea typeface="+mj-ea"/>
              </a:rPr>
              <a:t>介紹 </a:t>
            </a:r>
            <a:r>
              <a:rPr lang="en-US" altLang="zh-TW" sz="2200" dirty="0" smtClean="0">
                <a:latin typeface="+mj-ea"/>
                <a:ea typeface="+mj-ea"/>
              </a:rPr>
              <a:t>teach robot</a:t>
            </a:r>
          </a:p>
          <a:p>
            <a:pPr marL="0" indent="0">
              <a:buNone/>
            </a:pPr>
            <a:endParaRPr lang="zh-TW" altLang="en-US" sz="22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t="23313" r="28170" b="30362"/>
          <a:stretch/>
        </p:blipFill>
        <p:spPr>
          <a:xfrm>
            <a:off x="3419872" y="3645024"/>
            <a:ext cx="1872208" cy="13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8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692696"/>
            <a:ext cx="7772400" cy="53271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Teaching box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簡易說明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>按</a:t>
            </a:r>
            <a:r>
              <a:rPr lang="en-US" altLang="zh-TW" sz="2000" dirty="0">
                <a:latin typeface="+mj-ea"/>
                <a:ea typeface="+mj-ea"/>
              </a:rPr>
              <a:t>Teaching box</a:t>
            </a:r>
            <a:r>
              <a:rPr lang="zh-TW" altLang="en-US" sz="2000" dirty="0">
                <a:latin typeface="+mj-ea"/>
                <a:ea typeface="+mj-ea"/>
              </a:rPr>
              <a:t>後開啟進入</a:t>
            </a:r>
            <a:r>
              <a:rPr lang="en-US" altLang="zh-TW" sz="2000" dirty="0">
                <a:latin typeface="+mj-ea"/>
                <a:ea typeface="+mj-ea"/>
              </a:rPr>
              <a:t>Teach 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</a:p>
          <a:p>
            <a:pPr marL="0" indent="0">
              <a:buNone/>
            </a:pPr>
            <a:endParaRPr lang="en-US" altLang="zh-TW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>點選</a:t>
            </a:r>
            <a:r>
              <a:rPr lang="en-US" altLang="zh-TW" sz="2000" dirty="0">
                <a:latin typeface="+mj-ea"/>
                <a:ea typeface="+mj-ea"/>
              </a:rPr>
              <a:t>Point mode</a:t>
            </a:r>
            <a:r>
              <a:rPr lang="zh-TW" altLang="en-US" sz="2000" dirty="0">
                <a:latin typeface="+mj-ea"/>
                <a:ea typeface="+mj-ea"/>
              </a:rPr>
              <a:t> 選取想校正的點</a:t>
            </a:r>
            <a:r>
              <a:rPr lang="zh-TW" altLang="en-US" sz="2000" dirty="0" smtClean="0">
                <a:latin typeface="+mj-ea"/>
                <a:ea typeface="+mj-ea"/>
              </a:rPr>
              <a:t>位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，可設定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Arm1(R</a:t>
            </a:r>
            <a:r>
              <a:rPr lang="zh-TW" altLang="en-US" sz="2000" dirty="0" smtClean="0">
                <a:latin typeface="+mj-ea"/>
                <a:ea typeface="+mj-ea"/>
              </a:rPr>
              <a:t>軸前後</a:t>
            </a:r>
            <a:r>
              <a:rPr lang="en-US" altLang="zh-TW" sz="2000" dirty="0" smtClean="0">
                <a:latin typeface="+mj-ea"/>
                <a:ea typeface="+mj-ea"/>
              </a:rPr>
              <a:t>),Rot</a:t>
            </a:r>
            <a:r>
              <a:rPr lang="zh-TW" altLang="en-US" sz="2000" dirty="0" smtClean="0">
                <a:latin typeface="+mj-ea"/>
                <a:ea typeface="+mj-ea"/>
              </a:rPr>
              <a:t>軸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旋轉</a:t>
            </a:r>
            <a:r>
              <a:rPr lang="en-US" altLang="zh-TW" sz="2000" dirty="0" smtClean="0">
                <a:latin typeface="+mj-ea"/>
                <a:ea typeface="+mj-ea"/>
              </a:rPr>
              <a:t>),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Arm2(R</a:t>
            </a:r>
            <a:r>
              <a:rPr lang="zh-TW" altLang="en-US" sz="2000" dirty="0" smtClean="0">
                <a:latin typeface="+mj-ea"/>
                <a:ea typeface="+mj-ea"/>
              </a:rPr>
              <a:t>軸前後</a:t>
            </a:r>
            <a:r>
              <a:rPr lang="en-US" altLang="zh-TW" sz="2000" dirty="0" smtClean="0">
                <a:latin typeface="+mj-ea"/>
                <a:ea typeface="+mj-ea"/>
              </a:rPr>
              <a:t>),Z</a:t>
            </a:r>
            <a:r>
              <a:rPr lang="zh-TW" altLang="en-US" sz="2000" dirty="0" smtClean="0">
                <a:latin typeface="+mj-ea"/>
                <a:ea typeface="+mj-ea"/>
              </a:rPr>
              <a:t>軸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上下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確認後按</a:t>
            </a:r>
            <a:r>
              <a:rPr lang="en-US" altLang="zh-TW" sz="2000" dirty="0" smtClean="0">
                <a:latin typeface="+mj-ea"/>
                <a:ea typeface="+mj-ea"/>
              </a:rPr>
              <a:t>SET</a:t>
            </a:r>
            <a:r>
              <a:rPr lang="zh-TW" altLang="en-US" sz="2000" dirty="0" smtClean="0">
                <a:latin typeface="+mj-ea"/>
                <a:ea typeface="+mj-ea"/>
              </a:rPr>
              <a:t>暫存</a:t>
            </a:r>
            <a:r>
              <a:rPr lang="en-US" altLang="zh-TW" sz="2000" dirty="0" smtClean="0">
                <a:latin typeface="+mj-ea"/>
                <a:ea typeface="+mj-ea"/>
              </a:rPr>
              <a:t>,Shift + SET</a:t>
            </a:r>
            <a:r>
              <a:rPr lang="zh-TW" altLang="en-US" sz="2000" dirty="0" smtClean="0">
                <a:latin typeface="+mj-ea"/>
                <a:ea typeface="+mj-ea"/>
              </a:rPr>
              <a:t>永久存</a:t>
            </a:r>
            <a:r>
              <a:rPr lang="en-US" altLang="zh-TW" sz="2000" dirty="0" smtClean="0">
                <a:latin typeface="+mj-ea"/>
                <a:ea typeface="+mj-ea"/>
              </a:rPr>
              <a:t>,(</a:t>
            </a:r>
            <a:r>
              <a:rPr lang="zh-TW" altLang="en-US" sz="2000" dirty="0" smtClean="0">
                <a:latin typeface="+mj-ea"/>
                <a:ea typeface="+mj-ea"/>
              </a:rPr>
              <a:t>暫存重開後重置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  <a:endParaRPr lang="en-US" altLang="zh-TW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(EX:PORT A </a:t>
            </a:r>
            <a:r>
              <a:rPr lang="en-US" altLang="zh-TW" sz="2000" dirty="0" smtClean="0">
                <a:latin typeface="+mj-ea"/>
                <a:ea typeface="+mj-ea"/>
              </a:rPr>
              <a:t>Arm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1</a:t>
            </a:r>
            <a:r>
              <a:rPr lang="zh-TW" altLang="en-US" sz="2000" dirty="0">
                <a:latin typeface="+mj-ea"/>
                <a:ea typeface="+mj-ea"/>
              </a:rPr>
              <a:t>正抓</a:t>
            </a:r>
            <a:r>
              <a:rPr lang="en-US" altLang="zh-TW" sz="2000" dirty="0">
                <a:latin typeface="+mj-ea"/>
                <a:ea typeface="+mj-ea"/>
              </a:rPr>
              <a:t>slot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25</a:t>
            </a:r>
            <a:r>
              <a:rPr lang="zh-TW" altLang="en-US" sz="2000" dirty="0">
                <a:latin typeface="+mj-ea"/>
                <a:ea typeface="+mj-ea"/>
              </a:rPr>
              <a:t>點位目前設定為</a:t>
            </a:r>
            <a:r>
              <a:rPr lang="en-US" altLang="zh-TW" sz="2000" dirty="0">
                <a:latin typeface="+mj-ea"/>
                <a:ea typeface="+mj-ea"/>
              </a:rPr>
              <a:t>26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Bank 4)</a:t>
            </a:r>
          </a:p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>需動作均需壓住側方按板</a:t>
            </a:r>
            <a:r>
              <a:rPr lang="en-US" altLang="zh-TW" sz="2000" dirty="0">
                <a:latin typeface="+mj-ea"/>
                <a:ea typeface="+mj-ea"/>
              </a:rPr>
              <a:t>(</a:t>
            </a:r>
            <a:r>
              <a:rPr lang="zh-TW" altLang="en-US" sz="2000" dirty="0">
                <a:latin typeface="+mj-ea"/>
                <a:ea typeface="+mj-ea"/>
              </a:rPr>
              <a:t>壓一半</a:t>
            </a:r>
            <a:r>
              <a:rPr lang="en-US" altLang="zh-TW" sz="2000" dirty="0">
                <a:latin typeface="+mj-ea"/>
                <a:ea typeface="+mj-ea"/>
              </a:rPr>
              <a:t>)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放開</a:t>
            </a:r>
            <a:r>
              <a:rPr lang="zh-TW" altLang="en-US" sz="2000" dirty="0">
                <a:latin typeface="+mj-ea"/>
                <a:ea typeface="+mj-ea"/>
              </a:rPr>
              <a:t>或是壓到底均停止動作</a:t>
            </a:r>
            <a:r>
              <a:rPr lang="en-US" altLang="zh-TW" sz="2000" dirty="0">
                <a:latin typeface="+mj-ea"/>
                <a:ea typeface="+mj-ea"/>
              </a:rPr>
              <a:t>(</a:t>
            </a:r>
            <a:r>
              <a:rPr lang="zh-TW" altLang="en-US" sz="2000" dirty="0">
                <a:latin typeface="+mj-ea"/>
                <a:ea typeface="+mj-ea"/>
              </a:rPr>
              <a:t>三段式壓板</a:t>
            </a:r>
            <a:r>
              <a:rPr lang="en-US" altLang="zh-TW" sz="2000" dirty="0" smtClean="0">
                <a:latin typeface="+mj-ea"/>
                <a:ea typeface="+mj-ea"/>
              </a:rPr>
              <a:t>),Bank</a:t>
            </a:r>
            <a:r>
              <a:rPr lang="zh-TW" altLang="en-US" sz="2000" dirty="0" smtClean="0">
                <a:latin typeface="+mj-ea"/>
                <a:ea typeface="+mj-ea"/>
              </a:rPr>
              <a:t> 最多可設定</a:t>
            </a:r>
            <a:r>
              <a:rPr lang="en-US" altLang="zh-TW" sz="2000" dirty="0" smtClean="0">
                <a:latin typeface="+mj-ea"/>
                <a:ea typeface="+mj-ea"/>
              </a:rPr>
              <a:t>15</a:t>
            </a:r>
            <a:r>
              <a:rPr lang="zh-TW" altLang="en-US" sz="2000" dirty="0" smtClean="0">
                <a:latin typeface="+mj-ea"/>
                <a:ea typeface="+mj-ea"/>
              </a:rPr>
              <a:t>組 </a:t>
            </a:r>
            <a:r>
              <a:rPr lang="en-US" altLang="zh-TW" sz="2000" dirty="0" smtClean="0">
                <a:latin typeface="+mj-ea"/>
                <a:ea typeface="+mj-ea"/>
              </a:rPr>
              <a:t>1~9,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A~F</a:t>
            </a:r>
            <a:r>
              <a:rPr lang="zh-TW" altLang="en-US" sz="2000" dirty="0" smtClean="0">
                <a:latin typeface="+mj-ea"/>
                <a:ea typeface="+mj-ea"/>
              </a:rPr>
              <a:t>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6601" r="3801" b="13601"/>
          <a:stretch/>
        </p:blipFill>
        <p:spPr>
          <a:xfrm rot="5400000">
            <a:off x="4640218" y="1844824"/>
            <a:ext cx="2527860" cy="165618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" t="5971" r="2673" b="17046"/>
          <a:stretch/>
        </p:blipFill>
        <p:spPr>
          <a:xfrm rot="5400000">
            <a:off x="6265935" y="1882173"/>
            <a:ext cx="2523667" cy="15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6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2776"/>
            <a:ext cx="4032448" cy="3024336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27584" y="83671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三段式按壓動作側壓鍵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881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496706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DAY</a:t>
            </a:r>
            <a:r>
              <a:rPr lang="zh-TW" alt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5 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1.</a:t>
            </a:r>
            <a:r>
              <a:rPr lang="zh-TW" altLang="en-US" sz="2200" dirty="0" smtClean="0">
                <a:latin typeface="+mj-ea"/>
                <a:ea typeface="+mj-ea"/>
              </a:rPr>
              <a:t>續</a:t>
            </a:r>
            <a:r>
              <a:rPr lang="en-US" altLang="zh-TW" sz="2200" dirty="0" smtClean="0">
                <a:latin typeface="+mj-ea"/>
                <a:ea typeface="+mj-ea"/>
              </a:rPr>
              <a:t>Recipe</a:t>
            </a:r>
            <a:r>
              <a:rPr lang="zh-TW" altLang="en-US" sz="2200" dirty="0" smtClean="0">
                <a:latin typeface="+mj-ea"/>
                <a:ea typeface="+mj-ea"/>
              </a:rPr>
              <a:t>測試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(</a:t>
            </a:r>
            <a:r>
              <a:rPr lang="zh-TW" altLang="en-US" sz="2200" dirty="0" smtClean="0">
                <a:latin typeface="+mj-ea"/>
                <a:ea typeface="+mj-ea"/>
              </a:rPr>
              <a:t>程式修改</a:t>
            </a:r>
            <a:r>
              <a:rPr lang="en-US" altLang="zh-TW" sz="22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部分程式待廠商修改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2.</a:t>
            </a:r>
            <a:r>
              <a:rPr lang="zh-TW" altLang="en-US" sz="2200" dirty="0" smtClean="0">
                <a:latin typeface="+mj-ea"/>
                <a:ea typeface="+mj-ea"/>
              </a:rPr>
              <a:t>製造部要求速度測試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sz="22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30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三、爐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管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PM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總學習進度</a:t>
            </a:r>
            <a:endParaRPr lang="zh-TW" altLang="en-US" sz="32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5654654"/>
              </p:ext>
            </p:extLst>
          </p:nvPr>
        </p:nvGraphicFramePr>
        <p:xfrm>
          <a:off x="1043608" y="1417638"/>
          <a:ext cx="6120680" cy="4472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2384434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87600999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201789071"/>
                    </a:ext>
                  </a:extLst>
                </a:gridCol>
              </a:tblGrid>
              <a:tr h="403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PM 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種類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完成進度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+mj-ea"/>
                          <a:ea typeface="+mj-ea"/>
                        </a:rPr>
                        <a:t>備註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4019964039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LP-N SPM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smtClean="0">
                          <a:effectLst/>
                          <a:latin typeface="+mj-ea"/>
                          <a:ea typeface="+mj-ea"/>
                        </a:rPr>
                        <a:t>90</a:t>
                      </a:r>
                      <a:r>
                        <a:rPr lang="en-US" altLang="zh-TW" sz="1600" u="none" strike="noStrike" dirty="0">
                          <a:effectLst/>
                          <a:latin typeface="+mj-ea"/>
                          <a:ea typeface="+mj-ea"/>
                        </a:rPr>
                        <a:t>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薄</a:t>
                      </a:r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Nitride</a:t>
                      </a: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還未實作經驗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251990041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LP-P SPM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2817502388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LP-T SPM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152432630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LP-N BPM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薄</a:t>
                      </a:r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Nitride</a:t>
                      </a:r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還未實作經驗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126802607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LP-P 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安裝</a:t>
                      </a:r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900 </a:t>
                      </a:r>
                      <a:r>
                        <a:rPr lang="en-US" altLang="zh-TW" sz="1600" u="none" strike="noStrike" dirty="0" err="1" smtClean="0">
                          <a:effectLst/>
                          <a:latin typeface="+mj-ea"/>
                          <a:ea typeface="+mj-ea"/>
                        </a:rPr>
                        <a:t>Injecter</a:t>
                      </a:r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 治具使用尚不熟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4123857759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LP-T 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smtClean="0">
                          <a:effectLst/>
                          <a:latin typeface="+mj-ea"/>
                          <a:ea typeface="+mj-ea"/>
                        </a:rPr>
                        <a:t>90</a:t>
                      </a:r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%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安裝</a:t>
                      </a:r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1000</a:t>
                      </a: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zh-TW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Injecter</a:t>
                      </a: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尚不熟　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2989573939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AP QPM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1308213989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AP YPM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75%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　僅實做過一次無</a:t>
                      </a:r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Torch(Pad Ox)</a:t>
                      </a:r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Quartz</a:t>
                      </a:r>
                      <a:r>
                        <a:rPr kumimoji="0" lang="en-US" altLang="zh-TW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Piping</a:t>
                      </a:r>
                      <a:r>
                        <a:rPr kumimoji="0" lang="zh-TW" alt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zh-TW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algn="ctr" fontAlgn="ctr"/>
                      <a:r>
                        <a:rPr kumimoji="0" lang="en-US" altLang="zh-TW" sz="16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Exhoust</a:t>
                      </a:r>
                      <a:r>
                        <a:rPr kumimoji="0" lang="zh-TW" alt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沒親自安裝實作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363132174"/>
                  </a:ext>
                </a:extLst>
              </a:tr>
              <a:tr h="335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POCL3 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Quartz</a:t>
                      </a:r>
                      <a:r>
                        <a:rPr lang="en-US" altLang="zh-TW" sz="1600" u="none" strike="noStrike" baseline="0" dirty="0" smtClean="0">
                          <a:effectLst/>
                          <a:latin typeface="+mj-ea"/>
                          <a:ea typeface="+mj-ea"/>
                        </a:rPr>
                        <a:t> Piping</a:t>
                      </a:r>
                      <a:r>
                        <a:rPr lang="zh-TW" altLang="en-US" sz="1600" u="none" strike="noStrike" baseline="0" dirty="0" smtClean="0">
                          <a:effectLst/>
                          <a:latin typeface="+mj-ea"/>
                          <a:ea typeface="+mj-ea"/>
                        </a:rPr>
                        <a:t>沒親自安裝實作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299875777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WSIX MPM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4039613698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WSIX 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80%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LAMP</a:t>
                      </a:r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端僅實做過一次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329945718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GRD MPM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060545417"/>
                  </a:ext>
                </a:extLst>
              </a:tr>
            </a:tbl>
          </a:graphicData>
        </a:graphic>
      </p:graphicFrame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15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94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smtClean="0">
                <a:solidFill>
                  <a:schemeClr val="tx1"/>
                </a:solidFill>
              </a:rPr>
              <a:t>報告內容</a:t>
            </a:r>
            <a:endParaRPr lang="zh-TW" altLang="en-US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、兩周實作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經歷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二、學習心得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三、爐管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總學習進度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674688" y="132557"/>
            <a:ext cx="7772400" cy="1143000"/>
          </a:xfrm>
        </p:spPr>
        <p:txBody>
          <a:bodyPr/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一、兩周實作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經歷</a:t>
            </a:r>
            <a:endParaRPr lang="zh-TW" alt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87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6388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55799999-915C-4F75-938E-8DA290B30DEA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2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55576" y="1916832"/>
            <a:ext cx="184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000" dirty="0">
              <a:latin typeface="+mj-ea"/>
              <a:ea typeface="+mj-ea"/>
            </a:endParaRP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endParaRPr lang="en-US" altLang="zh-TW" sz="2000" dirty="0">
              <a:latin typeface="+mj-ea"/>
              <a:ea typeface="+mj-ea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15616" y="1772817"/>
            <a:ext cx="59046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latin typeface="+mj-ea"/>
                <a:ea typeface="+mj-ea"/>
              </a:rPr>
              <a:t>3/4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WSIX-1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WSIX-2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MPM Clean Burn Box</a:t>
            </a:r>
          </a:p>
          <a:p>
            <a:endParaRPr lang="en-US" altLang="zh-TW" sz="2200" dirty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3/5 GRD-2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,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PASTE-3 ,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RIP MPM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endParaRPr lang="en-US" altLang="zh-TW" sz="2200" dirty="0" smtClean="0">
              <a:latin typeface="+mj-ea"/>
              <a:ea typeface="+mj-ea"/>
            </a:endParaRPr>
          </a:p>
          <a:p>
            <a:endParaRPr lang="en-US" altLang="zh-TW" sz="2200" dirty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3/8~3/12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SORTER</a:t>
            </a:r>
            <a:r>
              <a:rPr lang="zh-TW" altLang="en-US" sz="2200" dirty="0" smtClean="0">
                <a:latin typeface="+mj-ea"/>
                <a:ea typeface="+mj-ea"/>
              </a:rPr>
              <a:t> 裝機 </a:t>
            </a:r>
            <a:r>
              <a:rPr lang="en-US" altLang="zh-TW" sz="2400" dirty="0" smtClean="0">
                <a:latin typeface="+mj-ea"/>
                <a:ea typeface="+mj-ea"/>
              </a:rPr>
              <a:t>schedule</a:t>
            </a:r>
          </a:p>
          <a:p>
            <a:r>
              <a:rPr lang="zh-TW" altLang="en-US" sz="2200" dirty="0" smtClean="0">
                <a:latin typeface="+mj-ea"/>
                <a:ea typeface="+mj-ea"/>
              </a:rPr>
              <a:t>學習</a:t>
            </a:r>
            <a:r>
              <a:rPr lang="en-US" altLang="zh-TW" sz="2200" dirty="0" smtClean="0">
                <a:latin typeface="+mj-ea"/>
                <a:ea typeface="+mj-ea"/>
              </a:rPr>
              <a:t>CCD</a:t>
            </a:r>
            <a:r>
              <a:rPr lang="zh-TW" altLang="en-US" sz="2200" dirty="0" smtClean="0">
                <a:latin typeface="+mj-ea"/>
                <a:ea typeface="+mj-ea"/>
              </a:rPr>
              <a:t>刻號辨識</a:t>
            </a:r>
            <a:r>
              <a:rPr lang="en-US" altLang="zh-TW" sz="2200" dirty="0" err="1" smtClean="0">
                <a:latin typeface="+mj-ea"/>
                <a:ea typeface="+mj-ea"/>
              </a:rPr>
              <a:t>Config</a:t>
            </a:r>
            <a:r>
              <a:rPr lang="zh-TW" altLang="en-US" sz="2200" dirty="0" smtClean="0">
                <a:latin typeface="+mj-ea"/>
                <a:ea typeface="+mj-ea"/>
              </a:rPr>
              <a:t>設定</a:t>
            </a:r>
            <a:r>
              <a:rPr lang="en-US" altLang="zh-TW" sz="2200" dirty="0" smtClean="0">
                <a:latin typeface="+mj-ea"/>
                <a:ea typeface="+mj-ea"/>
              </a:rPr>
              <a:t>,CCD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err="1" smtClean="0">
                <a:latin typeface="+mj-ea"/>
                <a:ea typeface="+mj-ea"/>
              </a:rPr>
              <a:t>turing</a:t>
            </a:r>
            <a:r>
              <a:rPr lang="en-US" altLang="zh-TW" sz="2200" dirty="0" smtClean="0">
                <a:latin typeface="+mj-ea"/>
                <a:ea typeface="+mj-ea"/>
              </a:rPr>
              <a:t>,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Edit Recipe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endParaRPr lang="en-US" altLang="zh-TW" sz="2200" dirty="0" smtClean="0">
              <a:latin typeface="+mj-ea"/>
              <a:ea typeface="+mj-ea"/>
            </a:endParaRPr>
          </a:p>
          <a:p>
            <a:endParaRPr lang="zh-TW" altLang="en-US" sz="22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二、學習心得</a:t>
            </a:r>
            <a:endParaRPr lang="zh-TW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1.</a:t>
            </a:r>
          </a:p>
          <a:p>
            <a:pPr marL="0" indent="0">
              <a:buNone/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GRD-2</a:t>
            </a:r>
            <a:r>
              <a:rPr lang="zh-TW" altLang="en-US" sz="2400" dirty="0" smtClean="0">
                <a:latin typeface="+mj-ea"/>
                <a:ea typeface="+mj-ea"/>
              </a:rPr>
              <a:t> 蜂鳴器型號</a:t>
            </a:r>
            <a:r>
              <a:rPr lang="en-US" altLang="zh-TW" sz="2400" dirty="0" smtClean="0">
                <a:latin typeface="+mj-ea"/>
                <a:ea typeface="+mj-ea"/>
              </a:rPr>
              <a:t>EB2114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EB2124(</a:t>
            </a:r>
            <a:r>
              <a:rPr lang="zh-TW" altLang="en-US" sz="2400" dirty="0" smtClean="0">
                <a:latin typeface="+mj-ea"/>
                <a:ea typeface="+mj-ea"/>
              </a:rPr>
              <a:t>松下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分別為</a:t>
            </a:r>
            <a:r>
              <a:rPr lang="en-US" altLang="zh-TW" sz="2400" dirty="0" smtClean="0">
                <a:latin typeface="+mj-ea"/>
                <a:ea typeface="+mj-ea"/>
              </a:rPr>
              <a:t>Recipe final </a:t>
            </a:r>
            <a:r>
              <a:rPr lang="zh-TW" altLang="en-US" sz="2400" dirty="0" smtClean="0">
                <a:latin typeface="+mj-ea"/>
                <a:ea typeface="+mj-ea"/>
              </a:rPr>
              <a:t>及 </a:t>
            </a:r>
            <a:r>
              <a:rPr lang="en-US" altLang="zh-TW" sz="2400" dirty="0" smtClean="0">
                <a:latin typeface="+mj-ea"/>
                <a:ea typeface="+mj-ea"/>
              </a:rPr>
              <a:t>Alarm(</a:t>
            </a:r>
            <a:r>
              <a:rPr lang="zh-TW" altLang="en-US" sz="2400" dirty="0" smtClean="0">
                <a:latin typeface="+mj-ea"/>
                <a:ea typeface="+mj-ea"/>
              </a:rPr>
              <a:t>聲響常度一般 </a:t>
            </a:r>
            <a:r>
              <a:rPr lang="en-US" altLang="zh-TW" sz="2400" dirty="0" smtClean="0">
                <a:latin typeface="+mj-ea"/>
                <a:ea typeface="+mj-ea"/>
              </a:rPr>
              <a:t>&amp;</a:t>
            </a:r>
            <a:r>
              <a:rPr lang="zh-TW" altLang="en-US" sz="2400" dirty="0" smtClean="0">
                <a:latin typeface="+mj-ea"/>
                <a:ea typeface="+mj-ea"/>
              </a:rPr>
              <a:t> 聲響急促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  <a:defRPr/>
            </a:pPr>
            <a:endParaRPr lang="en-US" altLang="zh-TW" sz="2400" dirty="0" smtClean="0">
              <a:latin typeface="+mj-ea"/>
              <a:ea typeface="+mj-ea"/>
            </a:endParaRPr>
          </a:p>
        </p:txBody>
      </p:sp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3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2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692696"/>
            <a:ext cx="7772400" cy="532710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2.</a:t>
            </a:r>
            <a:endParaRPr lang="en-US" altLang="zh-TW" sz="2200" dirty="0" smtClean="0">
              <a:solidFill>
                <a:srgbClr val="E61C0E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POCL3</a:t>
            </a:r>
            <a:r>
              <a:rPr lang="zh-TW" altLang="en-US" sz="2400" dirty="0">
                <a:latin typeface="+mj-ea"/>
                <a:ea typeface="+mj-ea"/>
              </a:rPr>
              <a:t>更換之</a:t>
            </a:r>
            <a:r>
              <a:rPr lang="en-US" altLang="zh-TW" sz="2400" dirty="0">
                <a:latin typeface="+mj-ea"/>
                <a:ea typeface="+mj-ea"/>
              </a:rPr>
              <a:t>TUBE</a:t>
            </a:r>
            <a:r>
              <a:rPr lang="zh-TW" altLang="en-US" sz="2400" dirty="0">
                <a:latin typeface="+mj-ea"/>
                <a:ea typeface="+mj-ea"/>
              </a:rPr>
              <a:t>使用前須先</a:t>
            </a:r>
            <a:r>
              <a:rPr lang="zh-TW" altLang="en-US" sz="2400" dirty="0" smtClean="0">
                <a:latin typeface="+mj-ea"/>
                <a:ea typeface="+mj-ea"/>
              </a:rPr>
              <a:t>使用</a:t>
            </a:r>
            <a:r>
              <a:rPr lang="en-US" altLang="zh-TW" sz="2400" dirty="0" smtClean="0">
                <a:latin typeface="+mj-ea"/>
                <a:ea typeface="+mj-ea"/>
              </a:rPr>
              <a:t>TGS-11</a:t>
            </a:r>
          </a:p>
          <a:p>
            <a:pPr marL="0" indent="0"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量測法蘭</a:t>
            </a:r>
            <a:r>
              <a:rPr lang="en-US" altLang="zh-TW" sz="2400" dirty="0" smtClean="0">
                <a:latin typeface="+mj-ea"/>
                <a:ea typeface="+mj-ea"/>
              </a:rPr>
              <a:t>Exhaust piping</a:t>
            </a:r>
            <a:r>
              <a:rPr lang="zh-TW" altLang="en-US" sz="2400" dirty="0" smtClean="0">
                <a:latin typeface="+mj-ea"/>
                <a:ea typeface="+mj-ea"/>
              </a:rPr>
              <a:t>厚度是否堪用</a:t>
            </a:r>
            <a:r>
              <a:rPr lang="en-US" altLang="zh-TW" sz="2400" dirty="0" smtClean="0">
                <a:latin typeface="+mj-ea"/>
                <a:ea typeface="+mj-ea"/>
              </a:rPr>
              <a:t>,</a:t>
            </a:r>
          </a:p>
          <a:p>
            <a:pPr marL="0" indent="0"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須測量多面找尋最薄處</a:t>
            </a:r>
            <a:r>
              <a:rPr lang="zh-TW" altLang="en-US" sz="2400" dirty="0">
                <a:latin typeface="+mj-ea"/>
                <a:ea typeface="+mj-ea"/>
              </a:rPr>
              <a:t>需大於</a:t>
            </a:r>
            <a:r>
              <a:rPr lang="en-US" altLang="zh-TW" sz="2400" dirty="0">
                <a:latin typeface="+mj-ea"/>
                <a:ea typeface="+mj-ea"/>
              </a:rPr>
              <a:t>2.5mm 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4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80928"/>
            <a:ext cx="3613625" cy="271021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30" y="2780927"/>
            <a:ext cx="3613625" cy="27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692696"/>
            <a:ext cx="7772400" cy="5327104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POCL3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TC</a:t>
            </a:r>
            <a:r>
              <a:rPr lang="zh-TW" altLang="en-US" sz="2400" dirty="0">
                <a:latin typeface="+mj-ea"/>
                <a:ea typeface="+mj-ea"/>
              </a:rPr>
              <a:t>放入</a:t>
            </a:r>
            <a:r>
              <a:rPr lang="en-US" altLang="zh-TW" sz="2400" dirty="0">
                <a:latin typeface="+mj-ea"/>
                <a:ea typeface="+mj-ea"/>
              </a:rPr>
              <a:t>TUBE</a:t>
            </a:r>
            <a:r>
              <a:rPr lang="zh-TW" altLang="en-US" sz="2400" dirty="0">
                <a:latin typeface="+mj-ea"/>
                <a:ea typeface="+mj-ea"/>
              </a:rPr>
              <a:t>孔為左</a:t>
            </a:r>
            <a:r>
              <a:rPr lang="en-US" altLang="zh-TW" sz="2400" dirty="0">
                <a:latin typeface="+mj-ea"/>
                <a:ea typeface="+mj-ea"/>
              </a:rPr>
              <a:t>2(</a:t>
            </a:r>
            <a:r>
              <a:rPr lang="zh-TW" altLang="en-US" sz="2400" dirty="0">
                <a:latin typeface="+mj-ea"/>
                <a:ea typeface="+mj-ea"/>
              </a:rPr>
              <a:t>兩長</a:t>
            </a:r>
            <a:r>
              <a:rPr lang="en-US" altLang="zh-TW" sz="2400" dirty="0">
                <a:latin typeface="+mj-ea"/>
                <a:ea typeface="+mj-ea"/>
              </a:rPr>
              <a:t>)</a:t>
            </a:r>
            <a:r>
              <a:rPr lang="zh-TW" altLang="en-US" sz="2400" dirty="0">
                <a:latin typeface="+mj-ea"/>
                <a:ea typeface="+mj-ea"/>
              </a:rPr>
              <a:t>右</a:t>
            </a:r>
            <a:r>
              <a:rPr lang="en-US" altLang="zh-TW" sz="2400" dirty="0">
                <a:latin typeface="+mj-ea"/>
                <a:ea typeface="+mj-ea"/>
              </a:rPr>
              <a:t>3(</a:t>
            </a:r>
            <a:r>
              <a:rPr lang="zh-TW" altLang="en-US" sz="2400" dirty="0">
                <a:latin typeface="+mj-ea"/>
                <a:ea typeface="+mj-ea"/>
              </a:rPr>
              <a:t>三短</a:t>
            </a:r>
            <a:r>
              <a:rPr lang="en-US" altLang="zh-TW" sz="2400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  <a:defRPr/>
            </a:pPr>
            <a:endParaRPr lang="en-US" altLang="zh-TW" sz="2400" dirty="0" smtClean="0">
              <a:latin typeface="+mj-ea"/>
              <a:ea typeface="+mj-ea"/>
            </a:endParaRPr>
          </a:p>
        </p:txBody>
      </p:sp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5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5148064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50390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3. </a:t>
            </a:r>
            <a:r>
              <a:rPr lang="en-US" altLang="zh-TW" sz="2400" dirty="0" err="1" smtClean="0">
                <a:latin typeface="+mj-ea"/>
              </a:rPr>
              <a:t>Centura</a:t>
            </a:r>
            <a:endParaRPr lang="en-US" altLang="zh-TW" sz="2400" dirty="0" smtClean="0">
              <a:latin typeface="+mj-ea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Lamp</a:t>
            </a:r>
            <a:r>
              <a:rPr lang="zh-TW" altLang="en-US" sz="2200" dirty="0" smtClean="0">
                <a:latin typeface="+mj-ea"/>
                <a:ea typeface="+mj-ea"/>
              </a:rPr>
              <a:t>卡</a:t>
            </a:r>
            <a:r>
              <a:rPr lang="en-US" altLang="zh-TW" sz="2200" dirty="0" smtClean="0">
                <a:latin typeface="+mj-ea"/>
                <a:ea typeface="+mj-ea"/>
              </a:rPr>
              <a:t>interlock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1.Lamp lock switch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2.</a:t>
            </a:r>
            <a:r>
              <a:rPr lang="zh-TW" altLang="en-US" sz="2200" dirty="0" smtClean="0">
                <a:latin typeface="+mj-ea"/>
                <a:ea typeface="+mj-ea"/>
              </a:rPr>
              <a:t>水車</a:t>
            </a:r>
            <a:r>
              <a:rPr lang="en-US" altLang="zh-TW" sz="2200" dirty="0" smtClean="0">
                <a:latin typeface="+mj-ea"/>
                <a:ea typeface="+mj-ea"/>
              </a:rPr>
              <a:t>(Chamber Lid &amp; Lamp)</a:t>
            </a:r>
            <a:endParaRPr lang="zh-TW" altLang="en-US" sz="22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96952"/>
            <a:ext cx="3707904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1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496706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4.</a:t>
            </a:r>
            <a:r>
              <a:rPr lang="en-US" altLang="zh-TW" sz="2400" dirty="0" smtClean="0">
                <a:latin typeface="+mj-ea"/>
              </a:rPr>
              <a:t>NADA</a:t>
            </a:r>
            <a:r>
              <a:rPr lang="zh-TW" altLang="en-US" sz="2400" dirty="0" smtClean="0">
                <a:latin typeface="+mj-ea"/>
              </a:rPr>
              <a:t> </a:t>
            </a:r>
            <a:r>
              <a:rPr lang="en-US" altLang="zh-TW" sz="2400" dirty="0">
                <a:latin typeface="+mj-ea"/>
              </a:rPr>
              <a:t>SORTER</a:t>
            </a:r>
            <a:r>
              <a:rPr lang="zh-TW" altLang="en-US" sz="2400" dirty="0">
                <a:latin typeface="+mj-ea"/>
              </a:rPr>
              <a:t>裝機</a:t>
            </a:r>
            <a:endParaRPr lang="en-US" altLang="zh-TW" sz="2200" dirty="0" smtClean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DAY</a:t>
            </a:r>
            <a:r>
              <a:rPr lang="zh-TW" alt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1.</a:t>
            </a:r>
            <a:r>
              <a:rPr lang="zh-TW" altLang="en-US" sz="2200" dirty="0" smtClean="0">
                <a:latin typeface="+mj-ea"/>
                <a:ea typeface="+mj-ea"/>
              </a:rPr>
              <a:t>裝機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機腳防震墊後調整水平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2.</a:t>
            </a:r>
            <a:r>
              <a:rPr lang="zh-TW" altLang="en-US" sz="2200" dirty="0" smtClean="0">
                <a:latin typeface="+mj-ea"/>
                <a:ea typeface="+mj-ea"/>
              </a:rPr>
              <a:t>廠務 氣電 接上</a:t>
            </a:r>
            <a:r>
              <a:rPr lang="en-US" altLang="zh-TW" sz="2200" dirty="0" smtClean="0">
                <a:latin typeface="+mj-ea"/>
                <a:ea typeface="+mj-ea"/>
              </a:rPr>
              <a:t>(HPA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VAC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120V)</a:t>
            </a: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開機正常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36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836712"/>
            <a:ext cx="7772400" cy="518308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200" dirty="0">
                <a:latin typeface="+mj-ea"/>
                <a:ea typeface="+mj-ea"/>
              </a:rPr>
              <a:t>3.</a:t>
            </a:r>
            <a:r>
              <a:rPr lang="zh-TW" altLang="en-US" sz="2200" dirty="0">
                <a:latin typeface="+mj-ea"/>
                <a:ea typeface="+mj-ea"/>
              </a:rPr>
              <a:t>校正傳送</a:t>
            </a:r>
            <a:r>
              <a:rPr lang="en-US" altLang="zh-TW" sz="2200" dirty="0">
                <a:latin typeface="+mj-ea"/>
                <a:ea typeface="+mj-ea"/>
              </a:rPr>
              <a:t>(</a:t>
            </a:r>
            <a:r>
              <a:rPr lang="zh-TW" altLang="en-US" sz="2200" dirty="0">
                <a:latin typeface="+mj-ea"/>
                <a:ea typeface="+mj-ea"/>
              </a:rPr>
              <a:t>正常片</a:t>
            </a:r>
            <a:r>
              <a:rPr lang="en-US" altLang="zh-TW" sz="2200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200" dirty="0">
                <a:latin typeface="+mj-ea"/>
                <a:ea typeface="+mj-ea"/>
              </a:rPr>
              <a:t>(a)</a:t>
            </a:r>
            <a:r>
              <a:rPr lang="zh-TW" altLang="en-US" sz="2200" dirty="0">
                <a:latin typeface="+mj-ea"/>
                <a:ea typeface="+mj-ea"/>
              </a:rPr>
              <a:t>測試抓片</a:t>
            </a:r>
            <a:endParaRPr lang="en-US" altLang="zh-TW" sz="2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>
                <a:latin typeface="+mj-ea"/>
                <a:ea typeface="+mj-ea"/>
              </a:rPr>
              <a:t>PORT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>
                <a:latin typeface="+mj-ea"/>
                <a:ea typeface="+mj-ea"/>
              </a:rPr>
              <a:t>A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>
                <a:latin typeface="+mj-ea"/>
                <a:ea typeface="+mj-ea"/>
              </a:rPr>
              <a:t>B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>
                <a:latin typeface="+mj-ea"/>
                <a:ea typeface="+mj-ea"/>
              </a:rPr>
              <a:t>C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>
                <a:latin typeface="+mj-ea"/>
                <a:ea typeface="+mj-ea"/>
              </a:rPr>
              <a:t>,Robot</a:t>
            </a:r>
            <a:r>
              <a:rPr lang="zh-TW" altLang="en-US" sz="2200" dirty="0">
                <a:latin typeface="+mj-ea"/>
                <a:ea typeface="+mj-ea"/>
              </a:rPr>
              <a:t>抓片位置</a:t>
            </a:r>
            <a:r>
              <a:rPr lang="en-US" altLang="zh-TW" sz="2200" dirty="0">
                <a:latin typeface="+mj-ea"/>
                <a:ea typeface="+mj-ea"/>
              </a:rPr>
              <a:t>(</a:t>
            </a:r>
            <a:r>
              <a:rPr lang="zh-TW" altLang="en-US" sz="2200" dirty="0">
                <a:latin typeface="+mj-ea"/>
                <a:ea typeface="+mj-ea"/>
              </a:rPr>
              <a:t>上下位</a:t>
            </a:r>
            <a:r>
              <a:rPr lang="en-US" altLang="zh-TW" sz="2200" dirty="0">
                <a:latin typeface="+mj-ea"/>
                <a:ea typeface="+mj-ea"/>
              </a:rPr>
              <a:t>Slot</a:t>
            </a:r>
            <a:r>
              <a:rPr lang="zh-TW" altLang="en-US" sz="2200" dirty="0">
                <a:latin typeface="+mj-ea"/>
                <a:ea typeface="+mj-ea"/>
              </a:rPr>
              <a:t>置中</a:t>
            </a:r>
            <a:r>
              <a:rPr lang="en-US" altLang="zh-TW" sz="2200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200" dirty="0">
                <a:latin typeface="+mj-ea"/>
                <a:ea typeface="+mj-ea"/>
              </a:rPr>
              <a:t>(b)</a:t>
            </a:r>
            <a:r>
              <a:rPr lang="zh-TW" altLang="en-US" sz="2200" dirty="0">
                <a:latin typeface="+mj-ea"/>
                <a:ea typeface="+mj-ea"/>
              </a:rPr>
              <a:t>校正傳送 </a:t>
            </a:r>
            <a:endParaRPr lang="en-US" altLang="zh-TW" sz="2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>
                <a:latin typeface="+mj-ea"/>
                <a:ea typeface="+mj-ea"/>
              </a:rPr>
              <a:t>A&gt;B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>
                <a:latin typeface="+mj-ea"/>
                <a:ea typeface="+mj-ea"/>
              </a:rPr>
              <a:t>C ,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>
                <a:latin typeface="+mj-ea"/>
                <a:ea typeface="+mj-ea"/>
              </a:rPr>
              <a:t>B &gt; A , C &gt; A</a:t>
            </a:r>
            <a:r>
              <a:rPr lang="zh-TW" altLang="en-US" sz="2200" dirty="0">
                <a:latin typeface="+mj-ea"/>
                <a:ea typeface="+mj-ea"/>
              </a:rPr>
              <a:t>之位置</a:t>
            </a:r>
            <a:endParaRPr lang="en-US" altLang="zh-TW" sz="2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>
                <a:latin typeface="+mj-ea"/>
                <a:ea typeface="+mj-ea"/>
              </a:rPr>
              <a:t>(c)</a:t>
            </a:r>
            <a:r>
              <a:rPr lang="zh-TW" altLang="en-US" sz="2200" dirty="0">
                <a:latin typeface="+mj-ea"/>
                <a:ea typeface="+mj-ea"/>
              </a:rPr>
              <a:t>校正傳送</a:t>
            </a:r>
            <a:endParaRPr lang="en-US" altLang="zh-TW" sz="2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>
                <a:latin typeface="+mj-ea"/>
                <a:ea typeface="+mj-ea"/>
              </a:rPr>
              <a:t>A&gt;alignment&gt;B, </a:t>
            </a:r>
            <a:r>
              <a:rPr lang="en-US" altLang="zh-TW" sz="2200" dirty="0" smtClean="0">
                <a:latin typeface="+mj-ea"/>
                <a:ea typeface="+mj-ea"/>
              </a:rPr>
              <a:t>A&gt;alignment&gt;C,B&gt;alignment&gt;A,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C&gt;</a:t>
            </a:r>
            <a:r>
              <a:rPr lang="en-US" altLang="zh-TW" sz="2200" dirty="0" smtClean="0">
                <a:latin typeface="+mj-ea"/>
              </a:rPr>
              <a:t>alignment&gt;A,C&gt;alignment&gt;B</a:t>
            </a:r>
          </a:p>
          <a:p>
            <a:pPr marL="0" indent="0">
              <a:buNone/>
            </a:pP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4.CYCLE</a:t>
            </a:r>
            <a:r>
              <a:rPr lang="zh-TW" altLang="en-US" sz="2200" dirty="0" smtClean="0">
                <a:latin typeface="+mj-ea"/>
                <a:ea typeface="+mj-ea"/>
              </a:rPr>
              <a:t>正常傳送一個晚上</a:t>
            </a:r>
            <a:endParaRPr lang="en-US" altLang="zh-TW" sz="2200" dirty="0" smtClean="0">
              <a:latin typeface="+mj-ea"/>
              <a:ea typeface="+mj-ea"/>
            </a:endParaRPr>
          </a:p>
          <a:p>
            <a:endParaRPr lang="zh-TW" altLang="en-US" sz="22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879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743226-10A0-478C-8741-2934881EB7A2}"/>
</file>

<file path=customXml/itemProps2.xml><?xml version="1.0" encoding="utf-8"?>
<ds:datastoreItem xmlns:ds="http://schemas.openxmlformats.org/officeDocument/2006/customXml" ds:itemID="{88FB37D9-6FDA-4FE5-9C59-BBAA7A32FCAF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29725</TotalTime>
  <Words>698</Words>
  <Application>Microsoft Office PowerPoint</Application>
  <PresentationFormat>如螢幕大小 (4:3)</PresentationFormat>
  <Paragraphs>152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Franklin Gothic Book</vt:lpstr>
      <vt:lpstr>Perpetua</vt:lpstr>
      <vt:lpstr>微軟正黑體</vt:lpstr>
      <vt:lpstr>新細明體</vt:lpstr>
      <vt:lpstr>Arial</vt:lpstr>
      <vt:lpstr>Calibri</vt:lpstr>
      <vt:lpstr>Wingdings 2</vt:lpstr>
      <vt:lpstr>Nuvoton佈景主題</vt:lpstr>
      <vt:lpstr>爐管新人學習進度報告</vt:lpstr>
      <vt:lpstr>報告內容</vt:lpstr>
      <vt:lpstr>一、兩周實作PM經歷</vt:lpstr>
      <vt:lpstr>二、學習心得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三、爐管PM總學習進度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545</cp:revision>
  <dcterms:created xsi:type="dcterms:W3CDTF">2012-03-21T02:57:47Z</dcterms:created>
  <dcterms:modified xsi:type="dcterms:W3CDTF">2021-05-16T02:46:42Z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36100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