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5126" r:id="rId4"/>
  </p:sldMasterIdLst>
  <p:notesMasterIdLst>
    <p:notesMasterId r:id="rId20"/>
  </p:notesMasterIdLst>
  <p:handoutMasterIdLst>
    <p:handoutMasterId r:id="rId21"/>
  </p:handoutMasterIdLst>
  <p:sldIdLst>
    <p:sldId id="256" r:id="rId5"/>
    <p:sldId id="280" r:id="rId6"/>
    <p:sldId id="282" r:id="rId7"/>
    <p:sldId id="296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297" r:id="rId19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2110"/>
    <a:srgbClr val="E61C0E"/>
    <a:srgbClr val="01B051"/>
    <a:srgbClr val="E1EEDA"/>
    <a:srgbClr val="CCFFCC"/>
    <a:srgbClr val="F9FBA7"/>
    <a:srgbClr val="FFFFFF"/>
    <a:srgbClr val="D00600"/>
    <a:srgbClr val="FE0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4" autoAdjust="0"/>
    <p:restoredTop sz="95332" autoAdjust="0"/>
  </p:normalViewPr>
  <p:slideViewPr>
    <p:cSldViewPr>
      <p:cViewPr varScale="1">
        <p:scale>
          <a:sx n="110" d="100"/>
          <a:sy n="110" d="100"/>
        </p:scale>
        <p:origin x="161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D2DFD0F7-9149-4ED9-AA09-64F35445C9E8}" type="datetimeFigureOut">
              <a:rPr lang="zh-TW" altLang="en-US"/>
              <a:pPr>
                <a:defRPr/>
              </a:pPr>
              <a:t>2021/5/16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/>
              <a:t>Confidential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482A4EC-C742-45C2-9C52-0D1AC475E7E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B915EDB5-8B4A-4658-8E7B-6B60E31865A6}" type="datetimeFigureOut">
              <a:rPr lang="zh-TW" altLang="en-US"/>
              <a:pPr>
                <a:defRPr/>
              </a:pPr>
              <a:t>2021/5/16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  <a:endParaRPr lang="zh-TW" alt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/>
              <a:t>Confidential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B567058-9A7E-42FA-83FE-D45C7E8D9D4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B34649A3-7B30-4992-A117-955151EFE5B0}" type="datetime1">
              <a:rPr lang="zh-TW" altLang="en-US" smtClean="0"/>
              <a:pPr>
                <a:spcBef>
                  <a:spcPct val="0"/>
                </a:spcBef>
              </a:pPr>
              <a:t>2021/5/16</a:t>
            </a:fld>
            <a:endParaRPr lang="zh-TW" altLang="en-US" smtClean="0"/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6A6020E9-B39E-4D15-BA74-B9E3BCD92019}" type="slidenum">
              <a:rPr lang="zh-TW" altLang="en-US" smtClean="0"/>
              <a:pPr>
                <a:spcBef>
                  <a:spcPct val="0"/>
                </a:spcBef>
              </a:pPr>
              <a:t>0</a:t>
            </a:fld>
            <a:endParaRPr lang="zh-TW" altLang="en-US" smtClean="0"/>
          </a:p>
        </p:txBody>
      </p:sp>
      <p:sp>
        <p:nvSpPr>
          <p:cNvPr id="9222" name="Footer Placeholder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mtClean="0"/>
              <a:t>Confidential</a:t>
            </a:r>
            <a:endParaRPr lang="zh-TW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5" name="圓角矩形 1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矩形 1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7" name="矩形 1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10" name="矩形 17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pic>
        <p:nvPicPr>
          <p:cNvPr id="11" name="Picture 16" descr="PPT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2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E6CEFA-D919-4A72-BB21-6BB41EF170E7}" type="datetime1">
              <a:rPr lang="zh-TW" altLang="en-US"/>
              <a:pPr>
                <a:defRPr/>
              </a:pPr>
              <a:t>2021/5/16</a:t>
            </a:fld>
            <a:endParaRPr lang="zh-TW" altLang="en-US"/>
          </a:p>
        </p:txBody>
      </p:sp>
      <p:sp>
        <p:nvSpPr>
          <p:cNvPr id="13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BF704-F7F7-4E92-B913-B570BCB19EC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9318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7FBAD-C7F9-473F-9C40-AE9EEF81D11E}" type="datetime1">
              <a:rPr lang="zh-TW" altLang="en-US"/>
              <a:pPr>
                <a:defRPr/>
              </a:pPr>
              <a:t>2021/5/16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2581E7-3151-401A-A6C8-DD00F2D474B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153672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A51A24-5D04-4308-849E-EFE931529312}" type="datetime1">
              <a:rPr lang="zh-TW" altLang="en-US"/>
              <a:pPr>
                <a:defRPr/>
              </a:pPr>
              <a:t>2021/5/16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75D0C9-7D45-4464-8FE5-66043167B53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6332014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719138" y="906463"/>
            <a:ext cx="7813675" cy="51149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3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782844-C0B4-43D9-BE03-5266A70CD348}" type="datetime1">
              <a:rPr lang="zh-TW" altLang="en-US"/>
              <a:pPr>
                <a:defRPr/>
              </a:pPr>
              <a:t>2021/5/16</a:t>
            </a:fld>
            <a:endParaRPr lang="zh-TW" altLang="en-US"/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AA3A2-F9D1-4B2D-8EE1-0496E22331A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7900742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12862D-27CB-40EC-9B61-66A3538147B9}" type="datetime1">
              <a:rPr lang="zh-TW" altLang="en-US"/>
              <a:pPr>
                <a:defRPr/>
              </a:pPr>
              <a:t>2021/5/16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914323-234C-437A-94DD-DFF37688497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0719761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5" name="圓角矩形 1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矩形 1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7" name="矩形 1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8" name="矩形 1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AF7C3-B7C6-4B70-B291-57EBCC64CF8C}" type="datetime1">
              <a:rPr lang="zh-TW" altLang="en-US"/>
              <a:pPr>
                <a:defRPr/>
              </a:pPr>
              <a:t>2021/5/16</a:t>
            </a:fld>
            <a:endParaRPr lang="zh-TW" altLang="en-US"/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7ED6AB-F35B-413C-9834-DE94D031755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11236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946B5-DACF-4E9D-A152-5D4F43CE9914}" type="datetime1">
              <a:rPr lang="zh-TW" altLang="en-US"/>
              <a:pPr>
                <a:defRPr/>
              </a:pPr>
              <a:t>2021/5/16</a:t>
            </a:fld>
            <a:endParaRPr lang="zh-TW" altLang="en-US"/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6732C0-D5C6-4166-9C36-0007C32C7FD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2708851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A9DF3A-1E17-4F40-B7B7-9BF11772FC81}" type="datetime1">
              <a:rPr lang="zh-TW" altLang="en-US"/>
              <a:pPr>
                <a:defRPr/>
              </a:pPr>
              <a:t>2021/5/16</a:t>
            </a:fld>
            <a:endParaRPr lang="zh-TW" altLang="en-US"/>
          </a:p>
        </p:txBody>
      </p:sp>
      <p:sp>
        <p:nvSpPr>
          <p:cNvPr id="8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EC6FD-2598-42AA-9EB0-D2CBF7FD0CF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660974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DEAD2-FE34-4CE4-BF8E-5CEBC16B3E3D}" type="datetime1">
              <a:rPr lang="zh-TW" altLang="en-US"/>
              <a:pPr>
                <a:defRPr/>
              </a:pPr>
              <a:t>2021/5/16</a:t>
            </a:fld>
            <a:endParaRPr lang="zh-TW" altLang="en-US"/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556CAC-B93C-436E-8FF3-1223B0CFF58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9920813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B46BE-9FD4-432B-9C07-9C8355FDC217}" type="datetime1">
              <a:rPr lang="zh-TW" altLang="en-US"/>
              <a:pPr>
                <a:defRPr/>
              </a:pPr>
              <a:t>2021/5/16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8F388-41F6-4841-9719-6590DD7AE3E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641792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6" name="圓角矩形 14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2A4483-5285-4B84-BDD8-15D63DC3FD98}" type="datetime1">
              <a:rPr lang="zh-TW" altLang="en-US"/>
              <a:pPr>
                <a:defRPr/>
              </a:pPr>
              <a:t>2021/5/16</a:t>
            </a:fld>
            <a:endParaRPr lang="zh-TW" altLang="en-US"/>
          </a:p>
        </p:txBody>
      </p:sp>
      <p:sp>
        <p:nvSpPr>
          <p:cNvPr id="8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76826-7317-4A4D-B1D1-B746E452336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7400792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1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矩形 14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7" name="矩形 15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8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62AB4B-9A14-40B2-BB23-33A824A874FA}" type="datetime1">
              <a:rPr lang="zh-TW" altLang="en-US"/>
              <a:pPr>
                <a:defRPr/>
              </a:pPr>
              <a:t>2021/5/16</a:t>
            </a:fld>
            <a:endParaRPr lang="zh-TW" altLang="en-US"/>
          </a:p>
        </p:txBody>
      </p:sp>
      <p:sp>
        <p:nvSpPr>
          <p:cNvPr id="9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0CE300-E011-4DD1-9C9A-BE09F60CCFA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795813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8" name="圓角矩形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1028" name="標題版面配置區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9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AD1B1C3-4DD1-4348-8537-3EF6707BBC36}" type="datetime1">
              <a:rPr lang="zh-TW" altLang="en-US"/>
              <a:pPr>
                <a:defRPr/>
              </a:pPr>
              <a:t>2021/5/16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kumimoji="0" sz="1400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066A9E68-F161-48CA-8148-1A1CD5A0530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pic>
        <p:nvPicPr>
          <p:cNvPr id="1033" name="Picture 13" descr="PPT-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4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344" r:id="rId1"/>
    <p:sldLayoutId id="2147485336" r:id="rId2"/>
    <p:sldLayoutId id="2147485345" r:id="rId3"/>
    <p:sldLayoutId id="2147485337" r:id="rId4"/>
    <p:sldLayoutId id="2147485338" r:id="rId5"/>
    <p:sldLayoutId id="2147485339" r:id="rId6"/>
    <p:sldLayoutId id="2147485340" r:id="rId7"/>
    <p:sldLayoutId id="2147485346" r:id="rId8"/>
    <p:sldLayoutId id="2147485347" r:id="rId9"/>
    <p:sldLayoutId id="2147485341" r:id="rId10"/>
    <p:sldLayoutId id="2147485342" r:id="rId11"/>
    <p:sldLayoutId id="2147485343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7143750" y="6072188"/>
            <a:ext cx="157162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YHOUYANG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歐陽以恆</a:t>
            </a:r>
          </a:p>
        </p:txBody>
      </p:sp>
      <p:sp>
        <p:nvSpPr>
          <p:cNvPr id="8195" name="Title 1"/>
          <p:cNvSpPr>
            <a:spLocks noGrp="1"/>
          </p:cNvSpPr>
          <p:nvPr>
            <p:ph type="ctrTitle"/>
          </p:nvPr>
        </p:nvSpPr>
        <p:spPr>
          <a:xfrm>
            <a:off x="1714500" y="1785938"/>
            <a:ext cx="5707063" cy="1808162"/>
          </a:xfrm>
        </p:spPr>
        <p:txBody>
          <a:bodyPr/>
          <a:lstStyle/>
          <a:p>
            <a:pPr eaLnBrk="1" hangingPunct="1"/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</a:rPr>
              <a:t>爐管新人學習進度報告</a:t>
            </a:r>
          </a:p>
        </p:txBody>
      </p:sp>
      <p:sp>
        <p:nvSpPr>
          <p:cNvPr id="8196" name="TextBox 2"/>
          <p:cNvSpPr txBox="1">
            <a:spLocks noChangeArrowheads="1"/>
          </p:cNvSpPr>
          <p:nvPr/>
        </p:nvSpPr>
        <p:spPr bwMode="auto">
          <a:xfrm>
            <a:off x="2406650" y="3594100"/>
            <a:ext cx="4322762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500" dirty="0" smtClean="0">
                <a:solidFill>
                  <a:schemeClr val="bg2"/>
                </a:solidFill>
                <a:latin typeface="+mj-ea"/>
                <a:ea typeface="+mj-ea"/>
                <a:cs typeface="Arial" panose="020B0604020202020204" pitchFamily="34" charset="0"/>
              </a:rPr>
              <a:t>09</a:t>
            </a:r>
            <a:endParaRPr lang="zh-TW" altLang="en-US" sz="2800" dirty="0">
              <a:solidFill>
                <a:schemeClr val="bg2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2200" dirty="0" smtClean="0">
                <a:latin typeface="+mj-ea"/>
                <a:ea typeface="+mj-ea"/>
              </a:rPr>
              <a:t>有時</a:t>
            </a:r>
            <a:r>
              <a:rPr lang="en-US" altLang="zh-TW" sz="2200" dirty="0" smtClean="0">
                <a:latin typeface="+mj-ea"/>
                <a:ea typeface="+mj-ea"/>
              </a:rPr>
              <a:t>Cassette</a:t>
            </a:r>
            <a:r>
              <a:rPr lang="zh-TW" altLang="en-US" sz="2200" dirty="0" smtClean="0">
                <a:latin typeface="+mj-ea"/>
                <a:ea typeface="+mj-ea"/>
              </a:rPr>
              <a:t>已上</a:t>
            </a:r>
            <a:r>
              <a:rPr lang="en-US" altLang="zh-TW" sz="2200" dirty="0" smtClean="0">
                <a:latin typeface="+mj-ea"/>
                <a:ea typeface="+mj-ea"/>
              </a:rPr>
              <a:t>Stage,</a:t>
            </a:r>
            <a:r>
              <a:rPr lang="zh-TW" altLang="en-US" sz="2200" dirty="0" smtClean="0">
                <a:latin typeface="+mj-ea"/>
                <a:ea typeface="+mj-ea"/>
              </a:rPr>
              <a:t>但不會抓片</a:t>
            </a:r>
            <a:r>
              <a:rPr lang="en-US" altLang="zh-TW" sz="2200" dirty="0" smtClean="0">
                <a:latin typeface="+mj-ea"/>
                <a:ea typeface="+mj-ea"/>
              </a:rPr>
              <a:t>,</a:t>
            </a:r>
          </a:p>
          <a:p>
            <a:pPr marL="0" indent="0">
              <a:buNone/>
            </a:pPr>
            <a:r>
              <a:rPr lang="zh-TW" altLang="en-US" sz="2200" dirty="0" smtClean="0">
                <a:latin typeface="+mj-ea"/>
                <a:ea typeface="+mj-ea"/>
              </a:rPr>
              <a:t>可按</a:t>
            </a:r>
            <a:r>
              <a:rPr lang="en-US" altLang="zh-TW" sz="2200" dirty="0" smtClean="0">
                <a:latin typeface="+mj-ea"/>
                <a:ea typeface="+mj-ea"/>
              </a:rPr>
              <a:t>F14(Shift+F4)</a:t>
            </a:r>
            <a:r>
              <a:rPr lang="zh-TW" altLang="en-US" sz="2200" dirty="0" smtClean="0">
                <a:latin typeface="+mj-ea"/>
                <a:ea typeface="+mj-ea"/>
              </a:rPr>
              <a:t>  再選</a:t>
            </a:r>
            <a:r>
              <a:rPr lang="en-US" altLang="zh-TW" sz="2200" dirty="0" smtClean="0">
                <a:latin typeface="+mj-ea"/>
                <a:ea typeface="+mj-ea"/>
              </a:rPr>
              <a:t>3</a:t>
            </a:r>
            <a:r>
              <a:rPr lang="zh-TW" altLang="en-US" sz="2200" dirty="0" smtClean="0">
                <a:latin typeface="+mj-ea"/>
                <a:ea typeface="+mj-ea"/>
              </a:rPr>
              <a:t> </a:t>
            </a:r>
            <a:r>
              <a:rPr lang="en-US" altLang="zh-TW" sz="2200" dirty="0" smtClean="0">
                <a:latin typeface="+mj-ea"/>
                <a:ea typeface="+mj-ea"/>
              </a:rPr>
              <a:t>Forced progress</a:t>
            </a:r>
            <a:r>
              <a:rPr lang="zh-TW" altLang="en-US" sz="2200" dirty="0" smtClean="0">
                <a:latin typeface="+mj-ea"/>
                <a:ea typeface="+mj-ea"/>
              </a:rPr>
              <a:t>  </a:t>
            </a:r>
            <a:endParaRPr lang="en-US" altLang="zh-TW" sz="220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TW" sz="2200" dirty="0" smtClean="0">
                <a:latin typeface="+mj-ea"/>
                <a:ea typeface="+mj-ea"/>
              </a:rPr>
              <a:t>Proceed Content</a:t>
            </a:r>
          </a:p>
          <a:p>
            <a:pPr marL="0" indent="0">
              <a:buNone/>
            </a:pPr>
            <a:r>
              <a:rPr lang="zh-TW" altLang="en-US" sz="2200" dirty="0" smtClean="0">
                <a:latin typeface="+mj-ea"/>
                <a:ea typeface="+mj-ea"/>
              </a:rPr>
              <a:t>選</a:t>
            </a:r>
            <a:r>
              <a:rPr lang="en-US" altLang="zh-TW" sz="2200" dirty="0" smtClean="0">
                <a:latin typeface="+mj-ea"/>
                <a:ea typeface="+mj-ea"/>
              </a:rPr>
              <a:t>1(</a:t>
            </a:r>
            <a:r>
              <a:rPr lang="en-US" altLang="zh-TW" sz="2200" dirty="0" err="1" smtClean="0">
                <a:latin typeface="+mj-ea"/>
                <a:ea typeface="+mj-ea"/>
              </a:rPr>
              <a:t>Progree</a:t>
            </a:r>
            <a:r>
              <a:rPr lang="en-US" altLang="zh-TW" sz="2200" dirty="0" smtClean="0">
                <a:latin typeface="+mj-ea"/>
                <a:ea typeface="+mj-ea"/>
              </a:rPr>
              <a:t>)</a:t>
            </a:r>
          </a:p>
          <a:p>
            <a:pPr marL="0" indent="0">
              <a:buNone/>
            </a:pPr>
            <a:r>
              <a:rPr lang="en-US" altLang="zh-TW" sz="2200" dirty="0" smtClean="0">
                <a:latin typeface="+mj-ea"/>
                <a:ea typeface="+mj-ea"/>
              </a:rPr>
              <a:t>Proceed Type</a:t>
            </a:r>
          </a:p>
          <a:p>
            <a:pPr marL="0" indent="0">
              <a:buNone/>
            </a:pPr>
            <a:r>
              <a:rPr lang="zh-TW" altLang="en-US" sz="2200" dirty="0" smtClean="0">
                <a:latin typeface="+mj-ea"/>
                <a:ea typeface="+mj-ea"/>
              </a:rPr>
              <a:t>選</a:t>
            </a:r>
            <a:r>
              <a:rPr lang="en-US" altLang="zh-TW" sz="2200" dirty="0" smtClean="0">
                <a:latin typeface="+mj-ea"/>
                <a:ea typeface="+mj-ea"/>
              </a:rPr>
              <a:t>1(Retry)</a:t>
            </a:r>
          </a:p>
          <a:p>
            <a:pPr marL="0" indent="0">
              <a:buNone/>
            </a:pPr>
            <a:r>
              <a:rPr lang="zh-TW" altLang="en-US" sz="2200" dirty="0" smtClean="0">
                <a:latin typeface="+mj-ea"/>
                <a:ea typeface="+mj-ea"/>
              </a:rPr>
              <a:t>再查看狀態</a:t>
            </a:r>
            <a:endParaRPr lang="en-US" altLang="zh-TW" sz="220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TW" altLang="en-US" sz="2200" dirty="0" smtClean="0">
                <a:latin typeface="+mj-ea"/>
                <a:ea typeface="+mj-ea"/>
              </a:rPr>
              <a:t>有無</a:t>
            </a:r>
            <a:r>
              <a:rPr lang="en-US" altLang="zh-TW" sz="2200" dirty="0" smtClean="0">
                <a:latin typeface="+mj-ea"/>
                <a:ea typeface="+mj-ea"/>
              </a:rPr>
              <a:t>@(</a:t>
            </a:r>
            <a:r>
              <a:rPr lang="zh-TW" altLang="en-US" sz="2200" dirty="0" smtClean="0">
                <a:latin typeface="+mj-ea"/>
                <a:ea typeface="+mj-ea"/>
              </a:rPr>
              <a:t>抓片符號</a:t>
            </a:r>
            <a:r>
              <a:rPr lang="en-US" altLang="zh-TW" sz="2200" dirty="0" smtClean="0">
                <a:latin typeface="+mj-ea"/>
                <a:ea typeface="+mj-ea"/>
              </a:rPr>
              <a:t>)</a:t>
            </a:r>
            <a:endParaRPr lang="zh-TW" altLang="en-US" sz="2200" dirty="0">
              <a:latin typeface="+mj-ea"/>
              <a:ea typeface="+mj-ea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850" y="2924944"/>
            <a:ext cx="4143390" cy="262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140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頁尾版面配置區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endParaRPr kumimoji="0" lang="en-US" altLang="zh-TW" smtClean="0">
              <a:solidFill>
                <a:schemeClr val="tx2"/>
              </a:solidFill>
            </a:endParaRPr>
          </a:p>
        </p:txBody>
      </p:sp>
      <p:sp>
        <p:nvSpPr>
          <p:cNvPr id="23557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B007B916-5BFC-4DCD-B486-38371092E15B}" type="slidenum">
              <a:rPr kumimoji="0" lang="zh-TW" altLang="en-US" smtClean="0">
                <a:solidFill>
                  <a:srgbClr val="FFFFFF"/>
                </a:solidFill>
                <a:latin typeface="Franklin Gothic Book" pitchFamily="34" charset="0"/>
                <a:ea typeface="微軟正黑體" panose="020B0604030504040204" pitchFamily="34" charset="-120"/>
              </a:rPr>
              <a:pPr/>
              <a:t>10</a:t>
            </a:fld>
            <a:endParaRPr kumimoji="0" lang="zh-TW" altLang="en-US" smtClean="0">
              <a:solidFill>
                <a:srgbClr val="FFFFFF"/>
              </a:solidFill>
              <a:latin typeface="Franklin Gothic Book" pitchFamily="34" charset="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TW" sz="2400" dirty="0" smtClean="0">
              <a:latin typeface="+mj-ea"/>
              <a:ea typeface="+mj-ea"/>
            </a:endParaRPr>
          </a:p>
          <a:p>
            <a:r>
              <a:rPr lang="en-US" altLang="zh-TW" sz="2400" dirty="0" smtClean="0">
                <a:latin typeface="+mj-ea"/>
                <a:ea typeface="+mj-ea"/>
              </a:rPr>
              <a:t>1.</a:t>
            </a:r>
            <a:r>
              <a:rPr lang="zh-TW" altLang="en-US" sz="2400" dirty="0" smtClean="0">
                <a:latin typeface="+mj-ea"/>
                <a:ea typeface="+mj-ea"/>
              </a:rPr>
              <a:t>位置</a:t>
            </a:r>
            <a:r>
              <a:rPr lang="en-US" altLang="zh-TW" sz="2400" dirty="0" smtClean="0">
                <a:latin typeface="+mj-ea"/>
                <a:ea typeface="+mj-ea"/>
              </a:rPr>
              <a:t>:S3</a:t>
            </a:r>
            <a:r>
              <a:rPr lang="zh-TW" altLang="en-US" sz="2400" dirty="0" smtClean="0">
                <a:latin typeface="+mj-ea"/>
                <a:ea typeface="+mj-ea"/>
              </a:rPr>
              <a:t>研磨區 </a:t>
            </a:r>
            <a:r>
              <a:rPr lang="en-US" altLang="zh-TW" sz="2400" dirty="0" smtClean="0">
                <a:latin typeface="+mj-ea"/>
                <a:ea typeface="+mj-ea"/>
              </a:rPr>
              <a:t>RIP</a:t>
            </a:r>
            <a:r>
              <a:rPr lang="zh-TW" altLang="en-US" sz="2400" dirty="0" smtClean="0">
                <a:latin typeface="+mj-ea"/>
                <a:ea typeface="+mj-ea"/>
              </a:rPr>
              <a:t>機台後方</a:t>
            </a:r>
            <a:endParaRPr lang="en-US" altLang="zh-TW" sz="2400" dirty="0" smtClean="0">
              <a:latin typeface="+mj-ea"/>
              <a:ea typeface="+mj-ea"/>
            </a:endParaRPr>
          </a:p>
          <a:p>
            <a:r>
              <a:rPr lang="en-US" altLang="zh-TW" sz="2400" dirty="0" smtClean="0">
                <a:latin typeface="+mj-ea"/>
                <a:ea typeface="+mj-ea"/>
              </a:rPr>
              <a:t>2.</a:t>
            </a:r>
            <a:r>
              <a:rPr lang="zh-TW" altLang="en-US" sz="2400" dirty="0" smtClean="0">
                <a:latin typeface="+mj-ea"/>
                <a:ea typeface="+mj-ea"/>
              </a:rPr>
              <a:t>新增日期</a:t>
            </a:r>
            <a:r>
              <a:rPr lang="en-US" altLang="zh-TW" sz="2400" dirty="0" smtClean="0">
                <a:latin typeface="+mj-ea"/>
                <a:ea typeface="+mj-ea"/>
              </a:rPr>
              <a:t>:110.03.16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1447800"/>
            <a:ext cx="3023878" cy="4029805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944536" y="1032301"/>
            <a:ext cx="3219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  <a:defRPr/>
            </a:pPr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3.</a:t>
            </a:r>
          </a:p>
          <a:p>
            <a:pPr marL="0" indent="0">
              <a:buNone/>
              <a:defRPr/>
            </a:pPr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Air gun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新增</a:t>
            </a:r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.</a:t>
            </a:r>
            <a:endParaRPr lang="en-US" altLang="zh-TW" sz="2400" dirty="0">
              <a:solidFill>
                <a:schemeClr val="accent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539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500" dirty="0" smtClean="0">
                <a:latin typeface="+mj-ea"/>
              </a:rPr>
              <a:t>HPA</a:t>
            </a:r>
            <a:r>
              <a:rPr lang="zh-TW" altLang="en-US" sz="3500" dirty="0" smtClean="0">
                <a:latin typeface="+mj-ea"/>
              </a:rPr>
              <a:t>來源</a:t>
            </a:r>
            <a:endParaRPr lang="zh-TW" altLang="en-US" sz="3500" dirty="0">
              <a:latin typeface="+mj-ea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971600" y="1844824"/>
            <a:ext cx="33782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latin typeface="+mj-ea"/>
                <a:ea typeface="+mj-ea"/>
              </a:rPr>
              <a:t>PASTE-2</a:t>
            </a:r>
            <a:r>
              <a:rPr lang="zh-TW" altLang="en-US" sz="2000" dirty="0" smtClean="0">
                <a:latin typeface="+mj-ea"/>
                <a:ea typeface="+mj-ea"/>
              </a:rPr>
              <a:t>的</a:t>
            </a:r>
            <a:r>
              <a:rPr lang="en-US" altLang="zh-TW" sz="2000" dirty="0" smtClean="0">
                <a:latin typeface="+mj-ea"/>
                <a:ea typeface="+mj-ea"/>
              </a:rPr>
              <a:t>3</a:t>
            </a:r>
            <a:r>
              <a:rPr lang="zh-TW" altLang="en-US" sz="2000" dirty="0" smtClean="0">
                <a:latin typeface="+mj-ea"/>
                <a:ea typeface="+mj-ea"/>
              </a:rPr>
              <a:t>分管</a:t>
            </a:r>
            <a:r>
              <a:rPr lang="en-US" altLang="zh-TW" sz="2000" dirty="0" smtClean="0">
                <a:latin typeface="+mj-ea"/>
                <a:ea typeface="+mj-ea"/>
              </a:rPr>
              <a:t>HPA</a:t>
            </a:r>
            <a:r>
              <a:rPr lang="zh-TW" altLang="en-US" sz="2000" dirty="0" smtClean="0">
                <a:latin typeface="+mj-ea"/>
                <a:ea typeface="+mj-ea"/>
              </a:rPr>
              <a:t>軟管，</a:t>
            </a:r>
            <a:endParaRPr lang="en-US" altLang="zh-TW" sz="2000" dirty="0" smtClean="0">
              <a:latin typeface="+mj-ea"/>
              <a:ea typeface="+mj-ea"/>
            </a:endParaRPr>
          </a:p>
          <a:p>
            <a:r>
              <a:rPr lang="zh-TW" altLang="en-US" sz="2000" dirty="0" smtClean="0">
                <a:latin typeface="+mj-ea"/>
                <a:ea typeface="+mj-ea"/>
              </a:rPr>
              <a:t>加裝</a:t>
            </a:r>
            <a:r>
              <a:rPr lang="en-US" altLang="zh-TW" sz="2000" dirty="0" smtClean="0">
                <a:latin typeface="+mj-ea"/>
                <a:ea typeface="+mj-ea"/>
              </a:rPr>
              <a:t>3</a:t>
            </a:r>
            <a:r>
              <a:rPr lang="zh-TW" altLang="en-US" sz="2000" dirty="0" smtClean="0">
                <a:latin typeface="+mj-ea"/>
                <a:ea typeface="+mj-ea"/>
              </a:rPr>
              <a:t>通快接頭，連接伸縮</a:t>
            </a:r>
            <a:endParaRPr lang="en-US" altLang="zh-TW" sz="2000" dirty="0" smtClean="0">
              <a:latin typeface="+mj-ea"/>
              <a:ea typeface="+mj-ea"/>
            </a:endParaRPr>
          </a:p>
          <a:p>
            <a:r>
              <a:rPr lang="en-US" altLang="zh-TW" sz="2000" dirty="0" smtClean="0">
                <a:latin typeface="+mj-ea"/>
                <a:ea typeface="+mj-ea"/>
              </a:rPr>
              <a:t>PU</a:t>
            </a:r>
            <a:r>
              <a:rPr lang="zh-TW" altLang="en-US" sz="2000" dirty="0" smtClean="0">
                <a:latin typeface="+mj-ea"/>
                <a:ea typeface="+mj-ea"/>
              </a:rPr>
              <a:t>軟管接噴槍。</a:t>
            </a:r>
            <a:endParaRPr lang="en-US" altLang="zh-TW" sz="2000" dirty="0" smtClean="0">
              <a:latin typeface="+mj-ea"/>
              <a:ea typeface="+mj-ea"/>
            </a:endParaRPr>
          </a:p>
          <a:p>
            <a:endParaRPr lang="zh-TW" altLang="en-US" sz="2000" dirty="0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63" y="2852936"/>
            <a:ext cx="3552395" cy="2664296"/>
          </a:xfr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958" y="2852936"/>
            <a:ext cx="3552395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05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914400" y="1052736"/>
            <a:ext cx="7772400" cy="4967064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2400" dirty="0" smtClean="0">
                <a:latin typeface="+mj-ea"/>
                <a:ea typeface="+mj-ea"/>
              </a:rPr>
              <a:t>目前吊掛位置為</a:t>
            </a:r>
            <a:r>
              <a:rPr lang="en-US" altLang="zh-TW" sz="2400" dirty="0" smtClean="0">
                <a:latin typeface="+mj-ea"/>
                <a:ea typeface="+mj-ea"/>
              </a:rPr>
              <a:t>RIP</a:t>
            </a:r>
            <a:r>
              <a:rPr lang="zh-TW" altLang="en-US" sz="2400" dirty="0" smtClean="0">
                <a:latin typeface="+mj-ea"/>
                <a:ea typeface="+mj-ea"/>
              </a:rPr>
              <a:t> 撕膠機台側面。</a:t>
            </a:r>
            <a:endParaRPr lang="zh-TW" altLang="en-US" sz="2400" dirty="0">
              <a:latin typeface="+mj-ea"/>
              <a:ea typeface="+mj-ea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12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9552" y="2132856"/>
            <a:ext cx="4032448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177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2400" dirty="0" smtClean="0">
                <a:latin typeface="+mj-ea"/>
                <a:ea typeface="+mj-ea"/>
              </a:rPr>
              <a:t>注意事項</a:t>
            </a:r>
            <a:r>
              <a:rPr lang="en-US" altLang="zh-TW" sz="2400" dirty="0" smtClean="0">
                <a:latin typeface="+mj-ea"/>
                <a:ea typeface="+mj-ea"/>
              </a:rPr>
              <a:t>:</a:t>
            </a:r>
          </a:p>
          <a:p>
            <a:pPr marL="0" indent="0">
              <a:buNone/>
            </a:pPr>
            <a:r>
              <a:rPr lang="zh-TW" altLang="en-US" sz="2400" dirty="0" smtClean="0">
                <a:latin typeface="+mj-ea"/>
                <a:ea typeface="+mj-ea"/>
              </a:rPr>
              <a:t>因為是供應</a:t>
            </a:r>
            <a:r>
              <a:rPr lang="en-US" altLang="zh-TW" sz="2400" dirty="0" smtClean="0">
                <a:latin typeface="+mj-ea"/>
                <a:ea typeface="+mj-ea"/>
              </a:rPr>
              <a:t>PASTE-2</a:t>
            </a:r>
            <a:r>
              <a:rPr lang="zh-TW" altLang="en-US" sz="2400" dirty="0" smtClean="0">
                <a:latin typeface="+mj-ea"/>
                <a:ea typeface="+mj-ea"/>
              </a:rPr>
              <a:t>的</a:t>
            </a:r>
            <a:r>
              <a:rPr lang="en-US" altLang="zh-TW" sz="2400" dirty="0" smtClean="0">
                <a:latin typeface="+mj-ea"/>
                <a:ea typeface="+mj-ea"/>
              </a:rPr>
              <a:t>HPA</a:t>
            </a:r>
            <a:r>
              <a:rPr lang="zh-TW" altLang="en-US" sz="2400" dirty="0" smtClean="0">
                <a:latin typeface="+mj-ea"/>
                <a:ea typeface="+mj-ea"/>
              </a:rPr>
              <a:t>，</a:t>
            </a:r>
            <a:endParaRPr lang="en-US" altLang="zh-TW" sz="240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TW" altLang="en-US" sz="2400" dirty="0" smtClean="0">
                <a:latin typeface="+mj-ea"/>
                <a:ea typeface="+mj-ea"/>
              </a:rPr>
              <a:t>故使用前，請確認</a:t>
            </a:r>
            <a:r>
              <a:rPr lang="en-US" altLang="zh-TW" sz="2400" dirty="0" smtClean="0">
                <a:latin typeface="+mj-ea"/>
                <a:ea typeface="+mj-ea"/>
              </a:rPr>
              <a:t>PASTE-2</a:t>
            </a:r>
            <a:r>
              <a:rPr lang="zh-TW" altLang="en-US" sz="2400" dirty="0" smtClean="0">
                <a:latin typeface="+mj-ea"/>
                <a:ea typeface="+mj-ea"/>
              </a:rPr>
              <a:t>機台於</a:t>
            </a:r>
            <a:r>
              <a:rPr lang="en-US" altLang="zh-TW" sz="2400" dirty="0" smtClean="0">
                <a:latin typeface="+mj-ea"/>
                <a:ea typeface="+mj-ea"/>
              </a:rPr>
              <a:t>IDLE</a:t>
            </a:r>
            <a:r>
              <a:rPr lang="zh-TW" altLang="en-US" sz="2400" dirty="0" smtClean="0">
                <a:latin typeface="+mj-ea"/>
                <a:ea typeface="+mj-ea"/>
              </a:rPr>
              <a:t>狀態。</a:t>
            </a:r>
            <a:endParaRPr lang="en-US" altLang="zh-TW" sz="2400" dirty="0">
              <a:latin typeface="+mj-ea"/>
              <a:ea typeface="+mj-ea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5987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三、爐</a:t>
            </a:r>
            <a:r>
              <a:rPr lang="zh-TW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管</a:t>
            </a:r>
            <a:r>
              <a:rPr lang="en-US" altLang="zh-TW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PM</a:t>
            </a:r>
            <a:r>
              <a:rPr lang="zh-TW" altLang="en-US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總學習進度</a:t>
            </a:r>
          </a:p>
        </p:txBody>
      </p:sp>
      <p:graphicFrame>
        <p:nvGraphicFramePr>
          <p:cNvPr id="2" name="內容版面配置區 1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555457335"/>
              </p:ext>
            </p:extLst>
          </p:nvPr>
        </p:nvGraphicFramePr>
        <p:xfrm>
          <a:off x="1043608" y="1417638"/>
          <a:ext cx="6120680" cy="46820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382384434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876009993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1201789071"/>
                    </a:ext>
                  </a:extLst>
                </a:gridCol>
              </a:tblGrid>
              <a:tr h="4033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ea"/>
                          <a:ea typeface="+mj-ea"/>
                        </a:rPr>
                        <a:t>PM </a:t>
                      </a:r>
                      <a:r>
                        <a:rPr lang="zh-TW" altLang="en-US" sz="1600" u="none" strike="noStrike" dirty="0">
                          <a:effectLst/>
                          <a:latin typeface="+mj-ea"/>
                          <a:ea typeface="+mj-ea"/>
                        </a:rPr>
                        <a:t>種類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  <a:latin typeface="+mj-ea"/>
                          <a:ea typeface="+mj-ea"/>
                        </a:rPr>
                        <a:t>完成進度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>
                          <a:effectLst/>
                          <a:latin typeface="+mj-ea"/>
                          <a:ea typeface="+mj-ea"/>
                        </a:rPr>
                        <a:t>備註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extLst>
                  <a:ext uri="{0D108BD9-81ED-4DB2-BD59-A6C34878D82A}">
                    <a16:rowId xmlns:a16="http://schemas.microsoft.com/office/drawing/2014/main" val="4019964039"/>
                  </a:ext>
                </a:extLst>
              </a:tr>
              <a:tr h="292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ea"/>
                          <a:ea typeface="+mj-ea"/>
                        </a:rPr>
                        <a:t> LP-N SPM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 smtClean="0">
                          <a:effectLst/>
                          <a:latin typeface="+mj-ea"/>
                          <a:ea typeface="+mj-ea"/>
                        </a:rPr>
                        <a:t>100%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zh-TW" alt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可獨立完成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extLst>
                  <a:ext uri="{0D108BD9-81ED-4DB2-BD59-A6C34878D82A}">
                    <a16:rowId xmlns:a16="http://schemas.microsoft.com/office/drawing/2014/main" val="3251990041"/>
                  </a:ext>
                </a:extLst>
              </a:tr>
              <a:tr h="292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ea"/>
                          <a:ea typeface="+mj-ea"/>
                        </a:rPr>
                        <a:t> LP-P SPM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100%</a:t>
                      </a:r>
                      <a:r>
                        <a:rPr lang="zh-TW" altLang="en-US" sz="1600" u="none" strike="noStrike" dirty="0" smtClean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可獨立完成</a:t>
                      </a:r>
                      <a:r>
                        <a:rPr lang="zh-TW" altLang="en-US" sz="16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extLst>
                  <a:ext uri="{0D108BD9-81ED-4DB2-BD59-A6C34878D82A}">
                    <a16:rowId xmlns:a16="http://schemas.microsoft.com/office/drawing/2014/main" val="2817502388"/>
                  </a:ext>
                </a:extLst>
              </a:tr>
              <a:tr h="292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ea"/>
                          <a:ea typeface="+mj-ea"/>
                        </a:rPr>
                        <a:t> LP-T SPM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100%</a:t>
                      </a:r>
                      <a:r>
                        <a:rPr lang="zh-TW" altLang="en-US" sz="16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可獨立完成</a:t>
                      </a:r>
                      <a:r>
                        <a:rPr lang="zh-TW" altLang="en-US" sz="1600" u="none" strike="noStrike" dirty="0" smtClean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extLst>
                  <a:ext uri="{0D108BD9-81ED-4DB2-BD59-A6C34878D82A}">
                    <a16:rowId xmlns:a16="http://schemas.microsoft.com/office/drawing/2014/main" val="3152432630"/>
                  </a:ext>
                </a:extLst>
              </a:tr>
              <a:tr h="292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ea"/>
                          <a:ea typeface="+mj-ea"/>
                        </a:rPr>
                        <a:t> LP-N BPM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 smtClean="0">
                          <a:effectLst/>
                          <a:latin typeface="+mj-ea"/>
                          <a:ea typeface="+mj-ea"/>
                        </a:rPr>
                        <a:t>95%</a:t>
                      </a:r>
                      <a:r>
                        <a:rPr lang="zh-TW" altLang="en-US" sz="16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 smtClean="0">
                          <a:effectLst/>
                          <a:latin typeface="+mj-ea"/>
                          <a:ea typeface="+mj-ea"/>
                        </a:rPr>
                        <a:t>硬體之外檢查項目 需再熟悉</a:t>
                      </a:r>
                      <a:r>
                        <a:rPr lang="zh-TW" altLang="en-US" sz="16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extLst>
                  <a:ext uri="{0D108BD9-81ED-4DB2-BD59-A6C34878D82A}">
                    <a16:rowId xmlns:a16="http://schemas.microsoft.com/office/drawing/2014/main" val="3126802607"/>
                  </a:ext>
                </a:extLst>
              </a:tr>
              <a:tr h="292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ea"/>
                          <a:ea typeface="+mj-ea"/>
                        </a:rPr>
                        <a:t> LP-P BPM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 smtClean="0">
                          <a:effectLst/>
                          <a:latin typeface="+mj-ea"/>
                          <a:ea typeface="+mj-ea"/>
                        </a:rPr>
                        <a:t>95%</a:t>
                      </a:r>
                      <a:r>
                        <a:rPr lang="zh-TW" altLang="en-US" sz="16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zh-TW" alt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硬體之外檢查項目 需再熟悉</a:t>
                      </a:r>
                      <a:r>
                        <a:rPr lang="zh-TW" altLang="en-US" sz="16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extLst>
                  <a:ext uri="{0D108BD9-81ED-4DB2-BD59-A6C34878D82A}">
                    <a16:rowId xmlns:a16="http://schemas.microsoft.com/office/drawing/2014/main" val="4123857759"/>
                  </a:ext>
                </a:extLst>
              </a:tr>
              <a:tr h="292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ea"/>
                          <a:ea typeface="+mj-ea"/>
                        </a:rPr>
                        <a:t> LP-T BPM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 smtClean="0">
                          <a:effectLst/>
                          <a:latin typeface="+mj-ea"/>
                          <a:ea typeface="+mj-ea"/>
                        </a:rPr>
                        <a:t>95%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硬體之外檢查項目 需再熟悉　</a:t>
                      </a:r>
                      <a:r>
                        <a:rPr lang="zh-TW" altLang="en-US" sz="16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extLst>
                  <a:ext uri="{0D108BD9-81ED-4DB2-BD59-A6C34878D82A}">
                    <a16:rowId xmlns:a16="http://schemas.microsoft.com/office/drawing/2014/main" val="2989573939"/>
                  </a:ext>
                </a:extLst>
              </a:tr>
              <a:tr h="292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ea"/>
                          <a:ea typeface="+mj-ea"/>
                        </a:rPr>
                        <a:t> AP QPM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100%</a:t>
                      </a:r>
                      <a:r>
                        <a:rPr lang="zh-TW" altLang="en-US" sz="16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zh-TW" alt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可獨立完成</a:t>
                      </a:r>
                      <a:r>
                        <a:rPr lang="zh-TW" altLang="en-US" sz="16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extLst>
                  <a:ext uri="{0D108BD9-81ED-4DB2-BD59-A6C34878D82A}">
                    <a16:rowId xmlns:a16="http://schemas.microsoft.com/office/drawing/2014/main" val="1308213989"/>
                  </a:ext>
                </a:extLst>
              </a:tr>
              <a:tr h="292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ea"/>
                          <a:ea typeface="+mj-ea"/>
                        </a:rPr>
                        <a:t> AP YPM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 smtClean="0">
                          <a:effectLst/>
                          <a:latin typeface="+mj-ea"/>
                          <a:ea typeface="+mj-ea"/>
                        </a:rPr>
                        <a:t>80%</a:t>
                      </a:r>
                      <a:r>
                        <a:rPr lang="zh-TW" altLang="en-US" sz="16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 smtClean="0">
                          <a:effectLst/>
                          <a:latin typeface="+mj-ea"/>
                          <a:ea typeface="+mj-ea"/>
                        </a:rPr>
                        <a:t>　僅實做過一次無</a:t>
                      </a:r>
                      <a:r>
                        <a:rPr lang="en-US" altLang="zh-TW" sz="1600" u="none" strike="noStrike" dirty="0" smtClean="0">
                          <a:effectLst/>
                          <a:latin typeface="+mj-ea"/>
                          <a:ea typeface="+mj-ea"/>
                        </a:rPr>
                        <a:t>Torch(Pad Ox)</a:t>
                      </a:r>
                      <a:r>
                        <a:rPr kumimoji="0" lang="en-US" altLang="zh-TW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Quartz</a:t>
                      </a:r>
                      <a:r>
                        <a:rPr kumimoji="0" lang="en-US" altLang="zh-TW" sz="16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Piping</a:t>
                      </a:r>
                      <a:r>
                        <a:rPr kumimoji="0" lang="zh-TW" altLang="en-US" sz="16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kumimoji="0" lang="en-US" altLang="zh-TW" sz="16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, </a:t>
                      </a:r>
                    </a:p>
                    <a:p>
                      <a:pPr algn="ctr" fontAlgn="ctr"/>
                      <a:r>
                        <a:rPr kumimoji="0" lang="en-US" altLang="zh-TW" sz="1600" u="none" strike="noStrike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Exhoust</a:t>
                      </a:r>
                      <a:r>
                        <a:rPr kumimoji="0" lang="zh-TW" altLang="en-US" sz="1600" u="none" strike="noStrike" kern="1200" baseline="0" dirty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沒親自安裝實作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extLst>
                  <a:ext uri="{0D108BD9-81ED-4DB2-BD59-A6C34878D82A}">
                    <a16:rowId xmlns:a16="http://schemas.microsoft.com/office/drawing/2014/main" val="3363132174"/>
                  </a:ext>
                </a:extLst>
              </a:tr>
              <a:tr h="3353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ea"/>
                          <a:ea typeface="+mj-ea"/>
                        </a:rPr>
                        <a:t> POCL3 BPM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 smtClean="0">
                          <a:effectLst/>
                          <a:latin typeface="+mj-ea"/>
                          <a:ea typeface="+mj-ea"/>
                        </a:rPr>
                        <a:t>90%</a:t>
                      </a:r>
                      <a:r>
                        <a:rPr lang="zh-TW" altLang="en-US" sz="16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 smtClean="0">
                          <a:effectLst/>
                          <a:latin typeface="+mj-ea"/>
                          <a:ea typeface="+mj-ea"/>
                        </a:rPr>
                        <a:t>Quartz</a:t>
                      </a:r>
                      <a:r>
                        <a:rPr lang="en-US" altLang="zh-TW" sz="1600" u="none" strike="noStrike" baseline="0" dirty="0" smtClean="0">
                          <a:effectLst/>
                          <a:latin typeface="+mj-ea"/>
                          <a:ea typeface="+mj-ea"/>
                        </a:rPr>
                        <a:t> Piping</a:t>
                      </a:r>
                      <a:r>
                        <a:rPr lang="zh-TW" altLang="en-US" sz="1600" u="none" strike="noStrike" baseline="0" dirty="0" smtClean="0">
                          <a:effectLst/>
                          <a:latin typeface="+mj-ea"/>
                          <a:ea typeface="+mj-ea"/>
                        </a:rPr>
                        <a:t>沒親自安裝實作</a:t>
                      </a:r>
                      <a:r>
                        <a:rPr lang="zh-TW" altLang="en-US" sz="16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extLst>
                  <a:ext uri="{0D108BD9-81ED-4DB2-BD59-A6C34878D82A}">
                    <a16:rowId xmlns:a16="http://schemas.microsoft.com/office/drawing/2014/main" val="299875777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ea"/>
                          <a:ea typeface="+mj-ea"/>
                        </a:rPr>
                        <a:t> WSIX MPM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100%</a:t>
                      </a:r>
                      <a:r>
                        <a:rPr lang="zh-TW" altLang="en-US" sz="16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zh-TW" alt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可獨立完成</a:t>
                      </a:r>
                      <a:r>
                        <a:rPr lang="zh-TW" altLang="en-US" sz="16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extLst>
                  <a:ext uri="{0D108BD9-81ED-4DB2-BD59-A6C34878D82A}">
                    <a16:rowId xmlns:a16="http://schemas.microsoft.com/office/drawing/2014/main" val="4039613698"/>
                  </a:ext>
                </a:extLst>
              </a:tr>
              <a:tr h="292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+mj-ea"/>
                          <a:ea typeface="+mj-ea"/>
                        </a:rPr>
                        <a:t> WSIX BPM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 smtClean="0">
                          <a:effectLst/>
                          <a:latin typeface="+mj-ea"/>
                          <a:ea typeface="+mj-ea"/>
                        </a:rPr>
                        <a:t>95%</a:t>
                      </a:r>
                      <a:r>
                        <a:rPr lang="zh-TW" altLang="en-US" sz="16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硬體部分可完成 </a:t>
                      </a:r>
                      <a:endParaRPr lang="en-US" altLang="zh-TW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algn="ctr" fontAlgn="ctr"/>
                      <a:r>
                        <a:rPr lang="zh-TW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手動操作</a:t>
                      </a:r>
                      <a:r>
                        <a:rPr lang="en-US" altLang="zh-TW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Buffer</a:t>
                      </a:r>
                      <a:r>
                        <a:rPr lang="zh-TW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部分</a:t>
                      </a:r>
                      <a:r>
                        <a:rPr lang="zh-TW" alt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仍需再熟悉一點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extLst>
                  <a:ext uri="{0D108BD9-81ED-4DB2-BD59-A6C34878D82A}">
                    <a16:rowId xmlns:a16="http://schemas.microsoft.com/office/drawing/2014/main" val="3329945718"/>
                  </a:ext>
                </a:extLst>
              </a:tr>
              <a:tr h="292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+mj-ea"/>
                          <a:ea typeface="+mj-ea"/>
                        </a:rPr>
                        <a:t> GRD MPM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zh-TW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100%</a:t>
                      </a:r>
                      <a:r>
                        <a:rPr lang="zh-TW" altLang="en-US" sz="16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zh-TW" altLang="en-US" sz="16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可獨立完成</a:t>
                      </a:r>
                      <a:r>
                        <a:rPr lang="zh-TW" altLang="en-US" sz="16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3907" marR="13907" marT="13907" marB="0" anchor="ctr"/>
                </a:tc>
                <a:extLst>
                  <a:ext uri="{0D108BD9-81ED-4DB2-BD59-A6C34878D82A}">
                    <a16:rowId xmlns:a16="http://schemas.microsoft.com/office/drawing/2014/main" val="3060545417"/>
                  </a:ext>
                </a:extLst>
              </a:tr>
            </a:tbl>
          </a:graphicData>
        </a:graphic>
      </p:graphicFrame>
      <p:sp>
        <p:nvSpPr>
          <p:cNvPr id="23556" name="頁尾版面配置區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endParaRPr kumimoji="0" lang="en-US" altLang="zh-TW" smtClean="0">
              <a:solidFill>
                <a:schemeClr val="tx2"/>
              </a:solidFill>
            </a:endParaRPr>
          </a:p>
        </p:txBody>
      </p:sp>
      <p:sp>
        <p:nvSpPr>
          <p:cNvPr id="23557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B007B916-5BFC-4DCD-B486-38371092E15B}" type="slidenum">
              <a:rPr kumimoji="0" lang="zh-TW" altLang="en-US" smtClean="0">
                <a:solidFill>
                  <a:srgbClr val="FFFFFF"/>
                </a:solidFill>
                <a:latin typeface="Franklin Gothic Book" pitchFamily="34" charset="0"/>
                <a:ea typeface="微軟正黑體" panose="020B0604030504040204" pitchFamily="34" charset="-120"/>
              </a:rPr>
              <a:pPr/>
              <a:t>14</a:t>
            </a:fld>
            <a:endParaRPr kumimoji="0" lang="zh-TW" altLang="en-US" smtClean="0">
              <a:solidFill>
                <a:srgbClr val="FFFFFF"/>
              </a:solidFill>
              <a:latin typeface="Franklin Gothic Book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6945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FC211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報告內容</a:t>
            </a:r>
            <a:endParaRPr lang="zh-TW" altLang="en-US" dirty="0" smtClean="0">
              <a:solidFill>
                <a:srgbClr val="FC211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4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zh-TW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一</a:t>
            </a:r>
            <a:r>
              <a:rPr lang="zh-TW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、兩</a:t>
            </a:r>
            <a:r>
              <a:rPr lang="zh-TW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周經歷</a:t>
            </a:r>
            <a:endParaRPr lang="en-US" altLang="zh-TW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0" indent="0" eaLnBrk="1" hangingPunct="1">
              <a:buNone/>
            </a:pPr>
            <a:r>
              <a:rPr lang="zh-TW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二、學習心得</a:t>
            </a:r>
            <a:endParaRPr lang="en-US" altLang="zh-TW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0" indent="0" eaLnBrk="1" hangingPunct="1">
              <a:buNone/>
            </a:pPr>
            <a:r>
              <a:rPr lang="zh-TW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三、爐管</a:t>
            </a:r>
            <a:r>
              <a:rPr lang="en-US" altLang="zh-TW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PM</a:t>
            </a:r>
            <a:r>
              <a:rPr lang="zh-TW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總學習進度</a:t>
            </a:r>
            <a:endParaRPr lang="en-US" altLang="zh-TW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244" name="頁尾版面配置區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endParaRPr kumimoji="0" lang="en-US" altLang="zh-TW" smtClean="0">
              <a:solidFill>
                <a:schemeClr val="tx2"/>
              </a:solidFill>
            </a:endParaRPr>
          </a:p>
        </p:txBody>
      </p:sp>
      <p:sp>
        <p:nvSpPr>
          <p:cNvPr id="10245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72FD770E-CE09-4684-B930-104B09583EE5}" type="slidenum">
              <a:rPr kumimoji="0" lang="zh-TW" altLang="en-US" smtClean="0">
                <a:solidFill>
                  <a:srgbClr val="FFFFFF"/>
                </a:solidFill>
                <a:latin typeface="Franklin Gothic Book" pitchFamily="34" charset="0"/>
                <a:ea typeface="微軟正黑體" panose="020B0604030504040204" pitchFamily="34" charset="-120"/>
              </a:rPr>
              <a:pPr/>
              <a:t>1</a:t>
            </a:fld>
            <a:endParaRPr kumimoji="0" lang="zh-TW" altLang="en-US" smtClean="0">
              <a:solidFill>
                <a:srgbClr val="FFFFFF"/>
              </a:solidFill>
              <a:latin typeface="Franklin Gothic Book" pitchFamily="34" charset="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標題 1"/>
          <p:cNvSpPr>
            <a:spLocks noGrp="1"/>
          </p:cNvSpPr>
          <p:nvPr>
            <p:ph type="title"/>
          </p:nvPr>
        </p:nvSpPr>
        <p:spPr>
          <a:xfrm>
            <a:off x="674688" y="132557"/>
            <a:ext cx="7772400" cy="1143000"/>
          </a:xfrm>
        </p:spPr>
        <p:txBody>
          <a:bodyPr/>
          <a:lstStyle/>
          <a:p>
            <a:r>
              <a:rPr lang="zh-TW" alt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cs typeface="Arial" panose="020B0604020202020204" pitchFamily="34" charset="0"/>
              </a:rPr>
              <a:t>一、兩周經歷</a:t>
            </a:r>
            <a:endParaRPr lang="zh-TW" altLang="en-US" sz="3200" dirty="0" smtClean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87" name="頁尾版面配置區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endParaRPr kumimoji="0" lang="en-US" altLang="zh-TW" smtClean="0">
              <a:solidFill>
                <a:schemeClr val="tx2"/>
              </a:solidFill>
            </a:endParaRPr>
          </a:p>
        </p:txBody>
      </p:sp>
      <p:sp>
        <p:nvSpPr>
          <p:cNvPr id="16388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55799999-915C-4F75-938E-8DA290B30DEA}" type="slidenum">
              <a:rPr kumimoji="0" lang="zh-TW" altLang="en-US" smtClean="0">
                <a:solidFill>
                  <a:srgbClr val="FFFFFF"/>
                </a:solidFill>
                <a:latin typeface="Franklin Gothic Book" pitchFamily="34" charset="0"/>
                <a:ea typeface="微軟正黑體" panose="020B0604030504040204" pitchFamily="34" charset="-120"/>
              </a:rPr>
              <a:pPr/>
              <a:t>2</a:t>
            </a:fld>
            <a:endParaRPr kumimoji="0" lang="zh-TW" altLang="en-US" smtClean="0">
              <a:solidFill>
                <a:srgbClr val="FFFFFF"/>
              </a:solidFill>
              <a:latin typeface="Franklin Gothic Book" pitchFamily="34" charset="0"/>
              <a:ea typeface="微軟正黑體" panose="020B0604030504040204" pitchFamily="34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755576" y="1916832"/>
            <a:ext cx="1847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TW" sz="2000" dirty="0">
              <a:latin typeface="+mj-ea"/>
              <a:ea typeface="+mj-ea"/>
            </a:endParaRPr>
          </a:p>
          <a:p>
            <a:endParaRPr lang="en-US" altLang="zh-TW" sz="2000" dirty="0" smtClean="0">
              <a:latin typeface="+mj-ea"/>
              <a:ea typeface="+mj-ea"/>
            </a:endParaRPr>
          </a:p>
          <a:p>
            <a:endParaRPr lang="en-US" altLang="zh-TW" sz="2000" dirty="0">
              <a:latin typeface="+mj-ea"/>
              <a:ea typeface="+mj-ea"/>
            </a:endParaRP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914400" y="1916832"/>
            <a:ext cx="3635932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>
                <a:latin typeface="+mj-ea"/>
                <a:ea typeface="+mj-ea"/>
              </a:rPr>
              <a:t>3/29</a:t>
            </a:r>
            <a:r>
              <a:rPr lang="zh-TW" altLang="en-US" sz="2200" dirty="0" smtClean="0">
                <a:latin typeface="+mj-ea"/>
                <a:ea typeface="+mj-ea"/>
              </a:rPr>
              <a:t> </a:t>
            </a:r>
            <a:r>
              <a:rPr lang="en-US" altLang="zh-TW" sz="2200" dirty="0" smtClean="0">
                <a:latin typeface="+mj-ea"/>
                <a:ea typeface="+mj-ea"/>
              </a:rPr>
              <a:t>~ 4/7 </a:t>
            </a:r>
            <a:r>
              <a:rPr lang="zh-TW" altLang="en-US" sz="2200" dirty="0" smtClean="0">
                <a:latin typeface="+mj-ea"/>
                <a:ea typeface="+mj-ea"/>
              </a:rPr>
              <a:t>拿手機</a:t>
            </a:r>
            <a:endParaRPr lang="en-US" altLang="zh-TW" sz="2200" dirty="0" smtClean="0">
              <a:latin typeface="+mj-ea"/>
              <a:ea typeface="+mj-ea"/>
            </a:endParaRPr>
          </a:p>
          <a:p>
            <a:endParaRPr lang="en-US" altLang="zh-TW" sz="2200" dirty="0" smtClean="0">
              <a:latin typeface="+mj-ea"/>
              <a:ea typeface="+mj-ea"/>
            </a:endParaRPr>
          </a:p>
          <a:p>
            <a:r>
              <a:rPr lang="en-US" altLang="zh-TW" sz="2200" dirty="0" smtClean="0">
                <a:latin typeface="+mj-ea"/>
                <a:ea typeface="+mj-ea"/>
              </a:rPr>
              <a:t>4/8</a:t>
            </a:r>
            <a:r>
              <a:rPr lang="zh-TW" altLang="en-US" sz="2200" dirty="0" smtClean="0">
                <a:latin typeface="+mj-ea"/>
                <a:ea typeface="+mj-ea"/>
              </a:rPr>
              <a:t> </a:t>
            </a:r>
            <a:r>
              <a:rPr lang="en-US" altLang="zh-TW" sz="2200" dirty="0" smtClean="0">
                <a:latin typeface="+mj-ea"/>
                <a:ea typeface="+mj-ea"/>
              </a:rPr>
              <a:t>WSIX</a:t>
            </a:r>
            <a:r>
              <a:rPr lang="zh-TW" altLang="en-US" sz="2200" dirty="0" smtClean="0">
                <a:latin typeface="+mj-ea"/>
                <a:ea typeface="+mj-ea"/>
              </a:rPr>
              <a:t> </a:t>
            </a:r>
            <a:r>
              <a:rPr lang="en-US" altLang="zh-TW" sz="2200" dirty="0" smtClean="0">
                <a:latin typeface="+mj-ea"/>
                <a:ea typeface="+mj-ea"/>
              </a:rPr>
              <a:t>Chamber C BPM</a:t>
            </a:r>
          </a:p>
          <a:p>
            <a:r>
              <a:rPr lang="en-US" altLang="zh-TW" sz="2200" dirty="0" smtClean="0">
                <a:latin typeface="+mj-ea"/>
                <a:ea typeface="+mj-ea"/>
              </a:rPr>
              <a:t> </a:t>
            </a:r>
          </a:p>
          <a:p>
            <a:r>
              <a:rPr lang="en-US" altLang="zh-TW" sz="2200" dirty="0" smtClean="0">
                <a:latin typeface="+mj-ea"/>
                <a:ea typeface="+mj-ea"/>
              </a:rPr>
              <a:t>4/9 LP-T5 3PM </a:t>
            </a:r>
            <a:r>
              <a:rPr lang="zh-TW" altLang="en-US" sz="2200" dirty="0" smtClean="0">
                <a:latin typeface="+mj-ea"/>
                <a:ea typeface="+mj-ea"/>
              </a:rPr>
              <a:t>裝管</a:t>
            </a:r>
            <a:endParaRPr lang="zh-TW" altLang="en-US" sz="22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</a:rPr>
              <a:t>二、學習心得</a:t>
            </a:r>
            <a:endParaRPr lang="zh-TW" altLang="en-US" sz="3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555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1.</a:t>
            </a:r>
            <a:r>
              <a:rPr lang="zh-TW" alt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爐管 </a:t>
            </a:r>
            <a:endParaRPr lang="en-US" altLang="zh-TW" sz="2400" dirty="0">
              <a:solidFill>
                <a:schemeClr val="accent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marL="0" indent="0">
              <a:buNone/>
              <a:defRPr/>
            </a:pPr>
            <a:r>
              <a:rPr lang="en-US" altLang="zh-TW" sz="2400" dirty="0" smtClean="0">
                <a:latin typeface="+mj-ea"/>
                <a:ea typeface="+mj-ea"/>
              </a:rPr>
              <a:t>Driver </a:t>
            </a:r>
            <a:r>
              <a:rPr lang="zh-TW" altLang="en-US" sz="2400" dirty="0" smtClean="0">
                <a:latin typeface="+mj-ea"/>
                <a:ea typeface="+mj-ea"/>
              </a:rPr>
              <a:t>電壓 </a:t>
            </a:r>
            <a:endParaRPr lang="en-US" altLang="zh-TW" sz="2400" dirty="0" smtClean="0">
              <a:latin typeface="+mj-ea"/>
              <a:ea typeface="+mj-ea"/>
            </a:endParaRPr>
          </a:p>
          <a:p>
            <a:pPr marL="0" indent="0">
              <a:buNone/>
              <a:defRPr/>
            </a:pPr>
            <a:r>
              <a:rPr lang="en-US" altLang="zh-TW" sz="2000" dirty="0" smtClean="0">
                <a:latin typeface="+mj-ea"/>
                <a:ea typeface="+mj-ea"/>
              </a:rPr>
              <a:t>STOP</a:t>
            </a:r>
            <a:r>
              <a:rPr lang="zh-TW" altLang="en-US" sz="2000" dirty="0" smtClean="0">
                <a:latin typeface="+mj-ea"/>
                <a:ea typeface="+mj-ea"/>
              </a:rPr>
              <a:t> </a:t>
            </a:r>
            <a:r>
              <a:rPr lang="en-US" altLang="zh-TW" sz="2000" dirty="0" smtClean="0">
                <a:latin typeface="+mj-ea"/>
                <a:ea typeface="+mj-ea"/>
              </a:rPr>
              <a:t>0.13V</a:t>
            </a:r>
            <a:r>
              <a:rPr lang="zh-TW" altLang="en-US" sz="2000" dirty="0" smtClean="0">
                <a:latin typeface="+mj-ea"/>
                <a:ea typeface="+mj-ea"/>
              </a:rPr>
              <a:t> </a:t>
            </a:r>
            <a:r>
              <a:rPr lang="en-US" altLang="zh-TW" sz="2000" dirty="0" smtClean="0">
                <a:latin typeface="+mj-ea"/>
                <a:ea typeface="+mj-ea"/>
              </a:rPr>
              <a:t>±0.02</a:t>
            </a:r>
          </a:p>
          <a:p>
            <a:pPr marL="0" indent="0">
              <a:buNone/>
              <a:defRPr/>
            </a:pPr>
            <a:r>
              <a:rPr lang="en-US" altLang="zh-TW" sz="2000" dirty="0" smtClean="0">
                <a:latin typeface="+mj-ea"/>
                <a:ea typeface="+mj-ea"/>
              </a:rPr>
              <a:t>RUN</a:t>
            </a:r>
            <a:r>
              <a:rPr lang="zh-TW" altLang="en-US" sz="2000" dirty="0" smtClean="0">
                <a:latin typeface="+mj-ea"/>
                <a:ea typeface="+mj-ea"/>
              </a:rPr>
              <a:t> </a:t>
            </a:r>
            <a:r>
              <a:rPr lang="en-US" altLang="zh-TW" sz="2000" dirty="0" smtClean="0">
                <a:latin typeface="+mj-ea"/>
                <a:ea typeface="+mj-ea"/>
              </a:rPr>
              <a:t>0.33V</a:t>
            </a:r>
            <a:r>
              <a:rPr lang="zh-TW" altLang="en-US" sz="2000" dirty="0" smtClean="0">
                <a:latin typeface="+mj-ea"/>
                <a:ea typeface="+mj-ea"/>
              </a:rPr>
              <a:t> </a:t>
            </a:r>
            <a:r>
              <a:rPr lang="en-US" altLang="zh-TW" sz="2000" dirty="0" smtClean="0">
                <a:latin typeface="+mj-ea"/>
              </a:rPr>
              <a:t>±0.02</a:t>
            </a:r>
          </a:p>
          <a:p>
            <a:pPr marL="0" indent="0">
              <a:buNone/>
              <a:defRPr/>
            </a:pPr>
            <a:r>
              <a:rPr lang="en-US" altLang="zh-TW" sz="2400" dirty="0" smtClean="0">
                <a:latin typeface="+mj-ea"/>
              </a:rPr>
              <a:t>Boat Elevator Driver</a:t>
            </a:r>
          </a:p>
          <a:p>
            <a:pPr marL="0" indent="0">
              <a:buNone/>
              <a:defRPr/>
            </a:pPr>
            <a:r>
              <a:rPr lang="en-US" altLang="zh-TW" sz="2000" dirty="0" smtClean="0">
                <a:latin typeface="+mj-ea"/>
              </a:rPr>
              <a:t>STOP 0.18~0.2V</a:t>
            </a:r>
          </a:p>
          <a:p>
            <a:pPr marL="0" indent="0">
              <a:buNone/>
              <a:defRPr/>
            </a:pPr>
            <a:r>
              <a:rPr lang="en-US" altLang="zh-TW" sz="2000" dirty="0" smtClean="0">
                <a:latin typeface="+mj-ea"/>
              </a:rPr>
              <a:t>RUN 0.38~0.4V</a:t>
            </a:r>
            <a:endParaRPr lang="en-US" altLang="zh-TW" sz="2000" dirty="0">
              <a:latin typeface="+mj-ea"/>
            </a:endParaRPr>
          </a:p>
          <a:p>
            <a:pPr marL="0" indent="0">
              <a:buNone/>
              <a:defRPr/>
            </a:pP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556" name="頁尾版面配置區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endParaRPr kumimoji="0" lang="en-US" altLang="zh-TW" smtClean="0">
              <a:solidFill>
                <a:schemeClr val="tx2"/>
              </a:solidFill>
            </a:endParaRPr>
          </a:p>
        </p:txBody>
      </p:sp>
      <p:sp>
        <p:nvSpPr>
          <p:cNvPr id="23557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B007B916-5BFC-4DCD-B486-38371092E15B}" type="slidenum">
              <a:rPr kumimoji="0" lang="zh-TW" altLang="en-US" smtClean="0">
                <a:solidFill>
                  <a:srgbClr val="FFFFFF"/>
                </a:solidFill>
                <a:latin typeface="Franklin Gothic Book" pitchFamily="34" charset="0"/>
                <a:ea typeface="微軟正黑體" panose="020B0604030504040204" pitchFamily="34" charset="-120"/>
              </a:rPr>
              <a:pPr/>
              <a:t>3</a:t>
            </a:fld>
            <a:endParaRPr kumimoji="0" lang="zh-TW" altLang="en-US" smtClean="0">
              <a:solidFill>
                <a:srgbClr val="FFFFFF"/>
              </a:solidFill>
              <a:latin typeface="Franklin Gothic Book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0227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2.</a:t>
            </a:r>
          </a:p>
          <a:p>
            <a:pPr marL="0" indent="0">
              <a:buNone/>
              <a:defRPr/>
            </a:pPr>
            <a:r>
              <a:rPr lang="en-US" altLang="zh-TW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Group Control </a:t>
            </a:r>
            <a:r>
              <a:rPr lang="en-US" altLang="zh-TW" sz="24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Systemreboot</a:t>
            </a:r>
            <a:endParaRPr lang="en-US" altLang="zh-TW" sz="2400" dirty="0" smtClean="0">
              <a:solidFill>
                <a:schemeClr val="accent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pPr marL="0" indent="0">
              <a:buNone/>
              <a:defRPr/>
            </a:pPr>
            <a:r>
              <a:rPr lang="zh-TW" altLang="en-US" sz="2000" dirty="0" smtClean="0">
                <a:latin typeface="+mj-ea"/>
              </a:rPr>
              <a:t>點</a:t>
            </a:r>
            <a:r>
              <a:rPr lang="en-US" altLang="zh-TW" sz="2000" dirty="0" err="1" smtClean="0">
                <a:latin typeface="+mj-ea"/>
              </a:rPr>
              <a:t>PuTTY</a:t>
            </a:r>
            <a:r>
              <a:rPr lang="en-US" altLang="zh-TW" sz="2000" dirty="0" smtClean="0">
                <a:latin typeface="+mj-ea"/>
              </a:rPr>
              <a:t> </a:t>
            </a:r>
            <a:r>
              <a:rPr lang="zh-TW" altLang="en-US" sz="2000" dirty="0" smtClean="0">
                <a:latin typeface="+mj-ea"/>
              </a:rPr>
              <a:t>視機台登入三種</a:t>
            </a:r>
            <a:r>
              <a:rPr lang="en-US" altLang="zh-TW" sz="2000" dirty="0" smtClean="0">
                <a:latin typeface="+mj-ea"/>
              </a:rPr>
              <a:t>IP</a:t>
            </a:r>
          </a:p>
          <a:p>
            <a:pPr marL="0" indent="0">
              <a:buNone/>
              <a:defRPr/>
            </a:pPr>
            <a:endParaRPr lang="en-US" altLang="zh-TW" sz="2000" dirty="0" smtClean="0">
              <a:latin typeface="+mj-ea"/>
            </a:endParaRPr>
          </a:p>
          <a:p>
            <a:pPr marL="0" indent="0">
              <a:buNone/>
              <a:defRPr/>
            </a:pPr>
            <a:r>
              <a:rPr lang="en-US" altLang="zh-TW" sz="2000" dirty="0" smtClean="0">
                <a:latin typeface="+mj-ea"/>
              </a:rPr>
              <a:t>WIN</a:t>
            </a:r>
            <a:r>
              <a:rPr lang="zh-TW" altLang="en-US" sz="2000" dirty="0" smtClean="0">
                <a:latin typeface="+mj-ea"/>
              </a:rPr>
              <a:t> </a:t>
            </a:r>
            <a:r>
              <a:rPr lang="en-US" altLang="zh-TW" sz="2000" dirty="0" smtClean="0">
                <a:latin typeface="+mj-ea"/>
              </a:rPr>
              <a:t>310</a:t>
            </a:r>
            <a:r>
              <a:rPr lang="zh-TW" altLang="en-US" sz="2000" dirty="0" smtClean="0">
                <a:latin typeface="+mj-ea"/>
              </a:rPr>
              <a:t> </a:t>
            </a:r>
            <a:r>
              <a:rPr lang="en-US" altLang="zh-TW" sz="2000" dirty="0" smtClean="0">
                <a:latin typeface="+mj-ea"/>
              </a:rPr>
              <a:t>320</a:t>
            </a:r>
            <a:r>
              <a:rPr lang="zh-TW" altLang="en-US" sz="2000" dirty="0" smtClean="0">
                <a:latin typeface="+mj-ea"/>
              </a:rPr>
              <a:t> </a:t>
            </a:r>
            <a:r>
              <a:rPr lang="en-US" altLang="zh-TW" sz="2000" dirty="0" smtClean="0">
                <a:latin typeface="+mj-ea"/>
              </a:rPr>
              <a:t>330</a:t>
            </a:r>
          </a:p>
          <a:p>
            <a:pPr marL="0" indent="0">
              <a:buNone/>
              <a:defRPr/>
            </a:pPr>
            <a:r>
              <a:rPr lang="en-US" altLang="zh-TW" sz="2400" dirty="0">
                <a:latin typeface="+mj-ea"/>
              </a:rPr>
              <a:t>IP</a:t>
            </a:r>
            <a:r>
              <a:rPr lang="en-US" altLang="zh-TW" sz="2400" dirty="0" smtClean="0">
                <a:latin typeface="+mj-ea"/>
              </a:rPr>
              <a:t>:</a:t>
            </a:r>
          </a:p>
          <a:p>
            <a:pPr marL="0" indent="0">
              <a:buNone/>
              <a:defRPr/>
            </a:pPr>
            <a:r>
              <a:rPr lang="en-US" altLang="zh-TW" sz="2400" dirty="0" smtClean="0">
                <a:latin typeface="+mj-ea"/>
                <a:ea typeface="+mj-ea"/>
              </a:rPr>
              <a:t>310:</a:t>
            </a:r>
            <a:r>
              <a:rPr lang="zh-TW" altLang="en-US" sz="2400" dirty="0" smtClean="0">
                <a:latin typeface="+mj-ea"/>
                <a:ea typeface="+mj-ea"/>
              </a:rPr>
              <a:t> </a:t>
            </a:r>
            <a:r>
              <a:rPr lang="en-US" altLang="zh-TW" sz="2400" dirty="0" smtClean="0">
                <a:latin typeface="+mj-ea"/>
                <a:ea typeface="+mj-ea"/>
              </a:rPr>
              <a:t>10.12.244.105</a:t>
            </a:r>
          </a:p>
          <a:p>
            <a:pPr marL="0" indent="0">
              <a:buNone/>
              <a:defRPr/>
            </a:pPr>
            <a:r>
              <a:rPr lang="en-US" altLang="zh-TW" sz="2400" dirty="0" smtClean="0">
                <a:latin typeface="+mj-ea"/>
                <a:ea typeface="+mj-ea"/>
              </a:rPr>
              <a:t>320:</a:t>
            </a:r>
            <a:r>
              <a:rPr lang="zh-TW" altLang="en-US" sz="2400" dirty="0" smtClean="0">
                <a:latin typeface="+mj-ea"/>
                <a:ea typeface="+mj-ea"/>
              </a:rPr>
              <a:t> </a:t>
            </a:r>
            <a:r>
              <a:rPr lang="en-US" altLang="zh-TW" sz="2400" dirty="0" smtClean="0">
                <a:latin typeface="+mj-ea"/>
                <a:ea typeface="+mj-ea"/>
              </a:rPr>
              <a:t>10.12.244.106</a:t>
            </a:r>
          </a:p>
          <a:p>
            <a:pPr marL="0" indent="0">
              <a:buNone/>
              <a:defRPr/>
            </a:pPr>
            <a:r>
              <a:rPr lang="en-US" altLang="zh-TW" sz="2400" dirty="0" smtClean="0">
                <a:latin typeface="+mj-ea"/>
                <a:ea typeface="+mj-ea"/>
              </a:rPr>
              <a:t>330:</a:t>
            </a:r>
            <a:r>
              <a:rPr lang="zh-TW" altLang="en-US" sz="2400" dirty="0" smtClean="0">
                <a:latin typeface="+mj-ea"/>
                <a:ea typeface="+mj-ea"/>
              </a:rPr>
              <a:t> </a:t>
            </a:r>
            <a:r>
              <a:rPr lang="en-US" altLang="zh-TW" sz="2400" dirty="0" smtClean="0">
                <a:latin typeface="+mj-ea"/>
              </a:rPr>
              <a:t>10.12.244.107</a:t>
            </a:r>
            <a:endParaRPr lang="en-US" altLang="zh-TW" sz="2400" dirty="0" smtClean="0">
              <a:latin typeface="+mj-ea"/>
              <a:ea typeface="+mj-ea"/>
            </a:endParaRPr>
          </a:p>
        </p:txBody>
      </p:sp>
      <p:sp>
        <p:nvSpPr>
          <p:cNvPr id="23556" name="頁尾版面配置區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endParaRPr kumimoji="0" lang="en-US" altLang="zh-TW" smtClean="0">
              <a:solidFill>
                <a:schemeClr val="tx2"/>
              </a:solidFill>
            </a:endParaRPr>
          </a:p>
        </p:txBody>
      </p:sp>
      <p:sp>
        <p:nvSpPr>
          <p:cNvPr id="23557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B007B916-5BFC-4DCD-B486-38371092E15B}" type="slidenum">
              <a:rPr kumimoji="0" lang="zh-TW" altLang="en-US" smtClean="0">
                <a:solidFill>
                  <a:srgbClr val="FFFFFF"/>
                </a:solidFill>
                <a:latin typeface="Franklin Gothic Book" pitchFamily="34" charset="0"/>
                <a:ea typeface="微軟正黑體" panose="020B0604030504040204" pitchFamily="34" charset="-120"/>
              </a:rPr>
              <a:pPr/>
              <a:t>4</a:t>
            </a:fld>
            <a:endParaRPr kumimoji="0" lang="zh-TW" altLang="en-US" smtClean="0">
              <a:solidFill>
                <a:srgbClr val="FFFFFF"/>
              </a:solidFill>
              <a:latin typeface="Franklin Gothic Book" pitchFamily="34" charset="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2420888"/>
            <a:ext cx="3370276" cy="3317379"/>
          </a:xfrm>
          <a:prstGeom prst="rect">
            <a:avLst/>
          </a:prstGeom>
        </p:spPr>
      </p:pic>
      <p:cxnSp>
        <p:nvCxnSpPr>
          <p:cNvPr id="5" name="直線接點 4"/>
          <p:cNvCxnSpPr/>
          <p:nvPr/>
        </p:nvCxnSpPr>
        <p:spPr>
          <a:xfrm>
            <a:off x="6084168" y="3645024"/>
            <a:ext cx="360040" cy="0"/>
          </a:xfrm>
          <a:prstGeom prst="line">
            <a:avLst/>
          </a:prstGeom>
          <a:ln w="28575">
            <a:solidFill>
              <a:srgbClr val="FC21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43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1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916832"/>
            <a:ext cx="4187856" cy="2641277"/>
          </a:xfrm>
        </p:spPr>
      </p:pic>
      <p:sp>
        <p:nvSpPr>
          <p:cNvPr id="23556" name="頁尾版面配置區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endParaRPr kumimoji="0" lang="en-US" altLang="zh-TW" smtClean="0">
              <a:solidFill>
                <a:schemeClr val="tx2"/>
              </a:solidFill>
            </a:endParaRPr>
          </a:p>
        </p:txBody>
      </p:sp>
      <p:sp>
        <p:nvSpPr>
          <p:cNvPr id="23557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B007B916-5BFC-4DCD-B486-38371092E15B}" type="slidenum">
              <a:rPr kumimoji="0" lang="zh-TW" altLang="en-US" smtClean="0">
                <a:solidFill>
                  <a:srgbClr val="FFFFFF"/>
                </a:solidFill>
                <a:latin typeface="Franklin Gothic Book" pitchFamily="34" charset="0"/>
                <a:ea typeface="微軟正黑體" panose="020B0604030504040204" pitchFamily="34" charset="-120"/>
              </a:rPr>
              <a:pPr/>
              <a:t>5</a:t>
            </a:fld>
            <a:endParaRPr kumimoji="0" lang="zh-TW" altLang="en-US" smtClean="0">
              <a:solidFill>
                <a:srgbClr val="FFFFFF"/>
              </a:solidFill>
              <a:latin typeface="Franklin Gothic Book" pitchFamily="34" charset="0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115616" y="1196752"/>
            <a:ext cx="288032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dirty="0" smtClean="0">
                <a:latin typeface="+mj-ea"/>
                <a:ea typeface="+mj-ea"/>
              </a:rPr>
              <a:t>1.WBGC</a:t>
            </a:r>
          </a:p>
          <a:p>
            <a:endParaRPr lang="en-US" altLang="zh-TW" sz="2200" dirty="0" smtClean="0">
              <a:latin typeface="+mj-ea"/>
              <a:ea typeface="+mj-ea"/>
            </a:endParaRPr>
          </a:p>
          <a:p>
            <a:r>
              <a:rPr lang="en-US" altLang="zh-TW" sz="2200" dirty="0" smtClean="0">
                <a:latin typeface="+mj-ea"/>
                <a:ea typeface="+mj-ea"/>
              </a:rPr>
              <a:t>2.</a:t>
            </a:r>
            <a:r>
              <a:rPr lang="zh-TW" altLang="en-US" sz="2200" dirty="0" smtClean="0">
                <a:latin typeface="+mj-ea"/>
                <a:ea typeface="+mj-ea"/>
              </a:rPr>
              <a:t>登入後可以決定進入</a:t>
            </a:r>
            <a:r>
              <a:rPr lang="en-US" altLang="zh-TW" sz="2200" dirty="0" smtClean="0">
                <a:latin typeface="+mj-ea"/>
                <a:ea typeface="+mj-ea"/>
              </a:rPr>
              <a:t>G/C</a:t>
            </a:r>
            <a:r>
              <a:rPr lang="zh-TW" altLang="en-US" sz="2200" dirty="0" smtClean="0">
                <a:latin typeface="+mj-ea"/>
                <a:ea typeface="+mj-ea"/>
              </a:rPr>
              <a:t> </a:t>
            </a:r>
            <a:r>
              <a:rPr lang="en-US" altLang="zh-TW" sz="2200" dirty="0" smtClean="0">
                <a:latin typeface="+mj-ea"/>
                <a:ea typeface="+mj-ea"/>
              </a:rPr>
              <a:t>Screen , </a:t>
            </a:r>
          </a:p>
          <a:p>
            <a:r>
              <a:rPr lang="en-US" altLang="zh-TW" sz="2200" dirty="0" smtClean="0">
                <a:latin typeface="+mj-ea"/>
                <a:ea typeface="+mj-ea"/>
              </a:rPr>
              <a:t>Utilities , Manager mode , Logout</a:t>
            </a:r>
          </a:p>
          <a:p>
            <a:endParaRPr lang="en-US" altLang="zh-TW" sz="2200" dirty="0" smtClean="0">
              <a:latin typeface="+mj-ea"/>
              <a:ea typeface="+mj-ea"/>
            </a:endParaRPr>
          </a:p>
          <a:p>
            <a:r>
              <a:rPr lang="zh-TW" altLang="en-US" sz="2200" dirty="0" smtClean="0">
                <a:latin typeface="+mj-ea"/>
                <a:ea typeface="+mj-ea"/>
              </a:rPr>
              <a:t>按鍵盤右鍵選擇</a:t>
            </a:r>
            <a:endParaRPr lang="en-US" altLang="zh-TW" sz="2200" dirty="0" smtClean="0">
              <a:latin typeface="+mj-ea"/>
              <a:ea typeface="+mj-ea"/>
            </a:endParaRPr>
          </a:p>
          <a:p>
            <a:r>
              <a:rPr lang="zh-TW" altLang="en-US" sz="2200" dirty="0" smtClean="0">
                <a:latin typeface="+mj-ea"/>
                <a:ea typeface="+mj-ea"/>
              </a:rPr>
              <a:t>進入按</a:t>
            </a:r>
            <a:r>
              <a:rPr lang="en-US" altLang="zh-TW" sz="2200" dirty="0" smtClean="0">
                <a:latin typeface="+mj-ea"/>
                <a:ea typeface="+mj-ea"/>
              </a:rPr>
              <a:t>ENTER</a:t>
            </a:r>
          </a:p>
          <a:p>
            <a:endParaRPr lang="en-US" altLang="zh-TW" sz="2200" dirty="0">
              <a:latin typeface="+mj-ea"/>
              <a:ea typeface="+mj-ea"/>
            </a:endParaRPr>
          </a:p>
          <a:p>
            <a:r>
              <a:rPr lang="zh-TW" altLang="en-US" sz="2200" dirty="0" smtClean="0">
                <a:latin typeface="+mj-ea"/>
                <a:ea typeface="+mj-ea"/>
              </a:rPr>
              <a:t>如需</a:t>
            </a:r>
            <a:r>
              <a:rPr lang="en-US" altLang="zh-TW" sz="2200" dirty="0" smtClean="0">
                <a:latin typeface="+mj-ea"/>
                <a:ea typeface="+mj-ea"/>
              </a:rPr>
              <a:t>System Reboot</a:t>
            </a:r>
            <a:r>
              <a:rPr lang="zh-TW" altLang="en-US" sz="2200" dirty="0" smtClean="0">
                <a:latin typeface="+mj-ea"/>
                <a:ea typeface="+mj-ea"/>
              </a:rPr>
              <a:t>是進入</a:t>
            </a:r>
            <a:r>
              <a:rPr lang="en-US" altLang="zh-TW" sz="2200" dirty="0" smtClean="0">
                <a:latin typeface="+mj-ea"/>
                <a:ea typeface="+mj-ea"/>
              </a:rPr>
              <a:t>Manager mode</a:t>
            </a:r>
          </a:p>
          <a:p>
            <a:endParaRPr lang="zh-TW" altLang="en-US" sz="2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3320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124744"/>
            <a:ext cx="4619134" cy="4572000"/>
          </a:xfrm>
        </p:spPr>
      </p:pic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  <p:cxnSp>
        <p:nvCxnSpPr>
          <p:cNvPr id="8" name="直線接點 7"/>
          <p:cNvCxnSpPr/>
          <p:nvPr/>
        </p:nvCxnSpPr>
        <p:spPr>
          <a:xfrm>
            <a:off x="4572000" y="4293096"/>
            <a:ext cx="792088" cy="0"/>
          </a:xfrm>
          <a:prstGeom prst="line">
            <a:avLst/>
          </a:prstGeom>
          <a:ln w="57150">
            <a:solidFill>
              <a:srgbClr val="FC21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4716016" y="5517232"/>
            <a:ext cx="792088" cy="0"/>
          </a:xfrm>
          <a:prstGeom prst="line">
            <a:avLst/>
          </a:prstGeom>
          <a:ln w="57150">
            <a:solidFill>
              <a:srgbClr val="FC21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4676956" y="4869160"/>
            <a:ext cx="792088" cy="0"/>
          </a:xfrm>
          <a:prstGeom prst="line">
            <a:avLst/>
          </a:prstGeom>
          <a:ln w="57150">
            <a:solidFill>
              <a:srgbClr val="FC21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914400" y="1124744"/>
            <a:ext cx="2528256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到</a:t>
            </a:r>
            <a:r>
              <a:rPr lang="en-US" altLang="zh-TW" sz="2000" dirty="0" smtClean="0"/>
              <a:t>Manager</a:t>
            </a:r>
            <a:r>
              <a:rPr lang="zh-TW" altLang="en-US" sz="2000" dirty="0"/>
              <a:t> </a:t>
            </a:r>
            <a:r>
              <a:rPr lang="en-US" altLang="zh-TW" sz="2000" dirty="0" smtClean="0"/>
              <a:t>Mode</a:t>
            </a:r>
            <a:r>
              <a:rPr lang="zh-TW" altLang="en-US" sz="2000" dirty="0" smtClean="0"/>
              <a:t>後</a:t>
            </a:r>
            <a:endParaRPr lang="en-US" altLang="zh-TW" sz="2000" dirty="0" smtClean="0"/>
          </a:p>
          <a:p>
            <a:r>
              <a:rPr lang="en-US" altLang="zh-TW" sz="2000" dirty="0" err="1" smtClean="0"/>
              <a:t>Key”member</a:t>
            </a:r>
            <a:r>
              <a:rPr lang="en-US" altLang="zh-TW" sz="2000" dirty="0" smtClean="0"/>
              <a:t>”</a:t>
            </a:r>
            <a:r>
              <a:rPr lang="zh-TW" altLang="en-US" sz="2000" dirty="0" smtClean="0"/>
              <a:t>可以看</a:t>
            </a:r>
            <a:endParaRPr lang="en-US" altLang="zh-TW" sz="2000" dirty="0" smtClean="0"/>
          </a:p>
          <a:p>
            <a:r>
              <a:rPr lang="zh-TW" altLang="en-US" sz="2000" dirty="0" smtClean="0"/>
              <a:t>是哪部分有當機</a:t>
            </a:r>
            <a:r>
              <a:rPr lang="en-US" altLang="zh-TW" sz="2000" dirty="0" smtClean="0"/>
              <a:t>,</a:t>
            </a:r>
          </a:p>
          <a:p>
            <a:r>
              <a:rPr lang="zh-TW" altLang="en-US" sz="2000" dirty="0" smtClean="0"/>
              <a:t>有當會寫</a:t>
            </a:r>
            <a:r>
              <a:rPr lang="en-US" altLang="zh-TW" sz="2000" dirty="0" smtClean="0"/>
              <a:t>XXX is dead, </a:t>
            </a:r>
          </a:p>
          <a:p>
            <a:r>
              <a:rPr lang="en-US" altLang="zh-TW" sz="2000" smtClean="0"/>
              <a:t>(EQM,MON,MMM)</a:t>
            </a:r>
            <a:endParaRPr lang="en-US" altLang="zh-TW" sz="2000" dirty="0" smtClean="0"/>
          </a:p>
          <a:p>
            <a:endParaRPr lang="en-US" altLang="zh-TW" sz="2000" dirty="0" smtClean="0"/>
          </a:p>
          <a:p>
            <a:r>
              <a:rPr lang="en-US" altLang="zh-TW" sz="2000" dirty="0" err="1" smtClean="0"/>
              <a:t>Key“SystemReboot</a:t>
            </a:r>
            <a:r>
              <a:rPr lang="en-US" altLang="zh-TW" sz="2000" dirty="0" smtClean="0"/>
              <a:t>”</a:t>
            </a:r>
          </a:p>
          <a:p>
            <a:r>
              <a:rPr lang="zh-TW" altLang="en-US" sz="2000" dirty="0" smtClean="0"/>
              <a:t>一般會執行兩次</a:t>
            </a:r>
            <a:endParaRPr lang="en-US" altLang="zh-TW" sz="2000" dirty="0" smtClean="0"/>
          </a:p>
          <a:p>
            <a:r>
              <a:rPr lang="zh-TW" altLang="en-US" sz="2000" dirty="0" smtClean="0"/>
              <a:t>才能完全釋放空間</a:t>
            </a:r>
            <a:endParaRPr lang="en-US" altLang="zh-TW" sz="2000" dirty="0" smtClean="0"/>
          </a:p>
          <a:p>
            <a:r>
              <a:rPr lang="en-US" altLang="zh-TW" sz="2000" dirty="0" err="1" smtClean="0"/>
              <a:t>Key”Show</a:t>
            </a:r>
            <a:r>
              <a:rPr lang="en-US" altLang="zh-TW" sz="2000" dirty="0" smtClean="0"/>
              <a:t> dev d”</a:t>
            </a:r>
          </a:p>
          <a:p>
            <a:r>
              <a:rPr lang="zh-TW" altLang="en-US" sz="2000" dirty="0" smtClean="0"/>
              <a:t>查看釋放空間狀況</a:t>
            </a:r>
            <a:endParaRPr lang="en-US" altLang="zh-TW" sz="2000" dirty="0" smtClean="0"/>
          </a:p>
          <a:p>
            <a:r>
              <a:rPr lang="zh-TW" altLang="en-US" sz="2000" dirty="0" smtClean="0"/>
              <a:t>決定是否需要再次</a:t>
            </a:r>
            <a:endParaRPr lang="en-US" altLang="zh-TW" sz="2000" dirty="0" smtClean="0"/>
          </a:p>
          <a:p>
            <a:r>
              <a:rPr lang="en-US" altLang="zh-TW" sz="2000" dirty="0" err="1" smtClean="0"/>
              <a:t>SystemReboot</a:t>
            </a:r>
            <a:r>
              <a:rPr lang="zh-TW" altLang="en-US" sz="2000" dirty="0"/>
              <a:t>。</a:t>
            </a:r>
            <a:endParaRPr lang="en-US" altLang="zh-TW" sz="2000" dirty="0" smtClean="0"/>
          </a:p>
          <a:p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584447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2200" dirty="0" smtClean="0">
                <a:latin typeface="+mj-ea"/>
                <a:ea typeface="+mj-ea"/>
              </a:rPr>
              <a:t>重開完了需到</a:t>
            </a:r>
            <a:r>
              <a:rPr lang="en-US" altLang="zh-TW" sz="2200" dirty="0" smtClean="0">
                <a:latin typeface="+mj-ea"/>
                <a:ea typeface="+mj-ea"/>
              </a:rPr>
              <a:t>G/C</a:t>
            </a:r>
            <a:r>
              <a:rPr lang="zh-TW" altLang="en-US" sz="2200" dirty="0" smtClean="0">
                <a:latin typeface="+mj-ea"/>
                <a:ea typeface="+mj-ea"/>
              </a:rPr>
              <a:t> </a:t>
            </a:r>
            <a:r>
              <a:rPr lang="en-US" altLang="zh-TW" sz="2200" dirty="0" smtClean="0">
                <a:latin typeface="+mj-ea"/>
                <a:ea typeface="+mj-ea"/>
              </a:rPr>
              <a:t>Screen</a:t>
            </a:r>
            <a:r>
              <a:rPr lang="zh-TW" altLang="en-US" sz="2200" dirty="0" smtClean="0">
                <a:latin typeface="+mj-ea"/>
                <a:ea typeface="+mj-ea"/>
              </a:rPr>
              <a:t>重新連線 </a:t>
            </a:r>
            <a:r>
              <a:rPr lang="en-US" altLang="zh-TW" sz="2200" dirty="0" smtClean="0">
                <a:latin typeface="+mj-ea"/>
                <a:ea typeface="+mj-ea"/>
              </a:rPr>
              <a:t>HOST</a:t>
            </a:r>
            <a:r>
              <a:rPr lang="zh-TW" altLang="en-US" sz="2200" dirty="0" smtClean="0">
                <a:latin typeface="+mj-ea"/>
                <a:ea typeface="+mj-ea"/>
              </a:rPr>
              <a:t> 及 機台</a:t>
            </a:r>
            <a:endParaRPr lang="en-US" altLang="zh-TW" sz="2200" dirty="0" smtClean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TW" sz="220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TW" altLang="en-US" sz="1800" dirty="0" smtClean="0">
                <a:latin typeface="+mj-ea"/>
                <a:ea typeface="+mj-ea"/>
              </a:rPr>
              <a:t>剛重開時還是</a:t>
            </a:r>
            <a:r>
              <a:rPr lang="en-US" altLang="zh-TW" sz="1800" dirty="0" smtClean="0">
                <a:latin typeface="+mj-ea"/>
                <a:ea typeface="+mj-ea"/>
              </a:rPr>
              <a:t>Offline,</a:t>
            </a:r>
            <a:r>
              <a:rPr lang="zh-TW" altLang="en-US" sz="1800" dirty="0" smtClean="0">
                <a:latin typeface="+mj-ea"/>
                <a:ea typeface="+mj-ea"/>
              </a:rPr>
              <a:t> 需一頁一頁重開 </a:t>
            </a:r>
            <a:r>
              <a:rPr lang="en-US" altLang="zh-TW" sz="1800" dirty="0" smtClean="0">
                <a:latin typeface="+mj-ea"/>
                <a:ea typeface="+mj-ea"/>
              </a:rPr>
              <a:t>(</a:t>
            </a:r>
            <a:r>
              <a:rPr lang="zh-TW" altLang="en-US" sz="1800" dirty="0" smtClean="0">
                <a:latin typeface="+mj-ea"/>
                <a:ea typeface="+mj-ea"/>
              </a:rPr>
              <a:t>按</a:t>
            </a:r>
            <a:r>
              <a:rPr lang="en-US" altLang="zh-TW" sz="1800" dirty="0" err="1" smtClean="0">
                <a:latin typeface="+mj-ea"/>
                <a:ea typeface="+mj-ea"/>
              </a:rPr>
              <a:t>PageUp</a:t>
            </a:r>
            <a:r>
              <a:rPr lang="en-US" altLang="zh-TW" sz="1800" dirty="0" smtClean="0">
                <a:latin typeface="+mj-ea"/>
                <a:ea typeface="+mj-ea"/>
              </a:rPr>
              <a:t>/</a:t>
            </a:r>
            <a:r>
              <a:rPr lang="en-US" altLang="zh-TW" sz="1800" dirty="0" err="1" smtClean="0">
                <a:latin typeface="+mj-ea"/>
                <a:ea typeface="+mj-ea"/>
              </a:rPr>
              <a:t>PageDown</a:t>
            </a:r>
            <a:r>
              <a:rPr lang="en-US" altLang="zh-TW" sz="1800" dirty="0" smtClean="0">
                <a:latin typeface="+mj-ea"/>
                <a:ea typeface="+mj-ea"/>
              </a:rPr>
              <a:t>)</a:t>
            </a:r>
            <a:endParaRPr lang="zh-TW" altLang="en-US" sz="1800" dirty="0">
              <a:latin typeface="+mj-ea"/>
              <a:ea typeface="+mj-ea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441" y="2657413"/>
            <a:ext cx="5380693" cy="3386336"/>
          </a:xfrm>
          <a:prstGeom prst="rect">
            <a:avLst/>
          </a:prstGeom>
        </p:spPr>
      </p:pic>
      <p:cxnSp>
        <p:nvCxnSpPr>
          <p:cNvPr id="8" name="直線接點 7"/>
          <p:cNvCxnSpPr/>
          <p:nvPr/>
        </p:nvCxnSpPr>
        <p:spPr>
          <a:xfrm>
            <a:off x="1016441" y="3068960"/>
            <a:ext cx="936104" cy="0"/>
          </a:xfrm>
          <a:prstGeom prst="line">
            <a:avLst/>
          </a:prstGeom>
          <a:ln w="38100">
            <a:solidFill>
              <a:srgbClr val="FC21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732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2200" dirty="0" smtClean="0">
                <a:latin typeface="+mj-ea"/>
                <a:ea typeface="+mj-ea"/>
              </a:rPr>
              <a:t>點選</a:t>
            </a:r>
            <a:r>
              <a:rPr lang="en-US" altLang="zh-TW" sz="2200" dirty="0" smtClean="0">
                <a:latin typeface="+mj-ea"/>
                <a:ea typeface="+mj-ea"/>
              </a:rPr>
              <a:t>F14 </a:t>
            </a:r>
            <a:r>
              <a:rPr lang="en-US" altLang="zh-TW" sz="2200" dirty="0" err="1" smtClean="0">
                <a:latin typeface="+mj-ea"/>
                <a:ea typeface="+mj-ea"/>
              </a:rPr>
              <a:t>Auxil</a:t>
            </a:r>
            <a:r>
              <a:rPr lang="zh-TW" altLang="en-US" sz="2200" dirty="0" smtClean="0">
                <a:latin typeface="+mj-ea"/>
                <a:ea typeface="+mj-ea"/>
              </a:rPr>
              <a:t> </a:t>
            </a:r>
            <a:r>
              <a:rPr lang="en-US" altLang="zh-TW" sz="2200" dirty="0" smtClean="0">
                <a:latin typeface="+mj-ea"/>
                <a:ea typeface="+mj-ea"/>
              </a:rPr>
              <a:t>(Shift=+10</a:t>
            </a:r>
            <a:r>
              <a:rPr lang="zh-TW" altLang="en-US" sz="2200" dirty="0" smtClean="0">
                <a:latin typeface="+mj-ea"/>
                <a:ea typeface="+mj-ea"/>
              </a:rPr>
              <a:t> 所以是</a:t>
            </a:r>
            <a:r>
              <a:rPr lang="en-US" altLang="zh-TW" sz="2200" dirty="0" smtClean="0">
                <a:latin typeface="+mj-ea"/>
                <a:ea typeface="+mj-ea"/>
              </a:rPr>
              <a:t>Shif</a:t>
            </a:r>
            <a:r>
              <a:rPr lang="en-US" altLang="zh-TW" sz="2200" dirty="0">
                <a:latin typeface="+mj-ea"/>
                <a:ea typeface="+mj-ea"/>
              </a:rPr>
              <a:t>t</a:t>
            </a:r>
            <a:r>
              <a:rPr lang="zh-TW" altLang="en-US" sz="2200" dirty="0" smtClean="0">
                <a:latin typeface="+mj-ea"/>
                <a:ea typeface="+mj-ea"/>
              </a:rPr>
              <a:t> </a:t>
            </a:r>
            <a:r>
              <a:rPr lang="en-US" altLang="zh-TW" sz="2200" dirty="0" smtClean="0">
                <a:latin typeface="+mj-ea"/>
                <a:ea typeface="+mj-ea"/>
              </a:rPr>
              <a:t>+</a:t>
            </a:r>
            <a:r>
              <a:rPr lang="zh-TW" altLang="en-US" sz="2200" dirty="0">
                <a:latin typeface="+mj-ea"/>
                <a:ea typeface="+mj-ea"/>
              </a:rPr>
              <a:t> </a:t>
            </a:r>
            <a:r>
              <a:rPr lang="en-US" altLang="zh-TW" sz="2200" dirty="0" smtClean="0">
                <a:latin typeface="+mj-ea"/>
                <a:ea typeface="+mj-ea"/>
              </a:rPr>
              <a:t>F4</a:t>
            </a:r>
            <a:r>
              <a:rPr lang="zh-TW" altLang="en-US" sz="2200" dirty="0">
                <a:latin typeface="+mj-ea"/>
                <a:ea typeface="+mj-ea"/>
              </a:rPr>
              <a:t> </a:t>
            </a:r>
            <a:r>
              <a:rPr lang="en-US" altLang="zh-TW" sz="2200" dirty="0" smtClean="0">
                <a:latin typeface="+mj-ea"/>
                <a:ea typeface="+mj-ea"/>
              </a:rPr>
              <a:t>)</a:t>
            </a:r>
          </a:p>
          <a:p>
            <a:pPr marL="0" indent="0">
              <a:buNone/>
            </a:pPr>
            <a:r>
              <a:rPr lang="zh-TW" altLang="en-US" sz="2200" dirty="0" smtClean="0">
                <a:latin typeface="+mj-ea"/>
                <a:ea typeface="+mj-ea"/>
              </a:rPr>
              <a:t>一頁一頁連</a:t>
            </a:r>
            <a:r>
              <a:rPr lang="en-US" altLang="zh-TW" sz="2200" dirty="0" smtClean="0">
                <a:latin typeface="+mj-ea"/>
                <a:ea typeface="+mj-ea"/>
              </a:rPr>
              <a:t>HOST</a:t>
            </a:r>
          </a:p>
          <a:p>
            <a:pPr marL="0" indent="0">
              <a:buNone/>
            </a:pPr>
            <a:r>
              <a:rPr lang="zh-TW" altLang="en-US" sz="2200" dirty="0" smtClean="0">
                <a:latin typeface="+mj-ea"/>
                <a:ea typeface="+mj-ea"/>
              </a:rPr>
              <a:t>選</a:t>
            </a:r>
            <a:r>
              <a:rPr lang="en-US" altLang="zh-TW" sz="2200" dirty="0" smtClean="0">
                <a:latin typeface="+mj-ea"/>
                <a:ea typeface="+mj-ea"/>
              </a:rPr>
              <a:t>HOST</a:t>
            </a:r>
            <a:r>
              <a:rPr lang="zh-TW" altLang="en-US" sz="2200" dirty="0" smtClean="0">
                <a:latin typeface="+mj-ea"/>
                <a:ea typeface="+mj-ea"/>
              </a:rPr>
              <a:t>連線</a:t>
            </a:r>
            <a:r>
              <a:rPr lang="en-US" altLang="zh-TW" sz="2200" dirty="0" smtClean="0">
                <a:latin typeface="+mj-ea"/>
                <a:ea typeface="+mj-ea"/>
              </a:rPr>
              <a:t>F10 </a:t>
            </a:r>
            <a:r>
              <a:rPr lang="en-US" altLang="zh-TW" sz="2200" dirty="0">
                <a:latin typeface="+mj-ea"/>
              </a:rPr>
              <a:t>Execute</a:t>
            </a:r>
            <a:endParaRPr lang="en-US" altLang="zh-TW" sz="2200" dirty="0" smtClean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TW" sz="22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TW" altLang="en-US" sz="2200" dirty="0" smtClean="0">
                <a:latin typeface="+mj-ea"/>
                <a:ea typeface="+mj-ea"/>
              </a:rPr>
              <a:t>連機台端則先 </a:t>
            </a:r>
            <a:r>
              <a:rPr lang="en-US" altLang="zh-TW" sz="2200" dirty="0" smtClean="0">
                <a:latin typeface="+mj-ea"/>
                <a:ea typeface="+mj-ea"/>
              </a:rPr>
              <a:t>F9</a:t>
            </a:r>
            <a:r>
              <a:rPr lang="zh-TW" altLang="en-US" sz="2200" dirty="0" smtClean="0">
                <a:latin typeface="+mj-ea"/>
                <a:ea typeface="+mj-ea"/>
              </a:rPr>
              <a:t> </a:t>
            </a:r>
            <a:r>
              <a:rPr lang="en-US" altLang="zh-TW" sz="2200" dirty="0" smtClean="0">
                <a:latin typeface="+mj-ea"/>
                <a:ea typeface="+mj-ea"/>
              </a:rPr>
              <a:t>All tube </a:t>
            </a:r>
          </a:p>
          <a:p>
            <a:pPr marL="0" indent="0">
              <a:buNone/>
            </a:pPr>
            <a:r>
              <a:rPr lang="zh-TW" altLang="en-US" sz="2200" dirty="0" smtClean="0">
                <a:latin typeface="+mj-ea"/>
                <a:ea typeface="+mj-ea"/>
              </a:rPr>
              <a:t>再點 </a:t>
            </a:r>
            <a:r>
              <a:rPr lang="en-US" altLang="zh-TW" sz="2200" dirty="0" smtClean="0">
                <a:latin typeface="+mj-ea"/>
                <a:ea typeface="+mj-ea"/>
              </a:rPr>
              <a:t>F10</a:t>
            </a:r>
            <a:r>
              <a:rPr lang="zh-TW" altLang="en-US" sz="2200" dirty="0" smtClean="0">
                <a:latin typeface="+mj-ea"/>
                <a:ea typeface="+mj-ea"/>
              </a:rPr>
              <a:t>連線</a:t>
            </a:r>
            <a:r>
              <a:rPr lang="en-US" altLang="zh-TW" sz="2200" dirty="0" smtClean="0">
                <a:latin typeface="+mj-ea"/>
                <a:ea typeface="+mj-ea"/>
              </a:rPr>
              <a:t>Execute</a:t>
            </a:r>
          </a:p>
          <a:p>
            <a:pPr marL="0" indent="0">
              <a:buNone/>
            </a:pPr>
            <a:endParaRPr lang="en-US" altLang="zh-TW" sz="22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TW" altLang="en-US" sz="2200" dirty="0" smtClean="0">
                <a:latin typeface="+mj-ea"/>
                <a:ea typeface="+mj-ea"/>
              </a:rPr>
              <a:t>本體於大</a:t>
            </a:r>
            <a:r>
              <a:rPr lang="en-US" altLang="zh-TW" sz="2200" dirty="0" smtClean="0">
                <a:latin typeface="+mj-ea"/>
                <a:ea typeface="+mj-ea"/>
              </a:rPr>
              <a:t>D</a:t>
            </a:r>
            <a:r>
              <a:rPr lang="zh-TW" altLang="en-US" sz="2200" dirty="0" smtClean="0">
                <a:latin typeface="+mj-ea"/>
                <a:ea typeface="+mj-ea"/>
              </a:rPr>
              <a:t>爐管</a:t>
            </a:r>
            <a:r>
              <a:rPr lang="en-US" altLang="zh-TW" sz="2200" dirty="0" smtClean="0">
                <a:latin typeface="+mj-ea"/>
                <a:ea typeface="+mj-ea"/>
              </a:rPr>
              <a:t>F01</a:t>
            </a:r>
            <a:r>
              <a:rPr lang="zh-TW" altLang="en-US" sz="2200" dirty="0" smtClean="0">
                <a:latin typeface="+mj-ea"/>
                <a:ea typeface="+mj-ea"/>
              </a:rPr>
              <a:t>後方。</a:t>
            </a:r>
            <a:endParaRPr lang="zh-TW" altLang="en-US" sz="2200" dirty="0">
              <a:latin typeface="+mj-ea"/>
              <a:ea typeface="+mj-ea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01039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uvoton佈景主題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Form" ma:contentTypeID="0x010101007D10E3BF7F339F4197AC12702D94D274" ma:contentTypeVersion="1" ma:contentTypeDescription="Fill out this form." ma:contentTypeScope="" ma:versionID="dcd152325ad65a67ccae7fea5b8715c7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c96e55b6067358e6790c6e364f94c3c9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ShowCombineView" minOccurs="0"/>
                <xsd:element ref="ns1:ShowRepairView" minOccurs="0"/>
                <xsd:element ref="ns1:TemplateUrl" minOccurs="0"/>
                <xsd:element ref="ns1:xd_Prog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howCombineView" ma:index="8" nillable="true" ma:displayName="Show Combine View" ma:hidden="true" ma:internalName="ShowCombineView">
      <xsd:simpleType>
        <xsd:restriction base="dms:Text"/>
      </xsd:simpleType>
    </xsd:element>
    <xsd:element name="ShowRepairView" ma:index="10" nillable="true" ma:displayName="Show Repair View" ma:hidden="true" ma:internalName="ShowRepairView">
      <xsd:simpleType>
        <xsd:restriction base="dms:Text"/>
      </xsd:simpleType>
    </xsd:element>
    <xsd:element name="TemplateUrl" ma:index="11" nillable="true" ma:displayName="Template Link" ma:hidden="true" ma:internalName="TemplateUrl">
      <xsd:simpleType>
        <xsd:restriction base="dms:Text"/>
      </xsd:simpleType>
    </xsd:element>
    <xsd:element name="xd_ProgID" ma:index="12" nillable="true" ma:displayName="HTML File Link" ma:hidden="true" ma:internalName="xd_Prog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Url xmlns="http://schemas.microsoft.com/sharepoint/v3" xsi:nil="true"/>
    <ShowRepairView xmlns="http://schemas.microsoft.com/sharepoint/v3" xsi:nil="true"/>
    <ShowCombineView xmlns="http://schemas.microsoft.com/sharepoint/v3" xsi:nil="true"/>
    <xd_ProgID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A15DCE4-B583-4234-A632-4A4AC4DCA9EB}"/>
</file>

<file path=customXml/itemProps2.xml><?xml version="1.0" encoding="utf-8"?>
<ds:datastoreItem xmlns:ds="http://schemas.openxmlformats.org/officeDocument/2006/customXml" ds:itemID="{88FB37D9-6FDA-4FE5-9C59-BBAA7A32FCAF}"/>
</file>

<file path=customXml/itemProps3.xml><?xml version="1.0" encoding="utf-8"?>
<ds:datastoreItem xmlns:ds="http://schemas.openxmlformats.org/officeDocument/2006/customXml" ds:itemID="{A6E2AC4C-FE06-4EB5-A213-DB7E597777DE}"/>
</file>

<file path=docProps/app.xml><?xml version="1.0" encoding="utf-8"?>
<Properties xmlns="http://schemas.openxmlformats.org/officeDocument/2006/extended-properties" xmlns:vt="http://schemas.openxmlformats.org/officeDocument/2006/docPropsVTypes">
  <Template>Nuvoton佈景主題</Template>
  <TotalTime>41028</TotalTime>
  <Words>536</Words>
  <Application>Microsoft Office PowerPoint</Application>
  <PresentationFormat>如螢幕大小 (4:3)</PresentationFormat>
  <Paragraphs>147</Paragraphs>
  <Slides>15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3" baseType="lpstr">
      <vt:lpstr>Franklin Gothic Book</vt:lpstr>
      <vt:lpstr>Perpetua</vt:lpstr>
      <vt:lpstr>微軟正黑體</vt:lpstr>
      <vt:lpstr>新細明體</vt:lpstr>
      <vt:lpstr>Arial</vt:lpstr>
      <vt:lpstr>Calibri</vt:lpstr>
      <vt:lpstr>Wingdings 2</vt:lpstr>
      <vt:lpstr>Nuvoton佈景主題</vt:lpstr>
      <vt:lpstr>爐管新人學習進度報告</vt:lpstr>
      <vt:lpstr>報告內容</vt:lpstr>
      <vt:lpstr>一、兩周經歷</vt:lpstr>
      <vt:lpstr>二、學習心得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HPA來源</vt:lpstr>
      <vt:lpstr>PowerPoint 簡報</vt:lpstr>
      <vt:lpstr>PowerPoint 簡報</vt:lpstr>
      <vt:lpstr>三、爐管PM總學習進度</vt:lpstr>
    </vt:vector>
  </TitlesOfParts>
  <Company>nuvoton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crazyhysteria</dc:creator>
  <cp:lastModifiedBy>S220 THChiu</cp:lastModifiedBy>
  <cp:revision>576</cp:revision>
  <dcterms:created xsi:type="dcterms:W3CDTF">2012-03-21T02:57:47Z</dcterms:created>
  <dcterms:modified xsi:type="dcterms:W3CDTF">2021-05-16T02:47:21Z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36300</vt:r8>
  </property>
  <property fmtid="{D5CDD505-2E9C-101B-9397-08002B2CF9AE}" pid="3" name="MetaInfo">
    <vt:lpwstr/>
  </property>
  <property fmtid="{D5CDD505-2E9C-101B-9397-08002B2CF9AE}" pid="4" name="ContentTypeId">
    <vt:lpwstr>0x010101007D10E3BF7F339F4197AC12702D94D274</vt:lpwstr>
  </property>
</Properties>
</file>