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282" r:id="rId7"/>
    <p:sldId id="296" r:id="rId8"/>
    <p:sldId id="298" r:id="rId9"/>
    <p:sldId id="300" r:id="rId10"/>
    <p:sldId id="301" r:id="rId11"/>
    <p:sldId id="303" r:id="rId12"/>
    <p:sldId id="305" r:id="rId13"/>
    <p:sldId id="306" r:id="rId14"/>
    <p:sldId id="297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10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  <a:latin typeface="+mj-ea"/>
                <a:ea typeface="+mj-ea"/>
              </a:rPr>
              <a:t>LP</a:t>
            </a:r>
            <a:r>
              <a:rPr lang="zh-TW" altLang="en-US" dirty="0" smtClean="0">
                <a:solidFill>
                  <a:schemeClr val="accent1"/>
                </a:solidFill>
                <a:latin typeface="+mj-ea"/>
                <a:ea typeface="+mj-ea"/>
              </a:rPr>
              <a:t>反應步驟內跳設置 </a:t>
            </a:r>
            <a:r>
              <a:rPr lang="en-US" altLang="zh-TW" dirty="0" smtClean="0">
                <a:solidFill>
                  <a:schemeClr val="accent1"/>
                </a:solidFill>
                <a:latin typeface="+mj-ea"/>
                <a:ea typeface="+mj-ea"/>
              </a:rPr>
              <a:t>(SB</a:t>
            </a:r>
            <a:r>
              <a:rPr lang="zh-TW" altLang="en-US" dirty="0" smtClean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en-US" altLang="zh-TW" dirty="0" smtClean="0">
                <a:solidFill>
                  <a:schemeClr val="accent1"/>
                </a:solidFill>
                <a:latin typeface="+mj-ea"/>
                <a:ea typeface="+mj-ea"/>
              </a:rPr>
              <a:t>EB)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en-US" altLang="zh-TW" sz="2100" dirty="0" smtClean="0">
                <a:latin typeface="+mj-ea"/>
                <a:ea typeface="+mj-ea"/>
              </a:rPr>
              <a:t>LP-POLY  P07 &gt; </a:t>
            </a:r>
            <a:r>
              <a:rPr lang="en-US" altLang="zh-TW" sz="2100" dirty="0" smtClean="0">
                <a:solidFill>
                  <a:srgbClr val="0070C0"/>
                </a:solidFill>
                <a:latin typeface="+mj-ea"/>
                <a:ea typeface="+mj-ea"/>
              </a:rPr>
              <a:t>STEP. 13 SB  </a:t>
            </a:r>
            <a:r>
              <a:rPr lang="en-US" altLang="zh-TW" sz="2100" dirty="0" smtClean="0">
                <a:latin typeface="+mj-ea"/>
                <a:ea typeface="+mj-ea"/>
              </a:rPr>
              <a:t>STEP. 14 EB</a:t>
            </a:r>
          </a:p>
          <a:p>
            <a:pPr marL="457200" indent="-457200">
              <a:buAutoNum type="arabicPeriod"/>
            </a:pPr>
            <a:r>
              <a:rPr lang="en-US" altLang="zh-TW" sz="2100" dirty="0" smtClean="0">
                <a:latin typeface="+mj-ea"/>
                <a:ea typeface="+mj-ea"/>
              </a:rPr>
              <a:t>LP-NITRIDE N01 &gt;</a:t>
            </a:r>
            <a:r>
              <a:rPr lang="en-US" altLang="zh-TW" sz="2100" dirty="0" smtClean="0">
                <a:solidFill>
                  <a:srgbClr val="0070C0"/>
                </a:solidFill>
                <a:latin typeface="+mj-ea"/>
                <a:ea typeface="+mj-ea"/>
              </a:rPr>
              <a:t> STEP. 17 SB  </a:t>
            </a:r>
            <a:r>
              <a:rPr lang="en-US" altLang="zh-TW" sz="2100" dirty="0" smtClean="0">
                <a:latin typeface="+mj-ea"/>
                <a:ea typeface="+mj-ea"/>
              </a:rPr>
              <a:t>STEP.18 EB</a:t>
            </a:r>
          </a:p>
          <a:p>
            <a:pPr marL="457200" indent="-457200">
              <a:buFont typeface="Wingdings 2" panose="05020102010507070707" pitchFamily="18" charset="2"/>
              <a:buAutoNum type="arabicPeriod"/>
            </a:pPr>
            <a:r>
              <a:rPr lang="en-US" altLang="zh-TW" sz="2100" dirty="0" smtClean="0">
                <a:latin typeface="+mj-ea"/>
                <a:ea typeface="+mj-ea"/>
              </a:rPr>
              <a:t>LP-TEOS T05 &gt; </a:t>
            </a:r>
            <a:r>
              <a:rPr lang="en-US" altLang="zh-TW" sz="2100" dirty="0">
                <a:solidFill>
                  <a:srgbClr val="0070C0"/>
                </a:solidFill>
                <a:latin typeface="+mj-ea"/>
              </a:rPr>
              <a:t>STEP. </a:t>
            </a:r>
            <a:r>
              <a:rPr lang="en-US" altLang="zh-TW" sz="2100" dirty="0" smtClean="0">
                <a:solidFill>
                  <a:srgbClr val="0070C0"/>
                </a:solidFill>
                <a:latin typeface="+mj-ea"/>
              </a:rPr>
              <a:t>13 SB  </a:t>
            </a:r>
            <a:r>
              <a:rPr lang="en-US" altLang="zh-TW" sz="2100" dirty="0">
                <a:latin typeface="+mj-ea"/>
              </a:rPr>
              <a:t>STEP. 14 EB</a:t>
            </a:r>
          </a:p>
          <a:p>
            <a:pPr marL="0" indent="0">
              <a:buNone/>
            </a:pP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三、爐</a:t>
            </a:r>
            <a:r>
              <a:rPr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</a:t>
            </a:r>
            <a:r>
              <a:rPr lang="en-US" altLang="zh-TW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PM</a:t>
            </a:r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總學習進度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0452940"/>
              </p:ext>
            </p:extLst>
          </p:nvPr>
        </p:nvGraphicFramePr>
        <p:xfrm>
          <a:off x="1043608" y="1417638"/>
          <a:ext cx="6120680" cy="4857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238443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7600999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201789071"/>
                    </a:ext>
                  </a:extLst>
                </a:gridCol>
              </a:tblGrid>
              <a:tr h="40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PM 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完成進度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+mj-ea"/>
                          <a:ea typeface="+mj-ea"/>
                        </a:rPr>
                        <a:t>備註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199640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251990041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81750238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SPM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52432630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硬體更換清潔之外檢查項目 需再熟悉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26802607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LP-P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硬體更換清潔之外檢查項目 需再熟悉　</a:t>
                      </a:r>
                      <a:endParaRPr kumimoji="0" lang="zh-TW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12385775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硬體更換清潔之外檢查項目 需再熟悉　</a:t>
                      </a:r>
                      <a:endParaRPr kumimoji="0" lang="zh-TW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895739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QPM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130821398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YPM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石英管路安裝尚不熟悉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63132174"/>
                  </a:ext>
                </a:extLst>
              </a:tr>
              <a:tr h="335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POCL3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Quartz</a:t>
                      </a:r>
                      <a:r>
                        <a:rPr lang="en-US" altLang="zh-TW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 Piping</a:t>
                      </a:r>
                      <a:r>
                        <a:rPr lang="zh-TW" altLang="en-US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沒親自安裝實作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987577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3961369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硬體更換清潔之外檢查項目 需再熟悉　</a:t>
                      </a:r>
                      <a:endParaRPr kumimoji="0" lang="zh-TW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2994571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GRD MPM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060545417"/>
                  </a:ext>
                </a:extLst>
              </a:tr>
            </a:tbl>
          </a:graphicData>
        </a:graphic>
      </p:graphicFrame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10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C21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報告內容</a:t>
            </a:r>
            <a:endParaRPr lang="zh-TW" altLang="en-US" dirty="0" smtClean="0">
              <a:solidFill>
                <a:srgbClr val="FC21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周經歷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二、學習心得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三、爐管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總學習進度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cs typeface="Arial" panose="020B0604020202020204" pitchFamily="34" charset="0"/>
              </a:rPr>
              <a:t>一、兩周經歷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1916832"/>
            <a:ext cx="4233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4/12 4/13</a:t>
            </a:r>
            <a:r>
              <a:rPr lang="zh-TW" altLang="en-US" sz="2200" dirty="0" smtClean="0">
                <a:latin typeface="+mj-ea"/>
                <a:ea typeface="+mj-ea"/>
              </a:rPr>
              <a:t>拿手機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4/15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RTP-2 25PM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4/16 </a:t>
            </a:r>
            <a:r>
              <a:rPr lang="zh-TW" altLang="en-US" sz="2200" dirty="0" smtClean="0">
                <a:latin typeface="+mj-ea"/>
                <a:ea typeface="+mj-ea"/>
              </a:rPr>
              <a:t>拿手機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4/17</a:t>
            </a:r>
            <a:r>
              <a:rPr lang="zh-TW" altLang="en-US" sz="2200" dirty="0" smtClean="0">
                <a:latin typeface="+mj-ea"/>
                <a:ea typeface="+mj-ea"/>
              </a:rPr>
              <a:t> 跟值夜班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4/19~4/23</a:t>
            </a:r>
            <a:r>
              <a:rPr lang="zh-TW" altLang="en-US" sz="2200" dirty="0" smtClean="0">
                <a:latin typeface="+mj-ea"/>
                <a:ea typeface="+mj-ea"/>
              </a:rPr>
              <a:t>小夜跟值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1.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研磨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GRD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Motor Control Board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控制部分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MCON1.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Z1 Axis SERVOMOTOR UP DONW sensor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Z2 Axis SERVOMOTOR UP DONW sensor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T Arm </a:t>
            </a: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stepping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motor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Z1 Z2 spindle motor </a:t>
            </a:r>
          </a:p>
          <a:p>
            <a:pPr marL="0" indent="0">
              <a:buNone/>
              <a:defRPr/>
            </a:pP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Position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table stepping motor  &amp; motor driver &amp; Wafer sensor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Z1 Z2 Brush clean </a:t>
            </a:r>
            <a:r>
              <a:rPr lang="en-US" altLang="zh-TW" sz="1500" dirty="0" err="1">
                <a:solidFill>
                  <a:schemeClr val="tx2"/>
                </a:solidFill>
                <a:latin typeface="+mj-ea"/>
                <a:ea typeface="+mj-ea"/>
              </a:rPr>
              <a:t>water,Brush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 rotation detection sensor  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M pad Vacuum sensor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L pad vacuum sensor</a:t>
            </a:r>
          </a:p>
          <a:p>
            <a:pPr marL="0" indent="0">
              <a:buNone/>
              <a:defRPr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....</a:t>
            </a: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MCON2.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R-pad Vacuum sensor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Spinner Vacuum sensor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Spinner motor 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Robot X + Z + R + </a:t>
            </a:r>
            <a:r>
              <a:rPr lang="el-GR" altLang="zh-TW" sz="1500" dirty="0">
                <a:solidFill>
                  <a:schemeClr val="tx2"/>
                </a:solidFill>
                <a:latin typeface="+mj-ea"/>
                <a:ea typeface="+mj-ea"/>
              </a:rPr>
              <a:t>θ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Axis stepping motor </a:t>
            </a: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&amp; </a:t>
            </a:r>
          </a:p>
          <a:p>
            <a:pPr marL="0" indent="0">
              <a:buNone/>
            </a:pP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ZERO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point </a:t>
            </a: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sensor &amp;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overrun </a:t>
            </a: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sensor &amp; </a:t>
            </a: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step-out sensor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Z1 Z2 chuck servomotor &amp; chuck vacuum &amp; zero point sensor</a:t>
            </a:r>
          </a:p>
          <a:p>
            <a:pPr marL="0" indent="0">
              <a:buNone/>
            </a:pPr>
            <a:endParaRPr lang="en-US" altLang="zh-TW" sz="1500" dirty="0">
              <a:solidFill>
                <a:schemeClr val="tx2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</a:rPr>
              <a:t>....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15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MCON3.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T arm step up </a:t>
            </a:r>
            <a:r>
              <a:rPr lang="en-US" altLang="zh-TW" sz="1500" dirty="0" smtClean="0">
                <a:solidFill>
                  <a:schemeClr val="tx2"/>
                </a:solidFill>
                <a:latin typeface="+mj-ea"/>
                <a:ea typeface="+mj-ea"/>
              </a:rPr>
              <a:t>/ down</a:t>
            </a:r>
            <a:endParaRPr lang="en-US" altLang="zh-TW" sz="15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500" dirty="0">
                <a:solidFill>
                  <a:schemeClr val="tx2"/>
                </a:solidFill>
                <a:latin typeface="+mj-ea"/>
                <a:ea typeface="+mj-ea"/>
              </a:rPr>
              <a:t>Robot Z-Axis Servo Motor</a:t>
            </a:r>
          </a:p>
          <a:p>
            <a:pPr marL="0" indent="0">
              <a:buNone/>
            </a:pPr>
            <a:endParaRPr lang="en-US" altLang="zh-TW" sz="15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2.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VL800- ID65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ID64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ID65: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Check Boat Elevator</a:t>
            </a:r>
            <a:r>
              <a:rPr lang="zh-TW" altLang="en-US" sz="2200" dirty="0" smtClean="0">
                <a:latin typeface="+mj-ea"/>
                <a:ea typeface="+mj-ea"/>
              </a:rPr>
              <a:t>位置是否</a:t>
            </a:r>
            <a:r>
              <a:rPr lang="en-US" altLang="zh-TW" sz="2200" dirty="0" smtClean="0">
                <a:latin typeface="+mj-ea"/>
                <a:ea typeface="+mj-ea"/>
              </a:rPr>
              <a:t>OK</a:t>
            </a:r>
            <a:r>
              <a:rPr lang="zh-TW" altLang="en-US" sz="2200" dirty="0" smtClean="0">
                <a:latin typeface="+mj-ea"/>
                <a:ea typeface="+mj-ea"/>
              </a:rPr>
              <a:t>及</a:t>
            </a:r>
            <a:r>
              <a:rPr lang="en-US" altLang="zh-TW" sz="2200" dirty="0" smtClean="0">
                <a:latin typeface="+mj-ea"/>
                <a:ea typeface="+mj-ea"/>
              </a:rPr>
              <a:t>VL800</a:t>
            </a:r>
            <a:r>
              <a:rPr lang="zh-TW" altLang="en-US" sz="2200" dirty="0" smtClean="0">
                <a:latin typeface="+mj-ea"/>
                <a:ea typeface="+mj-ea"/>
              </a:rPr>
              <a:t>顯示在</a:t>
            </a:r>
            <a:r>
              <a:rPr lang="en-US" altLang="zh-TW" sz="2200" dirty="0" smtClean="0">
                <a:latin typeface="+mj-ea"/>
                <a:ea typeface="+mj-ea"/>
              </a:rPr>
              <a:t>P04</a:t>
            </a:r>
            <a:r>
              <a:rPr lang="zh-TW" altLang="en-US" sz="2200" dirty="0" smtClean="0">
                <a:latin typeface="+mj-ea"/>
                <a:ea typeface="+mj-ea"/>
              </a:rPr>
              <a:t>位置。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Check P04 sensor</a:t>
            </a:r>
            <a:r>
              <a:rPr lang="zh-TW" altLang="en-US" sz="2200" dirty="0" smtClean="0">
                <a:latin typeface="+mj-ea"/>
                <a:ea typeface="+mj-ea"/>
              </a:rPr>
              <a:t>有沒有亮，視情況調整</a:t>
            </a:r>
            <a:r>
              <a:rPr lang="en-US" altLang="zh-TW" sz="2200" dirty="0" smtClean="0">
                <a:latin typeface="+mj-ea"/>
                <a:ea typeface="+mj-ea"/>
              </a:rPr>
              <a:t>P04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Sensor</a:t>
            </a:r>
            <a:r>
              <a:rPr lang="zh-TW" altLang="en-US" sz="2200" smtClean="0">
                <a:latin typeface="+mj-ea"/>
                <a:ea typeface="+mj-ea"/>
              </a:rPr>
              <a:t>位置，</a:t>
            </a:r>
            <a:r>
              <a:rPr lang="en-US" altLang="zh-TW" sz="2200" dirty="0" smtClean="0">
                <a:latin typeface="+mj-ea"/>
                <a:ea typeface="+mj-ea"/>
              </a:rPr>
              <a:t>OK</a:t>
            </a:r>
            <a:r>
              <a:rPr lang="zh-TW" altLang="en-US" sz="2200" dirty="0" smtClean="0">
                <a:latin typeface="+mj-ea"/>
                <a:ea typeface="+mj-ea"/>
              </a:rPr>
              <a:t>後 </a:t>
            </a:r>
            <a:r>
              <a:rPr lang="en-US" altLang="zh-TW" sz="2200" dirty="0" smtClean="0">
                <a:latin typeface="+mj-ea"/>
                <a:ea typeface="+mj-ea"/>
              </a:rPr>
              <a:t>Remote &gt; Reset</a:t>
            </a:r>
            <a:r>
              <a:rPr lang="zh-TW" altLang="en-US" sz="2200" dirty="0" smtClean="0">
                <a:latin typeface="+mj-ea"/>
                <a:ea typeface="+mj-ea"/>
              </a:rPr>
              <a:t>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ID64: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轉子異常，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Manual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M06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Test </a:t>
            </a:r>
            <a:r>
              <a:rPr lang="zh-TW" altLang="en-US" sz="2200" dirty="0" smtClean="0">
                <a:latin typeface="+mj-ea"/>
                <a:ea typeface="+mj-ea"/>
              </a:rPr>
              <a:t>轉子旋轉狀況，按</a:t>
            </a:r>
            <a:r>
              <a:rPr lang="zh-TW" altLang="en-US" sz="2200" dirty="0">
                <a:latin typeface="+mj-ea"/>
                <a:ea typeface="+mj-ea"/>
              </a:rPr>
              <a:t>壓</a:t>
            </a:r>
            <a:r>
              <a:rPr lang="en-US" altLang="zh-TW" sz="2200" dirty="0" smtClean="0">
                <a:latin typeface="+mj-ea"/>
                <a:ea typeface="+mj-ea"/>
              </a:rPr>
              <a:t>CW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&amp;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CCW</a:t>
            </a:r>
            <a:r>
              <a:rPr lang="zh-TW" altLang="en-US" sz="2200" dirty="0" smtClean="0">
                <a:latin typeface="+mj-ea"/>
                <a:ea typeface="+mj-ea"/>
              </a:rPr>
              <a:t>找回</a:t>
            </a:r>
            <a:r>
              <a:rPr lang="en-US" altLang="zh-TW" sz="2200" dirty="0" smtClean="0">
                <a:latin typeface="+mj-ea"/>
                <a:ea typeface="+mj-ea"/>
              </a:rPr>
              <a:t>P01</a:t>
            </a:r>
            <a:r>
              <a:rPr lang="zh-TW" altLang="en-US" sz="2200" dirty="0" smtClean="0">
                <a:latin typeface="+mj-ea"/>
                <a:ea typeface="+mj-ea"/>
              </a:rPr>
              <a:t>位置，檢查</a:t>
            </a:r>
            <a:r>
              <a:rPr lang="en-US" altLang="zh-TW" sz="2200" dirty="0" smtClean="0">
                <a:latin typeface="+mj-ea"/>
                <a:ea typeface="+mj-ea"/>
              </a:rPr>
              <a:t>M06</a:t>
            </a:r>
            <a:r>
              <a:rPr lang="zh-TW" altLang="en-US" sz="2200" dirty="0" smtClean="0">
                <a:latin typeface="+mj-ea"/>
                <a:ea typeface="+mj-ea"/>
              </a:rPr>
              <a:t> 轉子鐵片穿過 </a:t>
            </a:r>
            <a:r>
              <a:rPr lang="en-US" altLang="zh-TW" sz="2200" dirty="0" smtClean="0">
                <a:latin typeface="+mj-ea"/>
                <a:ea typeface="+mj-ea"/>
              </a:rPr>
              <a:t>P01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Sensor</a:t>
            </a:r>
            <a:r>
              <a:rPr lang="zh-TW" altLang="en-US" sz="2200" dirty="0" smtClean="0">
                <a:latin typeface="+mj-ea"/>
                <a:ea typeface="+mj-ea"/>
              </a:rPr>
              <a:t>時是否正常，</a:t>
            </a:r>
            <a:r>
              <a:rPr lang="en-US" altLang="zh-TW" sz="2200" dirty="0" smtClean="0">
                <a:latin typeface="+mj-ea"/>
                <a:ea typeface="+mj-ea"/>
              </a:rPr>
              <a:t>Check Remote</a:t>
            </a:r>
            <a:r>
              <a:rPr lang="zh-TW" altLang="en-US" sz="2200" dirty="0" smtClean="0">
                <a:latin typeface="+mj-ea"/>
                <a:ea typeface="+mj-ea"/>
              </a:rPr>
              <a:t>後旋轉狀況，</a:t>
            </a:r>
            <a:r>
              <a:rPr lang="en-US" altLang="zh-TW" sz="2200" dirty="0" smtClean="0">
                <a:latin typeface="+mj-ea"/>
                <a:ea typeface="+mj-ea"/>
              </a:rPr>
              <a:t>OK</a:t>
            </a:r>
            <a:r>
              <a:rPr lang="zh-TW" altLang="en-US" sz="2200" dirty="0" smtClean="0">
                <a:latin typeface="+mj-ea"/>
                <a:ea typeface="+mj-ea"/>
              </a:rPr>
              <a:t>後</a:t>
            </a:r>
            <a:r>
              <a:rPr lang="en-US" altLang="zh-TW" sz="2200" dirty="0" smtClean="0">
                <a:latin typeface="+mj-ea"/>
                <a:ea typeface="+mj-ea"/>
              </a:rPr>
              <a:t>Reset</a:t>
            </a:r>
            <a:r>
              <a:rPr lang="zh-TW" altLang="en-US" sz="2200" dirty="0" smtClean="0">
                <a:latin typeface="+mj-ea"/>
                <a:ea typeface="+mj-ea"/>
              </a:rPr>
              <a:t>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5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TEL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Driver Switch</a:t>
            </a:r>
          </a:p>
          <a:p>
            <a:pPr marL="0" indent="0">
              <a:buNone/>
            </a:pPr>
            <a:endParaRPr lang="en-US" altLang="zh-TW" sz="15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5847"/>
              </p:ext>
            </p:extLst>
          </p:nvPr>
        </p:nvGraphicFramePr>
        <p:xfrm>
          <a:off x="919470" y="2304866"/>
          <a:ext cx="76129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567">
                  <a:extLst>
                    <a:ext uri="{9D8B030D-6E8A-4147-A177-3AD203B41FA5}">
                      <a16:colId xmlns:a16="http://schemas.microsoft.com/office/drawing/2014/main" val="1381358594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3487224914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3950709710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3101474497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2419915965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2795495827"/>
                    </a:ext>
                  </a:extLst>
                </a:gridCol>
                <a:gridCol w="1087567">
                  <a:extLst>
                    <a:ext uri="{9D8B030D-6E8A-4147-A177-3AD203B41FA5}">
                      <a16:colId xmlns:a16="http://schemas.microsoft.com/office/drawing/2014/main" val="1421061400"/>
                    </a:ext>
                  </a:extLst>
                </a:gridCol>
              </a:tblGrid>
              <a:tr h="404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7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CPOT LR</a:t>
                      </a:r>
                    </a:p>
                    <a:p>
                      <a:pPr algn="ctr"/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CHAND</a:t>
                      </a:r>
                    </a:p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WAF1</a:t>
                      </a:r>
                    </a:p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WAF5</a:t>
                      </a:r>
                    </a:p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FB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WAFR</a:t>
                      </a:r>
                    </a:p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ROT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EL-UD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ARM-SWG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35445"/>
                  </a:ext>
                </a:extLst>
              </a:tr>
              <a:tr h="4446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FULL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HALF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HALF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HALF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7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FULL</a:t>
                      </a:r>
                      <a:endParaRPr kumimoji="0" lang="zh-TW" altLang="en-US" sz="170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HALF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HALF</a:t>
                      </a:r>
                      <a:endParaRPr lang="zh-TW" altLang="en-US" sz="17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32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3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72400" cy="51830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小夜</a:t>
            </a: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FOLLOW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日班事項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3669" y="1562932"/>
            <a:ext cx="35787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Follow PM</a:t>
            </a:r>
            <a:r>
              <a:rPr lang="zh-TW" altLang="en-US" dirty="0" smtClean="0">
                <a:latin typeface="+mj-ea"/>
                <a:ea typeface="+mj-ea"/>
              </a:rPr>
              <a:t>後測機</a:t>
            </a:r>
            <a:r>
              <a:rPr lang="en-US" altLang="zh-TW" dirty="0" smtClean="0">
                <a:latin typeface="+mj-ea"/>
                <a:ea typeface="+mj-ea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EMS</a:t>
            </a:r>
            <a:r>
              <a:rPr lang="zh-TW" altLang="en-US" dirty="0" smtClean="0">
                <a:latin typeface="+mj-ea"/>
                <a:ea typeface="+mj-ea"/>
              </a:rPr>
              <a:t>  選機台後 點選</a:t>
            </a:r>
            <a:r>
              <a:rPr lang="en-US" altLang="zh-TW" dirty="0" smtClean="0">
                <a:latin typeface="+mj-ea"/>
                <a:ea typeface="+mj-ea"/>
              </a:rPr>
              <a:t>Entity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ea"/>
                <a:ea typeface="+mj-ea"/>
              </a:rPr>
              <a:t>顯示</a:t>
            </a:r>
            <a:r>
              <a:rPr lang="en-US" altLang="zh-TW" dirty="0" smtClean="0">
                <a:latin typeface="+mj-ea"/>
                <a:ea typeface="+mj-ea"/>
              </a:rPr>
              <a:t>24</a:t>
            </a:r>
            <a:r>
              <a:rPr lang="zh-TW" altLang="en-US" dirty="0" smtClean="0">
                <a:latin typeface="+mj-ea"/>
                <a:ea typeface="+mj-ea"/>
              </a:rPr>
              <a:t>小時內測機</a:t>
            </a:r>
            <a:r>
              <a:rPr lang="en-US" altLang="zh-TW" dirty="0" smtClean="0">
                <a:latin typeface="+mj-ea"/>
                <a:ea typeface="+mj-ea"/>
              </a:rPr>
              <a:t>DATA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+mj-ea"/>
                <a:ea typeface="+mj-ea"/>
              </a:rPr>
              <a:t>厚度 </a:t>
            </a:r>
            <a:r>
              <a:rPr lang="en-US" altLang="zh-TW" dirty="0" smtClean="0">
                <a:latin typeface="+mj-ea"/>
                <a:ea typeface="+mj-ea"/>
              </a:rPr>
              <a:t>&gt;</a:t>
            </a:r>
            <a:r>
              <a:rPr lang="zh-TW" altLang="en-US" dirty="0" smtClean="0">
                <a:latin typeface="+mj-ea"/>
                <a:ea typeface="+mj-ea"/>
              </a:rPr>
              <a:t> 調整溫度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(PE</a:t>
            </a:r>
            <a:r>
              <a:rPr lang="zh-TW" altLang="en-US" dirty="0" smtClean="0">
                <a:latin typeface="+mj-ea"/>
                <a:ea typeface="+mj-ea"/>
              </a:rPr>
              <a:t>不在</a:t>
            </a:r>
            <a:r>
              <a:rPr lang="en-US" altLang="zh-TW" dirty="0" smtClean="0">
                <a:latin typeface="+mj-ea"/>
                <a:ea typeface="+mj-ea"/>
              </a:rPr>
              <a:t>&amp;AP</a:t>
            </a:r>
            <a:r>
              <a:rPr lang="zh-TW" altLang="en-US" dirty="0" smtClean="0">
                <a:latin typeface="+mj-ea"/>
                <a:ea typeface="+mj-ea"/>
              </a:rPr>
              <a:t>不調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TEOS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Range &gt; </a:t>
            </a:r>
            <a:r>
              <a:rPr lang="zh-TW" altLang="en-US" dirty="0" smtClean="0">
                <a:latin typeface="+mj-ea"/>
                <a:ea typeface="+mj-ea"/>
              </a:rPr>
              <a:t>調整傳送</a:t>
            </a:r>
            <a:endParaRPr lang="en-US" altLang="zh-TW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+mj-ea"/>
                <a:ea typeface="+mj-ea"/>
              </a:rPr>
              <a:t>PTC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&gt;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Check PTC</a:t>
            </a:r>
            <a:r>
              <a:rPr lang="zh-TW" altLang="en-US" dirty="0" smtClean="0">
                <a:latin typeface="+mj-ea"/>
                <a:ea typeface="+mj-ea"/>
              </a:rPr>
              <a:t>位置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及分布情形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再檢查機台或是調整傳送</a:t>
            </a:r>
            <a:r>
              <a:rPr lang="en-US" altLang="zh-TW" dirty="0" smtClean="0">
                <a:latin typeface="+mj-ea"/>
                <a:ea typeface="+mj-ea"/>
              </a:rPr>
              <a:t>&amp;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Purge again &amp; </a:t>
            </a:r>
            <a:r>
              <a:rPr lang="zh-TW" altLang="en-US" dirty="0" smtClean="0">
                <a:latin typeface="+mj-ea"/>
                <a:ea typeface="+mj-ea"/>
              </a:rPr>
              <a:t>確認量測程式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…</a:t>
            </a:r>
            <a:r>
              <a:rPr lang="en-US" altLang="zh-TW" dirty="0" err="1" smtClean="0">
                <a:latin typeface="+mj-ea"/>
                <a:ea typeface="+mj-ea"/>
              </a:rPr>
              <a:t>etc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84" y="1588515"/>
            <a:ext cx="395129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9D067-8EBD-4CCF-BAEF-A1C42F74ABE5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55577</TotalTime>
  <Words>532</Words>
  <Application>Microsoft Office PowerPoint</Application>
  <PresentationFormat>如螢幕大小 (4:3)</PresentationFormat>
  <Paragraphs>138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</vt:lpstr>
      <vt:lpstr>Wingdings 2</vt:lpstr>
      <vt:lpstr>Nuvoton佈景主題</vt:lpstr>
      <vt:lpstr>爐管新人學習進度報告</vt:lpstr>
      <vt:lpstr>報告內容</vt:lpstr>
      <vt:lpstr>一、兩周經歷</vt:lpstr>
      <vt:lpstr>二、學習心得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三、爐管PM總學習進度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598</cp:revision>
  <dcterms:created xsi:type="dcterms:W3CDTF">2012-03-21T02:57:47Z</dcterms:created>
  <dcterms:modified xsi:type="dcterms:W3CDTF">2021-05-16T02:47:39Z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36400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