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6" r:id="rId1"/>
    <p:sldMasterId id="2147486561" r:id="rId2"/>
    <p:sldMasterId id="2147486562" r:id="rId3"/>
  </p:sldMasterIdLst>
  <p:notesMasterIdLst>
    <p:notesMasterId r:id="rId20"/>
  </p:notesMasterIdLst>
  <p:sldIdLst>
    <p:sldId id="257" r:id="rId4"/>
    <p:sldId id="262" r:id="rId5"/>
    <p:sldId id="258" r:id="rId6"/>
    <p:sldId id="395" r:id="rId7"/>
    <p:sldId id="397" r:id="rId8"/>
    <p:sldId id="398" r:id="rId9"/>
    <p:sldId id="399" r:id="rId10"/>
    <p:sldId id="400" r:id="rId11"/>
    <p:sldId id="396" r:id="rId12"/>
    <p:sldId id="284" r:id="rId13"/>
    <p:sldId id="406" r:id="rId14"/>
    <p:sldId id="405" r:id="rId15"/>
    <p:sldId id="404" r:id="rId16"/>
    <p:sldId id="261" r:id="rId17"/>
    <p:sldId id="372" r:id="rId18"/>
    <p:sldId id="2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5A48709-1322-4E05-97E7-9A291CDB9E39}">
          <p14:sldIdLst>
            <p14:sldId id="257"/>
            <p14:sldId id="262"/>
            <p14:sldId id="258"/>
            <p14:sldId id="395"/>
            <p14:sldId id="397"/>
            <p14:sldId id="398"/>
            <p14:sldId id="399"/>
            <p14:sldId id="400"/>
            <p14:sldId id="396"/>
            <p14:sldId id="284"/>
            <p14:sldId id="406"/>
            <p14:sldId id="405"/>
            <p14:sldId id="404"/>
            <p14:sldId id="261"/>
            <p14:sldId id="372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941" autoAdjust="0"/>
  </p:normalViewPr>
  <p:slideViewPr>
    <p:cSldViewPr snapToGrid="0">
      <p:cViewPr varScale="1">
        <p:scale>
          <a:sx n="114" d="100"/>
          <a:sy n="114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03CBA-556B-494F-B75C-E8C7055D895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8AE13-1A93-4F37-9380-BD77ABBA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7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1383A579-E5BC-4769-0BD8-5479F1E657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C024931E-E5D8-1D57-013A-32417A92BA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Date Placeholder 3">
            <a:extLst>
              <a:ext uri="{FF2B5EF4-FFF2-40B4-BE49-F238E27FC236}">
                <a16:creationId xmlns:a16="http://schemas.microsoft.com/office/drawing/2014/main" id="{5A24A3B2-D382-15B5-CF08-F504697ADB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73B7C94-5FE6-4279-BE34-E7BBA22CE8B4}" type="datetime1">
              <a:rPr lang="zh-TW" altLang="en-US" smtClean="0"/>
              <a:pPr>
                <a:spcBef>
                  <a:spcPct val="0"/>
                </a:spcBef>
              </a:pPr>
              <a:t>2024/9/20</a:t>
            </a:fld>
            <a:endParaRPr lang="zh-TW" altLang="en-US"/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030C96D0-3EE2-BD9A-62F0-3F9CCD288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51D3B89-92F8-4AE4-BBFB-64AB9BF8DFC7}" type="slidenum">
              <a:rPr lang="zh-TW" altLang="en-US" smtClean="0"/>
              <a:pPr>
                <a:spcBef>
                  <a:spcPct val="0"/>
                </a:spcBef>
              </a:pPr>
              <a:t>1</a:t>
            </a:fld>
            <a:endParaRPr lang="zh-TW" altLang="en-US"/>
          </a:p>
        </p:txBody>
      </p:sp>
      <p:sp>
        <p:nvSpPr>
          <p:cNvPr id="9222" name="Footer Placeholder 1">
            <a:extLst>
              <a:ext uri="{FF2B5EF4-FFF2-40B4-BE49-F238E27FC236}">
                <a16:creationId xmlns:a16="http://schemas.microsoft.com/office/drawing/2014/main" id="{0D5776AA-C13E-9951-8404-0D9616AFBB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>
            <a:extLst>
              <a:ext uri="{FF2B5EF4-FFF2-40B4-BE49-F238E27FC236}">
                <a16:creationId xmlns:a16="http://schemas.microsoft.com/office/drawing/2014/main" id="{93948964-B601-5F74-9FEF-0E14E8779D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3" name="圓角矩形 14">
            <a:extLst>
              <a:ext uri="{FF2B5EF4-FFF2-40B4-BE49-F238E27FC236}">
                <a16:creationId xmlns:a16="http://schemas.microsoft.com/office/drawing/2014/main" id="{071881FD-7BCE-F5E6-9E91-AEAF6541FEDE}"/>
              </a:ext>
            </a:extLst>
          </p:cNvPr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C6B33A2E-5248-9D08-3064-022F4E755D5C}"/>
              </a:ext>
            </a:extLst>
          </p:cNvPr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4EA2F337-C835-EC00-838D-BDC1B13434DA}"/>
              </a:ext>
            </a:extLst>
          </p:cNvPr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7">
            <a:extLst>
              <a:ext uri="{FF2B5EF4-FFF2-40B4-BE49-F238E27FC236}">
                <a16:creationId xmlns:a16="http://schemas.microsoft.com/office/drawing/2014/main" id="{210A62F9-4E5B-4E49-5C0B-3AF46F5E690A}"/>
              </a:ext>
            </a:extLst>
          </p:cNvPr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7" name="Picture 16" descr="PPT-1">
            <a:extLst>
              <a:ext uri="{FF2B5EF4-FFF2-40B4-BE49-F238E27FC236}">
                <a16:creationId xmlns:a16="http://schemas.microsoft.com/office/drawing/2014/main" id="{8E17E82D-72D5-5FC1-2991-754BE273E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日期版面配置區 27">
            <a:extLst>
              <a:ext uri="{FF2B5EF4-FFF2-40B4-BE49-F238E27FC236}">
                <a16:creationId xmlns:a16="http://schemas.microsoft.com/office/drawing/2014/main" id="{BD2FD556-1E8D-978D-8031-64CEA792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FC8D0-0248-4C10-8C24-7F6C3D234401}" type="datetime1">
              <a:rPr lang="zh-TW" altLang="en-US"/>
              <a:pPr>
                <a:defRPr/>
              </a:pPr>
              <a:t>2024/9/20</a:t>
            </a:fld>
            <a:endParaRPr lang="zh-TW" altLang="en-US"/>
          </a:p>
        </p:txBody>
      </p:sp>
      <p:sp>
        <p:nvSpPr>
          <p:cNvPr id="11" name="頁尾版面配置區 16">
            <a:extLst>
              <a:ext uri="{FF2B5EF4-FFF2-40B4-BE49-F238E27FC236}">
                <a16:creationId xmlns:a16="http://schemas.microsoft.com/office/drawing/2014/main" id="{C5F589C9-7FD9-AA97-C2F2-D7CBDCB3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投影片編號版面配置區 28">
            <a:extLst>
              <a:ext uri="{FF2B5EF4-FFF2-40B4-BE49-F238E27FC236}">
                <a16:creationId xmlns:a16="http://schemas.microsoft.com/office/drawing/2014/main" id="{915A38FB-B35C-36A1-E93D-FFE8CC5B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07EA6-6A5D-42EE-A684-5E2C3529401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402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>
            <a:extLst>
              <a:ext uri="{FF2B5EF4-FFF2-40B4-BE49-F238E27FC236}">
                <a16:creationId xmlns:a16="http://schemas.microsoft.com/office/drawing/2014/main" id="{5107C1F1-7FA8-4708-88D0-94E951AC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0D8E1-73C7-47F8-AAF7-E2BF9F09EA6D}" type="datetime1">
              <a:rPr lang="zh-TW" altLang="en-US"/>
              <a:pPr>
                <a:defRPr/>
              </a:pPr>
              <a:t>2024/9/20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272B6E-4BDA-3196-ADD2-3DBA83D7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>
            <a:extLst>
              <a:ext uri="{FF2B5EF4-FFF2-40B4-BE49-F238E27FC236}">
                <a16:creationId xmlns:a16="http://schemas.microsoft.com/office/drawing/2014/main" id="{A4FF2BF8-9D85-5F47-88D3-825745BB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E2156-F097-4AE2-804D-D68213AA877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21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3A54FA75-C3D6-3172-6AB2-A4946D63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09AA1-1A42-4A25-87A3-AE45DFE6AED8}" type="datetime1">
              <a:rPr lang="zh-TW" altLang="en-US"/>
              <a:pPr>
                <a:defRPr/>
              </a:pPr>
              <a:t>2024/9/20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1D2D93BB-D683-E2BF-9F26-CFBD3468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F06F8326-AE1C-A26C-67DF-6862F41D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17F7-C305-486A-A0C3-89689A02888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0799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>
            <a:extLst>
              <a:ext uri="{FF2B5EF4-FFF2-40B4-BE49-F238E27FC236}">
                <a16:creationId xmlns:a16="http://schemas.microsoft.com/office/drawing/2014/main" id="{B60C7712-2490-64CE-C962-04CB51C6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AE0C4-7232-45BB-8DDC-64067588AE2D}" type="datetime1">
              <a:rPr lang="zh-TW" altLang="en-US"/>
              <a:pPr>
                <a:defRPr/>
              </a:pPr>
              <a:t>2024/9/20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9A2AF1-0C91-E757-702C-CB434F96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>
            <a:extLst>
              <a:ext uri="{FF2B5EF4-FFF2-40B4-BE49-F238E27FC236}">
                <a16:creationId xmlns:a16="http://schemas.microsoft.com/office/drawing/2014/main" id="{BF39A63A-9021-EF74-F7F5-EB1BB0E4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1F85D-47E0-47FB-8D3F-5A0955AC54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53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F988BE82-F05A-ED06-A8FC-48F33A0E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D26A2-719C-436A-A75C-E6994596117B}" type="datetime1">
              <a:rPr lang="zh-TW" altLang="en-US"/>
              <a:pPr>
                <a:defRPr/>
              </a:pPr>
              <a:t>2024/9/20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494B676A-CF49-A35A-C0A7-41E15314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13153BF6-715C-50C3-C917-595E00F2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45418-90BA-49B4-AC65-02DB835BC7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05867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7564BF86-3697-513D-39F9-7C704EDB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C5AC6-8011-403B-8636-348D3068C500}" type="datetime1">
              <a:rPr lang="zh-TW" altLang="en-US"/>
              <a:pPr>
                <a:defRPr/>
              </a:pPr>
              <a:t>2024/9/20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76723FDB-FBC5-5A03-2D5C-4483C788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032736D5-1B51-8418-6BF1-5592C9C5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42619-D13C-4AD6-85EC-540D22427CA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10071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84337C9-2388-5B28-8909-95D171FE6E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>
            <a:extLst>
              <a:ext uri="{FF2B5EF4-FFF2-40B4-BE49-F238E27FC236}">
                <a16:creationId xmlns:a16="http://schemas.microsoft.com/office/drawing/2014/main" id="{E17E8D88-9880-F96A-CD67-62736BD5CF7F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>
            <a:extLst>
              <a:ext uri="{FF2B5EF4-FFF2-40B4-BE49-F238E27FC236}">
                <a16:creationId xmlns:a16="http://schemas.microsoft.com/office/drawing/2014/main" id="{36A36B28-B404-E590-EFA8-2D4B450D45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>
            <a:extLst>
              <a:ext uri="{FF2B5EF4-FFF2-40B4-BE49-F238E27FC236}">
                <a16:creationId xmlns:a16="http://schemas.microsoft.com/office/drawing/2014/main" id="{2E57F6BA-72D7-9D4C-46D3-362B2D29BF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FA88CDDF-ECBA-E57B-B025-ADB3AA3EA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600A0D2-A92E-4F9F-994E-0B29EB4BBFD6}" type="datetime1">
              <a:rPr lang="zh-TW" altLang="en-US"/>
              <a:pPr>
                <a:defRPr/>
              </a:pPr>
              <a:t>2024/9/20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E5C686-2E65-18C9-5570-74F302188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2B3E8A65-EFC1-37C3-95FC-8EE7152B9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F5D8898-DB19-44FA-BEDD-D7F23B2A9E7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>
            <a:extLst>
              <a:ext uri="{FF2B5EF4-FFF2-40B4-BE49-F238E27FC236}">
                <a16:creationId xmlns:a16="http://schemas.microsoft.com/office/drawing/2014/main" id="{FD57725F-858F-F77B-6A82-9B3552126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>
            <a:extLst>
              <a:ext uri="{FF2B5EF4-FFF2-40B4-BE49-F238E27FC236}">
                <a16:creationId xmlns:a16="http://schemas.microsoft.com/office/drawing/2014/main" id="{268BFE68-CF8B-4DF8-64A7-989D3D7147F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560" r:id="rId1"/>
    <p:sldLayoutId id="2147486565" r:id="rId2"/>
    <p:sldLayoutId id="2147486566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84337C9-2388-5B28-8909-95D171FE6E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>
            <a:extLst>
              <a:ext uri="{FF2B5EF4-FFF2-40B4-BE49-F238E27FC236}">
                <a16:creationId xmlns:a16="http://schemas.microsoft.com/office/drawing/2014/main" id="{E17E8D88-9880-F96A-CD67-62736BD5CF7F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>
            <a:extLst>
              <a:ext uri="{FF2B5EF4-FFF2-40B4-BE49-F238E27FC236}">
                <a16:creationId xmlns:a16="http://schemas.microsoft.com/office/drawing/2014/main" id="{36A36B28-B404-E590-EFA8-2D4B450D45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>
            <a:extLst>
              <a:ext uri="{FF2B5EF4-FFF2-40B4-BE49-F238E27FC236}">
                <a16:creationId xmlns:a16="http://schemas.microsoft.com/office/drawing/2014/main" id="{2E57F6BA-72D7-9D4C-46D3-362B2D29BF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FA88CDDF-ECBA-E57B-B025-ADB3AA3EA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600A0D2-A92E-4F9F-994E-0B29EB4BBFD6}" type="datetime1">
              <a:rPr lang="zh-TW" altLang="en-US"/>
              <a:pPr>
                <a:defRPr/>
              </a:pPr>
              <a:t>2024/9/20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E5C686-2E65-18C9-5570-74F302188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2B3E8A65-EFC1-37C3-95FC-8EE7152B9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F5D8898-DB19-44FA-BEDD-D7F23B2A9E7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>
            <a:extLst>
              <a:ext uri="{FF2B5EF4-FFF2-40B4-BE49-F238E27FC236}">
                <a16:creationId xmlns:a16="http://schemas.microsoft.com/office/drawing/2014/main" id="{FD57725F-858F-F77B-6A82-9B3552126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>
            <a:extLst>
              <a:ext uri="{FF2B5EF4-FFF2-40B4-BE49-F238E27FC236}">
                <a16:creationId xmlns:a16="http://schemas.microsoft.com/office/drawing/2014/main" id="{268BFE68-CF8B-4DF8-64A7-989D3D7147F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556" r:id="rId1"/>
    <p:sldLayoutId id="2147486567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ACA367A-882D-7192-B17B-44C2A3D2CE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>
            <a:extLst>
              <a:ext uri="{FF2B5EF4-FFF2-40B4-BE49-F238E27FC236}">
                <a16:creationId xmlns:a16="http://schemas.microsoft.com/office/drawing/2014/main" id="{A38EBA1D-A29F-EDA1-7BB2-9C61F6B0300E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>
            <a:extLst>
              <a:ext uri="{FF2B5EF4-FFF2-40B4-BE49-F238E27FC236}">
                <a16:creationId xmlns:a16="http://schemas.microsoft.com/office/drawing/2014/main" id="{7A5413F6-6096-01DE-B28D-A1F8553331A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>
            <a:extLst>
              <a:ext uri="{FF2B5EF4-FFF2-40B4-BE49-F238E27FC236}">
                <a16:creationId xmlns:a16="http://schemas.microsoft.com/office/drawing/2014/main" id="{42ADAA46-1516-E7C5-92A1-B9503EA074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3BABAF81-C92D-D039-F2FD-9F301A2F5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89E99CF-25A6-4354-9A25-97778A91EF03}" type="datetime1">
              <a:rPr lang="zh-TW" altLang="en-US"/>
              <a:pPr>
                <a:defRPr/>
              </a:pPr>
              <a:t>2024/9/20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263C295-83C0-24B3-8214-0782E4242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E6CE4E58-7DDF-F2CF-81B2-432A9B419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477A85AA-6901-49A4-8B15-B60C7FA1975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>
            <a:extLst>
              <a:ext uri="{FF2B5EF4-FFF2-40B4-BE49-F238E27FC236}">
                <a16:creationId xmlns:a16="http://schemas.microsoft.com/office/drawing/2014/main" id="{37EDA9CC-080B-1272-0277-96202D80A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>
            <a:extLst>
              <a:ext uri="{FF2B5EF4-FFF2-40B4-BE49-F238E27FC236}">
                <a16:creationId xmlns:a16="http://schemas.microsoft.com/office/drawing/2014/main" id="{EC591AF3-19AB-CD23-F56F-F2E37EC863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40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73BE4E2-D419-379C-FF06-550F9610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1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5" name="TextBox 2">
            <a:extLst>
              <a:ext uri="{FF2B5EF4-FFF2-40B4-BE49-F238E27FC236}">
                <a16:creationId xmlns:a16="http://schemas.microsoft.com/office/drawing/2014/main" id="{0AA403FC-31D4-B034-8843-465897B92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3929064"/>
            <a:ext cx="4322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2024.09.09</a:t>
            </a:r>
            <a:r>
              <a:rPr lang="zh-TW" altLang="en-US" sz="28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~</a:t>
            </a:r>
            <a:r>
              <a:rPr lang="zh-TW" altLang="en-US" sz="28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2024.09.20</a:t>
            </a:r>
            <a:endParaRPr lang="zh-TW" altLang="en-US" sz="2800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93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頁尾版面配置區 3">
            <a:extLst>
              <a:ext uri="{FF2B5EF4-FFF2-40B4-BE49-F238E27FC236}">
                <a16:creationId xmlns:a16="http://schemas.microsoft.com/office/drawing/2014/main" id="{A7E40015-9D37-487A-68C9-3E015D19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>
              <a:solidFill>
                <a:schemeClr val="tx2"/>
              </a:solidFill>
            </a:endParaRPr>
          </a:p>
        </p:txBody>
      </p:sp>
      <p:sp>
        <p:nvSpPr>
          <p:cNvPr id="18436" name="投影片編號版面配置區 4">
            <a:extLst>
              <a:ext uri="{FF2B5EF4-FFF2-40B4-BE49-F238E27FC236}">
                <a16:creationId xmlns:a16="http://schemas.microsoft.com/office/drawing/2014/main" id="{A6023A7E-C27D-2DD7-CBFD-A37DE848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0E0F4F2F-18BE-47CF-9603-4D6C9868DEE0}" type="slidenum">
              <a:rPr kumimoji="0" lang="zh-TW" altLang="en-US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10</a:t>
            </a:fld>
            <a:endParaRPr kumimoji="0" lang="zh-TW" altLang="en-US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8437" name="Picture 5" descr="100_0031">
            <a:extLst>
              <a:ext uri="{FF2B5EF4-FFF2-40B4-BE49-F238E27FC236}">
                <a16:creationId xmlns:a16="http://schemas.microsoft.com/office/drawing/2014/main" id="{760B116A-D097-DD8B-C949-6C2559D06D4E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6" r="31514" b="3232"/>
          <a:stretch>
            <a:fillRect/>
          </a:stretch>
        </p:blipFill>
        <p:spPr>
          <a:xfrm>
            <a:off x="5859127" y="952573"/>
            <a:ext cx="5775154" cy="5487137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1E8C8A-FCCF-056A-BBB4-EC885F2FFD15}"/>
              </a:ext>
            </a:extLst>
          </p:cNvPr>
          <p:cNvSpPr txBox="1">
            <a:spLocks/>
          </p:cNvSpPr>
          <p:nvPr/>
        </p:nvSpPr>
        <p:spPr>
          <a:xfrm>
            <a:off x="2357520" y="523948"/>
            <a:ext cx="7023371" cy="428625"/>
          </a:xfrm>
          <a:prstGeom prst="rect">
            <a:avLst/>
          </a:prstGeom>
        </p:spPr>
        <p:txBody>
          <a:bodyPr bIns="91440" anchor="b"/>
          <a:lstStyle/>
          <a:p>
            <a:pPr algn="ctr">
              <a:defRPr/>
            </a:pP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  <a:cs typeface="+mj-cs"/>
              </a:rPr>
              <a:t>VL-800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  <a:cs typeface="+mj-cs"/>
              </a:rPr>
              <a:t>M01~M06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  <a:cs typeface="+mj-cs"/>
              </a:rPr>
              <a:t>作動</a:t>
            </a:r>
            <a:endParaRPr lang="zh-TW" altLang="en-US" sz="4400" dirty="0">
              <a:latin typeface="+mj-ea"/>
              <a:ea typeface="+mj-ea"/>
              <a:cs typeface="+mj-cs"/>
            </a:endParaRPr>
          </a:p>
        </p:txBody>
      </p:sp>
      <p:sp>
        <p:nvSpPr>
          <p:cNvPr id="18439" name="Rectangle 4">
            <a:extLst>
              <a:ext uri="{FF2B5EF4-FFF2-40B4-BE49-F238E27FC236}">
                <a16:creationId xmlns:a16="http://schemas.microsoft.com/office/drawing/2014/main" id="{D86024B2-FD18-6C50-1BFA-E3C94CC8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900" y="797511"/>
            <a:ext cx="4294187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M01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BE_UD_UP</a:t>
            </a:r>
          </a:p>
          <a:p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BOAT ELEVATOR UP/DOWN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M02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HA_ROT_CW </a:t>
            </a:r>
          </a:p>
          <a:p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 HANDLING ARM ROTATE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M03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DS_UD_DOWN </a:t>
            </a:r>
          </a:p>
          <a:p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DOOR SHUTTER UP/DOWN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M04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DS_SWG_OPEN </a:t>
            </a:r>
          </a:p>
          <a:p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DOOR SHUTTER SWING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M05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BC_LOK_FREE</a:t>
            </a:r>
          </a:p>
          <a:p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BOAT CLAMP LOCK/FREE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M06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BE_ROT_CW</a:t>
            </a:r>
          </a:p>
          <a:p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BOAT ELEVATOR ROTATE</a:t>
            </a:r>
            <a:endParaRPr lang="en-US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67B9BD-EC5A-E61E-6786-5911CBBDAF48}"/>
              </a:ext>
            </a:extLst>
          </p:cNvPr>
          <p:cNvSpPr/>
          <p:nvPr/>
        </p:nvSpPr>
        <p:spPr>
          <a:xfrm>
            <a:off x="9986832" y="298174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  <a:latin typeface="+mj-ea"/>
                <a:cs typeface="Times New Roman" pitchFamily="18" charset="0"/>
              </a:rPr>
              <a:t>M01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D0189B-CB90-503E-16A6-13F1AFBC1FDE}"/>
              </a:ext>
            </a:extLst>
          </p:cNvPr>
          <p:cNvSpPr/>
          <p:nvPr/>
        </p:nvSpPr>
        <p:spPr>
          <a:xfrm>
            <a:off x="6528988" y="300838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  <a:latin typeface="+mj-ea"/>
                <a:cs typeface="Times New Roman" pitchFamily="18" charset="0"/>
              </a:rPr>
              <a:t>M02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CF3435-E278-9C1A-05A0-F560B49E75C2}"/>
              </a:ext>
            </a:extLst>
          </p:cNvPr>
          <p:cNvSpPr/>
          <p:nvPr/>
        </p:nvSpPr>
        <p:spPr>
          <a:xfrm>
            <a:off x="6917073" y="952573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  <a:latin typeface="+mj-ea"/>
                <a:cs typeface="Times New Roman" pitchFamily="18" charset="0"/>
              </a:rPr>
              <a:t>M03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0BC739-9EFA-CB2D-2042-5FCF7D4ED6C4}"/>
              </a:ext>
            </a:extLst>
          </p:cNvPr>
          <p:cNvSpPr/>
          <p:nvPr/>
        </p:nvSpPr>
        <p:spPr>
          <a:xfrm>
            <a:off x="7741114" y="237610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  <a:latin typeface="+mj-ea"/>
                <a:cs typeface="Times New Roman" pitchFamily="18" charset="0"/>
              </a:rPr>
              <a:t>M04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37F9261-90DD-115A-18F1-5DF9F44791A3}"/>
              </a:ext>
            </a:extLst>
          </p:cNvPr>
          <p:cNvSpPr/>
          <p:nvPr/>
        </p:nvSpPr>
        <p:spPr>
          <a:xfrm>
            <a:off x="9889555" y="13786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  <a:latin typeface="+mj-ea"/>
                <a:cs typeface="Times New Roman" pitchFamily="18" charset="0"/>
              </a:rPr>
              <a:t>M05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36FC0C-BD9B-70D7-F2F3-87D9D3FC07F0}"/>
              </a:ext>
            </a:extLst>
          </p:cNvPr>
          <p:cNvSpPr/>
          <p:nvPr/>
        </p:nvSpPr>
        <p:spPr>
          <a:xfrm>
            <a:off x="8994686" y="598753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  <a:latin typeface="+mj-ea"/>
                <a:cs typeface="Times New Roman" pitchFamily="18" charset="0"/>
              </a:rPr>
              <a:t>M06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B838C1-F35C-29E6-F5B0-D0A2BECB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承接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9CBF5-E539-A5F7-CBE4-19E7C70A3F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2800" dirty="0">
                <a:latin typeface="+mj-lt"/>
                <a:ea typeface="+mj-ea"/>
              </a:rPr>
              <a:t>更換</a:t>
            </a:r>
            <a:r>
              <a:rPr lang="en-US" altLang="zh-TW" sz="2800" dirty="0">
                <a:latin typeface="+mj-lt"/>
                <a:ea typeface="+mj-ea"/>
              </a:rPr>
              <a:t>Boat</a:t>
            </a:r>
            <a:r>
              <a:rPr lang="zh-TW" altLang="en-US" sz="2800" dirty="0">
                <a:latin typeface="+mj-lt"/>
                <a:ea typeface="+mj-ea"/>
              </a:rPr>
              <a:t>後</a:t>
            </a:r>
            <a:endParaRPr lang="en-US" altLang="zh-TW" sz="2800" dirty="0">
              <a:latin typeface="+mj-lt"/>
              <a:ea typeface="+mj-ea"/>
            </a:endParaRPr>
          </a:p>
          <a:p>
            <a:r>
              <a:rPr lang="zh-TW" altLang="en-US" sz="2800" dirty="0">
                <a:latin typeface="+mj-lt"/>
                <a:ea typeface="+mj-ea"/>
              </a:rPr>
              <a:t>先調整保溫筒是否於</a:t>
            </a:r>
            <a:r>
              <a:rPr lang="zh-TW" altLang="en-US" sz="2800" dirty="0">
                <a:solidFill>
                  <a:schemeClr val="accent1"/>
                </a:solidFill>
                <a:latin typeface="+mj-lt"/>
                <a:ea typeface="+mj-ea"/>
              </a:rPr>
              <a:t>正中間</a:t>
            </a:r>
            <a:endParaRPr lang="en-US" altLang="zh-TW" sz="2800" dirty="0">
              <a:solidFill>
                <a:schemeClr val="accent1"/>
              </a:solidFill>
              <a:latin typeface="+mj-lt"/>
              <a:ea typeface="+mj-ea"/>
            </a:endParaRPr>
          </a:p>
          <a:p>
            <a:r>
              <a:rPr lang="zh-TW" altLang="en-US" sz="2800" dirty="0">
                <a:latin typeface="+mj-lt"/>
                <a:ea typeface="+mj-ea"/>
              </a:rPr>
              <a:t>將</a:t>
            </a:r>
            <a:r>
              <a:rPr lang="en-US" altLang="zh-TW" sz="2800" dirty="0">
                <a:latin typeface="+mj-lt"/>
                <a:ea typeface="+mj-ea"/>
              </a:rPr>
              <a:t>Arm</a:t>
            </a:r>
            <a:r>
              <a:rPr lang="zh-TW" altLang="en-US" sz="2800" dirty="0">
                <a:latin typeface="+mj-lt"/>
                <a:ea typeface="+mj-ea"/>
              </a:rPr>
              <a:t>移至</a:t>
            </a:r>
            <a:r>
              <a:rPr lang="en-US" altLang="zh-TW" sz="2800" dirty="0">
                <a:latin typeface="+mj-lt"/>
                <a:ea typeface="+mj-ea"/>
              </a:rPr>
              <a:t>P02</a:t>
            </a:r>
            <a:r>
              <a:rPr lang="zh-TW" altLang="en-US" sz="2800" dirty="0">
                <a:latin typeface="+mj-lt"/>
                <a:ea typeface="+mj-ea"/>
              </a:rPr>
              <a:t>位子</a:t>
            </a:r>
            <a:endParaRPr lang="en-US" altLang="zh-TW" sz="2800" dirty="0">
              <a:latin typeface="+mj-lt"/>
              <a:ea typeface="+mj-ea"/>
            </a:endParaRPr>
          </a:p>
          <a:p>
            <a:r>
              <a:rPr lang="en-US" altLang="zh-TW" sz="2800" dirty="0">
                <a:latin typeface="+mj-lt"/>
                <a:ea typeface="+mj-ea"/>
                <a:cs typeface="Arial" charset="0"/>
              </a:rPr>
              <a:t>Elevator</a:t>
            </a:r>
            <a:r>
              <a:rPr lang="zh-TW" altLang="en-US" sz="2800" dirty="0">
                <a:latin typeface="+mj-lt"/>
                <a:ea typeface="+mj-ea"/>
                <a:cs typeface="Arial" charset="0"/>
              </a:rPr>
              <a:t>升至</a:t>
            </a:r>
            <a:r>
              <a:rPr lang="en-US" altLang="zh-TW" sz="2800" dirty="0">
                <a:latin typeface="+mj-lt"/>
                <a:ea typeface="+mj-ea"/>
                <a:cs typeface="Arial" charset="0"/>
              </a:rPr>
              <a:t>P02</a:t>
            </a:r>
            <a:r>
              <a:rPr lang="zh-TW" altLang="en-US" sz="2800" dirty="0">
                <a:latin typeface="+mj-lt"/>
                <a:ea typeface="+mj-ea"/>
                <a:cs typeface="Arial" charset="0"/>
              </a:rPr>
              <a:t>位子，</a:t>
            </a:r>
            <a:r>
              <a:rPr lang="en-US" altLang="zh-TW" sz="2800" dirty="0">
                <a:latin typeface="+mj-lt"/>
                <a:ea typeface="+mj-ea"/>
              </a:rPr>
              <a:t>check</a:t>
            </a:r>
            <a:r>
              <a:rPr lang="zh-TW" altLang="en-US" sz="2800" dirty="0">
                <a:latin typeface="+mj-lt"/>
              </a:rPr>
              <a:t>保溫筒在承接 </a:t>
            </a:r>
            <a:r>
              <a:rPr lang="en-US" altLang="zh-TW" sz="2800" dirty="0">
                <a:latin typeface="+mj-lt"/>
              </a:rPr>
              <a:t>Boat </a:t>
            </a:r>
            <a:r>
              <a:rPr lang="zh-TW" altLang="en-US" sz="2800" dirty="0">
                <a:latin typeface="+mj-lt"/>
              </a:rPr>
              <a:t>時有無摩擦聲</a:t>
            </a:r>
            <a:endParaRPr lang="en-US" altLang="zh-TW" sz="2800" dirty="0">
              <a:solidFill>
                <a:schemeClr val="accent1"/>
              </a:solidFill>
              <a:latin typeface="+mj-lt"/>
              <a:ea typeface="+mj-ea"/>
            </a:endParaRPr>
          </a:p>
          <a:p>
            <a:r>
              <a:rPr lang="zh-TW" altLang="en-US" sz="2800" dirty="0">
                <a:latin typeface="+mj-lt"/>
                <a:ea typeface="+mj-ea"/>
              </a:rPr>
              <a:t>將</a:t>
            </a:r>
            <a:r>
              <a:rPr lang="en-US" altLang="zh-TW" sz="2800" dirty="0">
                <a:latin typeface="+mj-lt"/>
                <a:ea typeface="+mj-ea"/>
              </a:rPr>
              <a:t>Arm</a:t>
            </a:r>
            <a:r>
              <a:rPr lang="zh-TW" altLang="en-US" sz="2800" dirty="0">
                <a:latin typeface="+mj-lt"/>
                <a:ea typeface="+mj-ea"/>
              </a:rPr>
              <a:t>移開後，</a:t>
            </a:r>
            <a:r>
              <a:rPr lang="en-US" altLang="zh-TW" sz="2800" dirty="0">
                <a:latin typeface="+mj-lt"/>
                <a:ea typeface="+mj-ea"/>
              </a:rPr>
              <a:t>check</a:t>
            </a:r>
            <a:r>
              <a:rPr lang="zh-TW" altLang="en-US" sz="2800" dirty="0">
                <a:latin typeface="+mj-lt"/>
                <a:ea typeface="+mj-ea"/>
              </a:rPr>
              <a:t>並調整</a:t>
            </a:r>
            <a:r>
              <a:rPr lang="en-US" altLang="zh-TW" sz="2800" dirty="0">
                <a:latin typeface="+mj-lt"/>
                <a:ea typeface="+mj-ea"/>
              </a:rPr>
              <a:t>Boat</a:t>
            </a:r>
            <a:r>
              <a:rPr lang="zh-TW" altLang="en-US" sz="2800" dirty="0">
                <a:latin typeface="+mj-lt"/>
                <a:ea typeface="+mj-ea"/>
              </a:rPr>
              <a:t>銜接於保溫筒之</a:t>
            </a:r>
            <a:r>
              <a:rPr lang="zh-TW" altLang="en-US" sz="2800" dirty="0">
                <a:solidFill>
                  <a:schemeClr val="accent1"/>
                </a:solidFill>
                <a:latin typeface="+mj-lt"/>
                <a:ea typeface="+mj-ea"/>
              </a:rPr>
              <a:t>正中間</a:t>
            </a:r>
            <a:endParaRPr lang="en-US" altLang="zh-TW" sz="2800" dirty="0">
              <a:solidFill>
                <a:schemeClr val="accent1"/>
              </a:solidFill>
              <a:latin typeface="+mj-lt"/>
              <a:ea typeface="+mj-ea"/>
            </a:endParaRPr>
          </a:p>
          <a:p>
            <a:r>
              <a:rPr lang="en-US" altLang="zh-TW" sz="2800" dirty="0">
                <a:latin typeface="+mj-lt"/>
                <a:ea typeface="+mj-ea"/>
              </a:rPr>
              <a:t>Arm</a:t>
            </a:r>
            <a:r>
              <a:rPr lang="zh-TW" altLang="en-US" sz="2800" dirty="0">
                <a:latin typeface="+mj-lt"/>
                <a:ea typeface="+mj-ea"/>
              </a:rPr>
              <a:t>移回</a:t>
            </a:r>
            <a:r>
              <a:rPr lang="en-US" altLang="zh-TW" sz="2800" dirty="0">
                <a:latin typeface="+mj-lt"/>
                <a:ea typeface="+mj-ea"/>
              </a:rPr>
              <a:t>P02</a:t>
            </a:r>
            <a:r>
              <a:rPr lang="zh-TW" altLang="en-US" sz="2800" dirty="0">
                <a:latin typeface="+mj-lt"/>
                <a:ea typeface="+mj-ea"/>
              </a:rPr>
              <a:t>位子，再檢查</a:t>
            </a:r>
            <a:r>
              <a:rPr lang="en-US" altLang="zh-TW" sz="2800" dirty="0">
                <a:latin typeface="+mj-lt"/>
                <a:ea typeface="+mj-ea"/>
              </a:rPr>
              <a:t>Boat</a:t>
            </a:r>
            <a:r>
              <a:rPr lang="zh-TW" altLang="en-US" sz="2800" dirty="0">
                <a:latin typeface="+mj-lt"/>
                <a:ea typeface="+mj-ea"/>
              </a:rPr>
              <a:t>位子和</a:t>
            </a:r>
            <a:r>
              <a:rPr lang="en-US" altLang="zh-TW" sz="2800" dirty="0">
                <a:latin typeface="+mj-lt"/>
              </a:rPr>
              <a:t>stopper</a:t>
            </a:r>
            <a:r>
              <a:rPr lang="zh-TW" altLang="en-US" sz="2800" dirty="0">
                <a:latin typeface="+mj-lt"/>
              </a:rPr>
              <a:t>、</a:t>
            </a:r>
            <a:r>
              <a:rPr lang="en-US" altLang="zh-TW" sz="2800" dirty="0">
                <a:latin typeface="+mj-lt"/>
              </a:rPr>
              <a:t>quartz</a:t>
            </a:r>
            <a:r>
              <a:rPr lang="zh-TW" altLang="en-US" sz="2800" dirty="0">
                <a:latin typeface="+mj-lt"/>
              </a:rPr>
              <a:t>之間約</a:t>
            </a:r>
            <a:r>
              <a:rPr lang="en-US" altLang="zh-TW" sz="2800" dirty="0">
                <a:latin typeface="+mj-lt"/>
              </a:rPr>
              <a:t>1mm</a:t>
            </a:r>
            <a:r>
              <a:rPr lang="zh-TW" altLang="en-US" sz="2800" dirty="0">
                <a:latin typeface="+mj-lt"/>
              </a:rPr>
              <a:t>左右</a:t>
            </a:r>
            <a:endParaRPr lang="en-US" altLang="zh-TW" sz="2800" dirty="0">
              <a:latin typeface="+mj-lt"/>
            </a:endParaRPr>
          </a:p>
          <a:p>
            <a:r>
              <a:rPr lang="zh-TW" altLang="en-US" sz="2800" dirty="0">
                <a:latin typeface="+mj-lt"/>
              </a:rPr>
              <a:t>調整並</a:t>
            </a:r>
            <a:r>
              <a:rPr lang="en-US" altLang="zh-TW" sz="2800" dirty="0">
                <a:latin typeface="+mj-lt"/>
              </a:rPr>
              <a:t>Check </a:t>
            </a:r>
            <a:r>
              <a:rPr lang="zh-TW" altLang="en-US" sz="2800" dirty="0">
                <a:latin typeface="+mj-lt"/>
              </a:rPr>
              <a:t> </a:t>
            </a:r>
            <a:r>
              <a:rPr lang="en-US" altLang="zh-TW" sz="2800" dirty="0">
                <a:latin typeface="+mj-lt"/>
              </a:rPr>
              <a:t>Boat</a:t>
            </a:r>
            <a:r>
              <a:rPr lang="zh-TW" altLang="en-US" sz="2800" dirty="0">
                <a:latin typeface="+mj-lt"/>
              </a:rPr>
              <a:t>在承接過程中，</a:t>
            </a:r>
            <a:r>
              <a:rPr lang="zh-TW" altLang="en-US" sz="2800" dirty="0">
                <a:solidFill>
                  <a:srgbClr val="FF0000"/>
                </a:solidFill>
                <a:latin typeface="+mj-lt"/>
              </a:rPr>
              <a:t>有無晃動</a:t>
            </a:r>
            <a:endParaRPr lang="en-US" altLang="zh-TW" sz="2800" dirty="0">
              <a:solidFill>
                <a:srgbClr val="FF0000"/>
              </a:solidFill>
              <a:latin typeface="+mj-lt"/>
            </a:endParaRPr>
          </a:p>
          <a:p>
            <a:r>
              <a:rPr lang="en-US" altLang="zh-TW" sz="2800" dirty="0">
                <a:latin typeface="+mj-lt"/>
              </a:rPr>
              <a:t>Check</a:t>
            </a:r>
            <a:r>
              <a:rPr lang="zh-TW" altLang="en-US" sz="2800" dirty="0">
                <a:latin typeface="+mj-lt"/>
              </a:rPr>
              <a:t>並調整</a:t>
            </a:r>
            <a:r>
              <a:rPr lang="en-US" altLang="zh-TW" sz="2800" dirty="0">
                <a:latin typeface="+mj-lt"/>
              </a:rPr>
              <a:t> LOCK</a:t>
            </a:r>
            <a:r>
              <a:rPr lang="zh-TW" altLang="en-US" sz="2800" dirty="0">
                <a:latin typeface="+mj-lt"/>
              </a:rPr>
              <a:t> 位置</a:t>
            </a:r>
            <a:endParaRPr lang="en-US" altLang="zh-TW" sz="2800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2400" b="1" dirty="0">
              <a:solidFill>
                <a:schemeClr val="accent1"/>
              </a:solidFill>
            </a:endParaRPr>
          </a:p>
          <a:p>
            <a:endParaRPr lang="en-US" altLang="zh-TW" sz="2400" b="1" dirty="0">
              <a:solidFill>
                <a:schemeClr val="accent1"/>
              </a:solidFill>
            </a:endParaRPr>
          </a:p>
          <a:p>
            <a:endParaRPr lang="en-US" altLang="zh-TW" sz="2400" b="1" dirty="0">
              <a:solidFill>
                <a:schemeClr val="accent1"/>
              </a:solidFill>
            </a:endParaRPr>
          </a:p>
          <a:p>
            <a:endParaRPr lang="en-US" altLang="zh-TW" sz="2400" b="1" dirty="0">
              <a:solidFill>
                <a:schemeClr val="accent1"/>
              </a:solidFill>
            </a:endParaRPr>
          </a:p>
          <a:p>
            <a:endParaRPr lang="en-US" altLang="zh-TW" sz="2400" b="1" dirty="0">
              <a:solidFill>
                <a:schemeClr val="accent1"/>
              </a:solidFill>
            </a:endParaRPr>
          </a:p>
          <a:p>
            <a:endParaRPr lang="en-US" altLang="zh-TW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zh-TW" sz="2400" b="1" dirty="0">
              <a:solidFill>
                <a:schemeClr val="accent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45A146-8317-7DA9-AEC5-288D1FF8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C17F7-C305-486A-A0C3-89689A028888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42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096477-BB8D-5D08-747E-04395EE1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E2156-F097-4AE2-804D-D68213AA8776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C4E2BB-3F8B-46B0-9DD6-796E29D44215}"/>
              </a:ext>
            </a:extLst>
          </p:cNvPr>
          <p:cNvSpPr txBox="1"/>
          <p:nvPr/>
        </p:nvSpPr>
        <p:spPr bwMode="auto">
          <a:xfrm>
            <a:off x="-825512" y="190500"/>
            <a:ext cx="76167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buFont typeface="Wingdings 2" panose="05020102010507070707" pitchFamily="18" charset="2"/>
              <a:buNone/>
            </a:pPr>
            <a:r>
              <a:rPr kumimoji="0" lang="en-US" sz="3600" dirty="0"/>
              <a:t>T-BAWL</a:t>
            </a:r>
            <a:endParaRPr lang="en-US" sz="3600" dirty="0"/>
          </a:p>
          <a:p>
            <a:pPr algn="ctr">
              <a:buFont typeface="Wingdings 2" panose="05020102010507070707" pitchFamily="18" charset="2"/>
              <a:buNone/>
            </a:pPr>
            <a:r>
              <a:rPr kumimoji="0" lang="en-US" altLang="zh-TW" sz="3600" dirty="0"/>
              <a:t>ONE MOTION</a:t>
            </a:r>
            <a:r>
              <a:rPr kumimoji="0" lang="zh-TW" altLang="en-US" sz="3600" dirty="0"/>
              <a:t> 單軸作動</a:t>
            </a:r>
            <a:endParaRPr kumimoji="0" lang="en-US" sz="3600" dirty="0"/>
          </a:p>
        </p:txBody>
      </p:sp>
      <p:grpSp>
        <p:nvGrpSpPr>
          <p:cNvPr id="5" name="群組 6">
            <a:extLst>
              <a:ext uri="{FF2B5EF4-FFF2-40B4-BE49-F238E27FC236}">
                <a16:creationId xmlns:a16="http://schemas.microsoft.com/office/drawing/2014/main" id="{605E9482-C702-F08E-8882-F23C2590408C}"/>
              </a:ext>
            </a:extLst>
          </p:cNvPr>
          <p:cNvGrpSpPr>
            <a:grpSpLocks/>
          </p:cNvGrpSpPr>
          <p:nvPr/>
        </p:nvGrpSpPr>
        <p:grpSpPr bwMode="auto">
          <a:xfrm>
            <a:off x="735701" y="1731360"/>
            <a:ext cx="4694237" cy="5019675"/>
            <a:chOff x="179512" y="1074509"/>
            <a:chExt cx="4693425" cy="5020011"/>
          </a:xfrm>
        </p:grpSpPr>
        <p:sp>
          <p:nvSpPr>
            <p:cNvPr id="6" name="文字方塊 1">
              <a:extLst>
                <a:ext uri="{FF2B5EF4-FFF2-40B4-BE49-F238E27FC236}">
                  <a16:creationId xmlns:a16="http://schemas.microsoft.com/office/drawing/2014/main" id="{40232431-7436-37AF-77AD-583CD3A7C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12" y="1074509"/>
              <a:ext cx="1667892" cy="5016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01.</a:t>
              </a:r>
              <a:r>
                <a:rPr kumimoji="0" lang="zh-TW" altLang="en-US" sz="2000" dirty="0">
                  <a:solidFill>
                    <a:srgbClr val="C00000"/>
                  </a:solidFill>
                </a:rPr>
                <a:t> </a:t>
              </a:r>
              <a:r>
                <a:rPr kumimoji="0" lang="en-US" altLang="zh-TW" sz="2000" dirty="0">
                  <a:solidFill>
                    <a:srgbClr val="C00000"/>
                  </a:solidFill>
                </a:rPr>
                <a:t>CPT1_LU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02. CPT2_LU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03. CPOT_LR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04. OFAJ_UD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05. OFAJ_RT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06. OFUA_UD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07. WCNT_UD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08. CPOD_UD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09. CELV_UD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10. CARR_RT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11. CHND_FB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12. CHND_LU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13. CSTA_FB</a:t>
              </a:r>
            </a:p>
            <a:p>
              <a:r>
                <a:rPr kumimoji="0" lang="en-US" altLang="zh-TW" sz="2000" dirty="0">
                  <a:solidFill>
                    <a:srgbClr val="C00000"/>
                  </a:solidFill>
                </a:rPr>
                <a:t>14. CSTB_FB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15. CSTA_LU</a:t>
              </a:r>
            </a:p>
            <a:p>
              <a:r>
                <a:rPr kumimoji="0" lang="en-US" altLang="zh-TW" sz="2000" dirty="0">
                  <a:solidFill>
                    <a:srgbClr val="C00000"/>
                  </a:solidFill>
                </a:rPr>
                <a:t>16.</a:t>
              </a:r>
              <a:r>
                <a:rPr kumimoji="0" lang="zh-TW" altLang="en-US" sz="2000" dirty="0">
                  <a:solidFill>
                    <a:srgbClr val="C00000"/>
                  </a:solidFill>
                </a:rPr>
                <a:t> </a:t>
              </a:r>
              <a:r>
                <a:rPr kumimoji="0" lang="en-US" altLang="zh-TW" sz="2000" dirty="0">
                  <a:solidFill>
                    <a:srgbClr val="C00000"/>
                  </a:solidFill>
                </a:rPr>
                <a:t>CSTB_LU</a:t>
              </a:r>
            </a:p>
          </p:txBody>
        </p:sp>
        <p:sp>
          <p:nvSpPr>
            <p:cNvPr id="7" name="文字方塊 3">
              <a:extLst>
                <a:ext uri="{FF2B5EF4-FFF2-40B4-BE49-F238E27FC236}">
                  <a16:creationId xmlns:a16="http://schemas.microsoft.com/office/drawing/2014/main" id="{FDE54072-EC2C-9FB5-0F43-3EEC7D953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1077762"/>
              <a:ext cx="3109249" cy="5016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/>
                <a:t>CARRIER PORT</a:t>
              </a:r>
              <a:r>
                <a:rPr kumimoji="0" lang="zh-TW" altLang="en-US" sz="2000" dirty="0"/>
                <a:t> 內側</a:t>
              </a:r>
              <a:r>
                <a:rPr kumimoji="0" lang="en-US" altLang="zh-TW" sz="2000" dirty="0"/>
                <a:t>LOCK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/>
                <a:t>CARRIER PORT</a:t>
              </a:r>
              <a:r>
                <a:rPr kumimoji="0" lang="zh-TW" altLang="en-US" sz="2000" dirty="0"/>
                <a:t> 外側</a:t>
              </a:r>
              <a:r>
                <a:rPr kumimoji="0" lang="en-US" altLang="zh-TW" sz="2000" dirty="0"/>
                <a:t>LOCK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zh-TW" altLang="en-US" sz="2000" dirty="0"/>
                <a:t>轉平邊平台 左右移</a:t>
              </a:r>
              <a:endParaRPr kumimoji="0" lang="en-US" altLang="zh-TW" sz="2000" dirty="0"/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zh-TW" altLang="en-US" sz="2000" dirty="0"/>
                <a:t>轉平邊平台 上下移</a:t>
              </a:r>
              <a:endParaRPr kumimoji="0" lang="en-US" altLang="zh-TW" sz="2000" dirty="0"/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zh-TW" altLang="en-US" sz="2000" dirty="0"/>
                <a:t>轉平邊滾軸 旋轉</a:t>
              </a:r>
              <a:endParaRPr kumimoji="0" lang="en-US" altLang="zh-TW" sz="2000" dirty="0"/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zh-TW" altLang="en-US" sz="2000" dirty="0"/>
                <a:t>轉平邊平台中心 上下移</a:t>
              </a:r>
              <a:endParaRPr kumimoji="0" lang="en-US" altLang="zh-TW" sz="2000" dirty="0"/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zh-TW" altLang="en-US" sz="2000" dirty="0"/>
                <a:t>計數器平台</a:t>
              </a:r>
              <a:r>
                <a:rPr kumimoji="0" lang="en-US" altLang="zh-TW" sz="2000" dirty="0"/>
                <a:t> </a:t>
              </a:r>
              <a:r>
                <a:rPr kumimoji="0" lang="zh-TW" altLang="en-US" sz="2000" dirty="0"/>
                <a:t>上下移</a:t>
              </a:r>
              <a:endParaRPr kumimoji="0" lang="en-US" altLang="zh-TW" sz="2000" dirty="0"/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/>
                <a:t>CARRIER PORT </a:t>
              </a:r>
              <a:r>
                <a:rPr kumimoji="0" lang="zh-TW" altLang="en-US" sz="2000" dirty="0"/>
                <a:t>垂直轉</a:t>
              </a:r>
              <a:endParaRPr kumimoji="0" lang="en-US" altLang="zh-TW" sz="2000" dirty="0"/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/>
                <a:t>ELEVATOR </a:t>
              </a:r>
              <a:r>
                <a:rPr kumimoji="0" lang="zh-TW" altLang="en-US" sz="2000" dirty="0"/>
                <a:t>上下移</a:t>
              </a:r>
              <a:endParaRPr kumimoji="0" lang="en-US" altLang="zh-TW" sz="2000" dirty="0"/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/>
                <a:t>ELEVATOR</a:t>
              </a:r>
              <a:r>
                <a:rPr kumimoji="0" lang="zh-TW" altLang="en-US" sz="2000" dirty="0"/>
                <a:t> 左右移</a:t>
              </a:r>
              <a:r>
                <a:rPr kumimoji="0" lang="en-US" altLang="zh-TW" sz="2000" dirty="0"/>
                <a:t>(CARRIER)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/>
                <a:t>ELEVATOR </a:t>
              </a:r>
              <a:r>
                <a:rPr kumimoji="0" lang="zh-TW" altLang="en-US" sz="2000" dirty="0"/>
                <a:t>前後移</a:t>
              </a:r>
              <a:endParaRPr kumimoji="0" lang="en-US" altLang="zh-TW" sz="2000" dirty="0"/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/>
                <a:t>ELEVATOR LOCK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zh-TW" altLang="en-US" sz="2000" dirty="0"/>
                <a:t>內</a:t>
              </a:r>
              <a:r>
                <a:rPr kumimoji="0" lang="en-US" altLang="zh-TW" sz="2000" dirty="0"/>
                <a:t>CARRIER STAGE </a:t>
              </a:r>
              <a:r>
                <a:rPr kumimoji="0" lang="zh-TW" altLang="en-US" sz="2000" dirty="0"/>
                <a:t>前後移</a:t>
              </a:r>
              <a:endParaRPr kumimoji="0" lang="en-US" altLang="zh-TW" sz="2000" dirty="0"/>
            </a:p>
            <a:p>
              <a:r>
                <a:rPr kumimoji="0" lang="zh-TW" altLang="en-US" sz="2000" dirty="0"/>
                <a:t>外</a:t>
              </a:r>
              <a:r>
                <a:rPr kumimoji="0" lang="en-US" altLang="zh-TW" sz="2000" dirty="0"/>
                <a:t>CARRIER STAGE </a:t>
              </a:r>
              <a:r>
                <a:rPr kumimoji="0" lang="zh-TW" altLang="en-US" sz="2000" dirty="0"/>
                <a:t>前後移</a:t>
              </a:r>
              <a:endParaRPr kumimoji="0" lang="en-US" altLang="zh-TW" sz="2000" dirty="0"/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zh-TW" altLang="en-US" sz="2000" dirty="0"/>
                <a:t>內</a:t>
              </a:r>
              <a:r>
                <a:rPr kumimoji="0" lang="en-US" altLang="zh-TW" sz="2000" dirty="0"/>
                <a:t>CARRIER STAGE LOCK</a:t>
              </a:r>
            </a:p>
            <a:p>
              <a:r>
                <a:rPr kumimoji="0" lang="zh-TW" altLang="en-US" sz="2000" dirty="0"/>
                <a:t>外</a:t>
              </a:r>
              <a:r>
                <a:rPr kumimoji="0" lang="en-US" altLang="zh-TW" sz="2000" dirty="0"/>
                <a:t>CARRIER STAGE LOCK</a:t>
              </a:r>
            </a:p>
          </p:txBody>
        </p:sp>
      </p:grpSp>
      <p:grpSp>
        <p:nvGrpSpPr>
          <p:cNvPr id="8" name="群組 5">
            <a:extLst>
              <a:ext uri="{FF2B5EF4-FFF2-40B4-BE49-F238E27FC236}">
                <a16:creationId xmlns:a16="http://schemas.microsoft.com/office/drawing/2014/main" id="{44CB3D2E-E679-3428-2926-5C6D9F422922}"/>
              </a:ext>
            </a:extLst>
          </p:cNvPr>
          <p:cNvGrpSpPr>
            <a:grpSpLocks/>
          </p:cNvGrpSpPr>
          <p:nvPr/>
        </p:nvGrpSpPr>
        <p:grpSpPr bwMode="auto">
          <a:xfrm>
            <a:off x="5255576" y="2341112"/>
            <a:ext cx="4379913" cy="4635399"/>
            <a:chOff x="192336" y="476672"/>
            <a:chExt cx="4379664" cy="4401205"/>
          </a:xfrm>
        </p:grpSpPr>
        <p:sp>
          <p:nvSpPr>
            <p:cNvPr id="9" name="文字方塊 2">
              <a:extLst>
                <a:ext uri="{FF2B5EF4-FFF2-40B4-BE49-F238E27FC236}">
                  <a16:creationId xmlns:a16="http://schemas.microsoft.com/office/drawing/2014/main" id="{C9C7C4BE-7E28-86D4-663F-760E9E033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336" y="476672"/>
              <a:ext cx="1642244" cy="440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17. 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18. </a:t>
              </a:r>
            </a:p>
            <a:p>
              <a:r>
                <a:rPr kumimoji="0" lang="en-US" altLang="zh-TW" sz="2000" dirty="0">
                  <a:solidFill>
                    <a:srgbClr val="C00000"/>
                  </a:solidFill>
                </a:rPr>
                <a:t>19. WAFR_RT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20. WAF5_FB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21. WAF1_FB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22. 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23. WCNT_RD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24. 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25. 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26. CPOT_LU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27. 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28. 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29. 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>
                  <a:solidFill>
                    <a:srgbClr val="C00000"/>
                  </a:solidFill>
                </a:rPr>
                <a:t>30. </a:t>
              </a:r>
            </a:p>
          </p:txBody>
        </p:sp>
        <p:sp>
          <p:nvSpPr>
            <p:cNvPr id="10" name="文字方塊 4">
              <a:extLst>
                <a:ext uri="{FF2B5EF4-FFF2-40B4-BE49-F238E27FC236}">
                  <a16:creationId xmlns:a16="http://schemas.microsoft.com/office/drawing/2014/main" id="{E1475D8B-D31C-4BFA-BA10-5571A33C1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140" y="476672"/>
              <a:ext cx="2811860" cy="440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endParaRPr kumimoji="0" lang="en-US" altLang="zh-TW" sz="2000" dirty="0"/>
            </a:p>
            <a:p>
              <a:endParaRPr kumimoji="0" lang="en-US" altLang="zh-TW" sz="2000" dirty="0"/>
            </a:p>
            <a:p>
              <a:r>
                <a:rPr kumimoji="0" lang="en-US" altLang="zh-TW" sz="2000" dirty="0"/>
                <a:t>ELEVATOR</a:t>
              </a:r>
              <a:r>
                <a:rPr kumimoji="0" lang="zh-TW" altLang="en-US" sz="2000" dirty="0"/>
                <a:t> 左右移</a:t>
              </a:r>
              <a:r>
                <a:rPr kumimoji="0" lang="en-US" altLang="zh-TW" sz="2000" dirty="0"/>
                <a:t>(FORK)</a:t>
              </a:r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/>
                <a:t>FORK-5 </a:t>
              </a:r>
              <a:r>
                <a:rPr kumimoji="0" lang="zh-TW" altLang="en-US" sz="2000" dirty="0"/>
                <a:t>前後移</a:t>
              </a:r>
              <a:endParaRPr kumimoji="0" lang="en-US" altLang="zh-TW" sz="2000" dirty="0"/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/>
                <a:t>FORK-1 </a:t>
              </a:r>
              <a:r>
                <a:rPr kumimoji="0" lang="zh-TW" altLang="en-US" sz="2000" dirty="0"/>
                <a:t>前後移</a:t>
              </a:r>
              <a:endParaRPr kumimoji="0" lang="en-US" altLang="zh-TW" sz="2000" dirty="0"/>
            </a:p>
            <a:p>
              <a:pPr>
                <a:buFont typeface="Wingdings 2" panose="05020102010507070707" pitchFamily="18" charset="2"/>
                <a:buNone/>
              </a:pPr>
              <a:endParaRPr kumimoji="0" lang="en-US" altLang="zh-TW" sz="2000" dirty="0"/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/>
                <a:t>COUNTER </a:t>
              </a:r>
              <a:r>
                <a:rPr kumimoji="0" lang="zh-TW" altLang="en-US" sz="2000" dirty="0"/>
                <a:t>讀值</a:t>
              </a:r>
              <a:endParaRPr kumimoji="0" lang="en-US" altLang="zh-TW" sz="2000" dirty="0"/>
            </a:p>
            <a:p>
              <a:pPr>
                <a:buFont typeface="Wingdings 2" panose="05020102010507070707" pitchFamily="18" charset="2"/>
                <a:buNone/>
              </a:pPr>
              <a:endParaRPr kumimoji="0" lang="en-US" altLang="zh-TW" sz="2000" dirty="0"/>
            </a:p>
            <a:p>
              <a:pPr>
                <a:buFont typeface="Wingdings 2" panose="05020102010507070707" pitchFamily="18" charset="2"/>
                <a:buNone/>
              </a:pPr>
              <a:endParaRPr kumimoji="0" lang="en-US" altLang="zh-TW" sz="2000" dirty="0"/>
            </a:p>
            <a:p>
              <a:pPr>
                <a:buFont typeface="Wingdings 2" panose="05020102010507070707" pitchFamily="18" charset="2"/>
                <a:buNone/>
              </a:pPr>
              <a:r>
                <a:rPr kumimoji="0" lang="en-US" altLang="zh-TW" sz="2000" dirty="0"/>
                <a:t>CARRIER PORT</a:t>
              </a:r>
              <a:r>
                <a:rPr kumimoji="0" lang="zh-TW" altLang="en-US" sz="2000" dirty="0"/>
                <a:t> 下方</a:t>
              </a:r>
              <a:r>
                <a:rPr kumimoji="0" lang="en-US" altLang="zh-TW" sz="2000" dirty="0"/>
                <a:t>LOCK</a:t>
              </a:r>
            </a:p>
            <a:p>
              <a:pPr>
                <a:buFont typeface="Wingdings 2" panose="05020102010507070707" pitchFamily="18" charset="2"/>
                <a:buNone/>
              </a:pPr>
              <a:endParaRPr kumimoji="0" lang="en-US" altLang="zh-TW" sz="2000" dirty="0"/>
            </a:p>
            <a:p>
              <a:pPr>
                <a:buFont typeface="Wingdings 2" panose="05020102010507070707" pitchFamily="18" charset="2"/>
                <a:buNone/>
              </a:pPr>
              <a:endParaRPr kumimoji="0" lang="en-US" altLang="zh-TW" sz="2000" dirty="0"/>
            </a:p>
            <a:p>
              <a:pPr>
                <a:buFont typeface="Wingdings 2" panose="05020102010507070707" pitchFamily="18" charset="2"/>
                <a:buNone/>
              </a:pPr>
              <a:endParaRPr kumimoji="0" lang="en-US" altLang="zh-TW" sz="2000" dirty="0"/>
            </a:p>
            <a:p>
              <a:pPr>
                <a:buFont typeface="Wingdings 2" panose="05020102010507070707" pitchFamily="18" charset="2"/>
                <a:buNone/>
              </a:pPr>
              <a:endParaRPr kumimoji="0" lang="en-US" altLang="zh-TW" sz="2000" dirty="0"/>
            </a:p>
          </p:txBody>
        </p:sp>
      </p:grpSp>
      <p:pic>
        <p:nvPicPr>
          <p:cNvPr id="11" name="圖片 62">
            <a:extLst>
              <a:ext uri="{FF2B5EF4-FFF2-40B4-BE49-F238E27FC236}">
                <a16:creationId xmlns:a16="http://schemas.microsoft.com/office/drawing/2014/main" id="{A978D277-6AF8-E154-8109-B73C5B29A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56" y="190500"/>
            <a:ext cx="4357993" cy="214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09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A69C002-34D1-6B2A-B611-FAB380EF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1F85D-47E0-47FB-8D3F-5A0955AC54FB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AD30EF4-D8CA-474C-1002-4B7207AA6A47}"/>
              </a:ext>
            </a:extLst>
          </p:cNvPr>
          <p:cNvSpPr txBox="1"/>
          <p:nvPr/>
        </p:nvSpPr>
        <p:spPr bwMode="auto">
          <a:xfrm>
            <a:off x="499533" y="1133541"/>
            <a:ext cx="4668085" cy="70788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+mj-ea"/>
                <a:ea typeface="+mj-ea"/>
              </a:rPr>
              <a:t>選擇</a:t>
            </a:r>
            <a:r>
              <a:rPr lang="en-US" altLang="zh-TW" sz="2000" dirty="0">
                <a:latin typeface="+mj-ea"/>
                <a:ea typeface="+mj-ea"/>
              </a:rPr>
              <a:t>T- BAWL EVAL MENU(CARRIER LOAD)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>
                <a:latin typeface="+mj-ea"/>
                <a:ea typeface="+mj-ea"/>
              </a:rPr>
              <a:t>   </a:t>
            </a:r>
            <a:r>
              <a:rPr lang="zh-TW" altLang="en-US" sz="2000" dirty="0">
                <a:latin typeface="+mj-ea"/>
                <a:ea typeface="+mj-ea"/>
              </a:rPr>
              <a:t>將檔片傳送至</a:t>
            </a:r>
            <a:r>
              <a:rPr lang="en-US" altLang="zh-TW" sz="2000" dirty="0">
                <a:latin typeface="+mj-ea"/>
                <a:ea typeface="+mj-ea"/>
              </a:rPr>
              <a:t>CARRIER</a:t>
            </a:r>
            <a:r>
              <a:rPr lang="zh-TW" altLang="en-US" sz="2000" dirty="0">
                <a:latin typeface="+mj-ea"/>
                <a:ea typeface="+mj-ea"/>
              </a:rPr>
              <a:t> </a:t>
            </a:r>
            <a:r>
              <a:rPr lang="zh-TW" altLang="en-US" sz="2000" b="1" dirty="0">
                <a:latin typeface="+mj-ea"/>
                <a:ea typeface="+mj-ea"/>
                <a:cs typeface="Arial" panose="020B0604020202020204" pitchFamily="34" charset="0"/>
              </a:rPr>
              <a:t>放置區</a:t>
            </a:r>
            <a:endParaRPr lang="en-US" altLang="zh-TW" sz="2000" b="1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5CA03CC-33EE-08D7-E12A-4897AE4B7EF8}"/>
              </a:ext>
            </a:extLst>
          </p:cNvPr>
          <p:cNvSpPr txBox="1"/>
          <p:nvPr/>
        </p:nvSpPr>
        <p:spPr bwMode="auto">
          <a:xfrm>
            <a:off x="6648627" y="2144342"/>
            <a:ext cx="5305685" cy="163121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TW" altLang="en-US" sz="2000" dirty="0"/>
              <a:t>選擇</a:t>
            </a:r>
            <a:r>
              <a:rPr lang="en-US" altLang="zh-TW" sz="2000" dirty="0"/>
              <a:t>T-BAWL EVAL MENU(WAFER TRANSFER)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/>
              <a:t>   SEQ:</a:t>
            </a:r>
            <a:r>
              <a:rPr lang="zh-TW" altLang="en-US" sz="2000" dirty="0"/>
              <a:t>選擇 </a:t>
            </a:r>
            <a:r>
              <a:rPr lang="en-US" altLang="zh-TW" sz="2000" dirty="0"/>
              <a:t>FORK 5 OR FORK 1</a:t>
            </a:r>
            <a:r>
              <a:rPr lang="zh-TW" altLang="en-US" sz="2000" dirty="0"/>
              <a:t>傳送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2000" dirty="0"/>
              <a:t>   </a:t>
            </a:r>
            <a:r>
              <a:rPr lang="en-US" altLang="zh-TW" sz="2000" dirty="0"/>
              <a:t>CARRIER NO: </a:t>
            </a:r>
            <a:r>
              <a:rPr lang="zh-TW" altLang="en-US" sz="2000" dirty="0"/>
              <a:t>選擇 </a:t>
            </a:r>
            <a:r>
              <a:rPr lang="en-US" altLang="zh-TW" sz="2000" dirty="0"/>
              <a:t>CARRIER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/>
              <a:t>   CARRIER PITCH: </a:t>
            </a:r>
            <a:r>
              <a:rPr lang="zh-TW" altLang="en-US" sz="2000" dirty="0"/>
              <a:t>選擇從第幾片抓取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2000" dirty="0"/>
              <a:t>   </a:t>
            </a:r>
            <a:r>
              <a:rPr lang="en-US" altLang="zh-TW" sz="2000" dirty="0"/>
              <a:t>BOAT PITCH:</a:t>
            </a:r>
            <a:r>
              <a:rPr lang="zh-TW" altLang="en-US" sz="2000" dirty="0"/>
              <a:t>選擇放至</a:t>
            </a:r>
            <a:r>
              <a:rPr lang="en-US" altLang="zh-TW" sz="2000" dirty="0"/>
              <a:t>BOAT </a:t>
            </a:r>
            <a:r>
              <a:rPr lang="zh-TW" altLang="en-US" sz="2000" dirty="0"/>
              <a:t>的位置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EF58311-48A9-2407-3BCD-AB9A016B9993}"/>
              </a:ext>
            </a:extLst>
          </p:cNvPr>
          <p:cNvSpPr txBox="1"/>
          <p:nvPr/>
        </p:nvSpPr>
        <p:spPr bwMode="auto">
          <a:xfrm>
            <a:off x="804333" y="4082177"/>
            <a:ext cx="7853106" cy="258532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zh-TW" altLang="en-US" sz="1800" dirty="0"/>
              <a:t>當</a:t>
            </a:r>
            <a:r>
              <a:rPr lang="en-US" altLang="zh-TW" sz="1800" dirty="0"/>
              <a:t>FORK</a:t>
            </a:r>
            <a:r>
              <a:rPr lang="zh-TW" altLang="en-US" sz="1800" dirty="0"/>
              <a:t>接近</a:t>
            </a:r>
            <a:r>
              <a:rPr lang="en-US" altLang="zh-TW" sz="1800" dirty="0"/>
              <a:t>CASSTTE</a:t>
            </a:r>
            <a:r>
              <a:rPr lang="zh-TW" altLang="en-US" sz="1800" dirty="0"/>
              <a:t>前</a:t>
            </a:r>
            <a:r>
              <a:rPr lang="en-US" altLang="zh-TW" sz="1800" dirty="0"/>
              <a:t>,</a:t>
            </a:r>
            <a:r>
              <a:rPr lang="zh-TW" altLang="en-US" sz="1800" dirty="0"/>
              <a:t>後皆須 </a:t>
            </a:r>
            <a:r>
              <a:rPr lang="en-US" altLang="zh-TW" sz="1800" dirty="0"/>
              <a:t>CHECK</a:t>
            </a:r>
            <a:r>
              <a:rPr lang="zh-TW" altLang="en-US" sz="1800" dirty="0"/>
              <a:t>位置</a:t>
            </a:r>
            <a:r>
              <a:rPr lang="en-US" altLang="zh-TW" sz="1800" dirty="0"/>
              <a:t>,</a:t>
            </a:r>
            <a:r>
              <a:rPr lang="zh-TW" altLang="en-US" sz="1800" dirty="0"/>
              <a:t>不可碰觸或摩擦</a:t>
            </a:r>
            <a:r>
              <a:rPr lang="en-US" altLang="zh-TW" sz="1800" dirty="0"/>
              <a:t>WAFER</a:t>
            </a:r>
          </a:p>
          <a:p>
            <a:r>
              <a:rPr lang="zh-TW" altLang="en-US" sz="1800" dirty="0"/>
              <a:t>當</a:t>
            </a:r>
            <a:r>
              <a:rPr lang="en-US" altLang="zh-TW" sz="1800" dirty="0"/>
              <a:t>FORK </a:t>
            </a:r>
            <a:r>
              <a:rPr lang="zh-TW" altLang="en-US" sz="1800" dirty="0"/>
              <a:t>將</a:t>
            </a:r>
            <a:r>
              <a:rPr lang="en-US" altLang="zh-TW" sz="1800" dirty="0"/>
              <a:t>WAFER </a:t>
            </a:r>
            <a:r>
              <a:rPr lang="zh-TW" altLang="en-US" sz="1800" dirty="0"/>
              <a:t>傳送至</a:t>
            </a:r>
            <a:r>
              <a:rPr lang="en-US" altLang="zh-TW" sz="1800" dirty="0"/>
              <a:t>BOAT</a:t>
            </a:r>
            <a:r>
              <a:rPr lang="zh-TW" altLang="en-US" sz="1800" dirty="0"/>
              <a:t>時</a:t>
            </a:r>
            <a:r>
              <a:rPr lang="en-US" altLang="zh-TW" sz="1800" dirty="0"/>
              <a:t>,</a:t>
            </a:r>
            <a:r>
              <a:rPr lang="zh-TW" altLang="en-US" sz="1800" dirty="0"/>
              <a:t>亦須</a:t>
            </a:r>
            <a:r>
              <a:rPr lang="en-US" altLang="zh-TW" sz="1800" dirty="0"/>
              <a:t>CHECK</a:t>
            </a:r>
            <a:r>
              <a:rPr lang="zh-TW" altLang="en-US" sz="1800" dirty="0"/>
              <a:t>位置</a:t>
            </a:r>
            <a:r>
              <a:rPr lang="en-US" altLang="zh-TW" sz="1800" dirty="0"/>
              <a:t>,</a:t>
            </a:r>
            <a:r>
              <a:rPr lang="zh-TW" altLang="en-US" sz="1800" dirty="0"/>
              <a:t>不可與</a:t>
            </a:r>
            <a:r>
              <a:rPr lang="en-US" altLang="zh-TW" sz="1800" dirty="0"/>
              <a:t>BOAT</a:t>
            </a:r>
            <a:r>
              <a:rPr lang="zh-TW" altLang="en-US" sz="1800" dirty="0"/>
              <a:t>有摩擦情況發生</a:t>
            </a:r>
          </a:p>
          <a:p>
            <a:r>
              <a:rPr lang="zh-TW" altLang="en-US" sz="1800" dirty="0"/>
              <a:t>若須修改位置則到</a:t>
            </a:r>
            <a:r>
              <a:rPr lang="en-US" altLang="zh-TW" sz="1800" dirty="0"/>
              <a:t>EDIT MENU(POSITION OF MOTOR)</a:t>
            </a:r>
            <a:r>
              <a:rPr lang="zh-TW" altLang="en-US" sz="1800" dirty="0"/>
              <a:t>修正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1800" dirty="0"/>
              <a:t>　</a:t>
            </a:r>
            <a:r>
              <a:rPr lang="en-US" altLang="zh-TW" sz="1800" dirty="0"/>
              <a:t>1.</a:t>
            </a:r>
            <a:r>
              <a:rPr lang="zh-TW" altLang="en-US" sz="1800" dirty="0"/>
              <a:t>修正時先選擇</a:t>
            </a:r>
            <a:r>
              <a:rPr lang="en-US" altLang="zh-TW" sz="1800" dirty="0"/>
              <a:t>FORK1 OR FORK 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dirty="0"/>
              <a:t>   2.</a:t>
            </a:r>
            <a:r>
              <a:rPr lang="zh-TW" altLang="en-US" sz="1800" dirty="0"/>
              <a:t>選擇要修正的位置如 </a:t>
            </a:r>
            <a:r>
              <a:rPr lang="en-US" altLang="zh-TW" sz="1800" dirty="0"/>
              <a:t>:BOAT,CARRIER 1~6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dirty="0"/>
              <a:t>   3.</a:t>
            </a:r>
            <a:r>
              <a:rPr lang="zh-TW" altLang="en-US" sz="1800" dirty="0"/>
              <a:t>選擇修改 </a:t>
            </a:r>
            <a:r>
              <a:rPr lang="en-US" altLang="zh-TW" sz="1800" dirty="0"/>
              <a:t>UD;RT;FB </a:t>
            </a:r>
            <a:r>
              <a:rPr lang="zh-TW" altLang="en-US" sz="1800" dirty="0"/>
              <a:t>修改完須按</a:t>
            </a:r>
            <a:r>
              <a:rPr lang="en-US" altLang="zh-TW" sz="1800" dirty="0"/>
              <a:t>ENTER</a:t>
            </a:r>
            <a:r>
              <a:rPr lang="zh-TW" altLang="en-US" sz="1800" dirty="0"/>
              <a:t>並</a:t>
            </a:r>
            <a:r>
              <a:rPr lang="en-US" altLang="zh-TW" sz="1800" dirty="0"/>
              <a:t>SAVE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dirty="0"/>
              <a:t>   4.</a:t>
            </a:r>
            <a:r>
              <a:rPr lang="zh-TW" altLang="en-US" sz="1800" dirty="0"/>
              <a:t>再次傳送確認位置是否正確</a:t>
            </a:r>
          </a:p>
          <a:p>
            <a:r>
              <a:rPr lang="zh-TW" altLang="en-US" sz="1800" dirty="0"/>
              <a:t>傳送</a:t>
            </a:r>
            <a:r>
              <a:rPr lang="en-US" altLang="zh-TW" sz="1800" dirty="0"/>
              <a:t>CHECK</a:t>
            </a:r>
            <a:r>
              <a:rPr lang="zh-TW" altLang="en-US" sz="1800" dirty="0"/>
              <a:t>完畢後</a:t>
            </a:r>
            <a:r>
              <a:rPr lang="en-US" altLang="zh-TW" sz="1800" dirty="0"/>
              <a:t>,</a:t>
            </a:r>
            <a:r>
              <a:rPr lang="zh-TW" altLang="en-US" sz="1800" dirty="0"/>
              <a:t>將</a:t>
            </a:r>
            <a:r>
              <a:rPr lang="en-US" altLang="zh-TW" sz="1800" dirty="0"/>
              <a:t>WAFER </a:t>
            </a:r>
            <a:r>
              <a:rPr lang="zh-TW" altLang="en-US" sz="1800" dirty="0"/>
              <a:t>先傳回</a:t>
            </a:r>
            <a:r>
              <a:rPr lang="en-US" altLang="zh-TW" sz="1800" dirty="0"/>
              <a:t>CASSETTE</a:t>
            </a:r>
          </a:p>
          <a:p>
            <a:r>
              <a:rPr lang="zh-TW" altLang="en-US" sz="1800" dirty="0"/>
              <a:t>選擇</a:t>
            </a:r>
            <a:r>
              <a:rPr lang="en-US" altLang="zh-TW" sz="1800" dirty="0"/>
              <a:t>EVAL MENU (CARRIER UNLOAD)</a:t>
            </a:r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086AE11-5F3C-5677-BBA1-8BA877CD05C3}"/>
              </a:ext>
            </a:extLst>
          </p:cNvPr>
          <p:cNvSpPr txBox="1"/>
          <p:nvPr/>
        </p:nvSpPr>
        <p:spPr bwMode="auto">
          <a:xfrm>
            <a:off x="3208089" y="400381"/>
            <a:ext cx="60946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TW" sz="4000" b="1" dirty="0">
                <a:solidFill>
                  <a:schemeClr val="tx1"/>
                </a:solidFill>
                <a:latin typeface="+mj-ea"/>
              </a:rPr>
              <a:t>T-BAWL CHECK</a:t>
            </a:r>
            <a:r>
              <a:rPr lang="zh-TW" altLang="en-US" sz="4000" b="1" dirty="0">
                <a:solidFill>
                  <a:schemeClr val="tx1"/>
                </a:solidFill>
                <a:latin typeface="+mj-ea"/>
              </a:rPr>
              <a:t>傳送操作</a:t>
            </a:r>
            <a:endParaRPr lang="en-US" sz="4000" dirty="0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737F09FD-3B88-E607-29DA-0A570718808C}"/>
              </a:ext>
            </a:extLst>
          </p:cNvPr>
          <p:cNvSpPr/>
          <p:nvPr/>
        </p:nvSpPr>
        <p:spPr>
          <a:xfrm>
            <a:off x="5217447" y="1408263"/>
            <a:ext cx="503340" cy="2600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D100D50C-A5C7-CAA3-40D2-661FAC1EB0BC}"/>
              </a:ext>
            </a:extLst>
          </p:cNvPr>
          <p:cNvSpPr/>
          <p:nvPr/>
        </p:nvSpPr>
        <p:spPr>
          <a:xfrm>
            <a:off x="5844330" y="1414886"/>
            <a:ext cx="503340" cy="2600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81D00211-66C3-58C6-19E6-C28F72EA01D3}"/>
              </a:ext>
            </a:extLst>
          </p:cNvPr>
          <p:cNvSpPr/>
          <p:nvPr/>
        </p:nvSpPr>
        <p:spPr>
          <a:xfrm>
            <a:off x="6476806" y="1427513"/>
            <a:ext cx="503340" cy="2600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A1F3AB76-7939-185E-A2B7-2DA1DD915BD1}"/>
              </a:ext>
            </a:extLst>
          </p:cNvPr>
          <p:cNvSpPr/>
          <p:nvPr/>
        </p:nvSpPr>
        <p:spPr>
          <a:xfrm>
            <a:off x="7109282" y="1435007"/>
            <a:ext cx="503340" cy="2600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4594481A-A255-BD04-459C-70EE3B6C5BF6}"/>
              </a:ext>
            </a:extLst>
          </p:cNvPr>
          <p:cNvSpPr/>
          <p:nvPr/>
        </p:nvSpPr>
        <p:spPr>
          <a:xfrm>
            <a:off x="7741758" y="1439245"/>
            <a:ext cx="503340" cy="2600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603735F9-CF2B-0C0F-252C-77FA99B8F206}"/>
              </a:ext>
            </a:extLst>
          </p:cNvPr>
          <p:cNvSpPr/>
          <p:nvPr/>
        </p:nvSpPr>
        <p:spPr>
          <a:xfrm>
            <a:off x="8362544" y="1435007"/>
            <a:ext cx="503340" cy="2600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8845A05D-93CF-2967-6F79-83F4703CEABD}"/>
              </a:ext>
            </a:extLst>
          </p:cNvPr>
          <p:cNvSpPr/>
          <p:nvPr/>
        </p:nvSpPr>
        <p:spPr>
          <a:xfrm rot="5400000">
            <a:off x="8671426" y="1796074"/>
            <a:ext cx="388915" cy="2600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E677FF17-2BDE-BD84-56E0-80BE8AF2BB3C}"/>
              </a:ext>
            </a:extLst>
          </p:cNvPr>
          <p:cNvSpPr/>
          <p:nvPr/>
        </p:nvSpPr>
        <p:spPr>
          <a:xfrm rot="5400000">
            <a:off x="3863184" y="3698712"/>
            <a:ext cx="334513" cy="2600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6DCBAB60-24D0-1DEA-879D-DD2EA71F6314}"/>
              </a:ext>
            </a:extLst>
          </p:cNvPr>
          <p:cNvSpPr/>
          <p:nvPr/>
        </p:nvSpPr>
        <p:spPr>
          <a:xfrm rot="5400000">
            <a:off x="3778771" y="3140423"/>
            <a:ext cx="503340" cy="2600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1ED116CB-17ED-547E-E5C2-1A4CB6BE5A3A}"/>
              </a:ext>
            </a:extLst>
          </p:cNvPr>
          <p:cNvSpPr/>
          <p:nvPr/>
        </p:nvSpPr>
        <p:spPr>
          <a:xfrm rot="10800000">
            <a:off x="4204165" y="2891102"/>
            <a:ext cx="503340" cy="2600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F1E7A161-0483-DD2E-4AE2-1A4038A6C9D5}"/>
              </a:ext>
            </a:extLst>
          </p:cNvPr>
          <p:cNvSpPr/>
          <p:nvPr/>
        </p:nvSpPr>
        <p:spPr>
          <a:xfrm rot="10800000">
            <a:off x="4836641" y="2898596"/>
            <a:ext cx="503340" cy="2600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EC1AF0CD-3952-A584-DC69-A7A6C00AA763}"/>
              </a:ext>
            </a:extLst>
          </p:cNvPr>
          <p:cNvSpPr/>
          <p:nvPr/>
        </p:nvSpPr>
        <p:spPr>
          <a:xfrm rot="10800000">
            <a:off x="5469117" y="2902834"/>
            <a:ext cx="503340" cy="2600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A921BC0C-5058-A6D9-E77D-CCFFEE8F9D1C}"/>
              </a:ext>
            </a:extLst>
          </p:cNvPr>
          <p:cNvSpPr/>
          <p:nvPr/>
        </p:nvSpPr>
        <p:spPr>
          <a:xfrm rot="10800000">
            <a:off x="6089903" y="2898596"/>
            <a:ext cx="503340" cy="2600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3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579E11-A642-473B-27CF-6B978DB9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4258" y="6184900"/>
            <a:ext cx="609600" cy="457200"/>
          </a:xfrm>
        </p:spPr>
        <p:txBody>
          <a:bodyPr/>
          <a:lstStyle/>
          <a:p>
            <a:pPr>
              <a:defRPr/>
            </a:pPr>
            <a:fld id="{A991F85D-47E0-47FB-8D3F-5A0955AC54FB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pic>
        <p:nvPicPr>
          <p:cNvPr id="5" name="圖片 4" descr="一張含有 文字, 螢幕擷取畫面, 鮮豔, 平行 的圖片&#10;&#10;自動產生的描述">
            <a:extLst>
              <a:ext uri="{FF2B5EF4-FFF2-40B4-BE49-F238E27FC236}">
                <a16:creationId xmlns:a16="http://schemas.microsoft.com/office/drawing/2014/main" id="{6D799D4F-0B78-4E4A-948B-2033C10EA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16" y="94784"/>
            <a:ext cx="6211167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27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1">
            <a:extLst>
              <a:ext uri="{FF2B5EF4-FFF2-40B4-BE49-F238E27FC236}">
                <a16:creationId xmlns:a16="http://schemas.microsoft.com/office/drawing/2014/main" id="{692D73E6-E221-257E-17F2-53B23C7199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4B716D-19B4-4083-9EF7-96DD20A15ACD}" type="slidenum">
              <a:rPr lang="zh-TW" altLang="en-US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zh-TW" altLang="en-US" sz="140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E963379-95FD-37E0-9BA3-2322ABA67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56646"/>
              </p:ext>
            </p:extLst>
          </p:nvPr>
        </p:nvGraphicFramePr>
        <p:xfrm>
          <a:off x="2503738" y="957177"/>
          <a:ext cx="7500027" cy="54710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0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0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786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種類</a:t>
                      </a:r>
                      <a:endParaRPr lang="en-US" sz="1800" dirty="0"/>
                    </a:p>
                  </a:txBody>
                  <a:tcPr marT="45714" marB="4571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進度</a:t>
                      </a:r>
                      <a:endParaRPr lang="en-US" sz="1800" dirty="0"/>
                    </a:p>
                  </a:txBody>
                  <a:tcPr marT="45714" marB="4571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786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LP-P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SPM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標楷體"/>
                          <a:cs typeface="+mn-cs"/>
                        </a:rPr>
                        <a:t>40%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標楷體"/>
                        <a:cs typeface="+mn-cs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7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LP-P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標楷體"/>
                          <a:cs typeface="+mn-cs"/>
                        </a:rPr>
                        <a:t>10%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標楷體"/>
                        <a:cs typeface="+mn-cs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7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LP-T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SPM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標楷體"/>
                          <a:cs typeface="+mn-cs"/>
                        </a:rPr>
                        <a:t>40%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標楷體"/>
                        <a:cs typeface="+mn-cs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7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LP-T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標楷體"/>
                          <a:cs typeface="+mn-cs"/>
                        </a:rPr>
                        <a:t>20%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標楷體"/>
                        <a:cs typeface="+mn-cs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7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LP-N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SPM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標楷體"/>
                          <a:cs typeface="+mn-cs"/>
                        </a:rPr>
                        <a:t>30%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標楷體"/>
                        <a:cs typeface="+mn-cs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7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LP-N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標楷體"/>
                          <a:cs typeface="+mn-cs"/>
                        </a:rPr>
                        <a:t>20%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標楷體"/>
                        <a:cs typeface="+mn-cs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786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AP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QPM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標楷體"/>
                          <a:cs typeface="+mn-cs"/>
                        </a:rPr>
                        <a:t>10%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標楷體"/>
                        <a:cs typeface="+mn-cs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786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AP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YPM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標楷體"/>
                          <a:cs typeface="+mn-cs"/>
                        </a:rPr>
                        <a:t>0%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標楷體"/>
                        <a:cs typeface="+mn-cs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786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POCL3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標楷體"/>
                          <a:cs typeface="+mn-cs"/>
                        </a:rPr>
                        <a:t>0%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標楷體"/>
                        <a:cs typeface="+mn-cs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786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WSIX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標楷體"/>
                          <a:cs typeface="+mn-cs"/>
                        </a:rPr>
                        <a:t>10%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標楷體"/>
                        <a:cs typeface="+mn-cs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0786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WSIX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MPM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標楷體"/>
                          <a:cs typeface="+mn-cs"/>
                        </a:rPr>
                        <a:t>0%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標楷體"/>
                        <a:cs typeface="+mn-cs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0786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GRD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MPM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標楷體"/>
                          <a:cs typeface="+mn-cs"/>
                        </a:rPr>
                        <a:t>20%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標楷體"/>
                        <a:cs typeface="+mn-cs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0786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RTP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25PM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9C4CA7A2-7224-73E3-60DE-BF3C65648D1B}"/>
              </a:ext>
            </a:extLst>
          </p:cNvPr>
          <p:cNvSpPr txBox="1"/>
          <p:nvPr/>
        </p:nvSpPr>
        <p:spPr bwMode="auto">
          <a:xfrm>
            <a:off x="2345985" y="249291"/>
            <a:ext cx="78155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buFont typeface="Wingdings 2" panose="05020102010507070707" pitchFamily="18" charset="2"/>
              <a:buNone/>
            </a:pPr>
            <a:r>
              <a:rPr kumimoji="0" lang="zh-TW" altLang="en-US" sz="4000" b="1" dirty="0">
                <a:latin typeface="+mj-ea"/>
                <a:ea typeface="+mj-ea"/>
              </a:rPr>
              <a:t>進度表</a:t>
            </a:r>
            <a:endParaRPr kumimoji="0" lang="en-US" sz="40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頁尾版面配置區 1">
            <a:extLst>
              <a:ext uri="{FF2B5EF4-FFF2-40B4-BE49-F238E27FC236}">
                <a16:creationId xmlns:a16="http://schemas.microsoft.com/office/drawing/2014/main" id="{74233E09-11AD-86E1-CEEB-9327A3BBE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14800" y="3055939"/>
            <a:ext cx="3962400" cy="746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4800" b="1" dirty="0">
                <a:solidFill>
                  <a:schemeClr val="accent4"/>
                </a:solidFill>
                <a:latin typeface="Berlin Sans FB Demi" panose="020E0802020502020306" pitchFamily="34" charset="0"/>
              </a:rPr>
              <a:t>~Ending~</a:t>
            </a:r>
          </a:p>
        </p:txBody>
      </p:sp>
      <p:sp>
        <p:nvSpPr>
          <p:cNvPr id="24579" name="投影片編號版面配置區 2">
            <a:extLst>
              <a:ext uri="{FF2B5EF4-FFF2-40B4-BE49-F238E27FC236}">
                <a16:creationId xmlns:a16="http://schemas.microsoft.com/office/drawing/2014/main" id="{941BA09D-0468-E5AF-42C5-5B95A381D1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EF569CDB-468C-4A72-B29E-58FC31A14B70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16</a:t>
            </a:fld>
            <a:endParaRPr kumimoji="0" lang="zh-TW" altLang="en-US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2FEE92D0-4D5D-5396-1EE0-2AED1E8D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報告內容</a:t>
            </a:r>
          </a:p>
        </p:txBody>
      </p:sp>
      <p:sp>
        <p:nvSpPr>
          <p:cNvPr id="10243" name="內容版面配置區 2">
            <a:extLst>
              <a:ext uri="{FF2B5EF4-FFF2-40B4-BE49-F238E27FC236}">
                <a16:creationId xmlns:a16="http://schemas.microsoft.com/office/drawing/2014/main" id="{4813D479-8C75-6C8A-D2D6-76560027E0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z="2800" dirty="0">
                <a:latin typeface="+mj-ea"/>
                <a:ea typeface="+mj-ea"/>
              </a:rPr>
              <a:t>一、兩週內學習內容</a:t>
            </a:r>
            <a:endParaRPr lang="en-US" altLang="zh-TW" sz="2800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sz="2800" dirty="0">
                <a:latin typeface="+mj-ea"/>
                <a:ea typeface="+mj-ea"/>
              </a:rPr>
              <a:t>二、日常</a:t>
            </a:r>
            <a:r>
              <a:rPr kumimoji="0" lang="zh-TW" altLang="en-US" sz="2800" dirty="0">
                <a:latin typeface="+mj-ea"/>
                <a:ea typeface="+mj-ea"/>
              </a:rPr>
              <a:t>交接的專業英文及縮寫</a:t>
            </a:r>
            <a:endParaRPr kumimoji="0" lang="en-US" sz="2800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sz="2800" dirty="0">
                <a:latin typeface="+mj-ea"/>
                <a:ea typeface="+mj-ea"/>
              </a:rPr>
              <a:t>三、</a:t>
            </a:r>
            <a:r>
              <a:rPr lang="en-US" altLang="zh-TW" sz="2800" dirty="0">
                <a:solidFill>
                  <a:schemeClr val="tx1"/>
                </a:solidFill>
                <a:latin typeface="+mj-ea"/>
                <a:ea typeface="+mj-ea"/>
              </a:rPr>
              <a:t>PM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更換</a:t>
            </a:r>
            <a:r>
              <a:rPr lang="zh-TW" altLang="en-US" sz="2800" dirty="0">
                <a:latin typeface="+mj-ea"/>
                <a:ea typeface="+mj-ea"/>
              </a:rPr>
              <a:t>時機</a:t>
            </a:r>
            <a:endParaRPr lang="en-US" altLang="zh-TW" sz="2800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sz="2800" dirty="0">
                <a:latin typeface="+mj-ea"/>
                <a:ea typeface="+mj-ea"/>
              </a:rPr>
              <a:t>四、</a:t>
            </a:r>
            <a:r>
              <a:rPr lang="en-US" altLang="zh-TW" sz="2800" dirty="0">
                <a:latin typeface="+mj-ea"/>
                <a:ea typeface="+mj-ea"/>
              </a:rPr>
              <a:t>PM</a:t>
            </a:r>
            <a:r>
              <a:rPr lang="zh-TW" altLang="en-US" sz="2800" dirty="0">
                <a:latin typeface="+mj-ea"/>
                <a:ea typeface="+mj-ea"/>
              </a:rPr>
              <a:t>更換</a:t>
            </a:r>
            <a:r>
              <a:rPr lang="en-US" altLang="zh-TW" sz="2800" dirty="0">
                <a:latin typeface="+mj-ea"/>
                <a:ea typeface="+mj-ea"/>
              </a:rPr>
              <a:t>Parts</a:t>
            </a:r>
            <a:r>
              <a:rPr lang="zh-TW" altLang="en-US" sz="2800" dirty="0">
                <a:latin typeface="+mj-ea"/>
                <a:ea typeface="+mj-ea"/>
              </a:rPr>
              <a:t>項次</a:t>
            </a:r>
            <a:endParaRPr lang="en-US" altLang="zh-TW" sz="2800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sz="2800" dirty="0">
                <a:latin typeface="+mj-ea"/>
                <a:ea typeface="+mj-ea"/>
              </a:rPr>
              <a:t>五、</a:t>
            </a:r>
            <a:r>
              <a:rPr lang="en-US" altLang="zh-TW" sz="2800" dirty="0">
                <a:latin typeface="+mj-ea"/>
                <a:ea typeface="+mj-ea"/>
              </a:rPr>
              <a:t>VL-800</a:t>
            </a:r>
            <a:r>
              <a:rPr lang="zh-TW" altLang="en-US" sz="2800" dirty="0">
                <a:latin typeface="+mj-ea"/>
                <a:ea typeface="+mj-ea"/>
              </a:rPr>
              <a:t>說明</a:t>
            </a:r>
            <a:endParaRPr lang="en-US" altLang="zh-TW" sz="2800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sz="2800" dirty="0">
                <a:latin typeface="+mj-ea"/>
                <a:ea typeface="+mj-ea"/>
              </a:rPr>
              <a:t>六、</a:t>
            </a:r>
            <a:r>
              <a:rPr lang="en-US" altLang="zh-TW" sz="2800" dirty="0">
                <a:latin typeface="+mj-ea"/>
                <a:ea typeface="+mj-ea"/>
                <a:cs typeface="+mj-cs"/>
              </a:rPr>
              <a:t>VL-800</a:t>
            </a:r>
            <a:r>
              <a:rPr lang="zh-TW" altLang="en-US" sz="2800" dirty="0">
                <a:latin typeface="+mj-ea"/>
                <a:ea typeface="+mj-ea"/>
                <a:cs typeface="+mj-cs"/>
              </a:rPr>
              <a:t> </a:t>
            </a:r>
            <a:r>
              <a:rPr lang="en-US" altLang="zh-TW" sz="2800" dirty="0">
                <a:latin typeface="+mj-ea"/>
                <a:ea typeface="+mj-ea"/>
                <a:cs typeface="+mj-cs"/>
              </a:rPr>
              <a:t>M01~M06</a:t>
            </a:r>
            <a:r>
              <a:rPr lang="zh-TW" altLang="en-US" sz="2800" dirty="0">
                <a:latin typeface="+mj-ea"/>
                <a:ea typeface="+mj-ea"/>
                <a:cs typeface="+mj-cs"/>
              </a:rPr>
              <a:t>作動</a:t>
            </a:r>
            <a:endParaRPr kumimoji="0" lang="en-US" sz="2800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sz="2800" dirty="0">
                <a:latin typeface="+mj-ea"/>
                <a:ea typeface="+mj-ea"/>
              </a:rPr>
              <a:t>七、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承接</a:t>
            </a:r>
            <a:endParaRPr lang="en-US" altLang="zh-TW" sz="2800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sz="2800" dirty="0">
                <a:latin typeface="+mj-ea"/>
                <a:ea typeface="+mj-ea"/>
                <a:cs typeface="Times New Roman" panose="02020603050405020304" pitchFamily="18" charset="0"/>
              </a:rPr>
              <a:t>八</a:t>
            </a:r>
            <a:r>
              <a:rPr lang="zh-TW" altLang="en-US" sz="2800" dirty="0">
                <a:latin typeface="+mj-ea"/>
                <a:ea typeface="+mj-ea"/>
              </a:rPr>
              <a:t>、</a:t>
            </a:r>
            <a:r>
              <a:rPr kumimoji="0" lang="en-US" sz="2800" dirty="0">
                <a:latin typeface="+mj-ea"/>
                <a:ea typeface="+mj-ea"/>
              </a:rPr>
              <a:t> T-BAWL</a:t>
            </a:r>
            <a:r>
              <a:rPr lang="zh-TW" altLang="en-US" sz="2000" dirty="0">
                <a:latin typeface="+mj-ea"/>
                <a:ea typeface="+mj-ea"/>
              </a:rPr>
              <a:t> </a:t>
            </a:r>
            <a:r>
              <a:rPr kumimoji="0" lang="en-US" altLang="zh-TW" sz="2800" dirty="0">
                <a:latin typeface="+mj-ea"/>
                <a:ea typeface="+mj-ea"/>
              </a:rPr>
              <a:t>ONE MOTION</a:t>
            </a:r>
            <a:r>
              <a:rPr kumimoji="0" lang="zh-TW" altLang="en-US" sz="2800" dirty="0">
                <a:latin typeface="+mj-ea"/>
                <a:ea typeface="+mj-ea"/>
              </a:rPr>
              <a:t> 單軸作動</a:t>
            </a:r>
            <a:endParaRPr kumimoji="0" lang="en-US" altLang="zh-TW" sz="2800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sz="2800" dirty="0">
                <a:latin typeface="+mj-ea"/>
              </a:rPr>
              <a:t>九、</a:t>
            </a:r>
            <a:r>
              <a:rPr lang="en-US" altLang="zh-TW" sz="2800" dirty="0">
                <a:solidFill>
                  <a:schemeClr val="tx1"/>
                </a:solidFill>
                <a:latin typeface="+mj-ea"/>
                <a:ea typeface="+mj-ea"/>
              </a:rPr>
              <a:t>T-BAWL CHECK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傳送操作</a:t>
            </a:r>
            <a:r>
              <a:rPr lang="zh-TW" altLang="en-US" sz="2800" dirty="0">
                <a:latin typeface="+mj-ea"/>
                <a:ea typeface="+mj-ea"/>
              </a:rPr>
              <a:t> </a:t>
            </a:r>
            <a:endParaRPr lang="en-US" altLang="zh-TW" sz="2800" dirty="0">
              <a:latin typeface="+mj-ea"/>
              <a:ea typeface="+mj-ea"/>
            </a:endParaRPr>
          </a:p>
          <a:p>
            <a:pPr>
              <a:defRPr/>
            </a:pPr>
            <a:endParaRPr lang="zh-TW" altLang="en-US" sz="2800" dirty="0">
              <a:latin typeface="+mj-ea"/>
            </a:endParaRPr>
          </a:p>
          <a:p>
            <a:pPr>
              <a:defRPr/>
            </a:pP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2" name="投影片編號版面配置區 2">
            <a:extLst>
              <a:ext uri="{FF2B5EF4-FFF2-40B4-BE49-F238E27FC236}">
                <a16:creationId xmlns:a16="http://schemas.microsoft.com/office/drawing/2014/main" id="{E9B7D680-B817-FD97-EE24-006B8B88AAD6}"/>
              </a:ext>
            </a:extLst>
          </p:cNvPr>
          <p:cNvSpPr txBox="1">
            <a:spLocks/>
          </p:cNvSpPr>
          <p:nvPr/>
        </p:nvSpPr>
        <p:spPr bwMode="auto">
          <a:xfrm>
            <a:off x="304800" y="6238875"/>
            <a:ext cx="609600" cy="457200"/>
          </a:xfrm>
          <a:prstGeom prst="ellipse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1" sz="1400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dirty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t>4</a:t>
            </a:r>
            <a:endParaRPr kumimoji="0" lang="zh-TW" altLang="en-US" dirty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846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2">
            <a:extLst>
              <a:ext uri="{FF2B5EF4-FFF2-40B4-BE49-F238E27FC236}">
                <a16:creationId xmlns:a16="http://schemas.microsoft.com/office/drawing/2014/main" id="{3F4C9F6C-26F0-5BB1-E009-01A973B0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DEE56B9-7A52-44E9-BA47-A11447FC79AA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3</a:t>
            </a:fld>
            <a:endParaRPr kumimoji="0" lang="zh-TW" altLang="en-US" dirty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304" name="TextBox 2">
            <a:extLst>
              <a:ext uri="{FF2B5EF4-FFF2-40B4-BE49-F238E27FC236}">
                <a16:creationId xmlns:a16="http://schemas.microsoft.com/office/drawing/2014/main" id="{4B45DB9C-8C79-DB98-423D-45DA79D5A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1688" y="3929064"/>
            <a:ext cx="4322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2024.06.03</a:t>
            </a:r>
            <a:r>
              <a:rPr lang="zh-TW" altLang="en-US" sz="2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~</a:t>
            </a:r>
            <a:r>
              <a:rPr lang="zh-TW" altLang="en-US" sz="2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2024.06.14</a:t>
            </a:r>
            <a:endParaRPr lang="zh-TW" altLang="en-US" sz="280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0794E7C-4C19-67EB-C198-C9B7DB9AA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685349"/>
              </p:ext>
            </p:extLst>
          </p:nvPr>
        </p:nvGraphicFramePr>
        <p:xfrm>
          <a:off x="706875" y="1152364"/>
          <a:ext cx="11167353" cy="4874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764">
                  <a:extLst>
                    <a:ext uri="{9D8B030D-6E8A-4147-A177-3AD203B41FA5}">
                      <a16:colId xmlns:a16="http://schemas.microsoft.com/office/drawing/2014/main" val="499691193"/>
                    </a:ext>
                  </a:extLst>
                </a:gridCol>
                <a:gridCol w="4196901">
                  <a:extLst>
                    <a:ext uri="{9D8B030D-6E8A-4147-A177-3AD203B41FA5}">
                      <a16:colId xmlns:a16="http://schemas.microsoft.com/office/drawing/2014/main" val="2763126434"/>
                    </a:ext>
                  </a:extLst>
                </a:gridCol>
                <a:gridCol w="2103021">
                  <a:extLst>
                    <a:ext uri="{9D8B030D-6E8A-4147-A177-3AD203B41FA5}">
                      <a16:colId xmlns:a16="http://schemas.microsoft.com/office/drawing/2014/main" val="1514208284"/>
                    </a:ext>
                  </a:extLst>
                </a:gridCol>
                <a:gridCol w="3035667">
                  <a:extLst>
                    <a:ext uri="{9D8B030D-6E8A-4147-A177-3AD203B41FA5}">
                      <a16:colId xmlns:a16="http://schemas.microsoft.com/office/drawing/2014/main" val="3810114816"/>
                    </a:ext>
                  </a:extLst>
                </a:gridCol>
              </a:tblGrid>
              <a:tr h="5169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日期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課程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機台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內容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26607"/>
                  </a:ext>
                </a:extLst>
              </a:tr>
              <a:tr h="41902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2024/9/09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LP-N6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426244"/>
                  </a:ext>
                </a:extLst>
              </a:tr>
              <a:tr h="419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2024/9/10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GRD-2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149379"/>
                  </a:ext>
                </a:extLst>
              </a:tr>
              <a:tr h="419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2024/9/11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ea"/>
                          <a:ea typeface="+mj-ea"/>
                        </a:rPr>
                        <a:t>LP-P6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ea"/>
                          <a:ea typeface="+mj-ea"/>
                        </a:rPr>
                        <a:t>1PM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53667"/>
                  </a:ext>
                </a:extLst>
              </a:tr>
              <a:tr h="419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2024/9/12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j-ea"/>
                          <a:ea typeface="+mj-ea"/>
                        </a:rPr>
                        <a:t>基本統計學</a:t>
                      </a:r>
                      <a:endParaRPr lang="en-US" sz="1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ea"/>
                          <a:ea typeface="+mj-ea"/>
                        </a:rPr>
                        <a:t>LP-P</a:t>
                      </a:r>
                      <a:r>
                        <a:rPr lang="en-US" altLang="zh-TW" sz="1800" dirty="0">
                          <a:latin typeface="+mj-ea"/>
                          <a:ea typeface="+mj-ea"/>
                        </a:rPr>
                        <a:t>3</a:t>
                      </a:r>
                      <a:endParaRPr lang="en-US" sz="1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ea"/>
                          <a:ea typeface="+mj-ea"/>
                        </a:rPr>
                        <a:t>SPM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733930"/>
                  </a:ext>
                </a:extLst>
              </a:tr>
              <a:tr h="434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2024/9/13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ea"/>
                          <a:ea typeface="+mj-ea"/>
                        </a:rPr>
                        <a:t>LP-N5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ea"/>
                          <a:ea typeface="+mj-ea"/>
                        </a:rPr>
                        <a:t>SPM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91825"/>
                  </a:ext>
                </a:extLst>
              </a:tr>
              <a:tr h="483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2024/9/16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ea"/>
                          <a:ea typeface="+mj-ea"/>
                        </a:rPr>
                        <a:t>LP-N3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ea"/>
                          <a:ea typeface="+mj-ea"/>
                        </a:rPr>
                        <a:t>SPM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974424"/>
                  </a:ext>
                </a:extLst>
              </a:tr>
              <a:tr h="4651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2024/9/17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029885"/>
                  </a:ext>
                </a:extLst>
              </a:tr>
              <a:tr h="394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2024/9/18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ea"/>
                          <a:ea typeface="+mj-ea"/>
                        </a:rPr>
                        <a:t>LP-N1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ea"/>
                          <a:ea typeface="+mj-ea"/>
                        </a:rPr>
                        <a:t>4PM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31898"/>
                  </a:ext>
                </a:extLst>
              </a:tr>
              <a:tr h="419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2024/9/19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+mj-ea"/>
                          <a:ea typeface="+mj-ea"/>
                        </a:rPr>
                        <a:t>基本統計學</a:t>
                      </a:r>
                      <a:endParaRPr lang="en-US" sz="1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ea"/>
                          <a:ea typeface="+mj-ea"/>
                        </a:rPr>
                        <a:t>LP-T</a:t>
                      </a:r>
                      <a:r>
                        <a:rPr lang="en-US" altLang="zh-TW" sz="1800" dirty="0">
                          <a:latin typeface="+mj-ea"/>
                          <a:ea typeface="+mj-ea"/>
                        </a:rPr>
                        <a:t>2</a:t>
                      </a:r>
                      <a:endParaRPr lang="en-US" sz="1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ea"/>
                          <a:ea typeface="+mj-ea"/>
                        </a:rPr>
                        <a:t>3PM</a:t>
                      </a:r>
                      <a:endParaRPr lang="en-US" sz="1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16339"/>
                  </a:ext>
                </a:extLst>
              </a:tr>
              <a:tr h="483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2024/9/20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危害性化學品標示及通識規則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 機台標籤</a:t>
                      </a:r>
                      <a:endParaRPr lang="en-US" sz="18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</a:t>
                      </a:r>
                      <a:endParaRPr lang="en-US" sz="18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5250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7FB39DBB-7EAD-5FEF-E52C-AE0C297FC1CD}"/>
              </a:ext>
            </a:extLst>
          </p:cNvPr>
          <p:cNvSpPr txBox="1"/>
          <p:nvPr/>
        </p:nvSpPr>
        <p:spPr bwMode="auto">
          <a:xfrm>
            <a:off x="1810964" y="400544"/>
            <a:ext cx="89591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3600" dirty="0">
                <a:latin typeface="+mj-ea"/>
                <a:ea typeface="+mj-ea"/>
              </a:rPr>
              <a:t>兩週內學習內容</a:t>
            </a:r>
            <a:endParaRPr lang="en-US" altLang="zh-TW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667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7DBBBF4-AD41-7042-B82F-92A0B873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E2156-F097-4AE2-804D-D68213AA8776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pic>
        <p:nvPicPr>
          <p:cNvPr id="4" name="圖片 3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D1996743-E409-6709-03DD-918B06042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580892"/>
            <a:ext cx="10712740" cy="476957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3C3D840-5C32-4CF6-AAD1-4ED3B6E498C2}"/>
              </a:ext>
            </a:extLst>
          </p:cNvPr>
          <p:cNvSpPr txBox="1"/>
          <p:nvPr/>
        </p:nvSpPr>
        <p:spPr bwMode="auto">
          <a:xfrm>
            <a:off x="1869878" y="838899"/>
            <a:ext cx="84522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buFont typeface="Wingdings 2" panose="05020102010507070707" pitchFamily="18" charset="2"/>
              <a:buNone/>
            </a:pPr>
            <a:r>
              <a:rPr lang="zh-TW" altLang="en-US" sz="3600" dirty="0"/>
              <a:t>日常</a:t>
            </a:r>
            <a:r>
              <a:rPr kumimoji="0" lang="zh-TW" altLang="en-US" sz="3600" dirty="0"/>
              <a:t>交接的專業英文及縮寫</a:t>
            </a:r>
            <a:endParaRPr kumimoji="0" lang="en-US" sz="3600" dirty="0"/>
          </a:p>
        </p:txBody>
      </p:sp>
    </p:spTree>
    <p:extLst>
      <p:ext uri="{BB962C8B-B14F-4D97-AF65-F5344CB8AC3E}">
        <p14:creationId xmlns:p14="http://schemas.microsoft.com/office/powerpoint/2010/main" val="190813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>
            <a:extLst>
              <a:ext uri="{FF2B5EF4-FFF2-40B4-BE49-F238E27FC236}">
                <a16:creationId xmlns:a16="http://schemas.microsoft.com/office/drawing/2014/main" id="{D1F55A28-BA38-494D-6861-BC21A7EB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42055"/>
            <a:ext cx="10363200" cy="1143000"/>
          </a:xfrm>
        </p:spPr>
        <p:txBody>
          <a:bodyPr/>
          <a:lstStyle/>
          <a:p>
            <a:pPr algn="ctr"/>
            <a:r>
              <a:rPr lang="zh-TW" altLang="en-US" sz="48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爐管</a:t>
            </a:r>
            <a:r>
              <a:rPr lang="en-US" altLang="zh-TW" sz="48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PM</a:t>
            </a:r>
            <a:r>
              <a:rPr lang="zh-TW" altLang="en-US" sz="48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時機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E317C7-16D2-F195-52FF-9A18EEF5F8A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99533" y="1242219"/>
            <a:ext cx="10363200" cy="4572000"/>
          </a:xfrm>
        </p:spPr>
        <p:txBody>
          <a:bodyPr/>
          <a:lstStyle/>
          <a:p>
            <a:pPr marL="0" lvl="1" indent="0" eaLnBrk="1" hangingPunct="1">
              <a:spcBef>
                <a:spcPts val="575"/>
              </a:spcBef>
              <a:buClr>
                <a:schemeClr val="accent1"/>
              </a:buClr>
              <a:buNone/>
              <a:tabLst>
                <a:tab pos="1219200" algn="l"/>
              </a:tabLst>
              <a:defRPr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LP-TEOS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marL="0" lvl="1" indent="0" eaLnBrk="1" hangingPunct="1">
              <a:spcBef>
                <a:spcPts val="575"/>
              </a:spcBef>
              <a:buClr>
                <a:schemeClr val="accent1"/>
              </a:buClr>
              <a:buNone/>
              <a:tabLst>
                <a:tab pos="1219200" algn="l"/>
              </a:tabLst>
              <a:defRPr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   9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sym typeface="Symbol" panose="05050102010706020507" pitchFamily="18" charset="2"/>
              </a:rPr>
              <a:t>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m±1 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→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SPM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  <a:p>
            <a:pPr marL="0" lvl="1" indent="0" eaLnBrk="1" hangingPunct="1">
              <a:spcBef>
                <a:spcPts val="575"/>
              </a:spcBef>
              <a:buClr>
                <a:schemeClr val="accent1"/>
              </a:buClr>
              <a:buNone/>
              <a:tabLst>
                <a:tab pos="1219200" algn="l"/>
              </a:tabLst>
              <a:defRPr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 18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sym typeface="Symbol" panose="05050102010706020507" pitchFamily="18" charset="2"/>
              </a:rPr>
              <a:t>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m±1 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→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SPM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  <a:p>
            <a:pPr marL="0" lvl="1" indent="0" eaLnBrk="1" hangingPunct="1">
              <a:spcBef>
                <a:spcPts val="575"/>
              </a:spcBef>
              <a:buClr>
                <a:schemeClr val="accent1"/>
              </a:buClr>
              <a:buNone/>
              <a:tabLst>
                <a:tab pos="1219200" algn="l"/>
              </a:tabLst>
              <a:defRPr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 27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sym typeface="Symbol" panose="05050102010706020507" pitchFamily="18" charset="2"/>
              </a:rPr>
              <a:t>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m±1 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→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BPM </a:t>
            </a:r>
            <a:endParaRPr lang="zh-TW" altLang="en-US" dirty="0"/>
          </a:p>
        </p:txBody>
      </p:sp>
      <p:sp>
        <p:nvSpPr>
          <p:cNvPr id="20485" name="投影片編號版面配置區 4">
            <a:extLst>
              <a:ext uri="{FF2B5EF4-FFF2-40B4-BE49-F238E27FC236}">
                <a16:creationId xmlns:a16="http://schemas.microsoft.com/office/drawing/2014/main" id="{BBDB3290-0DB9-5A87-027E-74E2EE8B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67E3AD8D-98FD-420E-B07C-B77F85FA9176}" type="slidenum">
              <a:rPr kumimoji="0" lang="zh-TW" altLang="en-US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5</a:t>
            </a:fld>
            <a:endParaRPr kumimoji="0" lang="zh-TW" altLang="en-US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0486" name="內容版面配置區 2">
            <a:extLst>
              <a:ext uri="{FF2B5EF4-FFF2-40B4-BE49-F238E27FC236}">
                <a16:creationId xmlns:a16="http://schemas.microsoft.com/office/drawing/2014/main" id="{866F8435-CFFA-C0AB-6E64-2B7861A81AB3}"/>
              </a:ext>
            </a:extLst>
          </p:cNvPr>
          <p:cNvSpPr txBox="1">
            <a:spLocks/>
          </p:cNvSpPr>
          <p:nvPr/>
        </p:nvSpPr>
        <p:spPr bwMode="auto">
          <a:xfrm>
            <a:off x="3517658" y="1234141"/>
            <a:ext cx="3703536" cy="219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marL="0" lvl="1" algn="r">
              <a:spcBef>
                <a:spcPts val="575"/>
              </a:spcBef>
              <a:buClr>
                <a:schemeClr val="accent1"/>
              </a:buClr>
              <a:buNone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2*SPM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(1PM)</a:t>
            </a:r>
          </a:p>
          <a:p>
            <a:pPr marL="0" lvl="1" algn="r">
              <a:spcBef>
                <a:spcPts val="575"/>
              </a:spcBef>
              <a:buClr>
                <a:schemeClr val="accent1"/>
              </a:buClr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algn="r">
              <a:spcBef>
                <a:spcPts val="575"/>
              </a:spcBef>
              <a:buClr>
                <a:schemeClr val="accent1"/>
              </a:buClr>
              <a:buNone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2*SPM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(2PM)</a:t>
            </a:r>
          </a:p>
          <a:p>
            <a:pPr marL="0" lvl="1" algn="r">
              <a:spcBef>
                <a:spcPts val="575"/>
              </a:spcBef>
              <a:buClr>
                <a:schemeClr val="accent1"/>
              </a:buClr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algn="r">
              <a:spcBef>
                <a:spcPts val="575"/>
              </a:spcBef>
              <a:buClr>
                <a:schemeClr val="accent1"/>
              </a:buClr>
              <a:buNone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2*SPM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(3PM)</a:t>
            </a:r>
            <a:endParaRPr lang="zh-TW" altLang="en-US" dirty="0"/>
          </a:p>
        </p:txBody>
      </p:sp>
      <p:sp>
        <p:nvSpPr>
          <p:cNvPr id="7" name="向下箭號 6">
            <a:extLst>
              <a:ext uri="{FF2B5EF4-FFF2-40B4-BE49-F238E27FC236}">
                <a16:creationId xmlns:a16="http://schemas.microsoft.com/office/drawing/2014/main" id="{FA163C01-CF8E-9014-F75C-7055B4684B6C}"/>
              </a:ext>
            </a:extLst>
          </p:cNvPr>
          <p:cNvSpPr/>
          <p:nvPr/>
        </p:nvSpPr>
        <p:spPr>
          <a:xfrm>
            <a:off x="5282163" y="1773096"/>
            <a:ext cx="226577" cy="275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向下箭號 7">
            <a:extLst>
              <a:ext uri="{FF2B5EF4-FFF2-40B4-BE49-F238E27FC236}">
                <a16:creationId xmlns:a16="http://schemas.microsoft.com/office/drawing/2014/main" id="{B9A5736B-B512-2A78-2C4E-6D24100CED7B}"/>
              </a:ext>
            </a:extLst>
          </p:cNvPr>
          <p:cNvSpPr/>
          <p:nvPr/>
        </p:nvSpPr>
        <p:spPr>
          <a:xfrm>
            <a:off x="5282163" y="2654159"/>
            <a:ext cx="226577" cy="275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弧形箭號 (下彎) 12">
            <a:extLst>
              <a:ext uri="{FF2B5EF4-FFF2-40B4-BE49-F238E27FC236}">
                <a16:creationId xmlns:a16="http://schemas.microsoft.com/office/drawing/2014/main" id="{AC6BC894-8400-541A-F1D4-6D9960981E0B}"/>
              </a:ext>
            </a:extLst>
          </p:cNvPr>
          <p:cNvSpPr/>
          <p:nvPr/>
        </p:nvSpPr>
        <p:spPr>
          <a:xfrm rot="16200000">
            <a:off x="2708941" y="2079371"/>
            <a:ext cx="1715348" cy="5281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2B01688E-F91C-E2F1-AA5B-C538E6213C40}"/>
              </a:ext>
            </a:extLst>
          </p:cNvPr>
          <p:cNvSpPr txBox="1">
            <a:spLocks/>
          </p:cNvSpPr>
          <p:nvPr/>
        </p:nvSpPr>
        <p:spPr>
          <a:xfrm>
            <a:off x="7221196" y="1100945"/>
            <a:ext cx="7772400" cy="5470525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575"/>
              </a:spcBef>
              <a:buClr>
                <a:schemeClr val="accent1"/>
              </a:buClr>
              <a:buNone/>
              <a:tabLst>
                <a:tab pos="1219200" algn="l"/>
              </a:tabLst>
              <a:defRPr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LP-POLY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marL="0" lvl="1" indent="0" eaLnBrk="1" hangingPunct="1">
              <a:spcBef>
                <a:spcPts val="575"/>
              </a:spcBef>
              <a:buClr>
                <a:schemeClr val="accent1"/>
              </a:buClr>
              <a:buNone/>
              <a:tabLst>
                <a:tab pos="1219200" algn="l"/>
              </a:tabLst>
              <a:defRPr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   9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sym typeface="Symbol" panose="05050102010706020507" pitchFamily="18" charset="2"/>
              </a:rPr>
              <a:t>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m±1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→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SPM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  <a:p>
            <a:pPr marL="0" lvl="1" indent="0" eaLnBrk="1" hangingPunct="1">
              <a:spcBef>
                <a:spcPts val="575"/>
              </a:spcBef>
              <a:buClr>
                <a:schemeClr val="accent1"/>
              </a:buClr>
              <a:buNone/>
              <a:tabLst>
                <a:tab pos="1219200" algn="l"/>
              </a:tabLst>
              <a:defRPr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 19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sym typeface="Symbol" panose="05050102010706020507" pitchFamily="18" charset="2"/>
              </a:rPr>
              <a:t>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m±1 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→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BPM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  <a:p>
            <a:pPr marL="273050" lvl="1" indent="-273050" eaLnBrk="1" hangingPunct="1">
              <a:spcBef>
                <a:spcPts val="575"/>
              </a:spcBef>
              <a:buClr>
                <a:schemeClr val="accent1"/>
              </a:buClr>
              <a:tabLst>
                <a:tab pos="1219200" algn="l"/>
              </a:tabLst>
              <a:defRPr/>
            </a:pP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2FA0197-CE08-F926-5BC6-685A1EEE62BE}"/>
              </a:ext>
            </a:extLst>
          </p:cNvPr>
          <p:cNvCxnSpPr>
            <a:cxnSpLocks/>
          </p:cNvCxnSpPr>
          <p:nvPr/>
        </p:nvCxnSpPr>
        <p:spPr>
          <a:xfrm>
            <a:off x="7221196" y="1100945"/>
            <a:ext cx="0" cy="26552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5FCD1847-1F4C-29E3-7356-915FDDC993DE}"/>
              </a:ext>
            </a:extLst>
          </p:cNvPr>
          <p:cNvSpPr txBox="1">
            <a:spLocks/>
          </p:cNvSpPr>
          <p:nvPr/>
        </p:nvSpPr>
        <p:spPr bwMode="auto">
          <a:xfrm>
            <a:off x="10335777" y="1125537"/>
            <a:ext cx="1584325" cy="237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marL="0" lvl="1" algn="r">
              <a:spcBef>
                <a:spcPts val="575"/>
              </a:spcBef>
              <a:buClr>
                <a:schemeClr val="accent1"/>
              </a:buClr>
              <a:buNone/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SPM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(1PM)</a:t>
            </a:r>
          </a:p>
          <a:p>
            <a:pPr marL="0" lvl="1" algn="r">
              <a:spcBef>
                <a:spcPts val="575"/>
              </a:spcBef>
              <a:buClr>
                <a:schemeClr val="accent1"/>
              </a:buClr>
              <a:buNone/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algn="r">
              <a:spcBef>
                <a:spcPts val="575"/>
              </a:spcBef>
              <a:buClr>
                <a:schemeClr val="accent1"/>
              </a:buClr>
              <a:buNone/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SPM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(2PM)</a:t>
            </a:r>
          </a:p>
          <a:p>
            <a:pPr marL="0" lvl="1" algn="r">
              <a:spcBef>
                <a:spcPts val="575"/>
              </a:spcBef>
              <a:buClr>
                <a:schemeClr val="accent1"/>
              </a:buClr>
              <a:buNone/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algn="r">
              <a:spcBef>
                <a:spcPts val="575"/>
              </a:spcBef>
              <a:buClr>
                <a:schemeClr val="accent1"/>
              </a:buClr>
              <a:buNone/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SPM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(3PM)</a:t>
            </a:r>
          </a:p>
          <a:p>
            <a:pPr marL="0" lvl="1" algn="r">
              <a:spcBef>
                <a:spcPts val="575"/>
              </a:spcBef>
              <a:buClr>
                <a:schemeClr val="accent1"/>
              </a:buClr>
              <a:buNone/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algn="r">
              <a:spcBef>
                <a:spcPts val="575"/>
              </a:spcBef>
              <a:buClr>
                <a:schemeClr val="accent1"/>
              </a:buClr>
              <a:buNone/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SPM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(4PM)</a:t>
            </a:r>
            <a:endParaRPr lang="zh-TW" altLang="en-US" sz="1200" dirty="0"/>
          </a:p>
          <a:p>
            <a:pPr marL="0" lvl="1" algn="r">
              <a:spcBef>
                <a:spcPts val="575"/>
              </a:spcBef>
              <a:buClr>
                <a:schemeClr val="accent1"/>
              </a:buClr>
              <a:buNone/>
            </a:pPr>
            <a:endParaRPr lang="en-US" altLang="zh-TW" sz="1200" dirty="0"/>
          </a:p>
          <a:p>
            <a:pPr marL="0" lvl="1" algn="r">
              <a:spcBef>
                <a:spcPts val="575"/>
              </a:spcBef>
              <a:buClr>
                <a:schemeClr val="accent1"/>
              </a:buClr>
              <a:buNone/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SPM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(5PM)</a:t>
            </a:r>
            <a:endParaRPr lang="zh-TW" altLang="en-US" sz="1200" dirty="0"/>
          </a:p>
          <a:p>
            <a:pPr marL="0" lvl="1" algn="r">
              <a:spcBef>
                <a:spcPts val="575"/>
              </a:spcBef>
              <a:buClr>
                <a:schemeClr val="accent1"/>
              </a:buClr>
              <a:buNone/>
            </a:pPr>
            <a:endParaRPr lang="zh-TW" altLang="en-US" sz="1400" dirty="0"/>
          </a:p>
        </p:txBody>
      </p:sp>
      <p:sp>
        <p:nvSpPr>
          <p:cNvPr id="26" name="向下箭號 6">
            <a:extLst>
              <a:ext uri="{FF2B5EF4-FFF2-40B4-BE49-F238E27FC236}">
                <a16:creationId xmlns:a16="http://schemas.microsoft.com/office/drawing/2014/main" id="{97F58E86-8314-C0B7-EFDE-7833F8D3C592}"/>
              </a:ext>
            </a:extLst>
          </p:cNvPr>
          <p:cNvSpPr/>
          <p:nvPr/>
        </p:nvSpPr>
        <p:spPr>
          <a:xfrm>
            <a:off x="11054913" y="1412875"/>
            <a:ext cx="217488" cy="288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" name="弧形箭號 (下彎) 8">
            <a:extLst>
              <a:ext uri="{FF2B5EF4-FFF2-40B4-BE49-F238E27FC236}">
                <a16:creationId xmlns:a16="http://schemas.microsoft.com/office/drawing/2014/main" id="{8BF1D714-E4E8-448E-5166-1266A716B033}"/>
              </a:ext>
            </a:extLst>
          </p:cNvPr>
          <p:cNvSpPr/>
          <p:nvPr/>
        </p:nvSpPr>
        <p:spPr>
          <a:xfrm rot="16200000">
            <a:off x="9039583" y="1989931"/>
            <a:ext cx="2232025" cy="5032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向下箭號 9">
            <a:extLst>
              <a:ext uri="{FF2B5EF4-FFF2-40B4-BE49-F238E27FC236}">
                <a16:creationId xmlns:a16="http://schemas.microsoft.com/office/drawing/2014/main" id="{E83B2C82-5848-2528-F572-69C09574047D}"/>
              </a:ext>
            </a:extLst>
          </p:cNvPr>
          <p:cNvSpPr/>
          <p:nvPr/>
        </p:nvSpPr>
        <p:spPr>
          <a:xfrm>
            <a:off x="11054913" y="1917700"/>
            <a:ext cx="217488" cy="2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向下箭號 10">
            <a:extLst>
              <a:ext uri="{FF2B5EF4-FFF2-40B4-BE49-F238E27FC236}">
                <a16:creationId xmlns:a16="http://schemas.microsoft.com/office/drawing/2014/main" id="{9A17E9A9-F2F8-6A00-28BE-D107A0A384E6}"/>
              </a:ext>
            </a:extLst>
          </p:cNvPr>
          <p:cNvSpPr/>
          <p:nvPr/>
        </p:nvSpPr>
        <p:spPr>
          <a:xfrm>
            <a:off x="11054913" y="2420937"/>
            <a:ext cx="217488" cy="288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" name="向下箭號 11">
            <a:extLst>
              <a:ext uri="{FF2B5EF4-FFF2-40B4-BE49-F238E27FC236}">
                <a16:creationId xmlns:a16="http://schemas.microsoft.com/office/drawing/2014/main" id="{0D93C637-78C6-BCC6-4405-CFF6B3211D40}"/>
              </a:ext>
            </a:extLst>
          </p:cNvPr>
          <p:cNvSpPr/>
          <p:nvPr/>
        </p:nvSpPr>
        <p:spPr>
          <a:xfrm>
            <a:off x="11054913" y="2925761"/>
            <a:ext cx="217488" cy="287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7018F49E-2EEC-DC2B-0C01-101D4E7529AA}"/>
              </a:ext>
            </a:extLst>
          </p:cNvPr>
          <p:cNvSpPr txBox="1">
            <a:spLocks/>
          </p:cNvSpPr>
          <p:nvPr/>
        </p:nvSpPr>
        <p:spPr>
          <a:xfrm>
            <a:off x="914400" y="3935336"/>
            <a:ext cx="3586163" cy="273526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575"/>
              </a:spcBef>
              <a:buClr>
                <a:schemeClr val="accent1"/>
              </a:buClr>
              <a:buNone/>
              <a:tabLst>
                <a:tab pos="1219200" algn="l"/>
              </a:tabLst>
              <a:defRPr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LP-NITRIDE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marL="0" lvl="1" indent="0" eaLnBrk="1" hangingPunct="1">
              <a:spcBef>
                <a:spcPts val="575"/>
              </a:spcBef>
              <a:buClr>
                <a:schemeClr val="accent1"/>
              </a:buClr>
              <a:buNone/>
              <a:tabLst>
                <a:tab pos="1219200" algn="l"/>
              </a:tabLst>
              <a:defRPr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(SIN) </a:t>
            </a:r>
          </a:p>
          <a:p>
            <a:pPr marL="0" lvl="1" indent="0" eaLnBrk="1" hangingPunct="1">
              <a:spcBef>
                <a:spcPts val="575"/>
              </a:spcBef>
              <a:buClr>
                <a:schemeClr val="accent1"/>
              </a:buClr>
              <a:buNone/>
              <a:tabLst>
                <a:tab pos="1219200" algn="l"/>
              </a:tabLst>
              <a:defRPr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     40±8 run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→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SPM 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 eaLnBrk="1" hangingPunct="1">
              <a:buNone/>
              <a:defRPr/>
            </a:pP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   80±16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run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→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SPM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 eaLnBrk="1" hangingPunct="1">
              <a:buNone/>
              <a:defRPr/>
            </a:pP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 120±12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run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→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BPM</a:t>
            </a:r>
            <a:endParaRPr lang="zh-TW" altLang="en-US" dirty="0"/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753E5A09-F419-D546-7706-BEAEB29424F0}"/>
              </a:ext>
            </a:extLst>
          </p:cNvPr>
          <p:cNvSpPr txBox="1">
            <a:spLocks/>
          </p:cNvSpPr>
          <p:nvPr/>
        </p:nvSpPr>
        <p:spPr>
          <a:xfrm>
            <a:off x="4198764" y="3779789"/>
            <a:ext cx="4103687" cy="273526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 eaLnBrk="1" hangingPunct="1">
              <a:buNone/>
              <a:defRPr/>
            </a:pP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(THIN SIN)</a:t>
            </a:r>
          </a:p>
          <a:p>
            <a:pPr marL="0" indent="0" eaLnBrk="1" hangingPunct="1">
              <a:buNone/>
              <a:defRPr/>
            </a:pP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 150±15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run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→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SPM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 eaLnBrk="1" hangingPunct="1">
              <a:buNone/>
              <a:defRPr/>
            </a:pP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 300±30 run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→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BPM</a:t>
            </a:r>
            <a:endParaRPr lang="en-US" altLang="zh-TW" sz="2400" b="1" dirty="0">
              <a:solidFill>
                <a:srgbClr val="000000"/>
              </a:solidFill>
              <a:latin typeface="+mj-ea"/>
              <a:cs typeface="Arial" charset="0"/>
            </a:endParaRPr>
          </a:p>
          <a:p>
            <a:pPr>
              <a:defRPr/>
            </a:pPr>
            <a:endParaRPr lang="zh-TW" altLang="en-US" dirty="0"/>
          </a:p>
        </p:txBody>
      </p:sp>
      <p:sp>
        <p:nvSpPr>
          <p:cNvPr id="34" name="弧形箭號 (下彎) 16">
            <a:extLst>
              <a:ext uri="{FF2B5EF4-FFF2-40B4-BE49-F238E27FC236}">
                <a16:creationId xmlns:a16="http://schemas.microsoft.com/office/drawing/2014/main" id="{265C8972-DDD5-4658-653B-9CC0800337A0}"/>
              </a:ext>
            </a:extLst>
          </p:cNvPr>
          <p:cNvSpPr/>
          <p:nvPr/>
        </p:nvSpPr>
        <p:spPr>
          <a:xfrm rot="10800000">
            <a:off x="4632667" y="6022718"/>
            <a:ext cx="6117544" cy="3365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向右箭號 17">
            <a:extLst>
              <a:ext uri="{FF2B5EF4-FFF2-40B4-BE49-F238E27FC236}">
                <a16:creationId xmlns:a16="http://schemas.microsoft.com/office/drawing/2014/main" id="{530C01C9-306F-092B-2B0B-7F7CDC4BDB3B}"/>
              </a:ext>
            </a:extLst>
          </p:cNvPr>
          <p:cNvSpPr/>
          <p:nvPr/>
        </p:nvSpPr>
        <p:spPr>
          <a:xfrm>
            <a:off x="6068673" y="5843332"/>
            <a:ext cx="215900" cy="109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6" name="向右箭號 18">
            <a:extLst>
              <a:ext uri="{FF2B5EF4-FFF2-40B4-BE49-F238E27FC236}">
                <a16:creationId xmlns:a16="http://schemas.microsoft.com/office/drawing/2014/main" id="{75277914-26FC-DA6D-5902-DC5E3DA62D54}"/>
              </a:ext>
            </a:extLst>
          </p:cNvPr>
          <p:cNvSpPr/>
          <p:nvPr/>
        </p:nvSpPr>
        <p:spPr>
          <a:xfrm>
            <a:off x="7886360" y="5843332"/>
            <a:ext cx="215900" cy="109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向右箭號 19">
            <a:extLst>
              <a:ext uri="{FF2B5EF4-FFF2-40B4-BE49-F238E27FC236}">
                <a16:creationId xmlns:a16="http://schemas.microsoft.com/office/drawing/2014/main" id="{A185DDFF-73D1-757F-2144-6370FCF923C0}"/>
              </a:ext>
            </a:extLst>
          </p:cNvPr>
          <p:cNvSpPr/>
          <p:nvPr/>
        </p:nvSpPr>
        <p:spPr>
          <a:xfrm>
            <a:off x="9710398" y="5844918"/>
            <a:ext cx="215900" cy="109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5AD54FB-312D-FCB6-A485-7CACB43742BD}"/>
              </a:ext>
            </a:extLst>
          </p:cNvPr>
          <p:cNvSpPr txBox="1"/>
          <p:nvPr/>
        </p:nvSpPr>
        <p:spPr bwMode="auto">
          <a:xfrm>
            <a:off x="4356341" y="5752264"/>
            <a:ext cx="8268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spcBef>
                <a:spcPts val="575"/>
              </a:spcBef>
              <a:buClr>
                <a:schemeClr val="accent1"/>
              </a:buClr>
              <a:buNone/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SPM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(1PM)	SPM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(2PM)	SPM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(3PM)	SPM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(4PM)</a:t>
            </a:r>
            <a:endParaRPr lang="zh-TW" altLang="en-US" sz="1400" dirty="0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AE99F75E-C9C9-E23D-9F1B-71C1A0D869AE}"/>
              </a:ext>
            </a:extLst>
          </p:cNvPr>
          <p:cNvCxnSpPr>
            <a:cxnSpLocks/>
          </p:cNvCxnSpPr>
          <p:nvPr/>
        </p:nvCxnSpPr>
        <p:spPr>
          <a:xfrm flipH="1" flipV="1">
            <a:off x="581114" y="3756145"/>
            <a:ext cx="11338988" cy="1112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3BCE773-ECA1-E232-39EE-27B46CF8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E2156-F097-4AE2-804D-D68213AA8776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E38D94-35AE-5BB1-9578-D9C1E7FD57F2}"/>
              </a:ext>
            </a:extLst>
          </p:cNvPr>
          <p:cNvSpPr txBox="1"/>
          <p:nvPr/>
        </p:nvSpPr>
        <p:spPr bwMode="auto">
          <a:xfrm>
            <a:off x="2911677" y="1007353"/>
            <a:ext cx="60946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ctr"/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POLY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93ACE63-8DB5-602A-497B-2F4B7DEDBD57}"/>
              </a:ext>
            </a:extLst>
          </p:cNvPr>
          <p:cNvSpPr txBox="1"/>
          <p:nvPr/>
        </p:nvSpPr>
        <p:spPr bwMode="auto">
          <a:xfrm>
            <a:off x="3048698" y="377396"/>
            <a:ext cx="609460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4400" b="1" dirty="0">
                <a:latin typeface="微軟正黑體" panose="020B0604030504040204" pitchFamily="34" charset="-120"/>
              </a:rPr>
              <a:t>PM</a:t>
            </a:r>
            <a:r>
              <a:rPr lang="zh-TW" altLang="en-US" sz="4400" b="1" dirty="0">
                <a:latin typeface="微軟正黑體" panose="020B0604030504040204" pitchFamily="34" charset="-120"/>
              </a:rPr>
              <a:t>更換</a:t>
            </a:r>
            <a:r>
              <a:rPr lang="en-US" altLang="zh-TW" sz="4400" b="1" dirty="0">
                <a:latin typeface="微軟正黑體" panose="020B0604030504040204" pitchFamily="34" charset="-120"/>
              </a:rPr>
              <a:t>Parts</a:t>
            </a:r>
            <a:r>
              <a:rPr lang="zh-TW" altLang="en-US" sz="4400" b="1" dirty="0">
                <a:latin typeface="微軟正黑體" panose="020B0604030504040204" pitchFamily="34" charset="-120"/>
              </a:rPr>
              <a:t>項次</a:t>
            </a:r>
            <a:endParaRPr lang="en-US" sz="44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E1DB53A-F8CD-3833-894C-82D117F2A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448112"/>
              </p:ext>
            </p:extLst>
          </p:nvPr>
        </p:nvGraphicFramePr>
        <p:xfrm>
          <a:off x="872455" y="1511443"/>
          <a:ext cx="10855357" cy="4339204"/>
        </p:xfrm>
        <a:graphic>
          <a:graphicData uri="http://schemas.openxmlformats.org/drawingml/2006/table">
            <a:tbl>
              <a:tblPr/>
              <a:tblGrid>
                <a:gridCol w="703908">
                  <a:extLst>
                    <a:ext uri="{9D8B030D-6E8A-4147-A177-3AD203B41FA5}">
                      <a16:colId xmlns:a16="http://schemas.microsoft.com/office/drawing/2014/main" val="2541473270"/>
                    </a:ext>
                  </a:extLst>
                </a:gridCol>
                <a:gridCol w="786719">
                  <a:extLst>
                    <a:ext uri="{9D8B030D-6E8A-4147-A177-3AD203B41FA5}">
                      <a16:colId xmlns:a16="http://schemas.microsoft.com/office/drawing/2014/main" val="1005142454"/>
                    </a:ext>
                  </a:extLst>
                </a:gridCol>
                <a:gridCol w="621097">
                  <a:extLst>
                    <a:ext uri="{9D8B030D-6E8A-4147-A177-3AD203B41FA5}">
                      <a16:colId xmlns:a16="http://schemas.microsoft.com/office/drawing/2014/main" val="2653311123"/>
                    </a:ext>
                  </a:extLst>
                </a:gridCol>
                <a:gridCol w="1145575">
                  <a:extLst>
                    <a:ext uri="{9D8B030D-6E8A-4147-A177-3AD203B41FA5}">
                      <a16:colId xmlns:a16="http://schemas.microsoft.com/office/drawing/2014/main" val="757672126"/>
                    </a:ext>
                  </a:extLst>
                </a:gridCol>
                <a:gridCol w="1149024">
                  <a:extLst>
                    <a:ext uri="{9D8B030D-6E8A-4147-A177-3AD203B41FA5}">
                      <a16:colId xmlns:a16="http://schemas.microsoft.com/office/drawing/2014/main" val="3887188938"/>
                    </a:ext>
                  </a:extLst>
                </a:gridCol>
                <a:gridCol w="786719">
                  <a:extLst>
                    <a:ext uri="{9D8B030D-6E8A-4147-A177-3AD203B41FA5}">
                      <a16:colId xmlns:a16="http://schemas.microsoft.com/office/drawing/2014/main" val="1877432707"/>
                    </a:ext>
                  </a:extLst>
                </a:gridCol>
                <a:gridCol w="786719">
                  <a:extLst>
                    <a:ext uri="{9D8B030D-6E8A-4147-A177-3AD203B41FA5}">
                      <a16:colId xmlns:a16="http://schemas.microsoft.com/office/drawing/2014/main" val="3471634192"/>
                    </a:ext>
                  </a:extLst>
                </a:gridCol>
                <a:gridCol w="1242191">
                  <a:extLst>
                    <a:ext uri="{9D8B030D-6E8A-4147-A177-3AD203B41FA5}">
                      <a16:colId xmlns:a16="http://schemas.microsoft.com/office/drawing/2014/main" val="3731370671"/>
                    </a:ext>
                  </a:extLst>
                </a:gridCol>
                <a:gridCol w="1242191">
                  <a:extLst>
                    <a:ext uri="{9D8B030D-6E8A-4147-A177-3AD203B41FA5}">
                      <a16:colId xmlns:a16="http://schemas.microsoft.com/office/drawing/2014/main" val="3210109710"/>
                    </a:ext>
                  </a:extLst>
                </a:gridCol>
                <a:gridCol w="1149024">
                  <a:extLst>
                    <a:ext uri="{9D8B030D-6E8A-4147-A177-3AD203B41FA5}">
                      <a16:colId xmlns:a16="http://schemas.microsoft.com/office/drawing/2014/main" val="718245248"/>
                    </a:ext>
                  </a:extLst>
                </a:gridCol>
                <a:gridCol w="455471">
                  <a:extLst>
                    <a:ext uri="{9D8B030D-6E8A-4147-A177-3AD203B41FA5}">
                      <a16:colId xmlns:a16="http://schemas.microsoft.com/office/drawing/2014/main" val="1905824469"/>
                    </a:ext>
                  </a:extLst>
                </a:gridCol>
                <a:gridCol w="786719">
                  <a:extLst>
                    <a:ext uri="{9D8B030D-6E8A-4147-A177-3AD203B41FA5}">
                      <a16:colId xmlns:a16="http://schemas.microsoft.com/office/drawing/2014/main" val="3886784515"/>
                    </a:ext>
                  </a:extLst>
                </a:gridCol>
              </a:tblGrid>
              <a:tr h="115712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Transfer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Boat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zh-TW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保溫筒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(NW50)pipe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Manifold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賓士盤</a:t>
                      </a:r>
                      <a:br>
                        <a:rPr lang="zh-TW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Cap</a:t>
                      </a:r>
                    </a:p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Shutter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內管</a:t>
                      </a:r>
                      <a:br>
                        <a:rPr lang="zh-TW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外管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Injector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120mm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310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mm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</a:t>
                      </a:r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0mm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MV 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APC + 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Pumping line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QSV 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Burn box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317319"/>
                  </a:ext>
                </a:extLst>
              </a:tr>
              <a:tr h="289280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Check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&amp;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 &amp; Check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 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 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467583"/>
                  </a:ext>
                </a:extLst>
              </a:tr>
              <a:tr h="289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01591"/>
                  </a:ext>
                </a:extLst>
              </a:tr>
              <a:tr h="289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BPM(1PM)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930593"/>
                  </a:ext>
                </a:extLst>
              </a:tr>
              <a:tr h="289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628494"/>
                  </a:ext>
                </a:extLst>
              </a:tr>
              <a:tr h="289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BPM(2PM)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89193"/>
                  </a:ext>
                </a:extLst>
              </a:tr>
              <a:tr h="289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22497"/>
                  </a:ext>
                </a:extLst>
              </a:tr>
              <a:tr h="289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BPM(3PM)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440487"/>
                  </a:ext>
                </a:extLst>
              </a:tr>
              <a:tr h="289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793270"/>
                  </a:ext>
                </a:extLst>
              </a:tr>
              <a:tr h="289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BPM(4PM)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199295"/>
                  </a:ext>
                </a:extLst>
              </a:tr>
              <a:tr h="289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198393"/>
                  </a:ext>
                </a:extLst>
              </a:tr>
              <a:tr h="289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BPM(5PM)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17029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9EC272C0-4DBB-3DAE-FBB5-6E12E8A9C694}"/>
              </a:ext>
            </a:extLst>
          </p:cNvPr>
          <p:cNvSpPr txBox="1"/>
          <p:nvPr/>
        </p:nvSpPr>
        <p:spPr bwMode="auto">
          <a:xfrm>
            <a:off x="2191624" y="5845808"/>
            <a:ext cx="60946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fontAlgn="ctr"/>
            <a:r>
              <a:rPr lang="en-US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*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LP-P1、2、3、4、6 BOAT 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為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SIC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6C5F702-1C42-4574-B393-2C57829C1BA5}"/>
              </a:ext>
            </a:extLst>
          </p:cNvPr>
          <p:cNvSpPr txBox="1"/>
          <p:nvPr/>
        </p:nvSpPr>
        <p:spPr bwMode="auto">
          <a:xfrm>
            <a:off x="2191624" y="6210300"/>
            <a:ext cx="60946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fontAlgn="ctr"/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*LP-P7 BOAT </a:t>
            </a:r>
            <a:r>
              <a:rPr lang="zh-TW" altLang="en-US" sz="1800" b="0" i="0" u="none" strike="noStrike" dirty="0">
                <a:solidFill>
                  <a:srgbClr val="FF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為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QUARTZ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AF1E994-7BBF-38B9-4173-071268AE8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790805"/>
              </p:ext>
            </p:extLst>
          </p:nvPr>
        </p:nvGraphicFramePr>
        <p:xfrm>
          <a:off x="7498476" y="5893594"/>
          <a:ext cx="2501900" cy="633412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3434949795"/>
                    </a:ext>
                  </a:extLst>
                </a:gridCol>
              </a:tblGrid>
              <a:tr h="3167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Leak rate </a:t>
                      </a:r>
                    </a:p>
                  </a:txBody>
                  <a:tcPr marL="9525" marR="9525" marT="95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175965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SPEC: </a:t>
                      </a:r>
                      <a:r>
                        <a:rPr lang="zh-TW" alt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≦</a:t>
                      </a:r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0.00Torr</a:t>
                      </a:r>
                      <a:r>
                        <a:rPr lang="zh-TW" alt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130sec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144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09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99A7599-E93F-F2E3-B785-C46F338D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E2156-F097-4AE2-804D-D68213AA8776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9462F39-052C-9215-C35C-C7FF914ED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23040"/>
              </p:ext>
            </p:extLst>
          </p:nvPr>
        </p:nvGraphicFramePr>
        <p:xfrm>
          <a:off x="411063" y="85702"/>
          <a:ext cx="9076888" cy="3036550"/>
        </p:xfrm>
        <a:graphic>
          <a:graphicData uri="http://schemas.openxmlformats.org/drawingml/2006/table">
            <a:tbl>
              <a:tblPr/>
              <a:tblGrid>
                <a:gridCol w="825473">
                  <a:extLst>
                    <a:ext uri="{9D8B030D-6E8A-4147-A177-3AD203B41FA5}">
                      <a16:colId xmlns:a16="http://schemas.microsoft.com/office/drawing/2014/main" val="1737102525"/>
                    </a:ext>
                  </a:extLst>
                </a:gridCol>
                <a:gridCol w="626826">
                  <a:extLst>
                    <a:ext uri="{9D8B030D-6E8A-4147-A177-3AD203B41FA5}">
                      <a16:colId xmlns:a16="http://schemas.microsoft.com/office/drawing/2014/main" val="601330447"/>
                    </a:ext>
                  </a:extLst>
                </a:gridCol>
                <a:gridCol w="477070">
                  <a:extLst>
                    <a:ext uri="{9D8B030D-6E8A-4147-A177-3AD203B41FA5}">
                      <a16:colId xmlns:a16="http://schemas.microsoft.com/office/drawing/2014/main" val="1895072807"/>
                    </a:ext>
                  </a:extLst>
                </a:gridCol>
                <a:gridCol w="746856">
                  <a:extLst>
                    <a:ext uri="{9D8B030D-6E8A-4147-A177-3AD203B41FA5}">
                      <a16:colId xmlns:a16="http://schemas.microsoft.com/office/drawing/2014/main" val="3971404065"/>
                    </a:ext>
                  </a:extLst>
                </a:gridCol>
                <a:gridCol w="1008909">
                  <a:extLst>
                    <a:ext uri="{9D8B030D-6E8A-4147-A177-3AD203B41FA5}">
                      <a16:colId xmlns:a16="http://schemas.microsoft.com/office/drawing/2014/main" val="2250332853"/>
                    </a:ext>
                  </a:extLst>
                </a:gridCol>
                <a:gridCol w="681340">
                  <a:extLst>
                    <a:ext uri="{9D8B030D-6E8A-4147-A177-3AD203B41FA5}">
                      <a16:colId xmlns:a16="http://schemas.microsoft.com/office/drawing/2014/main" val="757600966"/>
                    </a:ext>
                  </a:extLst>
                </a:gridCol>
                <a:gridCol w="619100">
                  <a:extLst>
                    <a:ext uri="{9D8B030D-6E8A-4147-A177-3AD203B41FA5}">
                      <a16:colId xmlns:a16="http://schemas.microsoft.com/office/drawing/2014/main" val="1677261248"/>
                    </a:ext>
                  </a:extLst>
                </a:gridCol>
                <a:gridCol w="432389">
                  <a:extLst>
                    <a:ext uri="{9D8B030D-6E8A-4147-A177-3AD203B41FA5}">
                      <a16:colId xmlns:a16="http://schemas.microsoft.com/office/drawing/2014/main" val="173714419"/>
                    </a:ext>
                  </a:extLst>
                </a:gridCol>
                <a:gridCol w="432389">
                  <a:extLst>
                    <a:ext uri="{9D8B030D-6E8A-4147-A177-3AD203B41FA5}">
                      <a16:colId xmlns:a16="http://schemas.microsoft.com/office/drawing/2014/main" val="834071566"/>
                    </a:ext>
                  </a:extLst>
                </a:gridCol>
                <a:gridCol w="589621">
                  <a:extLst>
                    <a:ext uri="{9D8B030D-6E8A-4147-A177-3AD203B41FA5}">
                      <a16:colId xmlns:a16="http://schemas.microsoft.com/office/drawing/2014/main" val="266055005"/>
                    </a:ext>
                  </a:extLst>
                </a:gridCol>
                <a:gridCol w="589621">
                  <a:extLst>
                    <a:ext uri="{9D8B030D-6E8A-4147-A177-3AD203B41FA5}">
                      <a16:colId xmlns:a16="http://schemas.microsoft.com/office/drawing/2014/main" val="563399772"/>
                    </a:ext>
                  </a:extLst>
                </a:gridCol>
                <a:gridCol w="1090798">
                  <a:extLst>
                    <a:ext uri="{9D8B030D-6E8A-4147-A177-3AD203B41FA5}">
                      <a16:colId xmlns:a16="http://schemas.microsoft.com/office/drawing/2014/main" val="300777544"/>
                    </a:ext>
                  </a:extLst>
                </a:gridCol>
                <a:gridCol w="956496">
                  <a:extLst>
                    <a:ext uri="{9D8B030D-6E8A-4147-A177-3AD203B41FA5}">
                      <a16:colId xmlns:a16="http://schemas.microsoft.com/office/drawing/2014/main" val="2879333070"/>
                    </a:ext>
                  </a:extLst>
                </a:gridCol>
              </a:tblGrid>
              <a:tr h="76432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Transfer 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BOAT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(SIC)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(5+7)Fin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pedestal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保溫筒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(NW50)pipe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bellow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Cold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trap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Manifold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賓士盤</a:t>
                      </a:r>
                      <a:br>
                        <a:rPr lang="zh-TW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Cap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Spindle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Shutter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內管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外管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Pressure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bellow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Injector</a:t>
                      </a:r>
                    </a:p>
                    <a:p>
                      <a:pPr algn="ctr" fontAlgn="ctr"/>
                      <a:r>
                        <a:rPr lang="en-US" altLang="zh-TW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25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mm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altLang="zh-TW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45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mm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altLang="zh-TW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500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MV 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APC +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pumping line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167164"/>
                  </a:ext>
                </a:extLst>
              </a:tr>
              <a:tr h="272785"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Check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&amp;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 &amp; Check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74933"/>
                  </a:ext>
                </a:extLst>
              </a:tr>
              <a:tr h="166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433919"/>
                  </a:ext>
                </a:extLst>
              </a:tr>
              <a:tr h="166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95229"/>
                  </a:ext>
                </a:extLst>
              </a:tr>
              <a:tr h="166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BPM(1PM)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005385"/>
                  </a:ext>
                </a:extLst>
              </a:tr>
              <a:tr h="166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099749"/>
                  </a:ext>
                </a:extLst>
              </a:tr>
              <a:tr h="166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102337"/>
                  </a:ext>
                </a:extLst>
              </a:tr>
              <a:tr h="166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BPM(2PM)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287275"/>
                  </a:ext>
                </a:extLst>
              </a:tr>
              <a:tr h="166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10114"/>
                  </a:ext>
                </a:extLst>
              </a:tr>
              <a:tr h="166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10787"/>
                  </a:ext>
                </a:extLst>
              </a:tr>
              <a:tr h="166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BPM(3PM)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96248"/>
                  </a:ext>
                </a:extLst>
              </a:tr>
              <a:tr h="166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099191"/>
                  </a:ext>
                </a:extLst>
              </a:tr>
              <a:tr h="166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443190"/>
                  </a:ext>
                </a:extLst>
              </a:tr>
              <a:tr h="166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BPM(4PM)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4008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5D07EBA-99CD-4B7C-C2B3-1C8A94F1A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84348"/>
              </p:ext>
            </p:extLst>
          </p:nvPr>
        </p:nvGraphicFramePr>
        <p:xfrm>
          <a:off x="1989977" y="3561122"/>
          <a:ext cx="9924178" cy="2847389"/>
        </p:xfrm>
        <a:graphic>
          <a:graphicData uri="http://schemas.openxmlformats.org/drawingml/2006/table">
            <a:tbl>
              <a:tblPr/>
              <a:tblGrid>
                <a:gridCol w="902526">
                  <a:extLst>
                    <a:ext uri="{9D8B030D-6E8A-4147-A177-3AD203B41FA5}">
                      <a16:colId xmlns:a16="http://schemas.microsoft.com/office/drawing/2014/main" val="708508014"/>
                    </a:ext>
                  </a:extLst>
                </a:gridCol>
                <a:gridCol w="722467">
                  <a:extLst>
                    <a:ext uri="{9D8B030D-6E8A-4147-A177-3AD203B41FA5}">
                      <a16:colId xmlns:a16="http://schemas.microsoft.com/office/drawing/2014/main" val="3420691259"/>
                    </a:ext>
                  </a:extLst>
                </a:gridCol>
                <a:gridCol w="484478">
                  <a:extLst>
                    <a:ext uri="{9D8B030D-6E8A-4147-A177-3AD203B41FA5}">
                      <a16:colId xmlns:a16="http://schemas.microsoft.com/office/drawing/2014/main" val="2429204317"/>
                    </a:ext>
                  </a:extLst>
                </a:gridCol>
                <a:gridCol w="816569">
                  <a:extLst>
                    <a:ext uri="{9D8B030D-6E8A-4147-A177-3AD203B41FA5}">
                      <a16:colId xmlns:a16="http://schemas.microsoft.com/office/drawing/2014/main" val="2275943105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2618852136"/>
                    </a:ext>
                  </a:extLst>
                </a:gridCol>
                <a:gridCol w="744940">
                  <a:extLst>
                    <a:ext uri="{9D8B030D-6E8A-4147-A177-3AD203B41FA5}">
                      <a16:colId xmlns:a16="http://schemas.microsoft.com/office/drawing/2014/main" val="520152062"/>
                    </a:ext>
                  </a:extLst>
                </a:gridCol>
                <a:gridCol w="676893">
                  <a:extLst>
                    <a:ext uri="{9D8B030D-6E8A-4147-A177-3AD203B41FA5}">
                      <a16:colId xmlns:a16="http://schemas.microsoft.com/office/drawing/2014/main" val="4044733932"/>
                    </a:ext>
                  </a:extLst>
                </a:gridCol>
                <a:gridCol w="472750">
                  <a:extLst>
                    <a:ext uri="{9D8B030D-6E8A-4147-A177-3AD203B41FA5}">
                      <a16:colId xmlns:a16="http://schemas.microsoft.com/office/drawing/2014/main" val="1179672513"/>
                    </a:ext>
                  </a:extLst>
                </a:gridCol>
                <a:gridCol w="472750">
                  <a:extLst>
                    <a:ext uri="{9D8B030D-6E8A-4147-A177-3AD203B41FA5}">
                      <a16:colId xmlns:a16="http://schemas.microsoft.com/office/drawing/2014/main" val="1582621076"/>
                    </a:ext>
                  </a:extLst>
                </a:gridCol>
                <a:gridCol w="644660">
                  <a:extLst>
                    <a:ext uri="{9D8B030D-6E8A-4147-A177-3AD203B41FA5}">
                      <a16:colId xmlns:a16="http://schemas.microsoft.com/office/drawing/2014/main" val="1422741461"/>
                    </a:ext>
                  </a:extLst>
                </a:gridCol>
                <a:gridCol w="644660">
                  <a:extLst>
                    <a:ext uri="{9D8B030D-6E8A-4147-A177-3AD203B41FA5}">
                      <a16:colId xmlns:a16="http://schemas.microsoft.com/office/drawing/2014/main" val="1939841123"/>
                    </a:ext>
                  </a:extLst>
                </a:gridCol>
                <a:gridCol w="1192619">
                  <a:extLst>
                    <a:ext uri="{9D8B030D-6E8A-4147-A177-3AD203B41FA5}">
                      <a16:colId xmlns:a16="http://schemas.microsoft.com/office/drawing/2014/main" val="380798897"/>
                    </a:ext>
                  </a:extLst>
                </a:gridCol>
                <a:gridCol w="1045780">
                  <a:extLst>
                    <a:ext uri="{9D8B030D-6E8A-4147-A177-3AD203B41FA5}">
                      <a16:colId xmlns:a16="http://schemas.microsoft.com/office/drawing/2014/main" val="3736217386"/>
                    </a:ext>
                  </a:extLst>
                </a:gridCol>
              </a:tblGrid>
              <a:tr h="97623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011" marR="5011" marT="501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Transfer 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BOAT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(SIC)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(5+7)Fin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pedestal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保溫筒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(NW50)pipe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bellow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Cold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trap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Manifold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賓士盤</a:t>
                      </a:r>
                      <a:br>
                        <a:rPr lang="zh-TW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Cap</a:t>
                      </a:r>
                    </a:p>
                    <a:p>
                      <a:pPr algn="ctr" fontAlgn="ctr"/>
                      <a:r>
                        <a:rPr lang="en-US" altLang="zh-TW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Spindle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Shutter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內管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外管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Pressure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bellow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Injector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25mm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45mm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500mm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MV 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APC +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pumping line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827951"/>
                  </a:ext>
                </a:extLst>
              </a:tr>
              <a:tr h="321012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Check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&amp;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 &amp; Check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892710"/>
                  </a:ext>
                </a:extLst>
              </a:tr>
              <a:tr h="193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042950"/>
                  </a:ext>
                </a:extLst>
              </a:tr>
              <a:tr h="193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BPM(1PM)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963774"/>
                  </a:ext>
                </a:extLst>
              </a:tr>
              <a:tr h="193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31693"/>
                  </a:ext>
                </a:extLst>
              </a:tr>
              <a:tr h="193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BPM(2PM)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63245"/>
                  </a:ext>
                </a:extLst>
              </a:tr>
              <a:tr h="193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00803"/>
                  </a:ext>
                </a:extLst>
              </a:tr>
              <a:tr h="193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BPM(3PM)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45085"/>
                  </a:ext>
                </a:extLst>
              </a:tr>
              <a:tr h="193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15537"/>
                  </a:ext>
                </a:extLst>
              </a:tr>
              <a:tr h="193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BPM(4PM)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7578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D1E4DD71-0F89-6509-6A74-3B48EA7E86E3}"/>
              </a:ext>
            </a:extLst>
          </p:cNvPr>
          <p:cNvSpPr txBox="1"/>
          <p:nvPr/>
        </p:nvSpPr>
        <p:spPr bwMode="auto">
          <a:xfrm>
            <a:off x="659273" y="4545382"/>
            <a:ext cx="14156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Nitride</a:t>
            </a:r>
            <a:r>
              <a:rPr lang="en-US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薄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CF14182-2C57-A161-4736-2085455A6AA7}"/>
              </a:ext>
            </a:extLst>
          </p:cNvPr>
          <p:cNvSpPr txBox="1"/>
          <p:nvPr/>
        </p:nvSpPr>
        <p:spPr bwMode="auto">
          <a:xfrm>
            <a:off x="9478651" y="499165"/>
            <a:ext cx="1981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Nitride</a:t>
            </a:r>
            <a:r>
              <a:rPr lang="en-US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厚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3F48CBE-9EB7-167D-6E08-8E62B5F6770D}"/>
              </a:ext>
            </a:extLst>
          </p:cNvPr>
          <p:cNvSpPr txBox="1"/>
          <p:nvPr/>
        </p:nvSpPr>
        <p:spPr bwMode="auto">
          <a:xfrm>
            <a:off x="9487951" y="795315"/>
            <a:ext cx="123947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LP-N3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LP-N4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LP-N5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LP-N7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4B06E02-FD8F-CBF2-FDB7-55FB2879C496}"/>
              </a:ext>
            </a:extLst>
          </p:cNvPr>
          <p:cNvSpPr txBox="1"/>
          <p:nvPr/>
        </p:nvSpPr>
        <p:spPr bwMode="auto">
          <a:xfrm>
            <a:off x="699858" y="4914714"/>
            <a:ext cx="129011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LP-N2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LP-N6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6967A23-9DFD-F7A0-0A20-60FEC02E7108}"/>
              </a:ext>
            </a:extLst>
          </p:cNvPr>
          <p:cNvSpPr txBox="1"/>
          <p:nvPr/>
        </p:nvSpPr>
        <p:spPr bwMode="auto">
          <a:xfrm>
            <a:off x="1344917" y="3157021"/>
            <a:ext cx="60946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font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LP-N1 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依產能需求切換厚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or 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薄，厚薄切換需要</a:t>
            </a:r>
            <a:r>
              <a:rPr lang="en-US" altLang="zh-TW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test run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75979C-87D1-BF85-4E63-93512BFE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380754"/>
              </p:ext>
            </p:extLst>
          </p:nvPr>
        </p:nvGraphicFramePr>
        <p:xfrm>
          <a:off x="9684512" y="2825597"/>
          <a:ext cx="2229643" cy="635000"/>
        </p:xfrm>
        <a:graphic>
          <a:graphicData uri="http://schemas.openxmlformats.org/drawingml/2006/table">
            <a:tbl>
              <a:tblPr/>
              <a:tblGrid>
                <a:gridCol w="222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Leak rate </a:t>
                      </a:r>
                    </a:p>
                  </a:txBody>
                  <a:tcPr marL="9525" marR="9525" marT="95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SPEC:</a:t>
                      </a:r>
                      <a:r>
                        <a:rPr lang="zh-TW" alt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≦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0.0</a:t>
                      </a:r>
                      <a:r>
                        <a:rPr lang="en-US" altLang="zh-TW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Torr</a:t>
                      </a:r>
                      <a:r>
                        <a:rPr lang="zh-TW" alt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130sec 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94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4ECB4EA-E7B1-C1C5-727A-06AC1DF8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E2156-F097-4AE2-804D-D68213AA8776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C0AEE7A-CC03-2627-2019-DAE3C72D7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556413"/>
              </p:ext>
            </p:extLst>
          </p:nvPr>
        </p:nvGraphicFramePr>
        <p:xfrm>
          <a:off x="897622" y="1652982"/>
          <a:ext cx="10821802" cy="3552035"/>
        </p:xfrm>
        <a:graphic>
          <a:graphicData uri="http://schemas.openxmlformats.org/drawingml/2006/table">
            <a:tbl>
              <a:tblPr/>
              <a:tblGrid>
                <a:gridCol w="710006">
                  <a:extLst>
                    <a:ext uri="{9D8B030D-6E8A-4147-A177-3AD203B41FA5}">
                      <a16:colId xmlns:a16="http://schemas.microsoft.com/office/drawing/2014/main" val="3721389271"/>
                    </a:ext>
                  </a:extLst>
                </a:gridCol>
                <a:gridCol w="850063">
                  <a:extLst>
                    <a:ext uri="{9D8B030D-6E8A-4147-A177-3AD203B41FA5}">
                      <a16:colId xmlns:a16="http://schemas.microsoft.com/office/drawing/2014/main" val="2140943142"/>
                    </a:ext>
                  </a:extLst>
                </a:gridCol>
                <a:gridCol w="525930">
                  <a:extLst>
                    <a:ext uri="{9D8B030D-6E8A-4147-A177-3AD203B41FA5}">
                      <a16:colId xmlns:a16="http://schemas.microsoft.com/office/drawing/2014/main" val="4187072917"/>
                    </a:ext>
                  </a:extLst>
                </a:gridCol>
                <a:gridCol w="767029">
                  <a:extLst>
                    <a:ext uri="{9D8B030D-6E8A-4147-A177-3AD203B41FA5}">
                      <a16:colId xmlns:a16="http://schemas.microsoft.com/office/drawing/2014/main" val="1542022511"/>
                    </a:ext>
                  </a:extLst>
                </a:gridCol>
                <a:gridCol w="1117601">
                  <a:extLst>
                    <a:ext uri="{9D8B030D-6E8A-4147-A177-3AD203B41FA5}">
                      <a16:colId xmlns:a16="http://schemas.microsoft.com/office/drawing/2014/main" val="3341002660"/>
                    </a:ext>
                  </a:extLst>
                </a:gridCol>
                <a:gridCol w="710006">
                  <a:extLst>
                    <a:ext uri="{9D8B030D-6E8A-4147-A177-3AD203B41FA5}">
                      <a16:colId xmlns:a16="http://schemas.microsoft.com/office/drawing/2014/main" val="498888749"/>
                    </a:ext>
                  </a:extLst>
                </a:gridCol>
                <a:gridCol w="766960">
                  <a:extLst>
                    <a:ext uri="{9D8B030D-6E8A-4147-A177-3AD203B41FA5}">
                      <a16:colId xmlns:a16="http://schemas.microsoft.com/office/drawing/2014/main" val="3745692607"/>
                    </a:ext>
                  </a:extLst>
                </a:gridCol>
                <a:gridCol w="433893">
                  <a:extLst>
                    <a:ext uri="{9D8B030D-6E8A-4147-A177-3AD203B41FA5}">
                      <a16:colId xmlns:a16="http://schemas.microsoft.com/office/drawing/2014/main" val="1838937675"/>
                    </a:ext>
                  </a:extLst>
                </a:gridCol>
                <a:gridCol w="433893">
                  <a:extLst>
                    <a:ext uri="{9D8B030D-6E8A-4147-A177-3AD203B41FA5}">
                      <a16:colId xmlns:a16="http://schemas.microsoft.com/office/drawing/2014/main" val="2343819418"/>
                    </a:ext>
                  </a:extLst>
                </a:gridCol>
                <a:gridCol w="767029">
                  <a:extLst>
                    <a:ext uri="{9D8B030D-6E8A-4147-A177-3AD203B41FA5}">
                      <a16:colId xmlns:a16="http://schemas.microsoft.com/office/drawing/2014/main" val="311536883"/>
                    </a:ext>
                  </a:extLst>
                </a:gridCol>
                <a:gridCol w="850063">
                  <a:extLst>
                    <a:ext uri="{9D8B030D-6E8A-4147-A177-3AD203B41FA5}">
                      <a16:colId xmlns:a16="http://schemas.microsoft.com/office/drawing/2014/main" val="2439143145"/>
                    </a:ext>
                  </a:extLst>
                </a:gridCol>
                <a:gridCol w="1094591">
                  <a:extLst>
                    <a:ext uri="{9D8B030D-6E8A-4147-A177-3AD203B41FA5}">
                      <a16:colId xmlns:a16="http://schemas.microsoft.com/office/drawing/2014/main" val="4136455141"/>
                    </a:ext>
                  </a:extLst>
                </a:gridCol>
                <a:gridCol w="670561">
                  <a:extLst>
                    <a:ext uri="{9D8B030D-6E8A-4147-A177-3AD203B41FA5}">
                      <a16:colId xmlns:a16="http://schemas.microsoft.com/office/drawing/2014/main" val="1671720118"/>
                    </a:ext>
                  </a:extLst>
                </a:gridCol>
                <a:gridCol w="414171">
                  <a:extLst>
                    <a:ext uri="{9D8B030D-6E8A-4147-A177-3AD203B41FA5}">
                      <a16:colId xmlns:a16="http://schemas.microsoft.com/office/drawing/2014/main" val="2450412310"/>
                    </a:ext>
                  </a:extLst>
                </a:gridCol>
                <a:gridCol w="710006">
                  <a:extLst>
                    <a:ext uri="{9D8B030D-6E8A-4147-A177-3AD203B41FA5}">
                      <a16:colId xmlns:a16="http://schemas.microsoft.com/office/drawing/2014/main" val="3817688297"/>
                    </a:ext>
                  </a:extLst>
                </a:gridCol>
              </a:tblGrid>
              <a:tr h="107037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Transfer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check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BOAT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(SIC)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 fin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Pedestal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保溫筒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(NW50)pipe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(NW50)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銜接環</a:t>
                      </a:r>
                      <a:b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bellow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Cold trap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Manifold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賓士盤</a:t>
                      </a:r>
                      <a:b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Cap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Shutter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內管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外管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Injector</a:t>
                      </a:r>
                    </a:p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平口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25mm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1000mm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Pressure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bellow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MV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APC +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pumping line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QSV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Burn box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8040"/>
                  </a:ext>
                </a:extLst>
              </a:tr>
              <a:tr h="434438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Check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&amp;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 &amp; Check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831520"/>
                  </a:ext>
                </a:extLst>
              </a:tr>
              <a:tr h="230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509959"/>
                  </a:ext>
                </a:extLst>
              </a:tr>
              <a:tr h="230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364094"/>
                  </a:ext>
                </a:extLst>
              </a:tr>
              <a:tr h="230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BPM(1PM)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529998"/>
                  </a:ext>
                </a:extLst>
              </a:tr>
              <a:tr h="230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257080"/>
                  </a:ext>
                </a:extLst>
              </a:tr>
              <a:tr h="230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425807"/>
                  </a:ext>
                </a:extLst>
              </a:tr>
              <a:tr h="230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BPM(2PM)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38437"/>
                  </a:ext>
                </a:extLst>
              </a:tr>
              <a:tr h="230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897080"/>
                  </a:ext>
                </a:extLst>
              </a:tr>
              <a:tr h="230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852965"/>
                  </a:ext>
                </a:extLst>
              </a:tr>
              <a:tr h="2025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BPM(3PM)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0577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53911652-4D25-6D96-8329-48080C7A03CC}"/>
              </a:ext>
            </a:extLst>
          </p:cNvPr>
          <p:cNvSpPr txBox="1"/>
          <p:nvPr/>
        </p:nvSpPr>
        <p:spPr bwMode="auto">
          <a:xfrm>
            <a:off x="3048699" y="945096"/>
            <a:ext cx="60946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ctr"/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TEOS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BDD30A-9028-728B-4E9D-6526F04577FE}"/>
              </a:ext>
            </a:extLst>
          </p:cNvPr>
          <p:cNvSpPr txBox="1"/>
          <p:nvPr/>
        </p:nvSpPr>
        <p:spPr bwMode="auto">
          <a:xfrm>
            <a:off x="804333" y="5525459"/>
            <a:ext cx="60946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fontAlgn="ctr"/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*LP-T9 BOAT </a:t>
            </a:r>
            <a:r>
              <a:rPr lang="zh-TW" altLang="en-US" sz="1800" b="0" i="0" u="none" strike="noStrike" dirty="0">
                <a:solidFill>
                  <a:srgbClr val="FF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為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QUARTZ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8BAA50-B094-3C31-FE11-11A33CC14755}"/>
              </a:ext>
            </a:extLst>
          </p:cNvPr>
          <p:cNvSpPr txBox="1"/>
          <p:nvPr/>
        </p:nvSpPr>
        <p:spPr bwMode="auto">
          <a:xfrm>
            <a:off x="804333" y="5205017"/>
            <a:ext cx="60946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font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*LP-T1、2、3、4、5、6、8 BOAT 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為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SIC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A742F47-30D0-4F3B-50BF-65F086A0C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686507"/>
              </p:ext>
            </p:extLst>
          </p:nvPr>
        </p:nvGraphicFramePr>
        <p:xfrm>
          <a:off x="6898935" y="5256849"/>
          <a:ext cx="2540000" cy="635000"/>
        </p:xfrm>
        <a:graphic>
          <a:graphicData uri="http://schemas.openxmlformats.org/drawingml/2006/table">
            <a:tbl>
              <a:tblPr/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Leak rate </a:t>
                      </a:r>
                    </a:p>
                  </a:txBody>
                  <a:tcPr marL="9525" marR="9525" marT="95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SPEC:</a:t>
                      </a:r>
                      <a:r>
                        <a:rPr lang="zh-TW" alt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≦</a:t>
                      </a:r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0.02Torr</a:t>
                      </a:r>
                      <a:r>
                        <a:rPr lang="zh-TW" alt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70sec 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85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8E2638F-AAB6-3C68-C45D-B33E622D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E2156-F097-4AE2-804D-D68213AA8776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A9EBEA-B3BC-0D2D-0B79-CFA656C7122D}"/>
              </a:ext>
            </a:extLst>
          </p:cNvPr>
          <p:cNvSpPr txBox="1"/>
          <p:nvPr/>
        </p:nvSpPr>
        <p:spPr bwMode="auto">
          <a:xfrm>
            <a:off x="304980" y="1720511"/>
            <a:ext cx="7867245" cy="42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2800" dirty="0"/>
              <a:t>F1 ~ F4</a:t>
            </a:r>
            <a:r>
              <a:rPr lang="zh-TW" altLang="en-US" sz="2800" dirty="0"/>
              <a:t>：螢幕上的各種選項</a:t>
            </a:r>
          </a:p>
          <a:p>
            <a:pPr>
              <a:lnSpc>
                <a:spcPct val="80000"/>
              </a:lnSpc>
            </a:pPr>
            <a:r>
              <a:rPr lang="en-US" altLang="zh-TW" sz="2800" dirty="0"/>
              <a:t>IDLE  </a:t>
            </a:r>
            <a:r>
              <a:rPr lang="zh-TW" altLang="en-US" sz="2800" dirty="0"/>
              <a:t>：進入閒置畫面</a:t>
            </a:r>
          </a:p>
          <a:p>
            <a:pPr>
              <a:lnSpc>
                <a:spcPct val="80000"/>
              </a:lnSpc>
            </a:pPr>
            <a:r>
              <a:rPr lang="en-US" altLang="zh-TW" sz="2800" dirty="0"/>
              <a:t>EXIT  </a:t>
            </a:r>
            <a:r>
              <a:rPr lang="zh-TW" altLang="en-US" sz="2800" dirty="0"/>
              <a:t>：退出當時畫面回到上一層目錄</a:t>
            </a:r>
          </a:p>
          <a:p>
            <a:pPr>
              <a:lnSpc>
                <a:spcPct val="80000"/>
              </a:lnSpc>
            </a:pPr>
            <a:r>
              <a:rPr lang="en-US" altLang="zh-TW" sz="2800" dirty="0"/>
              <a:t>MORE </a:t>
            </a:r>
            <a:r>
              <a:rPr lang="zh-TW" altLang="en-US" sz="2800" dirty="0"/>
              <a:t>：顯示其他選項</a:t>
            </a:r>
          </a:p>
          <a:p>
            <a:pPr>
              <a:lnSpc>
                <a:spcPct val="80000"/>
              </a:lnSpc>
            </a:pPr>
            <a:r>
              <a:rPr lang="en-US" altLang="zh-TW" sz="2800" dirty="0"/>
              <a:t>PAUSE</a:t>
            </a:r>
            <a:r>
              <a:rPr lang="zh-TW" altLang="en-US" sz="2800" dirty="0"/>
              <a:t>：暫停動作</a:t>
            </a:r>
          </a:p>
          <a:p>
            <a:pPr>
              <a:lnSpc>
                <a:spcPct val="80000"/>
              </a:lnSpc>
            </a:pPr>
            <a:r>
              <a:rPr lang="en-US" altLang="zh-TW" sz="2800" dirty="0"/>
              <a:t>RESET</a:t>
            </a:r>
            <a:r>
              <a:rPr lang="zh-TW" altLang="en-US" sz="2800" dirty="0"/>
              <a:t>：</a:t>
            </a:r>
            <a:r>
              <a:rPr lang="en-US" altLang="zh-TW" sz="2800" dirty="0"/>
              <a:t>Alarm</a:t>
            </a:r>
            <a:r>
              <a:rPr lang="zh-TW" altLang="en-US" sz="2800" dirty="0"/>
              <a:t>時可按此鍵停止</a:t>
            </a:r>
            <a:r>
              <a:rPr lang="en-US" altLang="zh-TW" sz="2800" dirty="0"/>
              <a:t>Alarm</a:t>
            </a:r>
            <a:r>
              <a:rPr lang="zh-TW" altLang="en-US" sz="2800" dirty="0"/>
              <a:t>聲響，排除後   再按此鍵解除</a:t>
            </a:r>
            <a:r>
              <a:rPr lang="en-US" altLang="zh-TW" sz="2800" dirty="0"/>
              <a:t>Alarm</a:t>
            </a:r>
          </a:p>
          <a:p>
            <a:pPr>
              <a:lnSpc>
                <a:spcPct val="80000"/>
              </a:lnSpc>
            </a:pPr>
            <a:r>
              <a:rPr lang="en-US" altLang="zh-TW" sz="2800" dirty="0"/>
              <a:t>PAGE  </a:t>
            </a:r>
            <a:r>
              <a:rPr lang="zh-TW" altLang="en-US" sz="2800" dirty="0"/>
              <a:t>：發生</a:t>
            </a:r>
            <a:r>
              <a:rPr lang="en-US" altLang="zh-TW" sz="2800" dirty="0"/>
              <a:t>Interlock</a:t>
            </a:r>
            <a:r>
              <a:rPr lang="zh-TW" altLang="en-US" sz="2800" dirty="0"/>
              <a:t>連鎖時可按此鍵設定或解除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TW" altLang="en-US" sz="2800" dirty="0"/>
              <a:t>               </a:t>
            </a:r>
            <a:r>
              <a:rPr lang="en-US" altLang="zh-TW" sz="2800" dirty="0"/>
              <a:t>Interlock</a:t>
            </a:r>
          </a:p>
          <a:p>
            <a:pPr>
              <a:lnSpc>
                <a:spcPct val="80000"/>
              </a:lnSpc>
            </a:pPr>
            <a:r>
              <a:rPr lang="en-US" altLang="zh-TW" sz="2800" dirty="0"/>
              <a:t>CCW / OFF</a:t>
            </a:r>
            <a:r>
              <a:rPr lang="zh-TW" altLang="en-US" sz="2800" dirty="0"/>
              <a:t>：逆時針旋轉 </a:t>
            </a:r>
            <a:r>
              <a:rPr lang="en-US" altLang="zh-TW" sz="2800" dirty="0"/>
              <a:t>/ </a:t>
            </a:r>
            <a:r>
              <a:rPr lang="zh-TW" altLang="en-US" sz="2800" dirty="0"/>
              <a:t>關 </a:t>
            </a:r>
            <a:r>
              <a:rPr lang="en-US" altLang="zh-TW" sz="2800" dirty="0"/>
              <a:t>/ </a:t>
            </a:r>
            <a:r>
              <a:rPr lang="zh-TW" altLang="en-US" sz="2800" dirty="0"/>
              <a:t>下</a:t>
            </a:r>
          </a:p>
          <a:p>
            <a:pPr>
              <a:lnSpc>
                <a:spcPct val="80000"/>
              </a:lnSpc>
            </a:pPr>
            <a:r>
              <a:rPr lang="en-US" altLang="zh-TW" sz="2800" dirty="0"/>
              <a:t>CW / ON</a:t>
            </a:r>
            <a:r>
              <a:rPr lang="zh-TW" altLang="en-US" sz="2800" dirty="0"/>
              <a:t>：順時針旋轉 </a:t>
            </a:r>
            <a:r>
              <a:rPr lang="en-US" altLang="zh-TW" sz="2800" dirty="0"/>
              <a:t>/ </a:t>
            </a:r>
            <a:r>
              <a:rPr lang="zh-TW" altLang="en-US" sz="2800" dirty="0"/>
              <a:t>開 </a:t>
            </a:r>
            <a:r>
              <a:rPr lang="en-US" altLang="zh-TW" sz="2800" dirty="0"/>
              <a:t>/</a:t>
            </a:r>
            <a:r>
              <a:rPr lang="zh-TW" altLang="en-US" sz="2800" dirty="0"/>
              <a:t>上</a:t>
            </a:r>
          </a:p>
          <a:p>
            <a:pPr>
              <a:lnSpc>
                <a:spcPct val="80000"/>
              </a:lnSpc>
            </a:pPr>
            <a:r>
              <a:rPr lang="en-US" altLang="zh-TW" sz="2800" dirty="0"/>
              <a:t>ENT</a:t>
            </a:r>
            <a:r>
              <a:rPr lang="zh-TW" altLang="en-US" sz="2800" dirty="0"/>
              <a:t>：確認鍵</a:t>
            </a:r>
            <a:endParaRPr 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47CEA12-14B6-7096-90EF-77A906665E41}"/>
              </a:ext>
            </a:extLst>
          </p:cNvPr>
          <p:cNvSpPr txBox="1"/>
          <p:nvPr/>
        </p:nvSpPr>
        <p:spPr bwMode="auto">
          <a:xfrm>
            <a:off x="2745630" y="288859"/>
            <a:ext cx="609437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4400" dirty="0"/>
              <a:t>VL-800 </a:t>
            </a:r>
            <a:r>
              <a:rPr lang="zh-TW" altLang="en-US" sz="4400" dirty="0"/>
              <a:t>面板說明</a:t>
            </a:r>
            <a:endParaRPr lang="en-US" sz="4400" dirty="0"/>
          </a:p>
        </p:txBody>
      </p:sp>
      <p:pic>
        <p:nvPicPr>
          <p:cNvPr id="7" name="Picture 2" descr="C:\Users\super\Desktop\VL-800\VL-800 簡報用 縮圖\1.jpg">
            <a:extLst>
              <a:ext uri="{FF2B5EF4-FFF2-40B4-BE49-F238E27FC236}">
                <a16:creationId xmlns:a16="http://schemas.microsoft.com/office/drawing/2014/main" id="{B9D03406-F61C-E58D-D37F-98DCB2A7F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502" y="1304924"/>
            <a:ext cx="3944002" cy="506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521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訂 1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 algn="l">
          <a:buFont typeface="Wingdings 2" panose="05020102010507070707" pitchFamily="18" charset="2"/>
          <a:buNone/>
          <a:defRPr kumimoji="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訂 1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 algn="l">
          <a:buFont typeface="Wingdings 2" panose="05020102010507070707" pitchFamily="18" charset="2"/>
          <a:buNone/>
          <a:defRPr kumimoji="0"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訂 1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1963</Words>
  <Application>Microsoft Office PowerPoint</Application>
  <PresentationFormat>寬螢幕</PresentationFormat>
  <Paragraphs>911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16</vt:i4>
      </vt:variant>
    </vt:vector>
  </HeadingPairs>
  <TitlesOfParts>
    <vt:vector size="28" baseType="lpstr">
      <vt:lpstr>微軟正黑體</vt:lpstr>
      <vt:lpstr>新細明體</vt:lpstr>
      <vt:lpstr>標楷體</vt:lpstr>
      <vt:lpstr>Berlin Sans FB Demi</vt:lpstr>
      <vt:lpstr>Calibri</vt:lpstr>
      <vt:lpstr>Franklin Gothic Book</vt:lpstr>
      <vt:lpstr>Times New Roman</vt:lpstr>
      <vt:lpstr>Wingdings</vt:lpstr>
      <vt:lpstr>Wingdings 2</vt:lpstr>
      <vt:lpstr>Nuvoton佈景主題</vt:lpstr>
      <vt:lpstr>Nuvoton佈景主題</vt:lpstr>
      <vt:lpstr>Nuvoton佈景主題</vt:lpstr>
      <vt:lpstr>爐管新人學習進度報告</vt:lpstr>
      <vt:lpstr>報告內容</vt:lpstr>
      <vt:lpstr>PowerPoint 簡報</vt:lpstr>
      <vt:lpstr>PowerPoint 簡報</vt:lpstr>
      <vt:lpstr>爐管PM時機</vt:lpstr>
      <vt:lpstr>PowerPoint 簡報</vt:lpstr>
      <vt:lpstr>PowerPoint 簡報</vt:lpstr>
      <vt:lpstr>PowerPoint 簡報</vt:lpstr>
      <vt:lpstr>PowerPoint 簡報</vt:lpstr>
      <vt:lpstr>PowerPoint 簡報</vt:lpstr>
      <vt:lpstr>承接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爐管新人學習進度報告</dc:title>
  <dc:creator>S220 CWChen27</dc:creator>
  <cp:lastModifiedBy>S220 CWChen27</cp:lastModifiedBy>
  <cp:revision>77</cp:revision>
  <dcterms:created xsi:type="dcterms:W3CDTF">2024-08-30T08:59:27Z</dcterms:created>
  <dcterms:modified xsi:type="dcterms:W3CDTF">2024-09-20T11:06:01Z</dcterms:modified>
</cp:coreProperties>
</file>