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  <p:sldMasterId id="2147484998" r:id="rId5"/>
  </p:sldMasterIdLst>
  <p:notesMasterIdLst>
    <p:notesMasterId r:id="rId43"/>
  </p:notesMasterIdLst>
  <p:handoutMasterIdLst>
    <p:handoutMasterId r:id="rId44"/>
  </p:handoutMasterIdLst>
  <p:sldIdLst>
    <p:sldId id="259" r:id="rId6"/>
    <p:sldId id="436" r:id="rId7"/>
    <p:sldId id="394" r:id="rId8"/>
    <p:sldId id="429" r:id="rId9"/>
    <p:sldId id="395" r:id="rId10"/>
    <p:sldId id="396" r:id="rId11"/>
    <p:sldId id="397" r:id="rId12"/>
    <p:sldId id="398" r:id="rId13"/>
    <p:sldId id="430" r:id="rId14"/>
    <p:sldId id="399" r:id="rId15"/>
    <p:sldId id="400" r:id="rId16"/>
    <p:sldId id="401" r:id="rId17"/>
    <p:sldId id="416" r:id="rId18"/>
    <p:sldId id="402" r:id="rId19"/>
    <p:sldId id="403" r:id="rId20"/>
    <p:sldId id="417" r:id="rId21"/>
    <p:sldId id="404" r:id="rId22"/>
    <p:sldId id="414" r:id="rId23"/>
    <p:sldId id="415" r:id="rId24"/>
    <p:sldId id="419" r:id="rId25"/>
    <p:sldId id="433" r:id="rId26"/>
    <p:sldId id="432" r:id="rId27"/>
    <p:sldId id="434" r:id="rId28"/>
    <p:sldId id="435" r:id="rId29"/>
    <p:sldId id="439" r:id="rId30"/>
    <p:sldId id="431" r:id="rId31"/>
    <p:sldId id="420" r:id="rId32"/>
    <p:sldId id="421" r:id="rId33"/>
    <p:sldId id="422" r:id="rId34"/>
    <p:sldId id="437" r:id="rId35"/>
    <p:sldId id="425" r:id="rId36"/>
    <p:sldId id="424" r:id="rId37"/>
    <p:sldId id="426" r:id="rId38"/>
    <p:sldId id="427" r:id="rId39"/>
    <p:sldId id="418" r:id="rId40"/>
    <p:sldId id="438" r:id="rId41"/>
    <p:sldId id="428" r:id="rId42"/>
  </p:sldIdLst>
  <p:sldSz cx="9144000" cy="6858000" type="screen4x3"/>
  <p:notesSz cx="7010400" cy="92964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77132F9-AE20-4B21-969C-FB43449C8871}">
          <p14:sldIdLst>
            <p14:sldId id="259"/>
            <p14:sldId id="436"/>
            <p14:sldId id="394"/>
            <p14:sldId id="429"/>
            <p14:sldId id="395"/>
            <p14:sldId id="396"/>
            <p14:sldId id="397"/>
            <p14:sldId id="398"/>
            <p14:sldId id="430"/>
            <p14:sldId id="399"/>
            <p14:sldId id="400"/>
            <p14:sldId id="401"/>
            <p14:sldId id="416"/>
            <p14:sldId id="402"/>
            <p14:sldId id="403"/>
            <p14:sldId id="417"/>
            <p14:sldId id="404"/>
            <p14:sldId id="414"/>
            <p14:sldId id="415"/>
            <p14:sldId id="419"/>
            <p14:sldId id="433"/>
            <p14:sldId id="432"/>
            <p14:sldId id="434"/>
            <p14:sldId id="435"/>
            <p14:sldId id="439"/>
            <p14:sldId id="431"/>
            <p14:sldId id="420"/>
            <p14:sldId id="421"/>
            <p14:sldId id="422"/>
            <p14:sldId id="437"/>
            <p14:sldId id="425"/>
            <p14:sldId id="424"/>
            <p14:sldId id="426"/>
            <p14:sldId id="427"/>
            <p14:sldId id="418"/>
            <p14:sldId id="438"/>
            <p14:sldId id="4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6E6E6"/>
    <a:srgbClr val="3333FF"/>
    <a:srgbClr val="FF0066"/>
    <a:srgbClr val="000066"/>
    <a:srgbClr val="99FF66"/>
    <a:srgbClr val="0000FF"/>
    <a:srgbClr val="CCFFCC"/>
    <a:srgbClr val="006600"/>
    <a:srgbClr val="FF99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59" autoAdjust="0"/>
    <p:restoredTop sz="92857" autoAdjust="0"/>
  </p:normalViewPr>
  <p:slideViewPr>
    <p:cSldViewPr showGuides="1">
      <p:cViewPr varScale="1">
        <p:scale>
          <a:sx n="86" d="100"/>
          <a:sy n="86" d="100"/>
        </p:scale>
        <p:origin x="1680" y="90"/>
      </p:cViewPr>
      <p:guideLst>
        <p:guide orient="horz" pos="7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F92A73AD-8C45-46C6-AC61-9F30B1B2747C}" type="datetimeFigureOut">
              <a:rPr lang="zh-TW" altLang="en-US"/>
              <a:pPr>
                <a:defRPr/>
              </a:pPr>
              <a:t>2024/10/13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388281B5-71C3-458B-9B85-1B60A0241C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16000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94EDADB0-87F6-4398-807F-1B49ECE622D4}" type="datetimeFigureOut">
              <a:rPr lang="zh-TW" altLang="en-US"/>
              <a:pPr>
                <a:defRPr/>
              </a:pPr>
              <a:t>2024/10/13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15" tIns="47008" rIns="94015" bIns="47008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32" y="4415081"/>
            <a:ext cx="5608954" cy="4183537"/>
          </a:xfrm>
          <a:prstGeom prst="rect">
            <a:avLst/>
          </a:prstGeom>
        </p:spPr>
        <p:txBody>
          <a:bodyPr vert="horz" lIns="94015" tIns="47008" rIns="94015" bIns="47008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70570E2E-D8DC-4561-9036-3ABC8641FA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32764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BD1CCC90-7EF2-4A3B-8BC2-04AD65F8FB49}" type="datetime1">
              <a:rPr lang="zh-TW" altLang="en-US">
                <a:solidFill>
                  <a:prstClr val="black">
                    <a:lumMod val="95000"/>
                    <a:lumOff val="5000"/>
                  </a:prstClr>
                </a:solidFill>
              </a:rPr>
              <a:pPr>
                <a:defRPr/>
              </a:pPr>
              <a:t>2024/10/13</a:t>
            </a:fld>
            <a:endParaRPr lang="zh-TW" alt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>
                <a:solidFill>
                  <a:prstClr val="black"/>
                </a:solidFill>
              </a:rPr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CF172A-95CD-4FC8-A4FC-9FFE6EFA9D6B}" type="slidenum">
              <a:rPr lang="zh-TW" altLang="en-US">
                <a:solidFill>
                  <a:prstClr val="black">
                    <a:lumMod val="95000"/>
                    <a:lumOff val="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14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244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5589240"/>
            <a:ext cx="8229600" cy="720080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810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78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BD1CCC90-7EF2-4A3B-8BC2-04AD65F8FB49}" type="datetime1">
              <a:rPr lang="zh-TW" altLang="en-US"/>
              <a:pPr>
                <a:defRPr/>
              </a:pPr>
              <a:t>2024/10/13</a:t>
            </a:fld>
            <a:endParaRPr lang="zh-TW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CF172A-95CD-4FC8-A4FC-9FFE6EFA9D6B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966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72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433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5589240"/>
            <a:ext cx="8229600" cy="720080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106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96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10006"/>
            <a:ext cx="89959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94" r:id="rId1"/>
    <p:sldLayoutId id="2147484995" r:id="rId2"/>
    <p:sldLayoutId id="2147484996" r:id="rId3"/>
    <p:sldLayoutId id="2147484992" r:id="rId4"/>
    <p:sldLayoutId id="2147484997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00000"/>
        </a:buClr>
        <a:buSzTx/>
        <a:buFont typeface="Wingdings" pitchFamily="2" charset="2"/>
        <a:buChar char="n"/>
        <a:tabLst/>
        <a:defRPr lang="en-US" altLang="zh-TW" sz="18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1pPr>
      <a:lvl2pPr marL="62865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FF"/>
        </a:buClr>
        <a:buSzTx/>
        <a:buFont typeface="Wingdings" pitchFamily="2" charset="2"/>
        <a:buChar char="l"/>
        <a:tabLst/>
        <a:defRPr lang="en-US" altLang="zh-TW" sz="16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2pPr>
      <a:lvl3pPr marL="895350" marR="0" indent="-2667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B050"/>
        </a:buClr>
        <a:buSzTx/>
        <a:buFont typeface="Wingdings" panose="05000000000000000000" pitchFamily="2" charset="2"/>
        <a:buChar char="v"/>
        <a:tabLst/>
        <a:defRPr lang="en-US" altLang="zh-TW" sz="1600" b="0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lang="en-US" altLang="zh-TW" sz="2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10006"/>
            <a:ext cx="89959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89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9" r:id="rId1"/>
    <p:sldLayoutId id="2147485000" r:id="rId2"/>
    <p:sldLayoutId id="2147485001" r:id="rId3"/>
    <p:sldLayoutId id="2147485002" r:id="rId4"/>
    <p:sldLayoutId id="2147485003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00000"/>
        </a:buClr>
        <a:buSzTx/>
        <a:buFont typeface="Wingdings" pitchFamily="2" charset="2"/>
        <a:buChar char="n"/>
        <a:tabLst/>
        <a:defRPr lang="en-US" altLang="zh-TW" sz="18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1pPr>
      <a:lvl2pPr marL="62865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FF"/>
        </a:buClr>
        <a:buSzTx/>
        <a:buFont typeface="Wingdings" pitchFamily="2" charset="2"/>
        <a:buChar char="l"/>
        <a:tabLst/>
        <a:defRPr lang="en-US" altLang="zh-TW" sz="16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2pPr>
      <a:lvl3pPr marL="895350" marR="0" indent="-2667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B050"/>
        </a:buClr>
        <a:buSzTx/>
        <a:buFont typeface="Wingdings" panose="05000000000000000000" pitchFamily="2" charset="2"/>
        <a:buChar char="v"/>
        <a:tabLst/>
        <a:defRPr lang="en-US" altLang="zh-TW" sz="1600" b="0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lang="en-US" altLang="zh-TW" sz="2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D471B-D358-46FD-B790-B478E46D25E8}" type="slidenum">
              <a:rPr lang="zh-TW" altLang="en-US" smtClean="0"/>
              <a:pPr>
                <a:defRPr/>
              </a:pPr>
              <a:t>0</a:t>
            </a:fld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1619672" y="1844824"/>
            <a:ext cx="5904656" cy="7920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zh-TW" altLang="en-US" sz="2800" dirty="0"/>
              <a:t>工作交接 </a:t>
            </a:r>
            <a:r>
              <a:rPr kumimoji="0" lang="en-US" sz="2800" dirty="0"/>
              <a:t>MAIL</a:t>
            </a:r>
            <a:r>
              <a:rPr kumimoji="0" lang="zh-TW" altLang="en-US" sz="2800" dirty="0"/>
              <a:t> 操作方式</a:t>
            </a:r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397987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72786FE-455D-8D44-8A2F-702181E624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9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AA1A397-78CE-CCD5-0756-B6C8891AC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02F49B6-37ED-78C6-85E8-9334A98F5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432404"/>
            <a:ext cx="5992061" cy="456311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5877548-D8F8-D808-4D8C-F10CF8263726}"/>
              </a:ext>
            </a:extLst>
          </p:cNvPr>
          <p:cNvSpPr/>
          <p:nvPr/>
        </p:nvSpPr>
        <p:spPr>
          <a:xfrm>
            <a:off x="5593846" y="5661248"/>
            <a:ext cx="85771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3994081-83CF-FCF3-B427-C9D343AACE26}"/>
              </a:ext>
            </a:extLst>
          </p:cNvPr>
          <p:cNvCxnSpPr>
            <a:cxnSpLocks/>
          </p:cNvCxnSpPr>
          <p:nvPr/>
        </p:nvCxnSpPr>
        <p:spPr>
          <a:xfrm>
            <a:off x="4795378" y="5081065"/>
            <a:ext cx="936104" cy="4996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1983D0EC-81A4-85BA-A3BB-5B3E0ECFA0E0}"/>
              </a:ext>
            </a:extLst>
          </p:cNvPr>
          <p:cNvSpPr txBox="1"/>
          <p:nvPr/>
        </p:nvSpPr>
        <p:spPr>
          <a:xfrm>
            <a:off x="4435337" y="4347047"/>
            <a:ext cx="1281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 </a:t>
            </a:r>
            <a:r>
              <a:rPr lang="en-US" altLang="zh-TW" dirty="0"/>
              <a:t>Ok</a:t>
            </a:r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605053-3709-0551-329D-2978DF35CB13}"/>
              </a:ext>
            </a:extLst>
          </p:cNvPr>
          <p:cNvSpPr/>
          <p:nvPr/>
        </p:nvSpPr>
        <p:spPr>
          <a:xfrm>
            <a:off x="2999254" y="1790656"/>
            <a:ext cx="780658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0AC178B-50B6-2F62-6231-A6482E870AC7}"/>
              </a:ext>
            </a:extLst>
          </p:cNvPr>
          <p:cNvCxnSpPr>
            <a:cxnSpLocks/>
          </p:cNvCxnSpPr>
          <p:nvPr/>
        </p:nvCxnSpPr>
        <p:spPr>
          <a:xfrm>
            <a:off x="1241603" y="1576193"/>
            <a:ext cx="1674213" cy="2144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068B035-75D6-022A-9A94-CABF41DEEBBC}"/>
              </a:ext>
            </a:extLst>
          </p:cNvPr>
          <p:cNvSpPr txBox="1"/>
          <p:nvPr/>
        </p:nvSpPr>
        <p:spPr>
          <a:xfrm>
            <a:off x="827584" y="1092468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 </a:t>
            </a:r>
            <a:r>
              <a:rPr lang="en-US" altLang="zh-TW" dirty="0"/>
              <a:t>Conditions</a:t>
            </a:r>
            <a:endParaRPr 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1FA4EA4-3625-664E-B99D-FB4840B9FB83}"/>
              </a:ext>
            </a:extLst>
          </p:cNvPr>
          <p:cNvSpPr txBox="1"/>
          <p:nvPr/>
        </p:nvSpPr>
        <p:spPr>
          <a:xfrm>
            <a:off x="457200" y="1001098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631FB74-29D7-E836-C8A7-DCF1D6515C20}"/>
              </a:ext>
            </a:extLst>
          </p:cNvPr>
          <p:cNvSpPr txBox="1"/>
          <p:nvPr/>
        </p:nvSpPr>
        <p:spPr>
          <a:xfrm>
            <a:off x="4079212" y="4503946"/>
            <a:ext cx="3891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372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0CAFDFA-7FC8-F7EB-8738-48154DABC1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10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7967075-5396-6C59-3EF8-51F7199BB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EBEBFEB-AC82-E395-A595-4EBC61B9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206" y="1556792"/>
            <a:ext cx="6001588" cy="452500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B64ABB4-607F-E976-541F-A72759FE3F98}"/>
              </a:ext>
            </a:extLst>
          </p:cNvPr>
          <p:cNvSpPr/>
          <p:nvPr/>
        </p:nvSpPr>
        <p:spPr>
          <a:xfrm>
            <a:off x="5685286" y="5759544"/>
            <a:ext cx="85771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CAD3EBE-A619-ACEE-58FB-7B883DB7117F}"/>
              </a:ext>
            </a:extLst>
          </p:cNvPr>
          <p:cNvCxnSpPr>
            <a:cxnSpLocks/>
          </p:cNvCxnSpPr>
          <p:nvPr/>
        </p:nvCxnSpPr>
        <p:spPr>
          <a:xfrm>
            <a:off x="4886818" y="5179361"/>
            <a:ext cx="936104" cy="4996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61A2DF74-C211-BEF5-7F37-EEC1D023E0E9}"/>
              </a:ext>
            </a:extLst>
          </p:cNvPr>
          <p:cNvSpPr txBox="1"/>
          <p:nvPr/>
        </p:nvSpPr>
        <p:spPr>
          <a:xfrm>
            <a:off x="4526777" y="4445343"/>
            <a:ext cx="1281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 </a:t>
            </a:r>
            <a:r>
              <a:rPr lang="en-US" altLang="zh-TW" dirty="0"/>
              <a:t>Ok</a:t>
            </a:r>
            <a:endParaRPr 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653FD7A-1FE6-A437-E6D0-5ABBFE5DE621}"/>
              </a:ext>
            </a:extLst>
          </p:cNvPr>
          <p:cNvSpPr txBox="1"/>
          <p:nvPr/>
        </p:nvSpPr>
        <p:spPr>
          <a:xfrm>
            <a:off x="330671" y="2857340"/>
            <a:ext cx="1281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取消 </a:t>
            </a:r>
            <a:r>
              <a:rPr lang="en-US" altLang="zh-TW" dirty="0"/>
              <a:t>3days</a:t>
            </a:r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D8018D-2B42-9F0A-0383-31453473F1D8}"/>
              </a:ext>
            </a:extLst>
          </p:cNvPr>
          <p:cNvSpPr/>
          <p:nvPr/>
        </p:nvSpPr>
        <p:spPr>
          <a:xfrm>
            <a:off x="1654718" y="3935969"/>
            <a:ext cx="4285433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A8F97E9-93FC-4D06-C3DA-7FD5844FF456}"/>
              </a:ext>
            </a:extLst>
          </p:cNvPr>
          <p:cNvCxnSpPr>
            <a:cxnSpLocks/>
          </p:cNvCxnSpPr>
          <p:nvPr/>
        </p:nvCxnSpPr>
        <p:spPr>
          <a:xfrm>
            <a:off x="886068" y="3377155"/>
            <a:ext cx="936104" cy="4996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6D3945D-AFB1-81D4-1094-B1B4F0FA8C62}"/>
              </a:ext>
            </a:extLst>
          </p:cNvPr>
          <p:cNvSpPr txBox="1"/>
          <p:nvPr/>
        </p:nvSpPr>
        <p:spPr>
          <a:xfrm>
            <a:off x="136118" y="2522191"/>
            <a:ext cx="3891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3B3DDC9-4F1C-ABFB-7183-EF33A5EC326A}"/>
              </a:ext>
            </a:extLst>
          </p:cNvPr>
          <p:cNvSpPr txBox="1"/>
          <p:nvPr/>
        </p:nvSpPr>
        <p:spPr>
          <a:xfrm>
            <a:off x="4137671" y="4445343"/>
            <a:ext cx="3891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A380545-1D21-F27E-0027-F2B30BE82768}"/>
              </a:ext>
            </a:extLst>
          </p:cNvPr>
          <p:cNvSpPr/>
          <p:nvPr/>
        </p:nvSpPr>
        <p:spPr>
          <a:xfrm>
            <a:off x="3791342" y="1847806"/>
            <a:ext cx="57606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F564578-030A-66F8-46A2-958ADABF628E}"/>
              </a:ext>
            </a:extLst>
          </p:cNvPr>
          <p:cNvCxnSpPr>
            <a:cxnSpLocks/>
          </p:cNvCxnSpPr>
          <p:nvPr/>
        </p:nvCxnSpPr>
        <p:spPr>
          <a:xfrm>
            <a:off x="2086841" y="1360914"/>
            <a:ext cx="1549055" cy="4868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E011CE7-95CA-4313-465F-E56F78B534A9}"/>
              </a:ext>
            </a:extLst>
          </p:cNvPr>
          <p:cNvSpPr txBox="1"/>
          <p:nvPr/>
        </p:nvSpPr>
        <p:spPr>
          <a:xfrm>
            <a:off x="827584" y="1092468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 </a:t>
            </a:r>
            <a:r>
              <a:rPr lang="en-US" altLang="zh-TW" dirty="0"/>
              <a:t>Settings</a:t>
            </a:r>
            <a:endParaRPr 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FC1C34B-EBAA-0D9A-6E42-5DF40E13083C}"/>
              </a:ext>
            </a:extLst>
          </p:cNvPr>
          <p:cNvSpPr txBox="1"/>
          <p:nvPr/>
        </p:nvSpPr>
        <p:spPr>
          <a:xfrm>
            <a:off x="457200" y="1001098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962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ECB0CE0-694C-3811-C076-CB45460913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11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F213AF5-AB42-1959-60EE-2610F732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i="1" dirty="0"/>
              <a:t>需設定三個  </a:t>
            </a:r>
            <a:r>
              <a:rPr lang="en-US" dirty="0"/>
              <a:t>Task Scheduler</a:t>
            </a:r>
            <a:r>
              <a:rPr lang="zh-TW" altLang="en-US" i="1" dirty="0"/>
              <a:t> </a:t>
            </a:r>
            <a:endParaRPr lang="en-US" i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2A3F5E1-65F0-3ECE-26B6-F5A13C14BD77}"/>
              </a:ext>
            </a:extLst>
          </p:cNvPr>
          <p:cNvSpPr txBox="1"/>
          <p:nvPr/>
        </p:nvSpPr>
        <p:spPr>
          <a:xfrm>
            <a:off x="481831" y="1916832"/>
            <a:ext cx="5040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en-US" altLang="zh-TW" i="1" dirty="0"/>
              <a:t>1.</a:t>
            </a:r>
            <a:r>
              <a:rPr kumimoji="0" lang="zh-TW" altLang="en-US" i="1" dirty="0"/>
              <a:t>開啟 欲 </a:t>
            </a:r>
            <a:r>
              <a:rPr kumimoji="0" lang="en-US" altLang="zh-TW" i="1" dirty="0"/>
              <a:t>MAIL </a:t>
            </a:r>
            <a:r>
              <a:rPr kumimoji="0" lang="zh-TW" altLang="en-US" i="1" dirty="0"/>
              <a:t>檔案 </a:t>
            </a:r>
            <a:r>
              <a:rPr kumimoji="0" lang="en-US" altLang="zh-TW" i="1" dirty="0"/>
              <a:t>(</a:t>
            </a:r>
            <a:r>
              <a:rPr kumimoji="0" lang="zh-TW" altLang="en-US" i="1" dirty="0"/>
              <a:t>工作交接</a:t>
            </a:r>
            <a:r>
              <a:rPr kumimoji="0" lang="en-US" altLang="zh-TW" i="1" dirty="0"/>
              <a:t>)</a:t>
            </a:r>
          </a:p>
          <a:p>
            <a:pPr algn="l"/>
            <a:r>
              <a:rPr kumimoji="0" lang="en-US" altLang="zh-TW" i="1" dirty="0"/>
              <a:t>2.</a:t>
            </a:r>
            <a:r>
              <a:rPr kumimoji="0" lang="zh-TW" altLang="en-US" i="1" dirty="0"/>
              <a:t>關閉 檔案</a:t>
            </a:r>
            <a:endParaRPr kumimoji="0" lang="en-US" i="1" dirty="0"/>
          </a:p>
          <a:p>
            <a:r>
              <a:rPr lang="en-US" dirty="0"/>
              <a:t>3.</a:t>
            </a:r>
            <a:r>
              <a:rPr kumimoji="0" lang="zh-TW" altLang="en-US" i="1" dirty="0"/>
              <a:t>開啟 發 </a:t>
            </a:r>
            <a:r>
              <a:rPr kumimoji="0" lang="en-US" altLang="zh-TW" i="1" dirty="0"/>
              <a:t>MAIL </a:t>
            </a:r>
            <a:r>
              <a:rPr kumimoji="0" lang="zh-TW" altLang="en-US" i="1" dirty="0"/>
              <a:t>的檔案</a:t>
            </a:r>
            <a:endParaRPr kumimoji="0" lang="en-US" altLang="zh-TW" i="1" dirty="0"/>
          </a:p>
          <a:p>
            <a:r>
              <a:rPr kumimoji="0" lang="zh-TW" altLang="en-US" i="1" dirty="0"/>
              <a:t>每個設定間格一分鐘即可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48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D471B-D358-46FD-B790-B478E46D25E8}" type="slidenum">
              <a:rPr lang="zh-TW" altLang="en-US" smtClean="0"/>
              <a:pPr>
                <a:defRPr/>
              </a:pPr>
              <a:t>12</a:t>
            </a:fld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1619672" y="1844824"/>
            <a:ext cx="5904656" cy="7920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zh-TW" altLang="en-US" sz="2800" dirty="0"/>
              <a:t>工作交接 </a:t>
            </a:r>
            <a:r>
              <a:rPr kumimoji="0" lang="en-US" sz="2800" dirty="0"/>
              <a:t>MAIL</a:t>
            </a:r>
            <a:r>
              <a:rPr kumimoji="0" lang="zh-TW" altLang="en-US" sz="2800" dirty="0"/>
              <a:t> </a:t>
            </a:r>
            <a:r>
              <a:rPr kumimoji="0" lang="en-US" altLang="zh-TW" sz="2800" dirty="0"/>
              <a:t>Excel </a:t>
            </a:r>
            <a:r>
              <a:rPr kumimoji="0" lang="zh-TW" altLang="en-US" sz="2800" dirty="0"/>
              <a:t>檔 操作方式</a:t>
            </a:r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3454361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1D68892-E498-6B4F-7E86-30ED21F38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880" y="2658514"/>
            <a:ext cx="5039428" cy="392484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C99CDB2-C547-BD2D-D0FE-467A8917D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02" y="980728"/>
            <a:ext cx="4239217" cy="2705478"/>
          </a:xfrm>
          <a:prstGeom prst="rect">
            <a:avLst/>
          </a:prstGeom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65A7046E-1F88-B263-85B6-4B90DBE98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D00600"/>
              </a:buClr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600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60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600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600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TW" altLang="en-US" sz="3600" dirty="0">
                <a:solidFill>
                  <a:srgbClr val="D00600"/>
                </a:solidFill>
              </a:rPr>
              <a:t>開啟 </a:t>
            </a:r>
            <a:r>
              <a:rPr kumimoji="0" lang="en-US" altLang="zh-TW" sz="3600" dirty="0">
                <a:solidFill>
                  <a:srgbClr val="D00600"/>
                </a:solidFill>
              </a:rPr>
              <a:t>S000 </a:t>
            </a:r>
            <a:r>
              <a:rPr kumimoji="0" lang="zh-TW" altLang="en-US" sz="3600" dirty="0">
                <a:solidFill>
                  <a:srgbClr val="D00600"/>
                </a:solidFill>
              </a:rPr>
              <a:t>網頁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BB92144-52CF-99C9-8981-01EEE61D2E1B}"/>
              </a:ext>
            </a:extLst>
          </p:cNvPr>
          <p:cNvSpPr txBox="1"/>
          <p:nvPr/>
        </p:nvSpPr>
        <p:spPr>
          <a:xfrm>
            <a:off x="971600" y="4620938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 </a:t>
            </a:r>
            <a:r>
              <a:rPr lang="en-US" altLang="zh-TW" dirty="0"/>
              <a:t>S210</a:t>
            </a:r>
            <a:r>
              <a:rPr lang="zh-TW" altLang="en-US" dirty="0"/>
              <a:t> 擴散製程課</a:t>
            </a:r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263A3E1-567C-0BEC-5671-03A2CF993B69}"/>
              </a:ext>
            </a:extLst>
          </p:cNvPr>
          <p:cNvSpPr/>
          <p:nvPr/>
        </p:nvSpPr>
        <p:spPr>
          <a:xfrm>
            <a:off x="6203542" y="5224477"/>
            <a:ext cx="2184882" cy="3675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A21EFDA-ADFC-E466-FAC4-D5AB8DA8F2E6}"/>
              </a:ext>
            </a:extLst>
          </p:cNvPr>
          <p:cNvSpPr/>
          <p:nvPr/>
        </p:nvSpPr>
        <p:spPr>
          <a:xfrm>
            <a:off x="1785990" y="3215229"/>
            <a:ext cx="432048" cy="4790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F4134AE-6EC9-28F8-CFE4-3F8BBC3F5BD4}"/>
              </a:ext>
            </a:extLst>
          </p:cNvPr>
          <p:cNvCxnSpPr>
            <a:cxnSpLocks/>
          </p:cNvCxnSpPr>
          <p:nvPr/>
        </p:nvCxnSpPr>
        <p:spPr>
          <a:xfrm>
            <a:off x="3022248" y="4185165"/>
            <a:ext cx="2917904" cy="10393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1EC00C8-EC1F-B917-09FC-C249D86C097F}"/>
              </a:ext>
            </a:extLst>
          </p:cNvPr>
          <p:cNvCxnSpPr>
            <a:cxnSpLocks/>
          </p:cNvCxnSpPr>
          <p:nvPr/>
        </p:nvCxnSpPr>
        <p:spPr>
          <a:xfrm flipH="1">
            <a:off x="2086144" y="876298"/>
            <a:ext cx="2088232" cy="23427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F4A64AF-6C19-0C50-BCA5-49147FAD7C5F}"/>
              </a:ext>
            </a:extLst>
          </p:cNvPr>
          <p:cNvSpPr txBox="1"/>
          <p:nvPr/>
        </p:nvSpPr>
        <p:spPr>
          <a:xfrm>
            <a:off x="2563430" y="3867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DFAA08A-0360-1E24-B8C3-1EF98B734948}"/>
              </a:ext>
            </a:extLst>
          </p:cNvPr>
          <p:cNvSpPr txBox="1"/>
          <p:nvPr/>
        </p:nvSpPr>
        <p:spPr>
          <a:xfrm>
            <a:off x="4895960" y="876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211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BED792D-0723-AA4D-646D-96C931577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2285"/>
            <a:ext cx="2838846" cy="6230219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75E8B1B-35BC-BAE2-B1BB-BA0B5DD18C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14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942DA6C-8E38-BCCB-7B87-79A41DDD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D4339CD-F9ED-6ADA-25F6-2B5800403C36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2404739" y="4550069"/>
            <a:ext cx="3267478" cy="13712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7DF3FBB-F5E2-128A-8D45-38BDAEF08635}"/>
              </a:ext>
            </a:extLst>
          </p:cNvPr>
          <p:cNvSpPr txBox="1"/>
          <p:nvPr/>
        </p:nvSpPr>
        <p:spPr>
          <a:xfrm>
            <a:off x="5252490" y="4130497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點選 </a:t>
            </a:r>
            <a:r>
              <a:rPr lang="en-US" altLang="zh-TW" dirty="0"/>
              <a:t>2024 </a:t>
            </a:r>
            <a:r>
              <a:rPr lang="zh-TW" altLang="en-US" dirty="0"/>
              <a:t>工作交接</a:t>
            </a:r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7E16DCE-992A-547D-EBA8-8DD2B4C6A47F}"/>
              </a:ext>
            </a:extLst>
          </p:cNvPr>
          <p:cNvSpPr/>
          <p:nvPr/>
        </p:nvSpPr>
        <p:spPr>
          <a:xfrm>
            <a:off x="827584" y="5738202"/>
            <a:ext cx="1577155" cy="366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58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FED6FED-C67C-D5E4-AB72-45152D4D22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039C5E2-9AB1-E86A-B094-3CB29F6A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CB6ECCD-91C2-2CB5-DCB5-360D8DCEC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5020376" cy="167663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2FC620B-FB96-FEC6-BE78-127EB0F52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934747"/>
            <a:ext cx="4315427" cy="1667108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4010F0F-0E0C-BB8C-09CF-7FDBE0F86D64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2267744" y="1639825"/>
            <a:ext cx="3518268" cy="3693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DE1F6D0-C346-6B3D-81E0-E0088877837F}"/>
              </a:ext>
            </a:extLst>
          </p:cNvPr>
          <p:cNvSpPr txBox="1"/>
          <p:nvPr/>
        </p:nvSpPr>
        <p:spPr>
          <a:xfrm>
            <a:off x="5786012" y="1226605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點選 </a:t>
            </a:r>
            <a:r>
              <a:rPr lang="en-US" altLang="zh-TW" dirty="0"/>
              <a:t>LIST</a:t>
            </a:r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F1673A5-09F6-FBCD-346F-A82656191D41}"/>
              </a:ext>
            </a:extLst>
          </p:cNvPr>
          <p:cNvSpPr/>
          <p:nvPr/>
        </p:nvSpPr>
        <p:spPr>
          <a:xfrm>
            <a:off x="1691680" y="1826065"/>
            <a:ext cx="576064" cy="366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9BD91F8-2564-E62E-80F1-13CCC0FDDB18}"/>
              </a:ext>
            </a:extLst>
          </p:cNvPr>
          <p:cNvCxnSpPr>
            <a:cxnSpLocks/>
          </p:cNvCxnSpPr>
          <p:nvPr/>
        </p:nvCxnSpPr>
        <p:spPr>
          <a:xfrm flipH="1">
            <a:off x="5631936" y="3247530"/>
            <a:ext cx="1532352" cy="1601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73632F3-C672-1C40-1C68-4E43A57D7543}"/>
              </a:ext>
            </a:extLst>
          </p:cNvPr>
          <p:cNvSpPr txBox="1"/>
          <p:nvPr/>
        </p:nvSpPr>
        <p:spPr>
          <a:xfrm>
            <a:off x="7015219" y="2820987"/>
            <a:ext cx="15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Today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30D205F-DD51-8B70-D540-84B91CACDA5C}"/>
              </a:ext>
            </a:extLst>
          </p:cNvPr>
          <p:cNvSpPr/>
          <p:nvPr/>
        </p:nvSpPr>
        <p:spPr>
          <a:xfrm>
            <a:off x="5013668" y="4911725"/>
            <a:ext cx="576064" cy="366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43E417D-C109-9F9B-39BE-222D6DFBF3E2}"/>
              </a:ext>
            </a:extLst>
          </p:cNvPr>
          <p:cNvSpPr txBox="1"/>
          <p:nvPr/>
        </p:nvSpPr>
        <p:spPr>
          <a:xfrm>
            <a:off x="7630552" y="28209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7F4FF1D-734F-93B0-BFE5-844C67819850}"/>
              </a:ext>
            </a:extLst>
          </p:cNvPr>
          <p:cNvSpPr txBox="1"/>
          <p:nvPr/>
        </p:nvSpPr>
        <p:spPr>
          <a:xfrm>
            <a:off x="6797833" y="10256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379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E083E6F-5392-4617-98A6-81CEFBE9B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76" y="1951595"/>
            <a:ext cx="9144000" cy="1762365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EB50972-BB46-F327-8692-B94652D777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16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0D60F53-373B-6676-484E-560AF73C9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FF34F93-C09E-D354-2B74-203CE0B625AA}"/>
              </a:ext>
            </a:extLst>
          </p:cNvPr>
          <p:cNvSpPr txBox="1"/>
          <p:nvPr/>
        </p:nvSpPr>
        <p:spPr>
          <a:xfrm>
            <a:off x="2915816" y="1215338"/>
            <a:ext cx="2808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點選 </a:t>
            </a:r>
            <a:r>
              <a:rPr lang="en-US" b="1" i="0" dirty="0">
                <a:effectLst/>
                <a:highlight>
                  <a:srgbClr val="FAFAFA"/>
                </a:highlight>
                <a:latin typeface="Segoe UI" panose="020B0502040204020203" pitchFamily="34" charset="0"/>
              </a:rPr>
              <a:t>Export to Excel</a:t>
            </a:r>
            <a:endParaRPr 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2F598C8-B23C-4E51-D701-E7A5B8096694}"/>
              </a:ext>
            </a:extLst>
          </p:cNvPr>
          <p:cNvCxnSpPr>
            <a:cxnSpLocks/>
          </p:cNvCxnSpPr>
          <p:nvPr/>
        </p:nvCxnSpPr>
        <p:spPr>
          <a:xfrm>
            <a:off x="3779912" y="1556792"/>
            <a:ext cx="2144504" cy="12241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FDAE862B-853B-0C13-3B32-124A56B1A037}"/>
              </a:ext>
            </a:extLst>
          </p:cNvPr>
          <p:cNvSpPr/>
          <p:nvPr/>
        </p:nvSpPr>
        <p:spPr>
          <a:xfrm>
            <a:off x="5924416" y="2636912"/>
            <a:ext cx="576064" cy="8342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6AD7122E-C979-DFDE-CE26-2CCDE62B2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155" y="5052029"/>
            <a:ext cx="3553321" cy="1181265"/>
          </a:xfrm>
          <a:prstGeom prst="rect">
            <a:avLst/>
          </a:prstGeom>
        </p:spPr>
      </p:pic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135069D-22C8-5A57-C2FB-B815DC2C4268}"/>
              </a:ext>
            </a:extLst>
          </p:cNvPr>
          <p:cNvCxnSpPr>
            <a:cxnSpLocks/>
          </p:cNvCxnSpPr>
          <p:nvPr/>
        </p:nvCxnSpPr>
        <p:spPr>
          <a:xfrm flipH="1">
            <a:off x="1979712" y="4580501"/>
            <a:ext cx="1440160" cy="10913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EA68598-3BF9-B313-1BDD-11C1F33E0751}"/>
              </a:ext>
            </a:extLst>
          </p:cNvPr>
          <p:cNvSpPr txBox="1"/>
          <p:nvPr/>
        </p:nvSpPr>
        <p:spPr>
          <a:xfrm>
            <a:off x="3635896" y="4216129"/>
            <a:ext cx="2808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點選 </a:t>
            </a:r>
            <a:r>
              <a:rPr lang="zh-TW" altLang="en-US" b="1" i="0" dirty="0">
                <a:effectLst/>
                <a:highlight>
                  <a:srgbClr val="FAFAFA"/>
                </a:highlight>
                <a:latin typeface="Segoe UI" panose="020B0502040204020203" pitchFamily="34" charset="0"/>
              </a:rPr>
              <a:t>開啟檔案</a:t>
            </a:r>
            <a:endParaRPr 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E4DB600-1AB1-90A5-BE74-FCE623F659CE}"/>
              </a:ext>
            </a:extLst>
          </p:cNvPr>
          <p:cNvSpPr txBox="1"/>
          <p:nvPr/>
        </p:nvSpPr>
        <p:spPr>
          <a:xfrm>
            <a:off x="5148064" y="42161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5FE429F-581C-E8F2-2EB1-82F96E58A05C}"/>
              </a:ext>
            </a:extLst>
          </p:cNvPr>
          <p:cNvSpPr txBox="1"/>
          <p:nvPr/>
        </p:nvSpPr>
        <p:spPr>
          <a:xfrm>
            <a:off x="3362016" y="15549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348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775E1495-C0FC-0AD6-871D-EB5BCDC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772" y="3376677"/>
            <a:ext cx="2591162" cy="2562583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8A99F88-FEA5-7CF2-A946-D011677EB9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17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CB39555-BA35-7BAD-C604-171B6369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4C7B98A-91B2-BEB4-8FB5-1BA836689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26" y="1268760"/>
            <a:ext cx="2448267" cy="318179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89C885B-1351-9E23-E45C-61F755500205}"/>
              </a:ext>
            </a:extLst>
          </p:cNvPr>
          <p:cNvSpPr txBox="1"/>
          <p:nvPr/>
        </p:nvSpPr>
        <p:spPr>
          <a:xfrm>
            <a:off x="3635896" y="1616588"/>
            <a:ext cx="2808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點選 </a:t>
            </a:r>
            <a:r>
              <a:rPr lang="zh-TW" altLang="en-US" b="1" dirty="0">
                <a:highlight>
                  <a:srgbClr val="FAFAFA"/>
                </a:highlight>
                <a:latin typeface="Segoe UI" panose="020B0502040204020203" pitchFamily="34" charset="0"/>
              </a:rPr>
              <a:t>確定</a:t>
            </a:r>
            <a:endParaRPr 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53FC220-E43D-479B-B31B-EA3049B0EA27}"/>
              </a:ext>
            </a:extLst>
          </p:cNvPr>
          <p:cNvCxnSpPr>
            <a:cxnSpLocks/>
          </p:cNvCxnSpPr>
          <p:nvPr/>
        </p:nvCxnSpPr>
        <p:spPr>
          <a:xfrm flipH="1" flipV="1">
            <a:off x="1835696" y="1844824"/>
            <a:ext cx="2160240" cy="2146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F10618AA-DEB0-1428-9BE0-080FF700046E}"/>
              </a:ext>
            </a:extLst>
          </p:cNvPr>
          <p:cNvSpPr/>
          <p:nvPr/>
        </p:nvSpPr>
        <p:spPr>
          <a:xfrm>
            <a:off x="1613893" y="4032315"/>
            <a:ext cx="869875" cy="393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AAAC2D3-A880-5848-46DE-F5D9F0211C16}"/>
              </a:ext>
            </a:extLst>
          </p:cNvPr>
          <p:cNvSpPr txBox="1"/>
          <p:nvPr/>
        </p:nvSpPr>
        <p:spPr>
          <a:xfrm>
            <a:off x="6025083" y="2490325"/>
            <a:ext cx="2808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點選 </a:t>
            </a:r>
            <a:r>
              <a:rPr lang="zh-TW" altLang="en-US" b="1" dirty="0">
                <a:highlight>
                  <a:srgbClr val="FAFAFA"/>
                </a:highlight>
                <a:latin typeface="Segoe UI" panose="020B0502040204020203" pitchFamily="34" charset="0"/>
              </a:rPr>
              <a:t>檔案</a:t>
            </a:r>
            <a:endParaRPr 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09E0720-17CF-0A7B-3095-E008862F2248}"/>
              </a:ext>
            </a:extLst>
          </p:cNvPr>
          <p:cNvCxnSpPr>
            <a:cxnSpLocks/>
          </p:cNvCxnSpPr>
          <p:nvPr/>
        </p:nvCxnSpPr>
        <p:spPr>
          <a:xfrm flipH="1">
            <a:off x="4616267" y="2859657"/>
            <a:ext cx="1395893" cy="1073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1755405E-BF7F-9500-0748-6BF1069A7C76}"/>
              </a:ext>
            </a:extLst>
          </p:cNvPr>
          <p:cNvSpPr/>
          <p:nvPr/>
        </p:nvSpPr>
        <p:spPr>
          <a:xfrm>
            <a:off x="4150311" y="3789040"/>
            <a:ext cx="421690" cy="3594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CA74745-756E-CCDD-EA69-954F02DBB47C}"/>
              </a:ext>
            </a:extLst>
          </p:cNvPr>
          <p:cNvSpPr txBox="1"/>
          <p:nvPr/>
        </p:nvSpPr>
        <p:spPr>
          <a:xfrm>
            <a:off x="7094231" y="25662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2CE2FEB-F42C-F76C-F596-28C1F406F993}"/>
              </a:ext>
            </a:extLst>
          </p:cNvPr>
          <p:cNvSpPr txBox="1"/>
          <p:nvPr/>
        </p:nvSpPr>
        <p:spPr>
          <a:xfrm>
            <a:off x="4783245" y="1690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3FF4D7-955F-774B-5F60-6FA04CEE8403}"/>
              </a:ext>
            </a:extLst>
          </p:cNvPr>
          <p:cNvCxnSpPr>
            <a:cxnSpLocks/>
          </p:cNvCxnSpPr>
          <p:nvPr/>
        </p:nvCxnSpPr>
        <p:spPr>
          <a:xfrm flipH="1">
            <a:off x="1331640" y="2211830"/>
            <a:ext cx="2816696" cy="1361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4CCCAED-8937-775E-C35D-2C491F89F169}"/>
              </a:ext>
            </a:extLst>
          </p:cNvPr>
          <p:cNvCxnSpPr>
            <a:cxnSpLocks/>
          </p:cNvCxnSpPr>
          <p:nvPr/>
        </p:nvCxnSpPr>
        <p:spPr>
          <a:xfrm flipH="1">
            <a:off x="2555776" y="2364230"/>
            <a:ext cx="1744960" cy="16680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9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21F9BF6-3A4B-4D1C-CF69-7B859C99B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57" y="2302474"/>
            <a:ext cx="5249008" cy="3877216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521D509-4125-D5E1-501E-36A60461DD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18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3740809-2D4B-5CA3-F707-9787F4057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9E59A47-D61C-B803-42FB-B9376B1BD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908720"/>
            <a:ext cx="1657581" cy="361047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CD4D271-2348-1902-50B9-B25933F97D1E}"/>
              </a:ext>
            </a:extLst>
          </p:cNvPr>
          <p:cNvSpPr txBox="1"/>
          <p:nvPr/>
        </p:nvSpPr>
        <p:spPr>
          <a:xfrm>
            <a:off x="428593" y="1225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12E1240-F057-350C-A873-843D5A7C5E9A}"/>
              </a:ext>
            </a:extLst>
          </p:cNvPr>
          <p:cNvSpPr txBox="1"/>
          <p:nvPr/>
        </p:nvSpPr>
        <p:spPr>
          <a:xfrm>
            <a:off x="3363387" y="111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71F42D7-02E9-140F-DC94-35C36991A1BD}"/>
              </a:ext>
            </a:extLst>
          </p:cNvPr>
          <p:cNvSpPr txBox="1"/>
          <p:nvPr/>
        </p:nvSpPr>
        <p:spPr>
          <a:xfrm>
            <a:off x="3735668" y="1136590"/>
            <a:ext cx="1960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點選 </a:t>
            </a:r>
            <a:r>
              <a:rPr lang="zh-TW" altLang="en-US" b="1" dirty="0">
                <a:highlight>
                  <a:srgbClr val="FAFAFA"/>
                </a:highlight>
                <a:latin typeface="Segoe UI" panose="020B0502040204020203" pitchFamily="34" charset="0"/>
              </a:rPr>
              <a:t>另存新檔</a:t>
            </a:r>
            <a:endParaRPr 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969BC7E-7EF3-1D2D-078B-4C0C6C78DF0F}"/>
              </a:ext>
            </a:extLst>
          </p:cNvPr>
          <p:cNvCxnSpPr>
            <a:cxnSpLocks/>
          </p:cNvCxnSpPr>
          <p:nvPr/>
        </p:nvCxnSpPr>
        <p:spPr>
          <a:xfrm>
            <a:off x="4716016" y="1571412"/>
            <a:ext cx="2520280" cy="26527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EB5F268-7FCA-3F5C-6A2B-7ACE8B511C7D}"/>
              </a:ext>
            </a:extLst>
          </p:cNvPr>
          <p:cNvSpPr/>
          <p:nvPr/>
        </p:nvSpPr>
        <p:spPr>
          <a:xfrm>
            <a:off x="7092280" y="4241082"/>
            <a:ext cx="736048" cy="2781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60BF446-D7F8-0150-E815-7B3731ADD7E3}"/>
              </a:ext>
            </a:extLst>
          </p:cNvPr>
          <p:cNvSpPr txBox="1"/>
          <p:nvPr/>
        </p:nvSpPr>
        <p:spPr>
          <a:xfrm>
            <a:off x="582132" y="1409754"/>
            <a:ext cx="2520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點選 </a:t>
            </a:r>
            <a:r>
              <a:rPr lang="zh-TW" altLang="en-US" b="1" dirty="0">
                <a:highlight>
                  <a:srgbClr val="FAFAFA"/>
                </a:highlight>
                <a:latin typeface="Segoe UI" panose="020B0502040204020203" pitchFamily="34" charset="0"/>
              </a:rPr>
              <a:t>存檔位置及檔名</a:t>
            </a:r>
            <a:endParaRPr 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E657DC9-BD6D-ED8D-6AC2-F4D5DDD23743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1332266" y="1779086"/>
            <a:ext cx="510006" cy="26010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6761F221-7650-957D-58F3-4D5E0D1ABE0F}"/>
              </a:ext>
            </a:extLst>
          </p:cNvPr>
          <p:cNvCxnSpPr>
            <a:cxnSpLocks/>
          </p:cNvCxnSpPr>
          <p:nvPr/>
        </p:nvCxnSpPr>
        <p:spPr>
          <a:xfrm flipH="1">
            <a:off x="2402368" y="1738270"/>
            <a:ext cx="79418" cy="38509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D57927A2-BF56-7089-4719-D722554D0119}"/>
              </a:ext>
            </a:extLst>
          </p:cNvPr>
          <p:cNvSpPr/>
          <p:nvPr/>
        </p:nvSpPr>
        <p:spPr>
          <a:xfrm>
            <a:off x="1833865" y="5683291"/>
            <a:ext cx="4141299" cy="2781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3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D72DB20-C92E-D779-4E2A-798D75908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1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B74EA50-7B50-C333-2367-371BAA97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打開 </a:t>
            </a:r>
            <a:r>
              <a:rPr lang="en-US" dirty="0"/>
              <a:t>Task Scheduler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42D4B74-F3FA-FC1F-41C5-DAA23AC26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26" y="2276872"/>
            <a:ext cx="3753374" cy="346758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22A2B1A-D075-5306-A34A-E0724CC92F09}"/>
              </a:ext>
            </a:extLst>
          </p:cNvPr>
          <p:cNvSpPr/>
          <p:nvPr/>
        </p:nvSpPr>
        <p:spPr>
          <a:xfrm>
            <a:off x="1115617" y="5284531"/>
            <a:ext cx="648072" cy="520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C255CC7-EB67-65D6-8278-6EB4025DA532}"/>
              </a:ext>
            </a:extLst>
          </p:cNvPr>
          <p:cNvCxnSpPr>
            <a:cxnSpLocks/>
          </p:cNvCxnSpPr>
          <p:nvPr/>
        </p:nvCxnSpPr>
        <p:spPr>
          <a:xfrm flipH="1">
            <a:off x="1619672" y="4290994"/>
            <a:ext cx="864096" cy="9581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FCCD562-7D53-DA10-5408-AD1ED5E12645}"/>
              </a:ext>
            </a:extLst>
          </p:cNvPr>
          <p:cNvSpPr txBox="1"/>
          <p:nvPr/>
        </p:nvSpPr>
        <p:spPr>
          <a:xfrm>
            <a:off x="3203848" y="3429000"/>
            <a:ext cx="273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搜尋 </a:t>
            </a:r>
            <a:r>
              <a:rPr lang="en-US" dirty="0"/>
              <a:t>Task Scheduler</a:t>
            </a:r>
          </a:p>
        </p:txBody>
      </p:sp>
    </p:spTree>
    <p:extLst>
      <p:ext uri="{BB962C8B-B14F-4D97-AF65-F5344CB8AC3E}">
        <p14:creationId xmlns:p14="http://schemas.microsoft.com/office/powerpoint/2010/main" val="390263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D471B-D358-46FD-B790-B478E46D25E8}" type="slidenum">
              <a:rPr lang="zh-TW" altLang="en-US" smtClean="0"/>
              <a:pPr>
                <a:defRPr/>
              </a:pPr>
              <a:t>19</a:t>
            </a:fld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1619672" y="1844824"/>
            <a:ext cx="5904656" cy="7920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zh-TW" altLang="en-US" sz="2800" dirty="0"/>
              <a:t>執行巨集時 </a:t>
            </a:r>
            <a:r>
              <a:rPr kumimoji="0" lang="en-US" altLang="zh-TW" sz="2800" dirty="0"/>
              <a:t>Excel </a:t>
            </a:r>
            <a:r>
              <a:rPr kumimoji="0" lang="zh-TW" altLang="en-US" sz="2800" dirty="0"/>
              <a:t>檔 操作方式</a:t>
            </a:r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260603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C759CB9-62FF-9F9A-477E-8929D9469B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20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0390ACE-D86A-9C21-BE40-3132F0F9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 全新 </a:t>
            </a:r>
            <a:r>
              <a:rPr lang="en-US" altLang="zh-TW" dirty="0"/>
              <a:t>Excel</a:t>
            </a:r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1C4016B-4D42-C0A5-C27A-F229AE36BA5D}"/>
              </a:ext>
            </a:extLst>
          </p:cNvPr>
          <p:cNvSpPr txBox="1"/>
          <p:nvPr/>
        </p:nvSpPr>
        <p:spPr>
          <a:xfrm>
            <a:off x="2843808" y="5013176"/>
            <a:ext cx="2808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點擊 選項</a:t>
            </a:r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E372B98-1F17-4EC8-0A71-737581D94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31" y="908720"/>
            <a:ext cx="1596616" cy="5291916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E196FC24-1491-FB8E-9078-4E13A9E1DE72}"/>
              </a:ext>
            </a:extLst>
          </p:cNvPr>
          <p:cNvCxnSpPr>
            <a:cxnSpLocks/>
          </p:cNvCxnSpPr>
          <p:nvPr/>
        </p:nvCxnSpPr>
        <p:spPr>
          <a:xfrm flipH="1">
            <a:off x="1280139" y="5301208"/>
            <a:ext cx="1563669" cy="64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31DA2EFC-8665-EE05-55A5-FA7218D9EA8D}"/>
              </a:ext>
            </a:extLst>
          </p:cNvPr>
          <p:cNvSpPr/>
          <p:nvPr/>
        </p:nvSpPr>
        <p:spPr>
          <a:xfrm>
            <a:off x="683568" y="5985174"/>
            <a:ext cx="504056" cy="2154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12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968D9E0-C52C-F5BE-9250-91F544865B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21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18A4900-90DE-3B31-B0DA-555AEA5DE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444235B-7B84-C6E4-212B-E5D17DC3A4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180"/>
          <a:stretch/>
        </p:blipFill>
        <p:spPr>
          <a:xfrm>
            <a:off x="456625" y="1556792"/>
            <a:ext cx="8230749" cy="4553920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647954E-D333-19F1-FFD3-51EC03D48F2F}"/>
              </a:ext>
            </a:extLst>
          </p:cNvPr>
          <p:cNvCxnSpPr>
            <a:cxnSpLocks/>
          </p:cNvCxnSpPr>
          <p:nvPr/>
        </p:nvCxnSpPr>
        <p:spPr>
          <a:xfrm flipH="1">
            <a:off x="1064115" y="4257202"/>
            <a:ext cx="1563669" cy="64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9AFF7CBF-F20F-82EC-A798-4F60C853A1AB}"/>
              </a:ext>
            </a:extLst>
          </p:cNvPr>
          <p:cNvSpPr/>
          <p:nvPr/>
        </p:nvSpPr>
        <p:spPr>
          <a:xfrm>
            <a:off x="494703" y="4886850"/>
            <a:ext cx="1224136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8D94D8C-8C39-D9FF-E21B-5941DBDA74B5}"/>
              </a:ext>
            </a:extLst>
          </p:cNvPr>
          <p:cNvSpPr txBox="1"/>
          <p:nvPr/>
        </p:nvSpPr>
        <p:spPr>
          <a:xfrm>
            <a:off x="2771800" y="4257202"/>
            <a:ext cx="2016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點擊信任中心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0962B5-4FE1-6ACB-D940-D699B1A67925}"/>
              </a:ext>
            </a:extLst>
          </p:cNvPr>
          <p:cNvSpPr/>
          <p:nvPr/>
        </p:nvSpPr>
        <p:spPr>
          <a:xfrm>
            <a:off x="7380312" y="3833752"/>
            <a:ext cx="1224136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33C94C1A-CFB7-7934-8480-2CC70104FCC7}"/>
              </a:ext>
            </a:extLst>
          </p:cNvPr>
          <p:cNvCxnSpPr>
            <a:cxnSpLocks/>
          </p:cNvCxnSpPr>
          <p:nvPr/>
        </p:nvCxnSpPr>
        <p:spPr>
          <a:xfrm>
            <a:off x="6372200" y="2924944"/>
            <a:ext cx="936104" cy="7920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8CF4C77-6DE1-711F-6F94-0F66FA290B5E}"/>
              </a:ext>
            </a:extLst>
          </p:cNvPr>
          <p:cNvSpPr txBox="1"/>
          <p:nvPr/>
        </p:nvSpPr>
        <p:spPr>
          <a:xfrm>
            <a:off x="6588224" y="2555612"/>
            <a:ext cx="2016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點擊信任中心設定</a:t>
            </a:r>
            <a:endParaRPr 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976EC54-60D8-6A15-9F6F-4F59AFD35B80}"/>
              </a:ext>
            </a:extLst>
          </p:cNvPr>
          <p:cNvSpPr txBox="1"/>
          <p:nvPr/>
        </p:nvSpPr>
        <p:spPr>
          <a:xfrm>
            <a:off x="6164161" y="2555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9104E69-5879-86E2-CF3E-43E1E8445913}"/>
              </a:ext>
            </a:extLst>
          </p:cNvPr>
          <p:cNvSpPr txBox="1"/>
          <p:nvPr/>
        </p:nvSpPr>
        <p:spPr>
          <a:xfrm>
            <a:off x="2548949" y="42572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930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993C68C-8881-DE69-2F5C-30264F7819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70C13DF-21B9-3A4B-E156-023A9E41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E719A86-0D5C-A31B-360A-9305D57EE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73" y="548680"/>
            <a:ext cx="8268854" cy="5970521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D27E6FF-885B-1A77-49D3-33B94657E813}"/>
              </a:ext>
            </a:extLst>
          </p:cNvPr>
          <p:cNvCxnSpPr>
            <a:cxnSpLocks/>
          </p:cNvCxnSpPr>
          <p:nvPr/>
        </p:nvCxnSpPr>
        <p:spPr>
          <a:xfrm flipH="1" flipV="1">
            <a:off x="1835695" y="2780928"/>
            <a:ext cx="1632420" cy="7072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ABB1D4E9-679A-3715-6995-6D9A96743D8A}"/>
              </a:ext>
            </a:extLst>
          </p:cNvPr>
          <p:cNvSpPr/>
          <p:nvPr/>
        </p:nvSpPr>
        <p:spPr>
          <a:xfrm>
            <a:off x="474407" y="2276872"/>
            <a:ext cx="1370341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B6A705D-094F-2703-BA4F-0B55452DE8EE}"/>
              </a:ext>
            </a:extLst>
          </p:cNvPr>
          <p:cNvSpPr txBox="1"/>
          <p:nvPr/>
        </p:nvSpPr>
        <p:spPr>
          <a:xfrm>
            <a:off x="3468115" y="3344628"/>
            <a:ext cx="3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84CE4AD-BA68-A629-69AD-818F41832B2F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1380561"/>
            <a:ext cx="1117682" cy="148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B592FC0D-D809-4C63-C352-7FFF2B47BDAB}"/>
              </a:ext>
            </a:extLst>
          </p:cNvPr>
          <p:cNvSpPr/>
          <p:nvPr/>
        </p:nvSpPr>
        <p:spPr>
          <a:xfrm>
            <a:off x="2207375" y="1263634"/>
            <a:ext cx="1934330" cy="2634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3FCAAB76-CCAF-A84F-20D4-828019DAEAFA}"/>
              </a:ext>
            </a:extLst>
          </p:cNvPr>
          <p:cNvCxnSpPr>
            <a:cxnSpLocks/>
          </p:cNvCxnSpPr>
          <p:nvPr/>
        </p:nvCxnSpPr>
        <p:spPr>
          <a:xfrm flipH="1" flipV="1">
            <a:off x="5960659" y="2033655"/>
            <a:ext cx="1197209" cy="4232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9384A327-709A-D049-674A-816D6B9BB005}"/>
              </a:ext>
            </a:extLst>
          </p:cNvPr>
          <p:cNvSpPr/>
          <p:nvPr/>
        </p:nvSpPr>
        <p:spPr>
          <a:xfrm>
            <a:off x="2207374" y="1893283"/>
            <a:ext cx="3660769" cy="2672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78F7360-0EE2-0917-682D-52AA4297CADD}"/>
              </a:ext>
            </a:extLst>
          </p:cNvPr>
          <p:cNvSpPr txBox="1"/>
          <p:nvPr/>
        </p:nvSpPr>
        <p:spPr>
          <a:xfrm>
            <a:off x="6012160" y="2478957"/>
            <a:ext cx="281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要巨集能自動執行時點選</a:t>
            </a:r>
            <a:endParaRPr 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D42748D-C208-1F4E-D7B2-5DDBFD06C4A7}"/>
              </a:ext>
            </a:extLst>
          </p:cNvPr>
          <p:cNvSpPr txBox="1"/>
          <p:nvPr/>
        </p:nvSpPr>
        <p:spPr>
          <a:xfrm>
            <a:off x="5521566" y="1210700"/>
            <a:ext cx="3003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/>
              <a:t>要修改巨集</a:t>
            </a:r>
            <a:r>
              <a:rPr lang="zh-TW" altLang="en-US" dirty="0"/>
              <a:t>時點選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58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B41C043-97D2-65FF-5D99-C2B77B0E7A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010F8FB-CA23-973E-9DF4-D0C1C2A7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C1555B-B49B-02BE-452C-AF95C5FF0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36" y="404664"/>
            <a:ext cx="8259328" cy="6225182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D84E5BB-8915-8D2C-442C-1FD1D64A827E}"/>
              </a:ext>
            </a:extLst>
          </p:cNvPr>
          <p:cNvCxnSpPr>
            <a:cxnSpLocks/>
          </p:cNvCxnSpPr>
          <p:nvPr/>
        </p:nvCxnSpPr>
        <p:spPr>
          <a:xfrm flipH="1" flipV="1">
            <a:off x="1859853" y="2465046"/>
            <a:ext cx="1632420" cy="7072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5742CCCD-22F8-4DE3-38C7-C69BECC97810}"/>
              </a:ext>
            </a:extLst>
          </p:cNvPr>
          <p:cNvSpPr/>
          <p:nvPr/>
        </p:nvSpPr>
        <p:spPr>
          <a:xfrm>
            <a:off x="498565" y="1960990"/>
            <a:ext cx="1370341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0190234-A756-917D-3461-00D7361EFDC8}"/>
              </a:ext>
            </a:extLst>
          </p:cNvPr>
          <p:cNvSpPr txBox="1"/>
          <p:nvPr/>
        </p:nvSpPr>
        <p:spPr>
          <a:xfrm>
            <a:off x="3492273" y="3028746"/>
            <a:ext cx="3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E2813F3-40EF-CC76-8696-9AEA2F111CB4}"/>
              </a:ext>
            </a:extLst>
          </p:cNvPr>
          <p:cNvCxnSpPr>
            <a:cxnSpLocks/>
          </p:cNvCxnSpPr>
          <p:nvPr/>
        </p:nvCxnSpPr>
        <p:spPr>
          <a:xfrm flipH="1" flipV="1">
            <a:off x="4310919" y="1288316"/>
            <a:ext cx="1117682" cy="148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27633222-1ED3-45E7-9AFF-ECD44D529A7D}"/>
              </a:ext>
            </a:extLst>
          </p:cNvPr>
          <p:cNvSpPr/>
          <p:nvPr/>
        </p:nvSpPr>
        <p:spPr>
          <a:xfrm>
            <a:off x="2249638" y="1171389"/>
            <a:ext cx="1934330" cy="2634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2063923-0124-8B32-CEC8-93438037219B}"/>
              </a:ext>
            </a:extLst>
          </p:cNvPr>
          <p:cNvCxnSpPr>
            <a:cxnSpLocks/>
          </p:cNvCxnSpPr>
          <p:nvPr/>
        </p:nvCxnSpPr>
        <p:spPr>
          <a:xfrm flipH="1" flipV="1">
            <a:off x="6516216" y="2124809"/>
            <a:ext cx="683916" cy="2334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52694FCF-F805-5EC5-A498-35C5486544BB}"/>
              </a:ext>
            </a:extLst>
          </p:cNvPr>
          <p:cNvSpPr/>
          <p:nvPr/>
        </p:nvSpPr>
        <p:spPr>
          <a:xfrm>
            <a:off x="2249638" y="1812779"/>
            <a:ext cx="4122562" cy="2672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936EEB-0B29-0625-5C34-DB0DEFE91075}"/>
              </a:ext>
            </a:extLst>
          </p:cNvPr>
          <p:cNvSpPr txBox="1"/>
          <p:nvPr/>
        </p:nvSpPr>
        <p:spPr>
          <a:xfrm>
            <a:off x="6054424" y="2380347"/>
            <a:ext cx="281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要巨集能自動執行時點選</a:t>
            </a:r>
            <a:endParaRPr 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94E4BA5-5939-4387-FDC0-BBB18E180DE8}"/>
              </a:ext>
            </a:extLst>
          </p:cNvPr>
          <p:cNvSpPr txBox="1"/>
          <p:nvPr/>
        </p:nvSpPr>
        <p:spPr>
          <a:xfrm>
            <a:off x="5569573" y="1065523"/>
            <a:ext cx="3003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要修改巨集時點選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768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21F304B-AEA5-28D5-2590-4BEEE110AC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24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0F09F90-7E27-8C92-506F-B17D46C73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4DA81B-3A04-8BFA-DE63-F9C8DDB46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99" y="251969"/>
            <a:ext cx="8249801" cy="6354062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FB0C33D-13DF-5989-2529-62A8C37BB01E}"/>
              </a:ext>
            </a:extLst>
          </p:cNvPr>
          <p:cNvCxnSpPr>
            <a:cxnSpLocks/>
          </p:cNvCxnSpPr>
          <p:nvPr/>
        </p:nvCxnSpPr>
        <p:spPr>
          <a:xfrm flipH="1" flipV="1">
            <a:off x="4257017" y="1091213"/>
            <a:ext cx="1117682" cy="148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46D6B73F-F687-2ABE-D668-2BF82227FB67}"/>
              </a:ext>
            </a:extLst>
          </p:cNvPr>
          <p:cNvSpPr/>
          <p:nvPr/>
        </p:nvSpPr>
        <p:spPr>
          <a:xfrm>
            <a:off x="2195736" y="974286"/>
            <a:ext cx="1934330" cy="2634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21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D471B-D358-46FD-B790-B478E46D25E8}" type="slidenum">
              <a:rPr lang="zh-TW" altLang="en-US" smtClean="0"/>
              <a:pPr>
                <a:defRPr/>
              </a:pPr>
              <a:t>25</a:t>
            </a:fld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1619672" y="1844824"/>
            <a:ext cx="5904656" cy="7920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zh-TW" altLang="en-US" sz="2800" dirty="0"/>
              <a:t>工作交接 </a:t>
            </a:r>
            <a:r>
              <a:rPr kumimoji="0" lang="en-US" sz="2800" dirty="0"/>
              <a:t>Close</a:t>
            </a:r>
            <a:r>
              <a:rPr kumimoji="0" lang="zh-TW" altLang="en-US" sz="2800" dirty="0"/>
              <a:t> </a:t>
            </a:r>
            <a:r>
              <a:rPr kumimoji="0" lang="en-US" altLang="zh-TW" sz="2800" dirty="0"/>
              <a:t>Excel </a:t>
            </a:r>
            <a:r>
              <a:rPr kumimoji="0" lang="zh-TW" altLang="en-US" sz="2800" dirty="0"/>
              <a:t>檔 操作方式</a:t>
            </a:r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2160480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C759CB9-62FF-9F9A-477E-8929D9469B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26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0390ACE-D86A-9C21-BE40-3132F0F9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 全新 </a:t>
            </a:r>
            <a:r>
              <a:rPr lang="en-US" altLang="zh-TW" dirty="0"/>
              <a:t>Excel</a:t>
            </a:r>
            <a:r>
              <a:rPr lang="zh-TW" altLang="en-US" dirty="0"/>
              <a:t> 檔</a:t>
            </a:r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1C4016B-4D42-C0A5-C27A-F229AE36BA5D}"/>
              </a:ext>
            </a:extLst>
          </p:cNvPr>
          <p:cNvSpPr txBox="1"/>
          <p:nvPr/>
        </p:nvSpPr>
        <p:spPr>
          <a:xfrm>
            <a:off x="3851920" y="1196752"/>
            <a:ext cx="2808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按鍵盤 </a:t>
            </a:r>
            <a:r>
              <a:rPr lang="en-US" altLang="zh-TW" dirty="0"/>
              <a:t>Alt+F11</a:t>
            </a: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37DDF3E-A0A4-C8DA-3A2A-DE8ADDB90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592105"/>
            <a:ext cx="6858957" cy="231489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70A1AA9-39BB-6D8D-E0F1-20B7614766AC}"/>
              </a:ext>
            </a:extLst>
          </p:cNvPr>
          <p:cNvSpPr txBox="1"/>
          <p:nvPr/>
        </p:nvSpPr>
        <p:spPr>
          <a:xfrm>
            <a:off x="4401078" y="2002851"/>
            <a:ext cx="2808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選插入 模組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424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A1630E7-C645-EFC0-4A5F-11014E94F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27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F0517E4-D252-EEEA-349F-5C3ECB65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輸入以下指令</a:t>
            </a:r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18EB275-5164-1F95-2BCE-B4962974F490}"/>
              </a:ext>
            </a:extLst>
          </p:cNvPr>
          <p:cNvSpPr txBox="1"/>
          <p:nvPr/>
        </p:nvSpPr>
        <p:spPr>
          <a:xfrm>
            <a:off x="2278966" y="1599925"/>
            <a:ext cx="458606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Sub AUTO_OPEN()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Set app = Nothing</a:t>
            </a:r>
          </a:p>
          <a:p>
            <a:endParaRPr lang="en-US" dirty="0"/>
          </a:p>
          <a:p>
            <a:r>
              <a:rPr lang="en-US" dirty="0"/>
              <a:t>For Each w In </a:t>
            </a:r>
            <a:r>
              <a:rPr lang="en-US" dirty="0" err="1"/>
              <a:t>Application.Workbooks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w.Save</a:t>
            </a:r>
            <a:endParaRPr lang="en-US" dirty="0"/>
          </a:p>
          <a:p>
            <a:r>
              <a:rPr lang="en-US" dirty="0"/>
              <a:t>Next w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Application.DisplayAlerts</a:t>
            </a:r>
            <a:r>
              <a:rPr lang="en-US" dirty="0"/>
              <a:t> = True</a:t>
            </a:r>
          </a:p>
          <a:p>
            <a:r>
              <a:rPr lang="en-US" dirty="0"/>
              <a:t>    </a:t>
            </a:r>
            <a:r>
              <a:rPr lang="en-US" dirty="0" err="1"/>
              <a:t>Application.Quit</a:t>
            </a:r>
            <a:endParaRPr lang="en-US" dirty="0"/>
          </a:p>
          <a:p>
            <a:endParaRPr lang="en-US" dirty="0"/>
          </a:p>
          <a:p>
            <a:r>
              <a:rPr lang="en-US" dirty="0"/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880997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C684E1F-8CBD-CDA5-C76F-66BF4E35DF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28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4117A9A-AC37-EAA8-B2C9-98F21CA5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501CE4B-6009-303C-9AA6-28A883919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74" y="1700808"/>
            <a:ext cx="7340299" cy="381642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FB4799-B6C3-2377-8904-4A784991B987}"/>
              </a:ext>
            </a:extLst>
          </p:cNvPr>
          <p:cNvSpPr txBox="1"/>
          <p:nvPr/>
        </p:nvSpPr>
        <p:spPr>
          <a:xfrm>
            <a:off x="6726105" y="1259151"/>
            <a:ext cx="1960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自動開啟 巨集</a:t>
            </a:r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96AB3BA-E69F-602F-718E-B5A28887A18D}"/>
              </a:ext>
            </a:extLst>
          </p:cNvPr>
          <p:cNvSpPr/>
          <p:nvPr/>
        </p:nvSpPr>
        <p:spPr>
          <a:xfrm>
            <a:off x="4283968" y="3176972"/>
            <a:ext cx="1683925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266AD41-CFAF-84AE-BDBC-EE50C2FA8C14}"/>
              </a:ext>
            </a:extLst>
          </p:cNvPr>
          <p:cNvCxnSpPr>
            <a:cxnSpLocks/>
          </p:cNvCxnSpPr>
          <p:nvPr/>
        </p:nvCxnSpPr>
        <p:spPr>
          <a:xfrm flipH="1">
            <a:off x="5723614" y="1675047"/>
            <a:ext cx="1368152" cy="14038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FB777158-2C66-8A84-FF27-25FC7063416C}"/>
              </a:ext>
            </a:extLst>
          </p:cNvPr>
          <p:cNvSpPr/>
          <p:nvPr/>
        </p:nvSpPr>
        <p:spPr>
          <a:xfrm>
            <a:off x="4210932" y="4077072"/>
            <a:ext cx="3025364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E8A0987-4744-CB36-9B7A-D6A8FA68EDA0}"/>
              </a:ext>
            </a:extLst>
          </p:cNvPr>
          <p:cNvSpPr/>
          <p:nvPr/>
        </p:nvSpPr>
        <p:spPr>
          <a:xfrm>
            <a:off x="4572000" y="4793207"/>
            <a:ext cx="3025364" cy="4359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40A3244-7CB5-09A1-B837-12E88A388105}"/>
              </a:ext>
            </a:extLst>
          </p:cNvPr>
          <p:cNvSpPr txBox="1"/>
          <p:nvPr/>
        </p:nvSpPr>
        <p:spPr>
          <a:xfrm>
            <a:off x="481831" y="5496650"/>
            <a:ext cx="3142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關閉所有開啟的 </a:t>
            </a:r>
            <a:r>
              <a:rPr lang="en-US" altLang="zh-TW" dirty="0"/>
              <a:t>Excel </a:t>
            </a:r>
            <a:r>
              <a:rPr lang="zh-TW" altLang="en-US" dirty="0"/>
              <a:t>並存檔</a:t>
            </a:r>
            <a:endParaRPr 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7D64E9F8-E2DA-2DF2-4B4F-458F8E469F6C}"/>
              </a:ext>
            </a:extLst>
          </p:cNvPr>
          <p:cNvCxnSpPr>
            <a:cxnSpLocks/>
          </p:cNvCxnSpPr>
          <p:nvPr/>
        </p:nvCxnSpPr>
        <p:spPr>
          <a:xfrm flipV="1">
            <a:off x="2749168" y="4562072"/>
            <a:ext cx="1333378" cy="8982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9C6382D-3DBD-B1EA-CB2D-62C03A0D230B}"/>
              </a:ext>
            </a:extLst>
          </p:cNvPr>
          <p:cNvSpPr txBox="1"/>
          <p:nvPr/>
        </p:nvSpPr>
        <p:spPr>
          <a:xfrm>
            <a:off x="4976308" y="5874278"/>
            <a:ext cx="1132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/>
              <a:t>離開</a:t>
            </a:r>
            <a:endParaRPr 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D1F8A99-C921-A2B2-A4E6-F4FA85C09372}"/>
              </a:ext>
            </a:extLst>
          </p:cNvPr>
          <p:cNvCxnSpPr>
            <a:cxnSpLocks/>
          </p:cNvCxnSpPr>
          <p:nvPr/>
        </p:nvCxnSpPr>
        <p:spPr>
          <a:xfrm flipV="1">
            <a:off x="4572000" y="5305341"/>
            <a:ext cx="843924" cy="7519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83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>
            <a:extLst>
              <a:ext uri="{FF2B5EF4-FFF2-40B4-BE49-F238E27FC236}">
                <a16:creationId xmlns:a16="http://schemas.microsoft.com/office/drawing/2014/main" id="{E8F166BA-F04A-7CEF-5484-7AF5D3D84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1247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89">
            <a:extLst>
              <a:ext uri="{FF2B5EF4-FFF2-40B4-BE49-F238E27FC236}">
                <a16:creationId xmlns:a16="http://schemas.microsoft.com/office/drawing/2014/main" id="{B835D175-357E-0F35-C7DE-2909BA82D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DF6DE2A-46FA-D480-3915-6ED8D929525A}"/>
              </a:ext>
            </a:extLst>
          </p:cNvPr>
          <p:cNvSpPr txBox="1"/>
          <p:nvPr/>
        </p:nvSpPr>
        <p:spPr>
          <a:xfrm>
            <a:off x="6948264" y="1237896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Task Scheduler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C57F686-B7D1-DB59-9346-5040C7AFB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10" y="1752366"/>
            <a:ext cx="8097380" cy="3353268"/>
          </a:xfrm>
          <a:prstGeom prst="rect">
            <a:avLst/>
          </a:prstGeom>
        </p:spPr>
      </p:pic>
      <p:sp>
        <p:nvSpPr>
          <p:cNvPr id="12" name="標題 2">
            <a:extLst>
              <a:ext uri="{FF2B5EF4-FFF2-40B4-BE49-F238E27FC236}">
                <a16:creationId xmlns:a16="http://schemas.microsoft.com/office/drawing/2014/main" id="{F87F7A0B-8679-06D3-5892-9603EAAA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</p:spPr>
        <p:txBody>
          <a:bodyPr/>
          <a:lstStyle/>
          <a:p>
            <a:r>
              <a:rPr lang="zh-TW" altLang="en-US" dirty="0"/>
              <a:t>打開 </a:t>
            </a:r>
            <a:r>
              <a:rPr lang="en-US" dirty="0"/>
              <a:t>Task Scheduler</a:t>
            </a:r>
            <a:br>
              <a:rPr lang="en-US" dirty="0"/>
            </a:br>
            <a:r>
              <a:rPr lang="zh-TW" altLang="en-US" dirty="0"/>
              <a:t> 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05893FC-9CE7-0F14-EAC7-5A65A6C5A302}"/>
              </a:ext>
            </a:extLst>
          </p:cNvPr>
          <p:cNvSpPr/>
          <p:nvPr/>
        </p:nvSpPr>
        <p:spPr>
          <a:xfrm>
            <a:off x="6699154" y="3114990"/>
            <a:ext cx="218488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CEB83EE-97E6-587F-F700-C80B790D5D7D}"/>
              </a:ext>
            </a:extLst>
          </p:cNvPr>
          <p:cNvCxnSpPr>
            <a:cxnSpLocks/>
          </p:cNvCxnSpPr>
          <p:nvPr/>
        </p:nvCxnSpPr>
        <p:spPr>
          <a:xfrm>
            <a:off x="4211960" y="1607228"/>
            <a:ext cx="2376264" cy="15077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88339D9D-142B-A792-C356-E7DB1D2B6D26}"/>
              </a:ext>
            </a:extLst>
          </p:cNvPr>
          <p:cNvSpPr txBox="1"/>
          <p:nvPr/>
        </p:nvSpPr>
        <p:spPr>
          <a:xfrm>
            <a:off x="1187624" y="1165327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 </a:t>
            </a:r>
            <a:r>
              <a:rPr lang="en-US" altLang="zh-TW" dirty="0"/>
              <a:t>Create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400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07C60F9-5933-751B-970B-4DC3563C4E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29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4660301-A4F9-8E53-52A2-AB68B4E4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C312DD3-FC51-668C-719C-121523A06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74" y="1700808"/>
            <a:ext cx="7340299" cy="381642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24F51BD-0015-EA25-7AD4-9E28714A0470}"/>
              </a:ext>
            </a:extLst>
          </p:cNvPr>
          <p:cNvSpPr txBox="1"/>
          <p:nvPr/>
        </p:nvSpPr>
        <p:spPr>
          <a:xfrm>
            <a:off x="3131840" y="1253762"/>
            <a:ext cx="2707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儲存巨集檔案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4D1525-B5C3-16EF-128B-383704556B65}"/>
              </a:ext>
            </a:extLst>
          </p:cNvPr>
          <p:cNvSpPr/>
          <p:nvPr/>
        </p:nvSpPr>
        <p:spPr>
          <a:xfrm>
            <a:off x="1006707" y="2298406"/>
            <a:ext cx="396942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356510E-8F73-CA46-D9AB-19C336CA2361}"/>
              </a:ext>
            </a:extLst>
          </p:cNvPr>
          <p:cNvCxnSpPr>
            <a:cxnSpLocks/>
          </p:cNvCxnSpPr>
          <p:nvPr/>
        </p:nvCxnSpPr>
        <p:spPr>
          <a:xfrm flipH="1">
            <a:off x="1403896" y="1506318"/>
            <a:ext cx="1583928" cy="8192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295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883C5F7-0BCD-1DAB-7587-A93503E28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13959"/>
            <a:ext cx="6049219" cy="3362794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521D509-4125-D5E1-501E-36A60461DD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30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3740809-2D4B-5CA3-F707-9787F4057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9E59A47-D61C-B803-42FB-B9376B1BD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908720"/>
            <a:ext cx="1657581" cy="361047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CD4D271-2348-1902-50B9-B25933F97D1E}"/>
              </a:ext>
            </a:extLst>
          </p:cNvPr>
          <p:cNvSpPr txBox="1"/>
          <p:nvPr/>
        </p:nvSpPr>
        <p:spPr>
          <a:xfrm>
            <a:off x="428593" y="1225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12E1240-F057-350C-A873-843D5A7C5E9A}"/>
              </a:ext>
            </a:extLst>
          </p:cNvPr>
          <p:cNvSpPr txBox="1"/>
          <p:nvPr/>
        </p:nvSpPr>
        <p:spPr>
          <a:xfrm>
            <a:off x="3363387" y="111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71F42D7-02E9-140F-DC94-35C36991A1BD}"/>
              </a:ext>
            </a:extLst>
          </p:cNvPr>
          <p:cNvSpPr txBox="1"/>
          <p:nvPr/>
        </p:nvSpPr>
        <p:spPr>
          <a:xfrm>
            <a:off x="3735668" y="1136590"/>
            <a:ext cx="1960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點選 </a:t>
            </a:r>
            <a:r>
              <a:rPr lang="zh-TW" altLang="en-US" b="1" dirty="0">
                <a:highlight>
                  <a:srgbClr val="FAFAFA"/>
                </a:highlight>
                <a:latin typeface="Segoe UI" panose="020B0502040204020203" pitchFamily="34" charset="0"/>
              </a:rPr>
              <a:t>另存新檔</a:t>
            </a:r>
            <a:endParaRPr 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969BC7E-7EF3-1D2D-078B-4C0C6C78DF0F}"/>
              </a:ext>
            </a:extLst>
          </p:cNvPr>
          <p:cNvCxnSpPr>
            <a:cxnSpLocks/>
          </p:cNvCxnSpPr>
          <p:nvPr/>
        </p:nvCxnSpPr>
        <p:spPr>
          <a:xfrm>
            <a:off x="4716016" y="1571412"/>
            <a:ext cx="2520280" cy="26527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EB5F268-7FCA-3F5C-6A2B-7ACE8B511C7D}"/>
              </a:ext>
            </a:extLst>
          </p:cNvPr>
          <p:cNvSpPr/>
          <p:nvPr/>
        </p:nvSpPr>
        <p:spPr>
          <a:xfrm>
            <a:off x="7092280" y="4241082"/>
            <a:ext cx="736048" cy="2781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60BF446-D7F8-0150-E815-7B3731ADD7E3}"/>
              </a:ext>
            </a:extLst>
          </p:cNvPr>
          <p:cNvSpPr txBox="1"/>
          <p:nvPr/>
        </p:nvSpPr>
        <p:spPr>
          <a:xfrm>
            <a:off x="582132" y="1409754"/>
            <a:ext cx="2520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點選 </a:t>
            </a:r>
            <a:r>
              <a:rPr lang="zh-TW" altLang="en-US" b="1" dirty="0">
                <a:highlight>
                  <a:srgbClr val="FAFAFA"/>
                </a:highlight>
                <a:latin typeface="Segoe UI" panose="020B0502040204020203" pitchFamily="34" charset="0"/>
              </a:rPr>
              <a:t>存檔位置及檔名</a:t>
            </a:r>
            <a:endParaRPr 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E657DC9-BD6D-ED8D-6AC2-F4D5DDD23743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1332266" y="1779086"/>
            <a:ext cx="510006" cy="26010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6761F221-7650-957D-58F3-4D5E0D1ABE0F}"/>
              </a:ext>
            </a:extLst>
          </p:cNvPr>
          <p:cNvCxnSpPr>
            <a:cxnSpLocks/>
          </p:cNvCxnSpPr>
          <p:nvPr/>
        </p:nvCxnSpPr>
        <p:spPr>
          <a:xfrm flipH="1">
            <a:off x="2212109" y="1738270"/>
            <a:ext cx="269677" cy="39229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CCAE8E0B-EBBB-47DE-7B56-9FADEA0E2E4A}"/>
              </a:ext>
            </a:extLst>
          </p:cNvPr>
          <p:cNvSpPr/>
          <p:nvPr/>
        </p:nvSpPr>
        <p:spPr>
          <a:xfrm>
            <a:off x="1443580" y="5793165"/>
            <a:ext cx="4141299" cy="2781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75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D471B-D358-46FD-B790-B478E46D25E8}" type="slidenum">
              <a:rPr lang="zh-TW" altLang="en-US" smtClean="0"/>
              <a:pPr>
                <a:defRPr/>
              </a:pPr>
              <a:t>31</a:t>
            </a:fld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1619672" y="1844824"/>
            <a:ext cx="5904656" cy="7920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zh-TW" altLang="en-US" sz="2800" dirty="0"/>
              <a:t>工作交接 發 </a:t>
            </a:r>
            <a:r>
              <a:rPr kumimoji="0" lang="en-US" altLang="zh-TW" sz="2800" dirty="0"/>
              <a:t>mail</a:t>
            </a:r>
            <a:r>
              <a:rPr kumimoji="0" lang="zh-TW" altLang="en-US" sz="2800" dirty="0"/>
              <a:t> </a:t>
            </a:r>
            <a:r>
              <a:rPr kumimoji="0" lang="en-US" altLang="zh-TW" sz="2800" dirty="0"/>
              <a:t>Excel </a:t>
            </a:r>
            <a:r>
              <a:rPr kumimoji="0" lang="zh-TW" altLang="en-US" sz="2800" dirty="0"/>
              <a:t>檔 操作方式</a:t>
            </a:r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3570888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C759CB9-62FF-9F9A-477E-8929D9469B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0390ACE-D86A-9C21-BE40-3132F0F9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 全新 </a:t>
            </a:r>
            <a:r>
              <a:rPr lang="en-US" altLang="zh-TW" dirty="0"/>
              <a:t>Excel</a:t>
            </a:r>
            <a:r>
              <a:rPr lang="zh-TW" altLang="en-US" dirty="0"/>
              <a:t> 檔</a:t>
            </a:r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1C4016B-4D42-C0A5-C27A-F229AE36BA5D}"/>
              </a:ext>
            </a:extLst>
          </p:cNvPr>
          <p:cNvSpPr txBox="1"/>
          <p:nvPr/>
        </p:nvSpPr>
        <p:spPr>
          <a:xfrm>
            <a:off x="3851920" y="1196752"/>
            <a:ext cx="2808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按鍵盤 </a:t>
            </a:r>
            <a:r>
              <a:rPr lang="en-US" altLang="zh-TW" dirty="0"/>
              <a:t>Alt+F11</a:t>
            </a: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37DDF3E-A0A4-C8DA-3A2A-DE8ADDB90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592105"/>
            <a:ext cx="6858957" cy="231489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70A1AA9-39BB-6D8D-E0F1-20B7614766AC}"/>
              </a:ext>
            </a:extLst>
          </p:cNvPr>
          <p:cNvSpPr txBox="1"/>
          <p:nvPr/>
        </p:nvSpPr>
        <p:spPr>
          <a:xfrm>
            <a:off x="4401078" y="2002851"/>
            <a:ext cx="2808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選插入 模組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58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A1630E7-C645-EFC0-4A5F-11014E94F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F0517E4-D252-EEEA-349F-5C3ECB65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輸入以下指令</a:t>
            </a:r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18EB275-5164-1F95-2BCE-B4962974F490}"/>
              </a:ext>
            </a:extLst>
          </p:cNvPr>
          <p:cNvSpPr txBox="1"/>
          <p:nvPr/>
        </p:nvSpPr>
        <p:spPr>
          <a:xfrm>
            <a:off x="107504" y="656692"/>
            <a:ext cx="7632848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Sub AUTO_OPEN()</a:t>
            </a:r>
          </a:p>
          <a:p>
            <a:endParaRPr lang="en-US" sz="1200" dirty="0"/>
          </a:p>
          <a:p>
            <a:r>
              <a:rPr lang="en-US" sz="1200" dirty="0"/>
              <a:t>  </a:t>
            </a:r>
            <a:r>
              <a:rPr lang="en-US" sz="1200" dirty="0" err="1"/>
              <a:t>Application.DisplayAlerts</a:t>
            </a:r>
            <a:r>
              <a:rPr lang="en-US" sz="1200" dirty="0"/>
              <a:t> = False</a:t>
            </a:r>
          </a:p>
          <a:p>
            <a:r>
              <a:rPr lang="en-US" sz="1200" dirty="0"/>
              <a:t>  Dim app, ns, folder, </a:t>
            </a:r>
            <a:r>
              <a:rPr lang="en-US" sz="1200" dirty="0" err="1"/>
              <a:t>att</a:t>
            </a:r>
            <a:r>
              <a:rPr lang="en-US" sz="1200" dirty="0"/>
              <a:t> As Object</a:t>
            </a:r>
          </a:p>
          <a:p>
            <a:r>
              <a:rPr lang="en-US" sz="1200" dirty="0"/>
              <a:t>  Dim dd</a:t>
            </a:r>
          </a:p>
          <a:p>
            <a:r>
              <a:rPr lang="en-US" sz="1200" dirty="0"/>
              <a:t>  dd = Year(Date) &amp; Month(Date) &amp; Day(Date)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Debug.Print</a:t>
            </a:r>
            <a:r>
              <a:rPr lang="en-US" sz="1200" dirty="0"/>
              <a:t> dd</a:t>
            </a:r>
          </a:p>
          <a:p>
            <a:r>
              <a:rPr lang="en-US" sz="1200" dirty="0"/>
              <a:t>  Set app = </a:t>
            </a:r>
            <a:r>
              <a:rPr lang="en-US" sz="1200" dirty="0" err="1"/>
              <a:t>CreateObject</a:t>
            </a:r>
            <a:r>
              <a:rPr lang="en-US" sz="1200" dirty="0"/>
              <a:t>("</a:t>
            </a:r>
            <a:r>
              <a:rPr lang="en-US" sz="1200" dirty="0" err="1"/>
              <a:t>Outlook.Application</a:t>
            </a:r>
            <a:r>
              <a:rPr lang="en-US" sz="1200" dirty="0"/>
              <a:t>")</a:t>
            </a:r>
          </a:p>
          <a:p>
            <a:r>
              <a:rPr lang="en-US" sz="1200" dirty="0"/>
              <a:t>  Set ns = </a:t>
            </a:r>
            <a:r>
              <a:rPr lang="en-US" sz="1200" dirty="0" err="1"/>
              <a:t>app.GetNamespace</a:t>
            </a:r>
            <a:r>
              <a:rPr lang="en-US" sz="1200" dirty="0"/>
              <a:t>("MAPI")</a:t>
            </a:r>
          </a:p>
          <a:p>
            <a:r>
              <a:rPr lang="en-US" sz="1200" dirty="0"/>
              <a:t>  Set it = </a:t>
            </a:r>
            <a:r>
              <a:rPr lang="en-US" sz="1200" dirty="0" err="1"/>
              <a:t>app.CreateItem</a:t>
            </a:r>
            <a:r>
              <a:rPr lang="en-US" sz="1200" dirty="0"/>
              <a:t>(</a:t>
            </a:r>
            <a:r>
              <a:rPr lang="en-US" sz="1200" dirty="0" err="1"/>
              <a:t>olMailItem</a:t>
            </a:r>
            <a:r>
              <a:rPr lang="en-US" sz="1200" dirty="0"/>
              <a:t>)</a:t>
            </a:r>
          </a:p>
          <a:p>
            <a:r>
              <a:rPr lang="en-US" sz="1200" dirty="0"/>
              <a:t>  </a:t>
            </a:r>
          </a:p>
          <a:p>
            <a:r>
              <a:rPr lang="en-US" sz="1200" dirty="0"/>
              <a:t>  With it</a:t>
            </a:r>
          </a:p>
          <a:p>
            <a:endParaRPr lang="en-US" sz="1200" dirty="0"/>
          </a:p>
          <a:p>
            <a:r>
              <a:rPr lang="en-US" sz="1200" dirty="0"/>
              <a:t>       .To = "S210 ASChen@nuvoton.com;" &amp; _</a:t>
            </a:r>
          </a:p>
          <a:p>
            <a:r>
              <a:rPr lang="en-US" sz="1200" dirty="0"/>
              <a:t>             "S210 JCLAI0@nuvoton.com;" &amp; _</a:t>
            </a:r>
          </a:p>
          <a:p>
            <a:r>
              <a:rPr lang="en-US" sz="1200" dirty="0"/>
              <a:t>             "S210 PYChangChien@nuvoton.com;" &amp; _</a:t>
            </a:r>
          </a:p>
          <a:p>
            <a:r>
              <a:rPr lang="en-US" sz="1200" dirty="0"/>
              <a:t>             "S210 BXZhuang@nuvoton.com;" &amp; _</a:t>
            </a:r>
          </a:p>
          <a:p>
            <a:r>
              <a:rPr lang="en-US" sz="1200" dirty="0"/>
              <a:t>             "S210 WFHuang@nuvoton.com;"</a:t>
            </a:r>
          </a:p>
          <a:p>
            <a:r>
              <a:rPr lang="en-US" sz="1200" dirty="0"/>
              <a:t>       .Subject = "</a:t>
            </a:r>
            <a:r>
              <a:rPr lang="zh-TW" altLang="en-US" sz="1200" dirty="0"/>
              <a:t>工作交接 </a:t>
            </a:r>
            <a:r>
              <a:rPr lang="en-US" altLang="zh-TW" sz="1200" dirty="0"/>
              <a:t>"</a:t>
            </a:r>
          </a:p>
          <a:p>
            <a:r>
              <a:rPr lang="en-US" altLang="zh-TW" sz="1200" dirty="0"/>
              <a:t>       .</a:t>
            </a:r>
            <a:r>
              <a:rPr lang="en-US" sz="1200" dirty="0"/>
              <a:t>CC = "S210 WCCHEN3@nuvoton.com"</a:t>
            </a:r>
          </a:p>
          <a:p>
            <a:r>
              <a:rPr lang="en-US" sz="1200" dirty="0"/>
              <a:t>       .Display</a:t>
            </a:r>
          </a:p>
          <a:p>
            <a:r>
              <a:rPr lang="en-US" sz="1200" dirty="0"/>
              <a:t>       </a:t>
            </a:r>
          </a:p>
          <a:p>
            <a:r>
              <a:rPr lang="en-US" sz="1200" dirty="0"/>
              <a:t>  End With</a:t>
            </a:r>
          </a:p>
          <a:p>
            <a:r>
              <a:rPr lang="en-US" sz="1200" dirty="0"/>
              <a:t>  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it.Attachments.Add</a:t>
            </a:r>
            <a:r>
              <a:rPr lang="en-US" sz="1200" dirty="0"/>
              <a:t> "C:\Users\wcchen3\Documents\</a:t>
            </a:r>
            <a:r>
              <a:rPr lang="zh-TW" altLang="en-US" sz="1200" dirty="0"/>
              <a:t>工作交接</a:t>
            </a:r>
            <a:r>
              <a:rPr lang="en-US" altLang="zh-TW" sz="1200" dirty="0"/>
              <a:t>\</a:t>
            </a:r>
            <a:r>
              <a:rPr lang="zh-TW" altLang="en-US" sz="1200" dirty="0"/>
              <a:t>工作交接</a:t>
            </a:r>
            <a:r>
              <a:rPr lang="en-US" altLang="zh-TW" sz="1200" dirty="0"/>
              <a:t>\</a:t>
            </a:r>
            <a:r>
              <a:rPr lang="zh-TW" altLang="en-US" sz="1200" dirty="0"/>
              <a:t>工作交接</a:t>
            </a:r>
            <a:r>
              <a:rPr lang="en-US" altLang="zh-TW" sz="1200" dirty="0"/>
              <a:t>.</a:t>
            </a:r>
            <a:r>
              <a:rPr lang="en-US" sz="1200" dirty="0" err="1"/>
              <a:t>xlsm</a:t>
            </a:r>
            <a:r>
              <a:rPr lang="en-US" sz="1200" dirty="0"/>
              <a:t>", </a:t>
            </a:r>
            <a:r>
              <a:rPr lang="en-US" sz="1200" dirty="0" err="1"/>
              <a:t>olByValue</a:t>
            </a:r>
            <a:r>
              <a:rPr lang="en-US" sz="1200" dirty="0"/>
              <a:t>, 1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it.Send</a:t>
            </a:r>
            <a:endParaRPr lang="en-US" sz="1200" dirty="0"/>
          </a:p>
          <a:p>
            <a:r>
              <a:rPr lang="en-US" sz="1200" dirty="0"/>
              <a:t>Set app = Nothing</a:t>
            </a:r>
          </a:p>
          <a:p>
            <a:r>
              <a:rPr lang="en-US" sz="1200" dirty="0"/>
              <a:t>For Each w In </a:t>
            </a:r>
            <a:r>
              <a:rPr lang="en-US" sz="1200" dirty="0" err="1"/>
              <a:t>Application.Workbooks</a:t>
            </a:r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w.Save</a:t>
            </a:r>
            <a:endParaRPr lang="en-US" sz="1200" dirty="0"/>
          </a:p>
          <a:p>
            <a:r>
              <a:rPr lang="en-US" sz="1200" dirty="0"/>
              <a:t>Next w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Application.DisplayAlerts</a:t>
            </a:r>
            <a:r>
              <a:rPr lang="en-US" sz="1200" dirty="0"/>
              <a:t> = True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Application.Quit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37212723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F39622D-1B42-4A3B-F933-CB0E463C82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34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2EBB9FA-CF00-5249-AD81-F69E8324C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F6E8AD5-0FA5-0CBB-8418-B73180759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30" y="1085780"/>
            <a:ext cx="8697539" cy="524900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EA2325F-6762-F2C4-833B-60A817BC7CA3}"/>
              </a:ext>
            </a:extLst>
          </p:cNvPr>
          <p:cNvSpPr txBox="1"/>
          <p:nvPr/>
        </p:nvSpPr>
        <p:spPr>
          <a:xfrm>
            <a:off x="6726105" y="1259151"/>
            <a:ext cx="1960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自動開啟 巨集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7FB690-9905-C0A2-69A1-B168344AF6BC}"/>
              </a:ext>
            </a:extLst>
          </p:cNvPr>
          <p:cNvSpPr/>
          <p:nvPr/>
        </p:nvSpPr>
        <p:spPr>
          <a:xfrm>
            <a:off x="3197179" y="2043900"/>
            <a:ext cx="1333378" cy="2520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5C1CEB1-D006-87F8-979A-45FBA3D27645}"/>
              </a:ext>
            </a:extLst>
          </p:cNvPr>
          <p:cNvCxnSpPr>
            <a:cxnSpLocks/>
          </p:cNvCxnSpPr>
          <p:nvPr/>
        </p:nvCxnSpPr>
        <p:spPr>
          <a:xfrm flipH="1">
            <a:off x="5868144" y="1675047"/>
            <a:ext cx="1223622" cy="5298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621F89E4-30CA-FDFD-B1BC-27CF48AB8107}"/>
              </a:ext>
            </a:extLst>
          </p:cNvPr>
          <p:cNvSpPr/>
          <p:nvPr/>
        </p:nvSpPr>
        <p:spPr>
          <a:xfrm>
            <a:off x="3463626" y="3650904"/>
            <a:ext cx="3025364" cy="911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5A13EBF-18AE-B8A2-FEF8-CDAD1C2F674F}"/>
              </a:ext>
            </a:extLst>
          </p:cNvPr>
          <p:cNvSpPr/>
          <p:nvPr/>
        </p:nvSpPr>
        <p:spPr>
          <a:xfrm>
            <a:off x="4439390" y="4902801"/>
            <a:ext cx="3588993" cy="4359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5038AD2-5AD6-2968-4D2D-9A354E72CD18}"/>
              </a:ext>
            </a:extLst>
          </p:cNvPr>
          <p:cNvCxnSpPr>
            <a:cxnSpLocks/>
          </p:cNvCxnSpPr>
          <p:nvPr/>
        </p:nvCxnSpPr>
        <p:spPr>
          <a:xfrm flipH="1">
            <a:off x="6108912" y="3247739"/>
            <a:ext cx="830464" cy="306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4EB528F-FC68-3FA0-7D88-7737826D14ED}"/>
              </a:ext>
            </a:extLst>
          </p:cNvPr>
          <p:cNvSpPr txBox="1"/>
          <p:nvPr/>
        </p:nvSpPr>
        <p:spPr>
          <a:xfrm>
            <a:off x="6108912" y="5829573"/>
            <a:ext cx="2711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/>
              <a:t>發 </a:t>
            </a:r>
            <a:r>
              <a:rPr lang="en-US" altLang="zh-TW" dirty="0"/>
              <a:t>mail </a:t>
            </a:r>
            <a:r>
              <a:rPr lang="zh-TW" altLang="en-US" dirty="0"/>
              <a:t>檔案存放位置</a:t>
            </a:r>
            <a:endParaRPr 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F64CADD-8384-3863-5464-29F1BB706F54}"/>
              </a:ext>
            </a:extLst>
          </p:cNvPr>
          <p:cNvCxnSpPr>
            <a:cxnSpLocks/>
          </p:cNvCxnSpPr>
          <p:nvPr/>
        </p:nvCxnSpPr>
        <p:spPr>
          <a:xfrm flipH="1" flipV="1">
            <a:off x="6386534" y="5358956"/>
            <a:ext cx="417714" cy="4132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D98FE52-BA3C-FE67-982F-B9F772C0ED59}"/>
              </a:ext>
            </a:extLst>
          </p:cNvPr>
          <p:cNvSpPr txBox="1"/>
          <p:nvPr/>
        </p:nvSpPr>
        <p:spPr>
          <a:xfrm>
            <a:off x="6726104" y="2810158"/>
            <a:ext cx="1960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收 </a:t>
            </a:r>
            <a:r>
              <a:rPr lang="en-US" altLang="zh-TW" dirty="0"/>
              <a:t>mail</a:t>
            </a:r>
            <a:r>
              <a:rPr lang="zh-TW" altLang="en-US" dirty="0"/>
              <a:t> 人員</a:t>
            </a:r>
            <a:r>
              <a:rPr lang="en-US" altLang="zh-TW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63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1B12F1-ED78-8F22-6D7C-D61E5F1297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B766FEF-962F-D1A1-B570-3929C6621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91124F5-534B-C7D5-533C-07370AF35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30" y="1085780"/>
            <a:ext cx="8697539" cy="524900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755FBC5-80B3-F2EA-557C-8569EAF3954D}"/>
              </a:ext>
            </a:extLst>
          </p:cNvPr>
          <p:cNvSpPr txBox="1"/>
          <p:nvPr/>
        </p:nvSpPr>
        <p:spPr>
          <a:xfrm>
            <a:off x="2666689" y="1062023"/>
            <a:ext cx="2707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C0C0C0"/>
                </a:highlight>
              </a:rPr>
              <a:t>儲存巨集檔案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FCB741-8B10-92BC-CA39-62C023C91B0D}"/>
              </a:ext>
            </a:extLst>
          </p:cNvPr>
          <p:cNvSpPr/>
          <p:nvPr/>
        </p:nvSpPr>
        <p:spPr>
          <a:xfrm>
            <a:off x="862443" y="1559678"/>
            <a:ext cx="253173" cy="357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A77B76A-E6B9-EFC9-10E0-7F72643DBA5B}"/>
              </a:ext>
            </a:extLst>
          </p:cNvPr>
          <p:cNvCxnSpPr>
            <a:cxnSpLocks/>
          </p:cNvCxnSpPr>
          <p:nvPr/>
        </p:nvCxnSpPr>
        <p:spPr>
          <a:xfrm flipH="1">
            <a:off x="1115616" y="1295193"/>
            <a:ext cx="1330755" cy="3571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3819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A2EFB28D-D59F-272C-119A-D660B999A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76" y="1980766"/>
            <a:ext cx="5229955" cy="3639058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521D509-4125-D5E1-501E-36A60461DD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36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3740809-2D4B-5CA3-F707-9787F4057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9E59A47-D61C-B803-42FB-B9376B1BD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908720"/>
            <a:ext cx="1657581" cy="361047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CD4D271-2348-1902-50B9-B25933F97D1E}"/>
              </a:ext>
            </a:extLst>
          </p:cNvPr>
          <p:cNvSpPr txBox="1"/>
          <p:nvPr/>
        </p:nvSpPr>
        <p:spPr>
          <a:xfrm>
            <a:off x="428593" y="1225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12E1240-F057-350C-A873-843D5A7C5E9A}"/>
              </a:ext>
            </a:extLst>
          </p:cNvPr>
          <p:cNvSpPr txBox="1"/>
          <p:nvPr/>
        </p:nvSpPr>
        <p:spPr>
          <a:xfrm>
            <a:off x="3363387" y="111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71F42D7-02E9-140F-DC94-35C36991A1BD}"/>
              </a:ext>
            </a:extLst>
          </p:cNvPr>
          <p:cNvSpPr txBox="1"/>
          <p:nvPr/>
        </p:nvSpPr>
        <p:spPr>
          <a:xfrm>
            <a:off x="3735668" y="1136590"/>
            <a:ext cx="1960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點選 </a:t>
            </a:r>
            <a:r>
              <a:rPr lang="zh-TW" altLang="en-US" b="1" dirty="0">
                <a:highlight>
                  <a:srgbClr val="FAFAFA"/>
                </a:highlight>
                <a:latin typeface="Segoe UI" panose="020B0502040204020203" pitchFamily="34" charset="0"/>
              </a:rPr>
              <a:t>另存新檔</a:t>
            </a:r>
            <a:endParaRPr 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969BC7E-7EF3-1D2D-078B-4C0C6C78DF0F}"/>
              </a:ext>
            </a:extLst>
          </p:cNvPr>
          <p:cNvCxnSpPr>
            <a:cxnSpLocks/>
          </p:cNvCxnSpPr>
          <p:nvPr/>
        </p:nvCxnSpPr>
        <p:spPr>
          <a:xfrm>
            <a:off x="4716016" y="1571412"/>
            <a:ext cx="2520280" cy="26527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EB5F268-7FCA-3F5C-6A2B-7ACE8B511C7D}"/>
              </a:ext>
            </a:extLst>
          </p:cNvPr>
          <p:cNvSpPr/>
          <p:nvPr/>
        </p:nvSpPr>
        <p:spPr>
          <a:xfrm>
            <a:off x="7092280" y="4241082"/>
            <a:ext cx="736048" cy="2781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60BF446-D7F8-0150-E815-7B3731ADD7E3}"/>
              </a:ext>
            </a:extLst>
          </p:cNvPr>
          <p:cNvSpPr txBox="1"/>
          <p:nvPr/>
        </p:nvSpPr>
        <p:spPr>
          <a:xfrm>
            <a:off x="582132" y="1409754"/>
            <a:ext cx="2520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點選 </a:t>
            </a:r>
            <a:r>
              <a:rPr lang="zh-TW" altLang="en-US" b="1" dirty="0">
                <a:highlight>
                  <a:srgbClr val="FAFAFA"/>
                </a:highlight>
                <a:latin typeface="Segoe UI" panose="020B0502040204020203" pitchFamily="34" charset="0"/>
              </a:rPr>
              <a:t>存檔位置及檔名</a:t>
            </a:r>
            <a:endParaRPr 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E657DC9-BD6D-ED8D-6AC2-F4D5DDD23743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1332266" y="1779086"/>
            <a:ext cx="510006" cy="26010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6761F221-7650-957D-58F3-4D5E0D1ABE0F}"/>
              </a:ext>
            </a:extLst>
          </p:cNvPr>
          <p:cNvCxnSpPr>
            <a:cxnSpLocks/>
          </p:cNvCxnSpPr>
          <p:nvPr/>
        </p:nvCxnSpPr>
        <p:spPr>
          <a:xfrm flipH="1">
            <a:off x="2195736" y="1738270"/>
            <a:ext cx="286050" cy="33406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9F2314FA-59FE-F926-5E39-DE13C7260CDF}"/>
              </a:ext>
            </a:extLst>
          </p:cNvPr>
          <p:cNvSpPr/>
          <p:nvPr/>
        </p:nvSpPr>
        <p:spPr>
          <a:xfrm>
            <a:off x="1886935" y="5364844"/>
            <a:ext cx="4141299" cy="2781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34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8135824-D999-CBAF-5D59-240C597E4B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7C5C068-BBA3-380C-12B8-21B627E2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502E00A-6C2F-7B6A-5CBB-2CE29EEBD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95" y="1268760"/>
            <a:ext cx="5973009" cy="454405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C579C82-7E7F-E938-A518-BF56852B3C1F}"/>
              </a:ext>
            </a:extLst>
          </p:cNvPr>
          <p:cNvSpPr/>
          <p:nvPr/>
        </p:nvSpPr>
        <p:spPr>
          <a:xfrm>
            <a:off x="2339752" y="1864225"/>
            <a:ext cx="57606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5C281C2-E619-F6C7-FC81-4A514D0A9FFA}"/>
              </a:ext>
            </a:extLst>
          </p:cNvPr>
          <p:cNvCxnSpPr>
            <a:cxnSpLocks/>
          </p:cNvCxnSpPr>
          <p:nvPr/>
        </p:nvCxnSpPr>
        <p:spPr>
          <a:xfrm>
            <a:off x="1241603" y="1576193"/>
            <a:ext cx="1026141" cy="2686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A2A893FE-A7E7-50B6-EB15-775DBC99F0AC}"/>
              </a:ext>
            </a:extLst>
          </p:cNvPr>
          <p:cNvSpPr txBox="1"/>
          <p:nvPr/>
        </p:nvSpPr>
        <p:spPr>
          <a:xfrm>
            <a:off x="457200" y="1001098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2AD5681-FD19-C178-00BA-4455BFBCFF7B}"/>
              </a:ext>
            </a:extLst>
          </p:cNvPr>
          <p:cNvSpPr txBox="1"/>
          <p:nvPr/>
        </p:nvSpPr>
        <p:spPr>
          <a:xfrm>
            <a:off x="827584" y="991222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鍵入名稱</a:t>
            </a:r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962984-4C93-D21F-3A80-B69CA383AAA7}"/>
              </a:ext>
            </a:extLst>
          </p:cNvPr>
          <p:cNvSpPr/>
          <p:nvPr/>
        </p:nvSpPr>
        <p:spPr>
          <a:xfrm>
            <a:off x="5730508" y="5449343"/>
            <a:ext cx="85771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106DF36-AC56-C6AC-0BA2-FC587D7822FB}"/>
              </a:ext>
            </a:extLst>
          </p:cNvPr>
          <p:cNvCxnSpPr>
            <a:cxnSpLocks/>
          </p:cNvCxnSpPr>
          <p:nvPr/>
        </p:nvCxnSpPr>
        <p:spPr>
          <a:xfrm>
            <a:off x="4932040" y="4869160"/>
            <a:ext cx="936104" cy="4996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96AF499-F0E6-B261-FC94-553A04967F16}"/>
              </a:ext>
            </a:extLst>
          </p:cNvPr>
          <p:cNvSpPr txBox="1"/>
          <p:nvPr/>
        </p:nvSpPr>
        <p:spPr>
          <a:xfrm>
            <a:off x="4217066" y="4005064"/>
            <a:ext cx="421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88DBF88-5991-3D98-4B71-1E0C3CA8F752}"/>
              </a:ext>
            </a:extLst>
          </p:cNvPr>
          <p:cNvSpPr txBox="1"/>
          <p:nvPr/>
        </p:nvSpPr>
        <p:spPr>
          <a:xfrm>
            <a:off x="4571999" y="4135142"/>
            <a:ext cx="1281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 </a:t>
            </a:r>
            <a:r>
              <a:rPr lang="en-US" altLang="zh-TW" dirty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1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8D841920-61D9-9578-8565-E5EA09507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091" y="1466985"/>
            <a:ext cx="5992061" cy="4553585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C1A4FC0-EEFA-B4FE-7CD2-95A19B686D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4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577B37F-C3C6-EDBF-16C1-E0953DED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9F2B10-6A26-B762-7CC4-21091C472A5B}"/>
              </a:ext>
            </a:extLst>
          </p:cNvPr>
          <p:cNvSpPr/>
          <p:nvPr/>
        </p:nvSpPr>
        <p:spPr>
          <a:xfrm>
            <a:off x="2123728" y="1844824"/>
            <a:ext cx="57606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9DE0705-075C-AD02-5FC8-4D7EC08BE802}"/>
              </a:ext>
            </a:extLst>
          </p:cNvPr>
          <p:cNvCxnSpPr>
            <a:cxnSpLocks/>
          </p:cNvCxnSpPr>
          <p:nvPr/>
        </p:nvCxnSpPr>
        <p:spPr>
          <a:xfrm>
            <a:off x="1241603" y="1576193"/>
            <a:ext cx="1026141" cy="2686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9B53AA9D-65D8-0086-1130-2745C25DA33A}"/>
              </a:ext>
            </a:extLst>
          </p:cNvPr>
          <p:cNvSpPr txBox="1"/>
          <p:nvPr/>
        </p:nvSpPr>
        <p:spPr>
          <a:xfrm>
            <a:off x="827584" y="1092468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 </a:t>
            </a:r>
            <a:r>
              <a:rPr lang="en-US" altLang="zh-TW" dirty="0"/>
              <a:t>Triggers</a:t>
            </a:r>
            <a:endParaRPr 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FB05BF5-55D7-7079-C8E1-872462ACBA3B}"/>
              </a:ext>
            </a:extLst>
          </p:cNvPr>
          <p:cNvSpPr txBox="1"/>
          <p:nvPr/>
        </p:nvSpPr>
        <p:spPr>
          <a:xfrm>
            <a:off x="481831" y="4149080"/>
            <a:ext cx="1281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 </a:t>
            </a:r>
            <a:r>
              <a:rPr lang="en-US" altLang="zh-TW" dirty="0"/>
              <a:t>New</a:t>
            </a:r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6140408-094E-AD4D-CB51-C8AAFA581028}"/>
              </a:ext>
            </a:extLst>
          </p:cNvPr>
          <p:cNvSpPr/>
          <p:nvPr/>
        </p:nvSpPr>
        <p:spPr>
          <a:xfrm>
            <a:off x="1835696" y="5249078"/>
            <a:ext cx="57606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FAD9CB4-4E78-2586-CF42-FA12736FD51B}"/>
              </a:ext>
            </a:extLst>
          </p:cNvPr>
          <p:cNvCxnSpPr>
            <a:cxnSpLocks/>
          </p:cNvCxnSpPr>
          <p:nvPr/>
        </p:nvCxnSpPr>
        <p:spPr>
          <a:xfrm>
            <a:off x="1037228" y="4668895"/>
            <a:ext cx="936104" cy="4996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D94485F-9060-B1C7-E66C-F38DC824F414}"/>
              </a:ext>
            </a:extLst>
          </p:cNvPr>
          <p:cNvSpPr txBox="1"/>
          <p:nvPr/>
        </p:nvSpPr>
        <p:spPr>
          <a:xfrm>
            <a:off x="457200" y="1001098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254C539-5C3B-A917-6649-8436FAC1D8DF}"/>
              </a:ext>
            </a:extLst>
          </p:cNvPr>
          <p:cNvSpPr txBox="1"/>
          <p:nvPr/>
        </p:nvSpPr>
        <p:spPr>
          <a:xfrm>
            <a:off x="287278" y="3813931"/>
            <a:ext cx="3891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30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250BD03-BD9E-9ED4-8F58-66A9C25FB3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CA92026-D535-8C25-EC05-5F113622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023F6D1-AD28-B58F-E755-E928052DB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312" y="1004549"/>
            <a:ext cx="5563376" cy="484890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BEBDF74-8243-0027-35F4-C442627224FA}"/>
              </a:ext>
            </a:extLst>
          </p:cNvPr>
          <p:cNvSpPr/>
          <p:nvPr/>
        </p:nvSpPr>
        <p:spPr>
          <a:xfrm>
            <a:off x="2893278" y="1801214"/>
            <a:ext cx="2470809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76BA57C-E2A2-8F9C-3536-2F2F83618B63}"/>
              </a:ext>
            </a:extLst>
          </p:cNvPr>
          <p:cNvCxnSpPr>
            <a:cxnSpLocks/>
          </p:cNvCxnSpPr>
          <p:nvPr/>
        </p:nvCxnSpPr>
        <p:spPr>
          <a:xfrm>
            <a:off x="1115616" y="1196752"/>
            <a:ext cx="2088232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D80E2A99-F53A-42BD-43F7-59E27E069F12}"/>
              </a:ext>
            </a:extLst>
          </p:cNvPr>
          <p:cNvSpPr/>
          <p:nvPr/>
        </p:nvSpPr>
        <p:spPr>
          <a:xfrm>
            <a:off x="1835696" y="5013176"/>
            <a:ext cx="86409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9B12BA1-F7FA-50CE-2E06-AC037E2929A2}"/>
              </a:ext>
            </a:extLst>
          </p:cNvPr>
          <p:cNvCxnSpPr>
            <a:cxnSpLocks/>
          </p:cNvCxnSpPr>
          <p:nvPr/>
        </p:nvCxnSpPr>
        <p:spPr>
          <a:xfrm flipV="1">
            <a:off x="683568" y="2261790"/>
            <a:ext cx="1138559" cy="4272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2B782E0E-99D1-4D0E-4DCA-AB0D3EBBAF72}"/>
              </a:ext>
            </a:extLst>
          </p:cNvPr>
          <p:cNvSpPr txBox="1"/>
          <p:nvPr/>
        </p:nvSpPr>
        <p:spPr>
          <a:xfrm>
            <a:off x="396015" y="671668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212DAD5-EC88-2FCA-6EEB-1E08C588A770}"/>
              </a:ext>
            </a:extLst>
          </p:cNvPr>
          <p:cNvSpPr txBox="1"/>
          <p:nvPr/>
        </p:nvSpPr>
        <p:spPr>
          <a:xfrm>
            <a:off x="136118" y="2610129"/>
            <a:ext cx="3891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3C69E05-6911-F346-531C-F1D3B06F7695}"/>
              </a:ext>
            </a:extLst>
          </p:cNvPr>
          <p:cNvSpPr txBox="1"/>
          <p:nvPr/>
        </p:nvSpPr>
        <p:spPr>
          <a:xfrm>
            <a:off x="839080" y="671668"/>
            <a:ext cx="2364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Edit</a:t>
            </a:r>
            <a:r>
              <a:rPr lang="zh-TW" altLang="en-US" dirty="0"/>
              <a:t> </a:t>
            </a:r>
            <a:r>
              <a:rPr lang="en-US" altLang="zh-TW" dirty="0"/>
              <a:t>Triggers </a:t>
            </a:r>
            <a:r>
              <a:rPr lang="zh-TW" altLang="en-US" dirty="0"/>
              <a:t>執行時間</a:t>
            </a:r>
            <a:endParaRPr 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0BC63CD-0AB6-6649-8344-460B0565E78A}"/>
              </a:ext>
            </a:extLst>
          </p:cNvPr>
          <p:cNvSpPr txBox="1"/>
          <p:nvPr/>
        </p:nvSpPr>
        <p:spPr>
          <a:xfrm>
            <a:off x="330671" y="2900400"/>
            <a:ext cx="1459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選執行週期</a:t>
            </a:r>
            <a:endParaRPr 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01138AC-AFCE-36D6-C934-CE1550D6B3EF}"/>
              </a:ext>
            </a:extLst>
          </p:cNvPr>
          <p:cNvSpPr txBox="1"/>
          <p:nvPr/>
        </p:nvSpPr>
        <p:spPr>
          <a:xfrm>
            <a:off x="262647" y="4315369"/>
            <a:ext cx="3891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20CC0F7-56DA-84C6-6783-FA389A419674}"/>
              </a:ext>
            </a:extLst>
          </p:cNvPr>
          <p:cNvSpPr txBox="1"/>
          <p:nvPr/>
        </p:nvSpPr>
        <p:spPr>
          <a:xfrm>
            <a:off x="457200" y="4605640"/>
            <a:ext cx="1459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選</a:t>
            </a:r>
            <a:r>
              <a:rPr lang="en-US" altLang="zh-TW" dirty="0"/>
              <a:t>Enabled</a:t>
            </a:r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A537862-C255-FEB3-7018-F0C761236886}"/>
              </a:ext>
            </a:extLst>
          </p:cNvPr>
          <p:cNvSpPr/>
          <p:nvPr/>
        </p:nvSpPr>
        <p:spPr>
          <a:xfrm>
            <a:off x="5650996" y="5499038"/>
            <a:ext cx="85771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C9B6444-4828-8ED5-7A4A-026309D13A1D}"/>
              </a:ext>
            </a:extLst>
          </p:cNvPr>
          <p:cNvCxnSpPr>
            <a:cxnSpLocks/>
          </p:cNvCxnSpPr>
          <p:nvPr/>
        </p:nvCxnSpPr>
        <p:spPr>
          <a:xfrm>
            <a:off x="4852528" y="4918855"/>
            <a:ext cx="936104" cy="4996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8AAAF50-C880-A104-6A5B-8CBF5E05AEF7}"/>
              </a:ext>
            </a:extLst>
          </p:cNvPr>
          <p:cNvSpPr txBox="1"/>
          <p:nvPr/>
        </p:nvSpPr>
        <p:spPr>
          <a:xfrm>
            <a:off x="4137554" y="4054759"/>
            <a:ext cx="421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F5D9E7E-0DDB-79FF-A0EF-DFEF32C06394}"/>
              </a:ext>
            </a:extLst>
          </p:cNvPr>
          <p:cNvSpPr txBox="1"/>
          <p:nvPr/>
        </p:nvSpPr>
        <p:spPr>
          <a:xfrm>
            <a:off x="4492487" y="4184837"/>
            <a:ext cx="1281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 </a:t>
            </a:r>
            <a:r>
              <a:rPr lang="en-US" altLang="zh-TW" dirty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92D02D0-3AD0-C061-78FB-70E8A53621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6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E56294E-9613-8013-E439-0A6DA35D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6A3E44F-C2DF-B83E-C7A9-D2F75BCBC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206" y="1447825"/>
            <a:ext cx="6001588" cy="455358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84F7166-1740-E579-4DDB-59B97D66A54F}"/>
              </a:ext>
            </a:extLst>
          </p:cNvPr>
          <p:cNvSpPr/>
          <p:nvPr/>
        </p:nvSpPr>
        <p:spPr>
          <a:xfrm>
            <a:off x="2679914" y="1824946"/>
            <a:ext cx="57606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C09FD72D-18F3-2778-DA5B-123C5611BC35}"/>
              </a:ext>
            </a:extLst>
          </p:cNvPr>
          <p:cNvCxnSpPr>
            <a:cxnSpLocks/>
          </p:cNvCxnSpPr>
          <p:nvPr/>
        </p:nvCxnSpPr>
        <p:spPr>
          <a:xfrm>
            <a:off x="1241603" y="1576193"/>
            <a:ext cx="1026141" cy="2686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16DAB559-C305-3A24-4698-0073378C4334}"/>
              </a:ext>
            </a:extLst>
          </p:cNvPr>
          <p:cNvSpPr txBox="1"/>
          <p:nvPr/>
        </p:nvSpPr>
        <p:spPr>
          <a:xfrm>
            <a:off x="827584" y="1092468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 </a:t>
            </a:r>
            <a:r>
              <a:rPr lang="en-US" altLang="zh-TW" dirty="0"/>
              <a:t>Actions</a:t>
            </a:r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9B4906E-E896-24E6-C2A2-5F1AA23EA6CD}"/>
              </a:ext>
            </a:extLst>
          </p:cNvPr>
          <p:cNvSpPr txBox="1"/>
          <p:nvPr/>
        </p:nvSpPr>
        <p:spPr>
          <a:xfrm>
            <a:off x="481831" y="4149080"/>
            <a:ext cx="1281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 </a:t>
            </a:r>
            <a:r>
              <a:rPr lang="en-US" altLang="zh-TW" dirty="0"/>
              <a:t>New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61E0C5-0E30-04EB-80DE-4CC91BDE6D93}"/>
              </a:ext>
            </a:extLst>
          </p:cNvPr>
          <p:cNvSpPr/>
          <p:nvPr/>
        </p:nvSpPr>
        <p:spPr>
          <a:xfrm>
            <a:off x="1805879" y="5239139"/>
            <a:ext cx="792088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29A5F35-071B-FD97-F7EE-F57366E06AC8}"/>
              </a:ext>
            </a:extLst>
          </p:cNvPr>
          <p:cNvCxnSpPr>
            <a:cxnSpLocks/>
          </p:cNvCxnSpPr>
          <p:nvPr/>
        </p:nvCxnSpPr>
        <p:spPr>
          <a:xfrm>
            <a:off x="1037228" y="4668895"/>
            <a:ext cx="936104" cy="4996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53268A3-F036-3ED2-13C7-C8164B2B3813}"/>
              </a:ext>
            </a:extLst>
          </p:cNvPr>
          <p:cNvSpPr txBox="1"/>
          <p:nvPr/>
        </p:nvSpPr>
        <p:spPr>
          <a:xfrm>
            <a:off x="457200" y="1001098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85881F2-1706-C05D-EC70-CAB7C16FEC6A}"/>
              </a:ext>
            </a:extLst>
          </p:cNvPr>
          <p:cNvSpPr txBox="1"/>
          <p:nvPr/>
        </p:nvSpPr>
        <p:spPr>
          <a:xfrm>
            <a:off x="287278" y="3813931"/>
            <a:ext cx="3891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709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>
            <a:extLst>
              <a:ext uri="{FF2B5EF4-FFF2-40B4-BE49-F238E27FC236}">
                <a16:creationId xmlns:a16="http://schemas.microsoft.com/office/drawing/2014/main" id="{1EB50F04-78B2-74FF-A580-6F88C2549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707" y="1402039"/>
            <a:ext cx="4277322" cy="4715533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C706D4-31C9-7826-3FB1-133E22827C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7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40F71B9-2044-C61E-709E-3FAA325A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D6896B8-50E4-1861-26FF-C1B701FBD093}"/>
              </a:ext>
            </a:extLst>
          </p:cNvPr>
          <p:cNvSpPr txBox="1"/>
          <p:nvPr/>
        </p:nvSpPr>
        <p:spPr>
          <a:xfrm>
            <a:off x="1896402" y="4732667"/>
            <a:ext cx="6106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"C:\Program Files\Microsoft Office\root\Office16\EXCEL.EXE"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BDC7E89-D157-8437-6642-E61BC5B894B6}"/>
              </a:ext>
            </a:extLst>
          </p:cNvPr>
          <p:cNvSpPr txBox="1"/>
          <p:nvPr/>
        </p:nvSpPr>
        <p:spPr>
          <a:xfrm>
            <a:off x="2051720" y="4234401"/>
            <a:ext cx="5652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C:\Users\wcchen3\Documents\工作交接\工作交接.xlsm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AAF70F-3DFE-3FF3-165B-631B0DE4950F}"/>
              </a:ext>
            </a:extLst>
          </p:cNvPr>
          <p:cNvSpPr/>
          <p:nvPr/>
        </p:nvSpPr>
        <p:spPr>
          <a:xfrm>
            <a:off x="5611660" y="2828836"/>
            <a:ext cx="945029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E61A1D3-6CDF-AB7D-5DC0-4BE055F1B866}"/>
              </a:ext>
            </a:extLst>
          </p:cNvPr>
          <p:cNvCxnSpPr>
            <a:cxnSpLocks/>
          </p:cNvCxnSpPr>
          <p:nvPr/>
        </p:nvCxnSpPr>
        <p:spPr>
          <a:xfrm>
            <a:off x="1241603" y="1926294"/>
            <a:ext cx="4266501" cy="835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C381C92D-7430-2BCA-9B65-4F663A705EEB}"/>
              </a:ext>
            </a:extLst>
          </p:cNvPr>
          <p:cNvSpPr txBox="1"/>
          <p:nvPr/>
        </p:nvSpPr>
        <p:spPr>
          <a:xfrm>
            <a:off x="755576" y="1361978"/>
            <a:ext cx="324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E6E6E6"/>
                </a:highlight>
              </a:rPr>
              <a:t>按 </a:t>
            </a:r>
            <a:r>
              <a:rPr lang="en-US" altLang="zh-TW" dirty="0">
                <a:highlight>
                  <a:srgbClr val="E6E6E6"/>
                </a:highlight>
              </a:rPr>
              <a:t>Browse </a:t>
            </a:r>
            <a:r>
              <a:rPr lang="zh-TW" altLang="en-US" dirty="0">
                <a:highlight>
                  <a:srgbClr val="E6E6E6"/>
                </a:highlight>
              </a:rPr>
              <a:t>選擇開啟檔案位置</a:t>
            </a:r>
            <a:endParaRPr lang="en-US" dirty="0">
              <a:highlight>
                <a:srgbClr val="E6E6E6"/>
              </a:highlight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2E056C2-5D1C-77DF-9726-DAA198C197BD}"/>
              </a:ext>
            </a:extLst>
          </p:cNvPr>
          <p:cNvSpPr txBox="1"/>
          <p:nvPr/>
        </p:nvSpPr>
        <p:spPr>
          <a:xfrm>
            <a:off x="555614" y="3865069"/>
            <a:ext cx="3569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 此處 </a:t>
            </a:r>
            <a:r>
              <a:rPr lang="zh-TW" altLang="en-US" dirty="0">
                <a:highlight>
                  <a:srgbClr val="E6E6E6"/>
                </a:highlight>
              </a:rPr>
              <a:t>選擇開啟 </a:t>
            </a:r>
            <a:r>
              <a:rPr lang="en-US" altLang="zh-TW" dirty="0">
                <a:highlight>
                  <a:srgbClr val="E6E6E6"/>
                </a:highlight>
              </a:rPr>
              <a:t>Excel </a:t>
            </a:r>
            <a:r>
              <a:rPr lang="zh-TW" altLang="en-US" dirty="0">
                <a:highlight>
                  <a:srgbClr val="E6E6E6"/>
                </a:highlight>
              </a:rPr>
              <a:t>執行檔</a:t>
            </a:r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1E527DA-7B0F-8F32-DB5C-363FEE16DA8C}"/>
              </a:ext>
            </a:extLst>
          </p:cNvPr>
          <p:cNvSpPr/>
          <p:nvPr/>
        </p:nvSpPr>
        <p:spPr>
          <a:xfrm>
            <a:off x="5117559" y="3140968"/>
            <a:ext cx="159310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49D16B7-6229-3085-EF39-975C74A18C6C}"/>
              </a:ext>
            </a:extLst>
          </p:cNvPr>
          <p:cNvCxnSpPr>
            <a:cxnSpLocks/>
          </p:cNvCxnSpPr>
          <p:nvPr/>
        </p:nvCxnSpPr>
        <p:spPr>
          <a:xfrm flipV="1">
            <a:off x="1547664" y="3284984"/>
            <a:ext cx="3569895" cy="5800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F244562-11B7-F309-8D17-4D09423CDB54}"/>
              </a:ext>
            </a:extLst>
          </p:cNvPr>
          <p:cNvSpPr txBox="1"/>
          <p:nvPr/>
        </p:nvSpPr>
        <p:spPr>
          <a:xfrm>
            <a:off x="457200" y="1351199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B7E4D19-474C-6165-01B1-C5674EBEFA2B}"/>
              </a:ext>
            </a:extLst>
          </p:cNvPr>
          <p:cNvSpPr txBox="1"/>
          <p:nvPr/>
        </p:nvSpPr>
        <p:spPr>
          <a:xfrm>
            <a:off x="206256" y="3921872"/>
            <a:ext cx="3891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925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DF80725-3261-A77D-4173-6C2045CB8B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8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CBCD608-576D-A236-0AAD-A1450CC55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289984-4BD1-0B37-ABF0-FBDA7316B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206" y="1176023"/>
            <a:ext cx="6001588" cy="450595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CC80563-4143-39D9-8FBA-1204D9A5E1B7}"/>
              </a:ext>
            </a:extLst>
          </p:cNvPr>
          <p:cNvSpPr/>
          <p:nvPr/>
        </p:nvSpPr>
        <p:spPr>
          <a:xfrm>
            <a:off x="5650996" y="5368413"/>
            <a:ext cx="85771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03421AF-E01E-C7E2-4C10-1A144AC93238}"/>
              </a:ext>
            </a:extLst>
          </p:cNvPr>
          <p:cNvCxnSpPr>
            <a:cxnSpLocks/>
          </p:cNvCxnSpPr>
          <p:nvPr/>
        </p:nvCxnSpPr>
        <p:spPr>
          <a:xfrm>
            <a:off x="4852528" y="4788230"/>
            <a:ext cx="936104" cy="4996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586168F9-3B4D-0E1B-CAA5-3FA8976219B2}"/>
              </a:ext>
            </a:extLst>
          </p:cNvPr>
          <p:cNvSpPr txBox="1"/>
          <p:nvPr/>
        </p:nvSpPr>
        <p:spPr>
          <a:xfrm>
            <a:off x="4492487" y="4054212"/>
            <a:ext cx="1281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 </a:t>
            </a:r>
            <a:r>
              <a:rPr lang="en-US" altLang="zh-TW" dirty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87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D382D93E-2480-468D-8001-CC0459944B8C" xsi:nil="true"/>
    <week xmlns="D382D93E-2480-468D-8001-CC0459944B8C" xsi:nil="true"/>
    <Status xmlns="D382D93E-2480-468D-8001-CC0459944B8C" xsi:nil="true"/>
    <Description xmlns="D382D93E-2480-468D-8001-CC0459944B8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D982D380248D468001CC0459944B8C" ma:contentTypeVersion="0" ma:contentTypeDescription="Create a new document." ma:contentTypeScope="" ma:versionID="ef01913f5f3fa06f9dc38835ddfe3714">
  <xsd:schema xmlns:xsd="http://www.w3.org/2001/XMLSchema" xmlns:xs="http://www.w3.org/2001/XMLSchema" xmlns:p="http://schemas.microsoft.com/office/2006/metadata/properties" xmlns:ns2="D382D93E-2480-468D-8001-CC0459944B8C" targetNamespace="http://schemas.microsoft.com/office/2006/metadata/properties" ma:root="true" ma:fieldsID="2397789e93110a84f930f733926bd105" ns2:_="">
    <xsd:import namespace="D382D93E-2480-468D-8001-CC0459944B8C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Description" minOccurs="0"/>
                <xsd:element ref="ns2:Status" minOccurs="0"/>
                <xsd:element ref="ns2:SPSPlus_DocField1" minOccurs="0"/>
                <xsd:element ref="ns2:SPSPlus_DocField2" minOccurs="0"/>
                <xsd:element ref="ns2:SPSPlus_DocField3" minOccurs="0"/>
                <xsd:element ref="ns2:wee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82D93E-2480-468D-8001-CC0459944B8C" elementFormDefault="qualified">
    <xsd:import namespace="http://schemas.microsoft.com/office/2006/documentManagement/types"/>
    <xsd:import namespace="http://schemas.microsoft.com/office/infopath/2007/PartnerControls"/>
    <xsd:element name="Owner" ma:index="8" nillable="true" ma:displayName="擁有人" ma:internalName="Owner">
      <xsd:simpleType>
        <xsd:restriction base="dms:Text"/>
      </xsd:simpleType>
    </xsd:element>
    <xsd:element name="Description" ma:index="9" nillable="true" ma:displayName="描述" ma:internalName="Description">
      <xsd:simpleType>
        <xsd:restriction base="dms:Note">
          <xsd:maxLength value="255"/>
        </xsd:restriction>
      </xsd:simpleType>
    </xsd:element>
    <xsd:element name="Status" ma:index="10" nillable="true" ma:displayName="狀態" ma:internalName="Status">
      <xsd:simpleType>
        <xsd:restriction base="dms:Choice">
          <xsd:enumeration value="粗糙"/>
          <xsd:enumeration value="草稿"/>
          <xsd:enumeration value="預覽"/>
          <xsd:enumeration value="完稿"/>
        </xsd:restriction>
      </xsd:simpleType>
    </xsd:element>
    <xsd:element name="SPSPlus_DocField1" ma:index="11" nillable="true" ma:displayName="Hit Rates" ma:internalName="SPSPlus_DocField1" ma:readOnly="true">
      <xsd:simpleType>
        <xsd:restriction base="dms:Unknown"/>
      </xsd:simpleType>
    </xsd:element>
    <xsd:element name="SPSPlus_DocField2" ma:index="12" nillable="true" ma:displayName="Vote of useful" ma:internalName="SPSPlus_DocField2" ma:readOnly="true">
      <xsd:simpleType>
        <xsd:restriction base="dms:Unknown"/>
      </xsd:simpleType>
    </xsd:element>
    <xsd:element name="SPSPlus_DocField3" ma:index="13" nillable="true" ma:displayName="Vote of useless" ma:internalName="SPSPlus_DocField3" ma:readOnly="true">
      <xsd:simpleType>
        <xsd:restriction base="dms:Unknown"/>
      </xsd:simpleType>
    </xsd:element>
    <xsd:element name="week" ma:index="14" nillable="true" ma:displayName="week" ma:internalName="week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F41721-8BA7-426A-8F1E-0C7B8587C6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711116-2882-48F6-8F3B-8BE7C43F6DB3}">
  <ds:schemaRefs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D382D93E-2480-468D-8001-CC0459944B8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DBDB55F-B23D-41C7-AB01-3C92D43C04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82D93E-2480-468D-8001-CC0459944B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NTC_A</Template>
  <TotalTime>184753</TotalTime>
  <Words>649</Words>
  <Application>Microsoft Office PowerPoint</Application>
  <PresentationFormat>如螢幕大小 (4:3)</PresentationFormat>
  <Paragraphs>192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37</vt:i4>
      </vt:variant>
    </vt:vector>
  </HeadingPairs>
  <TitlesOfParts>
    <vt:vector size="43" baseType="lpstr">
      <vt:lpstr>Arial</vt:lpstr>
      <vt:lpstr>Calibri</vt:lpstr>
      <vt:lpstr>Segoe UI</vt:lpstr>
      <vt:lpstr>Wingdings</vt:lpstr>
      <vt:lpstr>Office Theme</vt:lpstr>
      <vt:lpstr>1_Office Theme</vt:lpstr>
      <vt:lpstr>PowerPoint 簡報</vt:lpstr>
      <vt:lpstr>打開 Task Scheduler</vt:lpstr>
      <vt:lpstr>打開 Task Scheduler  </vt:lpstr>
      <vt:lpstr>PowerPoint 簡報</vt:lpstr>
      <vt:lpstr>PowerPoint 簡報</vt:lpstr>
      <vt:lpstr>Triggers</vt:lpstr>
      <vt:lpstr>PowerPoint 簡報</vt:lpstr>
      <vt:lpstr>PowerPoint 簡報</vt:lpstr>
      <vt:lpstr>PowerPoint 簡報</vt:lpstr>
      <vt:lpstr>PowerPoint 簡報</vt:lpstr>
      <vt:lpstr>PowerPoint 簡報</vt:lpstr>
      <vt:lpstr>需設定三個  Task Scheduler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開啟 全新 Excel</vt:lpstr>
      <vt:lpstr>PowerPoint 簡報</vt:lpstr>
      <vt:lpstr>PowerPoint 簡報</vt:lpstr>
      <vt:lpstr>PowerPoint 簡報</vt:lpstr>
      <vt:lpstr>PowerPoint 簡報</vt:lpstr>
      <vt:lpstr>PowerPoint 簡報</vt:lpstr>
      <vt:lpstr>開啟 全新 Excel 檔</vt:lpstr>
      <vt:lpstr>輸入以下指令</vt:lpstr>
      <vt:lpstr>PowerPoint 簡報</vt:lpstr>
      <vt:lpstr>PowerPoint 簡報</vt:lpstr>
      <vt:lpstr>PowerPoint 簡報</vt:lpstr>
      <vt:lpstr>PowerPoint 簡報</vt:lpstr>
      <vt:lpstr>開啟 全新 Excel 檔</vt:lpstr>
      <vt:lpstr>輸入以下指令</vt:lpstr>
      <vt:lpstr>PowerPoint 簡報</vt:lpstr>
      <vt:lpstr>PowerPoint 簡報</vt:lpstr>
      <vt:lpstr>PowerPoint 簡報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S400 Capital Budge Plan</dc:title>
  <dc:creator>SCCHEN1@nuvoton.com</dc:creator>
  <cp:lastModifiedBy>S210 WCChen3</cp:lastModifiedBy>
  <cp:revision>1884</cp:revision>
  <cp:lastPrinted>2021-10-06T02:29:51Z</cp:lastPrinted>
  <dcterms:created xsi:type="dcterms:W3CDTF">2012-03-21T02:57:47Z</dcterms:created>
  <dcterms:modified xsi:type="dcterms:W3CDTF">2024-10-13T08:39:39Z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0x0101003ED982D380248D468001CC0459944B8C</vt:lpwstr>
  </property>
  <property fmtid="{D5CDD505-2E9C-101B-9397-08002B2CF9AE}" pid="3" name="vti_description">
    <vt:lpwstr/>
  </property>
</Properties>
</file>