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998" r:id="rId5"/>
  </p:sldMasterIdLst>
  <p:notesMasterIdLst>
    <p:notesMasterId r:id="rId34"/>
  </p:notesMasterIdLst>
  <p:handoutMasterIdLst>
    <p:handoutMasterId r:id="rId35"/>
  </p:handoutMasterIdLst>
  <p:sldIdLst>
    <p:sldId id="259" r:id="rId6"/>
    <p:sldId id="394" r:id="rId7"/>
    <p:sldId id="413" r:id="rId8"/>
    <p:sldId id="422" r:id="rId9"/>
    <p:sldId id="423" r:id="rId10"/>
    <p:sldId id="419" r:id="rId11"/>
    <p:sldId id="418" r:id="rId12"/>
    <p:sldId id="420" r:id="rId13"/>
    <p:sldId id="421" r:id="rId14"/>
    <p:sldId id="432" r:id="rId15"/>
    <p:sldId id="434" r:id="rId16"/>
    <p:sldId id="424" r:id="rId17"/>
    <p:sldId id="435" r:id="rId18"/>
    <p:sldId id="425" r:id="rId19"/>
    <p:sldId id="426" r:id="rId20"/>
    <p:sldId id="427" r:id="rId21"/>
    <p:sldId id="438" r:id="rId22"/>
    <p:sldId id="428" r:id="rId23"/>
    <p:sldId id="429" r:id="rId24"/>
    <p:sldId id="430" r:id="rId25"/>
    <p:sldId id="439" r:id="rId26"/>
    <p:sldId id="415" r:id="rId27"/>
    <p:sldId id="396" r:id="rId28"/>
    <p:sldId id="402" r:id="rId29"/>
    <p:sldId id="395" r:id="rId30"/>
    <p:sldId id="399" r:id="rId31"/>
    <p:sldId id="417" r:id="rId32"/>
    <p:sldId id="416" r:id="rId33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394"/>
            <p14:sldId id="413"/>
            <p14:sldId id="422"/>
            <p14:sldId id="423"/>
            <p14:sldId id="419"/>
            <p14:sldId id="418"/>
            <p14:sldId id="420"/>
            <p14:sldId id="421"/>
            <p14:sldId id="432"/>
            <p14:sldId id="434"/>
            <p14:sldId id="424"/>
            <p14:sldId id="435"/>
            <p14:sldId id="425"/>
            <p14:sldId id="426"/>
            <p14:sldId id="427"/>
            <p14:sldId id="438"/>
            <p14:sldId id="428"/>
            <p14:sldId id="429"/>
            <p14:sldId id="430"/>
            <p14:sldId id="439"/>
            <p14:sldId id="415"/>
            <p14:sldId id="396"/>
            <p14:sldId id="402"/>
            <p14:sldId id="395"/>
            <p14:sldId id="399"/>
            <p14:sldId id="417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0066"/>
    <a:srgbClr val="000066"/>
    <a:srgbClr val="E6E6E6"/>
    <a:srgbClr val="99FF66"/>
    <a:srgbClr val="0000FF"/>
    <a:srgbClr val="CCFFCC"/>
    <a:srgbClr val="0066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35" autoAdjust="0"/>
    <p:restoredTop sz="92857" autoAdjust="0"/>
  </p:normalViewPr>
  <p:slideViewPr>
    <p:cSldViewPr showGuides="1">
      <p:cViewPr>
        <p:scale>
          <a:sx n="90" d="100"/>
          <a:sy n="90" d="100"/>
        </p:scale>
        <p:origin x="1836" y="-78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2024/10/17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2024/10/17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2024/10/17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2024/10/17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異常狀況手動更新</a:t>
            </a:r>
            <a:r>
              <a:rPr kumimoji="0" lang="en-US" altLang="zh-TW" sz="2800" dirty="0"/>
              <a:t>(</a:t>
            </a:r>
            <a:r>
              <a:rPr kumimoji="0" lang="zh-TW" altLang="en-US" sz="2800" dirty="0"/>
              <a:t>檔案更新</a:t>
            </a:r>
            <a:r>
              <a:rPr kumimoji="0" lang="en-US" altLang="zh-TW" sz="2800" dirty="0"/>
              <a:t>)</a:t>
            </a:r>
            <a:r>
              <a:rPr kumimoji="0" lang="zh-TW" altLang="en-US" sz="2800" dirty="0"/>
              <a:t>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76A4AD4-3A7F-4918-1CAD-A4AF10965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1321761-450C-2390-8CDC-9CAEC775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完成上傳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BBCEDE-3528-0697-C0D5-8DE94A4B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" y="2202975"/>
            <a:ext cx="9144000" cy="401652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3218538-5820-5797-B97F-028F6749C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31" y="934945"/>
            <a:ext cx="8287907" cy="134321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F543273-287D-9F39-E333-8C2D59F94158}"/>
              </a:ext>
            </a:extLst>
          </p:cNvPr>
          <p:cNvSpPr/>
          <p:nvPr/>
        </p:nvSpPr>
        <p:spPr>
          <a:xfrm>
            <a:off x="4067944" y="1351745"/>
            <a:ext cx="1445725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4CF30B7-A5AB-B072-12C3-F6B5568F3300}"/>
              </a:ext>
            </a:extLst>
          </p:cNvPr>
          <p:cNvCxnSpPr>
            <a:cxnSpLocks/>
          </p:cNvCxnSpPr>
          <p:nvPr/>
        </p:nvCxnSpPr>
        <p:spPr>
          <a:xfrm>
            <a:off x="3004205" y="1495761"/>
            <a:ext cx="9197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3564AB9-1389-EECA-F17D-C246161999CA}"/>
              </a:ext>
            </a:extLst>
          </p:cNvPr>
          <p:cNvSpPr txBox="1"/>
          <p:nvPr/>
        </p:nvSpPr>
        <p:spPr>
          <a:xfrm>
            <a:off x="1569680" y="1361038"/>
            <a:ext cx="14104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 err="1"/>
              <a:t>Reclace</a:t>
            </a:r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7A14BE-0BAC-8774-5AA1-0FADC66B63F6}"/>
              </a:ext>
            </a:extLst>
          </p:cNvPr>
          <p:cNvSpPr txBox="1"/>
          <p:nvPr/>
        </p:nvSpPr>
        <p:spPr>
          <a:xfrm>
            <a:off x="1241158" y="1347405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D266FA-7574-02AB-CD00-5DD4739D39F9}"/>
              </a:ext>
            </a:extLst>
          </p:cNvPr>
          <p:cNvSpPr/>
          <p:nvPr/>
        </p:nvSpPr>
        <p:spPr>
          <a:xfrm>
            <a:off x="2843808" y="4495538"/>
            <a:ext cx="6192688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D4D7838-D0F5-D707-D497-5881B95069E1}"/>
              </a:ext>
            </a:extLst>
          </p:cNvPr>
          <p:cNvCxnSpPr>
            <a:cxnSpLocks/>
          </p:cNvCxnSpPr>
          <p:nvPr/>
        </p:nvCxnSpPr>
        <p:spPr>
          <a:xfrm flipH="1">
            <a:off x="3923928" y="3861048"/>
            <a:ext cx="792088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B1E599-8579-8660-11E3-132B815582A2}"/>
              </a:ext>
            </a:extLst>
          </p:cNvPr>
          <p:cNvSpPr txBox="1"/>
          <p:nvPr/>
        </p:nvSpPr>
        <p:spPr>
          <a:xfrm>
            <a:off x="5004048" y="3587934"/>
            <a:ext cx="37656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完成上傳 </a:t>
            </a:r>
            <a:r>
              <a:rPr lang="en-US" altLang="zh-TW" dirty="0"/>
              <a:t>“</a:t>
            </a:r>
            <a:r>
              <a:rPr lang="zh-TW" altLang="en-US" dirty="0"/>
              <a:t>異常狀況手動更新</a:t>
            </a:r>
            <a:r>
              <a:rPr lang="en-US" altLang="zh-TW" dirty="0"/>
              <a:t>.</a:t>
            </a:r>
            <a:r>
              <a:rPr lang="en-US" altLang="zh-TW" dirty="0" err="1"/>
              <a:t>xlsm</a:t>
            </a:r>
            <a:r>
              <a:rPr lang="en-US" altLang="zh-TW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2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6E0B68-0ADF-76C8-AB4C-1B939A52A1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3B3EB05-48A8-B227-2EB5-E29920F6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上傳檔案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C39109-EED4-F55E-01E9-51449041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8686800" cy="573523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A72EC1A-95B8-AC3E-B190-6BE19BF2F591}"/>
              </a:ext>
            </a:extLst>
          </p:cNvPr>
          <p:cNvSpPr txBox="1"/>
          <p:nvPr/>
        </p:nvSpPr>
        <p:spPr>
          <a:xfrm>
            <a:off x="6372200" y="1907867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en-US" altLang="zh-TW" b="1" dirty="0">
                <a:highlight>
                  <a:srgbClr val="FAFAFA"/>
                </a:highlight>
                <a:latin typeface="Segoe UI" panose="020B0502040204020203" pitchFamily="34" charset="0"/>
              </a:rPr>
              <a:t>Upload / Files</a:t>
            </a:r>
            <a:endParaRPr 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040795B-D1D1-BCBB-F377-5D7FE7CEEBB6}"/>
              </a:ext>
            </a:extLst>
          </p:cNvPr>
          <p:cNvCxnSpPr>
            <a:cxnSpLocks/>
          </p:cNvCxnSpPr>
          <p:nvPr/>
        </p:nvCxnSpPr>
        <p:spPr>
          <a:xfrm flipH="1">
            <a:off x="4601120" y="2092533"/>
            <a:ext cx="1483805" cy="6214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70CB4F4-06FF-51C9-1AB8-0678C8C4A769}"/>
              </a:ext>
            </a:extLst>
          </p:cNvPr>
          <p:cNvSpPr/>
          <p:nvPr/>
        </p:nvSpPr>
        <p:spPr>
          <a:xfrm>
            <a:off x="3994245" y="2852203"/>
            <a:ext cx="938552" cy="278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E7D3140D-C60C-77BF-C17A-ADB7D8F24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421011" cy="442021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2D3E52E-07BD-87F4-6CEF-CBE4E1E804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7B2B72-1F51-EC7C-FDD7-0EAA91A3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S200</a:t>
            </a:r>
            <a:r>
              <a:rPr lang="zh-TW" altLang="en-US" dirty="0"/>
              <a:t> 網頁再上傳 </a:t>
            </a:r>
            <a:r>
              <a:rPr lang="en-US" altLang="zh-TW" dirty="0"/>
              <a:t>“LOT_LIST.xlsm“</a:t>
            </a:r>
            <a:r>
              <a:rPr lang="zh-TW" altLang="en-US" dirty="0"/>
              <a:t> 檔案</a:t>
            </a:r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78664E1-9F9E-C240-4C81-AF4B5AA37C43}"/>
              </a:ext>
            </a:extLst>
          </p:cNvPr>
          <p:cNvSpPr txBox="1"/>
          <p:nvPr/>
        </p:nvSpPr>
        <p:spPr>
          <a:xfrm>
            <a:off x="4614680" y="1818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CD2DD31-0961-947B-FBD3-6CCF15B042F8}"/>
              </a:ext>
            </a:extLst>
          </p:cNvPr>
          <p:cNvSpPr txBox="1"/>
          <p:nvPr/>
        </p:nvSpPr>
        <p:spPr>
          <a:xfrm>
            <a:off x="4937824" y="1777257"/>
            <a:ext cx="3621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點選 欲上傳檔案位置及上傳檔案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F584746-5BEE-4681-30CF-747713EB8041}"/>
              </a:ext>
            </a:extLst>
          </p:cNvPr>
          <p:cNvCxnSpPr>
            <a:cxnSpLocks/>
          </p:cNvCxnSpPr>
          <p:nvPr/>
        </p:nvCxnSpPr>
        <p:spPr>
          <a:xfrm flipH="1">
            <a:off x="1856040" y="2187854"/>
            <a:ext cx="3849566" cy="1854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BE01621-45B9-2D1A-27A6-6E8F391968C2}"/>
              </a:ext>
            </a:extLst>
          </p:cNvPr>
          <p:cNvCxnSpPr>
            <a:cxnSpLocks/>
          </p:cNvCxnSpPr>
          <p:nvPr/>
        </p:nvCxnSpPr>
        <p:spPr>
          <a:xfrm flipH="1">
            <a:off x="3222322" y="2187854"/>
            <a:ext cx="3424091" cy="3147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8A46DBC-8916-40EA-A11A-643B92254BB3}"/>
              </a:ext>
            </a:extLst>
          </p:cNvPr>
          <p:cNvSpPr/>
          <p:nvPr/>
        </p:nvSpPr>
        <p:spPr>
          <a:xfrm>
            <a:off x="2142203" y="5482253"/>
            <a:ext cx="4266896" cy="297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0CE4997-B3E0-C3A7-AAF4-CA10FF9BDC41}"/>
              </a:ext>
            </a:extLst>
          </p:cNvPr>
          <p:cNvSpPr/>
          <p:nvPr/>
        </p:nvSpPr>
        <p:spPr>
          <a:xfrm>
            <a:off x="6423440" y="5776571"/>
            <a:ext cx="939671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5564F98-BFE0-84E5-12B2-984488E15F95}"/>
              </a:ext>
            </a:extLst>
          </p:cNvPr>
          <p:cNvCxnSpPr>
            <a:cxnSpLocks/>
          </p:cNvCxnSpPr>
          <p:nvPr/>
        </p:nvCxnSpPr>
        <p:spPr>
          <a:xfrm flipH="1">
            <a:off x="6966181" y="5312311"/>
            <a:ext cx="648629" cy="355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670E52-FFBE-182D-400C-639EDF94BA27}"/>
              </a:ext>
            </a:extLst>
          </p:cNvPr>
          <p:cNvSpPr txBox="1"/>
          <p:nvPr/>
        </p:nvSpPr>
        <p:spPr>
          <a:xfrm>
            <a:off x="7034294" y="4942979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18531F-596A-AF3C-4847-22DBED966BF3}"/>
              </a:ext>
            </a:extLst>
          </p:cNvPr>
          <p:cNvSpPr txBox="1"/>
          <p:nvPr/>
        </p:nvSpPr>
        <p:spPr>
          <a:xfrm>
            <a:off x="7312006" y="4942979"/>
            <a:ext cx="10747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8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4487B63C-A645-7AC1-89BA-786BEFEA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" y="2222525"/>
            <a:ext cx="9107171" cy="408679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76A4AD4-3A7F-4918-1CAD-A4AF10965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1321761-450C-2390-8CDC-9CAEC775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完成上傳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3218538-5820-5797-B97F-028F6749C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31" y="934945"/>
            <a:ext cx="8287907" cy="134321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F543273-287D-9F39-E333-8C2D59F94158}"/>
              </a:ext>
            </a:extLst>
          </p:cNvPr>
          <p:cNvSpPr/>
          <p:nvPr/>
        </p:nvSpPr>
        <p:spPr>
          <a:xfrm>
            <a:off x="4067944" y="1351745"/>
            <a:ext cx="1445725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4CF30B7-A5AB-B072-12C3-F6B5568F3300}"/>
              </a:ext>
            </a:extLst>
          </p:cNvPr>
          <p:cNvCxnSpPr>
            <a:cxnSpLocks/>
          </p:cNvCxnSpPr>
          <p:nvPr/>
        </p:nvCxnSpPr>
        <p:spPr>
          <a:xfrm>
            <a:off x="3004205" y="1495761"/>
            <a:ext cx="9197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3564AB9-1389-EECA-F17D-C246161999CA}"/>
              </a:ext>
            </a:extLst>
          </p:cNvPr>
          <p:cNvSpPr txBox="1"/>
          <p:nvPr/>
        </p:nvSpPr>
        <p:spPr>
          <a:xfrm>
            <a:off x="1569680" y="1361038"/>
            <a:ext cx="14104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 err="1"/>
              <a:t>Reclace</a:t>
            </a:r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7A14BE-0BAC-8774-5AA1-0FADC66B63F6}"/>
              </a:ext>
            </a:extLst>
          </p:cNvPr>
          <p:cNvSpPr txBox="1"/>
          <p:nvPr/>
        </p:nvSpPr>
        <p:spPr>
          <a:xfrm>
            <a:off x="1241158" y="1347405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D266FA-7574-02AB-CD00-5DD4739D39F9}"/>
              </a:ext>
            </a:extLst>
          </p:cNvPr>
          <p:cNvSpPr/>
          <p:nvPr/>
        </p:nvSpPr>
        <p:spPr>
          <a:xfrm>
            <a:off x="2790643" y="5560740"/>
            <a:ext cx="6192688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D4D7838-D0F5-D707-D497-5881B95069E1}"/>
              </a:ext>
            </a:extLst>
          </p:cNvPr>
          <p:cNvCxnSpPr>
            <a:cxnSpLocks/>
          </p:cNvCxnSpPr>
          <p:nvPr/>
        </p:nvCxnSpPr>
        <p:spPr>
          <a:xfrm flipH="1">
            <a:off x="3870763" y="4926250"/>
            <a:ext cx="792088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B1E599-8579-8660-11E3-132B815582A2}"/>
              </a:ext>
            </a:extLst>
          </p:cNvPr>
          <p:cNvSpPr txBox="1"/>
          <p:nvPr/>
        </p:nvSpPr>
        <p:spPr>
          <a:xfrm>
            <a:off x="4950883" y="4653136"/>
            <a:ext cx="37656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完成上傳 </a:t>
            </a:r>
            <a:r>
              <a:rPr lang="en-US" altLang="zh-TW" dirty="0"/>
              <a:t>“LOT_LIST.xlsm”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4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05A217F-AF4B-0A5B-707E-7416FC5A4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99" y="1268760"/>
            <a:ext cx="8792802" cy="509658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0596F1F-EF62-67C1-920D-63EE15B0FC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967CF7B-A3B5-33AD-B618-91B6DD62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開啟部門</a:t>
            </a:r>
            <a:r>
              <a:rPr lang="en-US" altLang="zh-TW" dirty="0"/>
              <a:t>(S210)</a:t>
            </a:r>
            <a:r>
              <a:rPr lang="zh-TW" altLang="en-US" dirty="0"/>
              <a:t>網頁</a:t>
            </a:r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C97A19-9C5A-DB28-EA50-C666A5C49B90}"/>
              </a:ext>
            </a:extLst>
          </p:cNvPr>
          <p:cNvSpPr txBox="1"/>
          <p:nvPr/>
        </p:nvSpPr>
        <p:spPr>
          <a:xfrm>
            <a:off x="3995936" y="5003884"/>
            <a:ext cx="396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zh-TW" altLang="en-US" b="1" dirty="0">
                <a:highlight>
                  <a:srgbClr val="FAFAFA"/>
                </a:highlight>
                <a:latin typeface="Segoe UI" panose="020B0502040204020203" pitchFamily="34" charset="0"/>
              </a:rPr>
              <a:t>地震爐管機台產品步驟即時查詢</a:t>
            </a:r>
            <a:endParaRPr 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46DCCE7-7AD8-EDDD-9BD2-7D030840743A}"/>
              </a:ext>
            </a:extLst>
          </p:cNvPr>
          <p:cNvCxnSpPr>
            <a:cxnSpLocks/>
          </p:cNvCxnSpPr>
          <p:nvPr/>
        </p:nvCxnSpPr>
        <p:spPr>
          <a:xfrm flipH="1">
            <a:off x="2627784" y="5157192"/>
            <a:ext cx="1368152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58EAF1A-2D27-08A6-9848-7FAC35580EAC}"/>
              </a:ext>
            </a:extLst>
          </p:cNvPr>
          <p:cNvSpPr/>
          <p:nvPr/>
        </p:nvSpPr>
        <p:spPr>
          <a:xfrm>
            <a:off x="827584" y="5733256"/>
            <a:ext cx="172819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0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A1802E90-9719-A419-812F-194F4336A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" y="1271013"/>
            <a:ext cx="8106906" cy="5182323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6E0B68-0ADF-76C8-AB4C-1B939A52A1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3B3EB05-48A8-B227-2EB5-E29920F6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上傳檔案</a:t>
            </a:r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72EC1A-95B8-AC3E-B190-6BE19BF2F591}"/>
              </a:ext>
            </a:extLst>
          </p:cNvPr>
          <p:cNvSpPr txBox="1"/>
          <p:nvPr/>
        </p:nvSpPr>
        <p:spPr>
          <a:xfrm>
            <a:off x="6833724" y="2606696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en-US" altLang="zh-TW" b="1" dirty="0">
                <a:highlight>
                  <a:srgbClr val="FAFAFA"/>
                </a:highlight>
                <a:latin typeface="Segoe UI" panose="020B0502040204020203" pitchFamily="34" charset="0"/>
              </a:rPr>
              <a:t>Upload / Files</a:t>
            </a:r>
            <a:endParaRPr 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040795B-D1D1-BCBB-F377-5D7FE7CEEBB6}"/>
              </a:ext>
            </a:extLst>
          </p:cNvPr>
          <p:cNvCxnSpPr>
            <a:cxnSpLocks/>
          </p:cNvCxnSpPr>
          <p:nvPr/>
        </p:nvCxnSpPr>
        <p:spPr>
          <a:xfrm flipH="1">
            <a:off x="5062644" y="2791362"/>
            <a:ext cx="1483805" cy="6214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70CB4F4-06FF-51C9-1AB8-0678C8C4A769}"/>
              </a:ext>
            </a:extLst>
          </p:cNvPr>
          <p:cNvSpPr/>
          <p:nvPr/>
        </p:nvSpPr>
        <p:spPr>
          <a:xfrm>
            <a:off x="4455769" y="3551032"/>
            <a:ext cx="938552" cy="278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4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5E9CE93C-1CDF-9CFB-77EF-D17533F8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91985"/>
            <a:ext cx="7440063" cy="516327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9D5D8CD-B48A-02A7-C28A-2CF48335CA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1C41524-32CE-8C75-DA83-69EEDDA6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S210</a:t>
            </a:r>
            <a:r>
              <a:rPr lang="zh-TW" altLang="en-US" dirty="0"/>
              <a:t> 網頁上傳 </a:t>
            </a:r>
            <a:r>
              <a:rPr lang="en-US" altLang="zh-TW" dirty="0"/>
              <a:t>“</a:t>
            </a:r>
            <a:r>
              <a:rPr lang="zh-TW" altLang="en-US" dirty="0"/>
              <a:t>異常狀況手動更新</a:t>
            </a:r>
            <a:r>
              <a:rPr lang="en-US" altLang="zh-TW" dirty="0"/>
              <a:t>.</a:t>
            </a:r>
            <a:r>
              <a:rPr lang="en-US" altLang="zh-TW" dirty="0" err="1"/>
              <a:t>xlsm</a:t>
            </a:r>
            <a:r>
              <a:rPr lang="en-US" altLang="zh-TW" dirty="0"/>
              <a:t>“</a:t>
            </a:r>
            <a:r>
              <a:rPr lang="zh-TW" altLang="en-US" dirty="0"/>
              <a:t> 檔案</a:t>
            </a:r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32AA93-7468-DA97-C4E3-4D59A595A08B}"/>
              </a:ext>
            </a:extLst>
          </p:cNvPr>
          <p:cNvSpPr txBox="1"/>
          <p:nvPr/>
        </p:nvSpPr>
        <p:spPr>
          <a:xfrm>
            <a:off x="4447158" y="1960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ED1501-2113-F9CD-55A4-40486C8B0E2B}"/>
              </a:ext>
            </a:extLst>
          </p:cNvPr>
          <p:cNvSpPr txBox="1"/>
          <p:nvPr/>
        </p:nvSpPr>
        <p:spPr>
          <a:xfrm>
            <a:off x="4770302" y="1919462"/>
            <a:ext cx="3474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點選 欲上傳檔案位置及上傳檔案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07EA13F-F164-1F4D-9DB1-2C2254145E68}"/>
              </a:ext>
            </a:extLst>
          </p:cNvPr>
          <p:cNvCxnSpPr>
            <a:cxnSpLocks/>
          </p:cNvCxnSpPr>
          <p:nvPr/>
        </p:nvCxnSpPr>
        <p:spPr>
          <a:xfrm flipH="1">
            <a:off x="1686648" y="2330059"/>
            <a:ext cx="3851436" cy="1747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4EBD05B-121E-F656-9513-5FECE4FFA208}"/>
              </a:ext>
            </a:extLst>
          </p:cNvPr>
          <p:cNvCxnSpPr>
            <a:cxnSpLocks/>
          </p:cNvCxnSpPr>
          <p:nvPr/>
        </p:nvCxnSpPr>
        <p:spPr>
          <a:xfrm flipH="1">
            <a:off x="3054800" y="2330059"/>
            <a:ext cx="3424091" cy="3147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2329DC7-7C42-8BB4-1797-3F0ACC55ACE0}"/>
              </a:ext>
            </a:extLst>
          </p:cNvPr>
          <p:cNvSpPr/>
          <p:nvPr/>
        </p:nvSpPr>
        <p:spPr>
          <a:xfrm>
            <a:off x="2122943" y="5457075"/>
            <a:ext cx="4261971" cy="388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3DF375-DD7F-7F3B-CBBB-FF0CF115BB78}"/>
              </a:ext>
            </a:extLst>
          </p:cNvPr>
          <p:cNvSpPr/>
          <p:nvPr/>
        </p:nvSpPr>
        <p:spPr>
          <a:xfrm>
            <a:off x="6458795" y="5774760"/>
            <a:ext cx="84869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159480D-153C-720F-334D-5CB83C397846}"/>
              </a:ext>
            </a:extLst>
          </p:cNvPr>
          <p:cNvCxnSpPr>
            <a:cxnSpLocks/>
          </p:cNvCxnSpPr>
          <p:nvPr/>
        </p:nvCxnSpPr>
        <p:spPr>
          <a:xfrm flipH="1">
            <a:off x="7064923" y="5310500"/>
            <a:ext cx="603421" cy="355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3FBED26-4AFA-9D1F-8871-3BF90AC31D99}"/>
              </a:ext>
            </a:extLst>
          </p:cNvPr>
          <p:cNvSpPr txBox="1"/>
          <p:nvPr/>
        </p:nvSpPr>
        <p:spPr>
          <a:xfrm>
            <a:off x="7133036" y="4941168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F167260-75B6-1898-9C83-5B56A95B1F29}"/>
              </a:ext>
            </a:extLst>
          </p:cNvPr>
          <p:cNvSpPr txBox="1"/>
          <p:nvPr/>
        </p:nvSpPr>
        <p:spPr>
          <a:xfrm>
            <a:off x="7410748" y="4941168"/>
            <a:ext cx="10747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75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EFC8327-F879-DFCC-B561-AD6FDF104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0" y="2151638"/>
            <a:ext cx="9030960" cy="422969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76A4AD4-3A7F-4918-1CAD-A4AF10965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1321761-450C-2390-8CDC-9CAEC775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完成上傳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3218538-5820-5797-B97F-028F6749C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31" y="934945"/>
            <a:ext cx="8287907" cy="134321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F543273-287D-9F39-E333-8C2D59F94158}"/>
              </a:ext>
            </a:extLst>
          </p:cNvPr>
          <p:cNvSpPr/>
          <p:nvPr/>
        </p:nvSpPr>
        <p:spPr>
          <a:xfrm>
            <a:off x="4067944" y="1351745"/>
            <a:ext cx="1445725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4CF30B7-A5AB-B072-12C3-F6B5568F3300}"/>
              </a:ext>
            </a:extLst>
          </p:cNvPr>
          <p:cNvCxnSpPr>
            <a:cxnSpLocks/>
          </p:cNvCxnSpPr>
          <p:nvPr/>
        </p:nvCxnSpPr>
        <p:spPr>
          <a:xfrm>
            <a:off x="3004205" y="1495761"/>
            <a:ext cx="9197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3564AB9-1389-EECA-F17D-C246161999CA}"/>
              </a:ext>
            </a:extLst>
          </p:cNvPr>
          <p:cNvSpPr txBox="1"/>
          <p:nvPr/>
        </p:nvSpPr>
        <p:spPr>
          <a:xfrm>
            <a:off x="1569680" y="1361038"/>
            <a:ext cx="14104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 err="1"/>
              <a:t>Reclace</a:t>
            </a:r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7A14BE-0BAC-8774-5AA1-0FADC66B63F6}"/>
              </a:ext>
            </a:extLst>
          </p:cNvPr>
          <p:cNvSpPr txBox="1"/>
          <p:nvPr/>
        </p:nvSpPr>
        <p:spPr>
          <a:xfrm>
            <a:off x="1241158" y="1347405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D266FA-7574-02AB-CD00-5DD4739D39F9}"/>
              </a:ext>
            </a:extLst>
          </p:cNvPr>
          <p:cNvSpPr/>
          <p:nvPr/>
        </p:nvSpPr>
        <p:spPr>
          <a:xfrm>
            <a:off x="2854441" y="5929354"/>
            <a:ext cx="6192688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D4D7838-D0F5-D707-D497-5881B95069E1}"/>
              </a:ext>
            </a:extLst>
          </p:cNvPr>
          <p:cNvCxnSpPr>
            <a:cxnSpLocks/>
          </p:cNvCxnSpPr>
          <p:nvPr/>
        </p:nvCxnSpPr>
        <p:spPr>
          <a:xfrm flipH="1">
            <a:off x="3934561" y="5294864"/>
            <a:ext cx="792088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B1E599-8579-8660-11E3-132B815582A2}"/>
              </a:ext>
            </a:extLst>
          </p:cNvPr>
          <p:cNvSpPr txBox="1"/>
          <p:nvPr/>
        </p:nvSpPr>
        <p:spPr>
          <a:xfrm>
            <a:off x="5014681" y="5021750"/>
            <a:ext cx="37656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完成上傳 </a:t>
            </a:r>
            <a:r>
              <a:rPr lang="en-US" altLang="zh-TW" dirty="0"/>
              <a:t>“</a:t>
            </a:r>
            <a:r>
              <a:rPr lang="zh-TW" altLang="en-US" dirty="0"/>
              <a:t>異常狀況手動更新</a:t>
            </a:r>
            <a:r>
              <a:rPr lang="en-US" altLang="zh-TW" dirty="0"/>
              <a:t>.</a:t>
            </a:r>
            <a:r>
              <a:rPr lang="en-US" altLang="zh-TW" dirty="0" err="1"/>
              <a:t>xlsm</a:t>
            </a:r>
            <a:r>
              <a:rPr lang="en-US" altLang="zh-TW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17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ABEF9E-EBDB-F22F-4114-569458328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84" y="1512393"/>
            <a:ext cx="7935432" cy="462979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0596F1F-EF62-67C1-920D-63EE15B0FC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967CF7B-A3B5-33AD-B618-91B6DD62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開啟部門</a:t>
            </a:r>
            <a:r>
              <a:rPr lang="en-US" altLang="zh-TW" dirty="0"/>
              <a:t>(S220)</a:t>
            </a:r>
            <a:r>
              <a:rPr lang="zh-TW" altLang="en-US" dirty="0"/>
              <a:t>網頁</a:t>
            </a:r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C97A19-9C5A-DB28-EA50-C666A5C49B90}"/>
              </a:ext>
            </a:extLst>
          </p:cNvPr>
          <p:cNvSpPr txBox="1"/>
          <p:nvPr/>
        </p:nvSpPr>
        <p:spPr>
          <a:xfrm>
            <a:off x="3995936" y="3244334"/>
            <a:ext cx="396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zh-TW" altLang="en-US" b="1" dirty="0">
                <a:highlight>
                  <a:srgbClr val="FAFAFA"/>
                </a:highlight>
                <a:latin typeface="Segoe UI" panose="020B0502040204020203" pitchFamily="34" charset="0"/>
              </a:rPr>
              <a:t>地震爐管機台產品步驟即時查詢</a:t>
            </a:r>
            <a:endParaRPr 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46DCCE7-7AD8-EDDD-9BD2-7D030840743A}"/>
              </a:ext>
            </a:extLst>
          </p:cNvPr>
          <p:cNvCxnSpPr>
            <a:cxnSpLocks/>
          </p:cNvCxnSpPr>
          <p:nvPr/>
        </p:nvCxnSpPr>
        <p:spPr>
          <a:xfrm flipH="1">
            <a:off x="2627784" y="3397642"/>
            <a:ext cx="1368152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58EAF1A-2D27-08A6-9848-7FAC35580EAC}"/>
              </a:ext>
            </a:extLst>
          </p:cNvPr>
          <p:cNvSpPr/>
          <p:nvPr/>
        </p:nvSpPr>
        <p:spPr>
          <a:xfrm>
            <a:off x="827584" y="3973706"/>
            <a:ext cx="172819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98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C69EBE-D7E3-D0A8-1762-D6890B76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0" y="1794350"/>
            <a:ext cx="8668960" cy="379147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6E0B68-0ADF-76C8-AB4C-1B939A52A1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3B3EB05-48A8-B227-2EB5-E29920F6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上傳檔案</a:t>
            </a:r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72EC1A-95B8-AC3E-B190-6BE19BF2F591}"/>
              </a:ext>
            </a:extLst>
          </p:cNvPr>
          <p:cNvSpPr txBox="1"/>
          <p:nvPr/>
        </p:nvSpPr>
        <p:spPr>
          <a:xfrm>
            <a:off x="5869835" y="2143489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en-US" altLang="zh-TW" b="1" dirty="0">
                <a:highlight>
                  <a:srgbClr val="FAFAFA"/>
                </a:highlight>
                <a:latin typeface="Segoe UI" panose="020B0502040204020203" pitchFamily="34" charset="0"/>
              </a:rPr>
              <a:t>Upload / Files</a:t>
            </a:r>
            <a:endParaRPr 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040795B-D1D1-BCBB-F377-5D7FE7CEEBB6}"/>
              </a:ext>
            </a:extLst>
          </p:cNvPr>
          <p:cNvCxnSpPr>
            <a:cxnSpLocks/>
          </p:cNvCxnSpPr>
          <p:nvPr/>
        </p:nvCxnSpPr>
        <p:spPr>
          <a:xfrm flipH="1">
            <a:off x="4098755" y="2328155"/>
            <a:ext cx="1483805" cy="6214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70CB4F4-06FF-51C9-1AB8-0678C8C4A769}"/>
              </a:ext>
            </a:extLst>
          </p:cNvPr>
          <p:cNvSpPr/>
          <p:nvPr/>
        </p:nvSpPr>
        <p:spPr>
          <a:xfrm>
            <a:off x="3491880" y="3087825"/>
            <a:ext cx="938552" cy="278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3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E8F166BA-F04A-7CEF-5484-7AF5D3D8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247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B835D175-357E-0F35-C7DE-2909BA8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29D44E6-60A6-4B7A-6A61-579103AD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/>
          <a:lstStyle/>
          <a:p>
            <a:r>
              <a:rPr lang="zh-TW" altLang="en-US" dirty="0"/>
              <a:t>開啟 異常狀況手動更新</a:t>
            </a:r>
            <a:r>
              <a:rPr lang="en-US" altLang="zh-TW" dirty="0"/>
              <a:t>.</a:t>
            </a:r>
            <a:r>
              <a:rPr lang="en-US" altLang="zh-TW" dirty="0" err="1"/>
              <a:t>xlsm</a:t>
            </a:r>
            <a:r>
              <a:rPr lang="zh-TW" altLang="en-US" dirty="0"/>
              <a:t> 檔案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844165A-7765-E6C3-D205-4B7E64BBD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5900" r="-1635"/>
          <a:stretch/>
        </p:blipFill>
        <p:spPr>
          <a:xfrm>
            <a:off x="592012" y="908719"/>
            <a:ext cx="8099290" cy="590465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FA9046C-DBF2-70CF-9D23-220893FF5BFB}"/>
              </a:ext>
            </a:extLst>
          </p:cNvPr>
          <p:cNvSpPr/>
          <p:nvPr/>
        </p:nvSpPr>
        <p:spPr>
          <a:xfrm>
            <a:off x="2790530" y="872531"/>
            <a:ext cx="37076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2D53373-A489-3B26-D396-03B006CFFF36}"/>
              </a:ext>
            </a:extLst>
          </p:cNvPr>
          <p:cNvCxnSpPr>
            <a:cxnSpLocks/>
          </p:cNvCxnSpPr>
          <p:nvPr/>
        </p:nvCxnSpPr>
        <p:spPr>
          <a:xfrm flipV="1">
            <a:off x="1355935" y="1052925"/>
            <a:ext cx="1341297" cy="245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426BD8B-ABCA-4C74-238A-F7689797F698}"/>
              </a:ext>
            </a:extLst>
          </p:cNvPr>
          <p:cNvCxnSpPr>
            <a:cxnSpLocks/>
          </p:cNvCxnSpPr>
          <p:nvPr/>
        </p:nvCxnSpPr>
        <p:spPr>
          <a:xfrm flipV="1">
            <a:off x="3059832" y="1700997"/>
            <a:ext cx="144016" cy="4318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6144C46-F0DF-A6F2-7574-5BDA29042AAD}"/>
              </a:ext>
            </a:extLst>
          </p:cNvPr>
          <p:cNvSpPr/>
          <p:nvPr/>
        </p:nvSpPr>
        <p:spPr>
          <a:xfrm>
            <a:off x="3026379" y="1160563"/>
            <a:ext cx="737058" cy="507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3870401-96D3-B1DB-F6EA-7CCD2615430C}"/>
              </a:ext>
            </a:extLst>
          </p:cNvPr>
          <p:cNvSpPr txBox="1"/>
          <p:nvPr/>
        </p:nvSpPr>
        <p:spPr>
          <a:xfrm>
            <a:off x="109556" y="1351179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C90BFC3-27ED-8115-42E0-B3048EFDCB31}"/>
              </a:ext>
            </a:extLst>
          </p:cNvPr>
          <p:cNvSpPr txBox="1"/>
          <p:nvPr/>
        </p:nvSpPr>
        <p:spPr>
          <a:xfrm>
            <a:off x="3407784" y="1761966"/>
            <a:ext cx="389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2E88DB4-E067-78C9-5493-6B26E9D9C9F6}"/>
              </a:ext>
            </a:extLst>
          </p:cNvPr>
          <p:cNvSpPr txBox="1"/>
          <p:nvPr/>
        </p:nvSpPr>
        <p:spPr>
          <a:xfrm>
            <a:off x="449575" y="1378917"/>
            <a:ext cx="10747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按 資料</a:t>
            </a:r>
            <a:endParaRPr 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92D838A-5AFC-FEFD-180B-59F81E636E84}"/>
              </a:ext>
            </a:extLst>
          </p:cNvPr>
          <p:cNvSpPr txBox="1"/>
          <p:nvPr/>
        </p:nvSpPr>
        <p:spPr>
          <a:xfrm>
            <a:off x="3719333" y="1761966"/>
            <a:ext cx="195233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按 全部重新整理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00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DD9FA6F-40F9-D4B9-4A7A-85F8C4FB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85" y="1233375"/>
            <a:ext cx="7573432" cy="494416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9D5D8CD-B48A-02A7-C28A-2CF48335CA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1C41524-32CE-8C75-DA83-69EEDDA6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S220</a:t>
            </a:r>
            <a:r>
              <a:rPr lang="zh-TW" altLang="en-US" dirty="0"/>
              <a:t> 網頁上傳 </a:t>
            </a:r>
            <a:r>
              <a:rPr lang="en-US" altLang="zh-TW" dirty="0"/>
              <a:t>“furnace</a:t>
            </a:r>
            <a:r>
              <a:rPr lang="zh-TW" altLang="en-US" dirty="0"/>
              <a:t>機況即時查詢</a:t>
            </a:r>
            <a:r>
              <a:rPr lang="en-US" altLang="zh-TW" dirty="0"/>
              <a:t>.</a:t>
            </a:r>
            <a:r>
              <a:rPr lang="en-US" altLang="zh-TW" dirty="0" err="1"/>
              <a:t>xlsm</a:t>
            </a:r>
            <a:r>
              <a:rPr lang="en-US" altLang="zh-TW" dirty="0"/>
              <a:t>“</a:t>
            </a:r>
            <a:r>
              <a:rPr lang="zh-TW" altLang="en-US" dirty="0"/>
              <a:t> 檔案</a:t>
            </a:r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32AA93-7468-DA97-C4E3-4D59A595A08B}"/>
              </a:ext>
            </a:extLst>
          </p:cNvPr>
          <p:cNvSpPr txBox="1"/>
          <p:nvPr/>
        </p:nvSpPr>
        <p:spPr>
          <a:xfrm>
            <a:off x="4330195" y="1960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ED1501-2113-F9CD-55A4-40486C8B0E2B}"/>
              </a:ext>
            </a:extLst>
          </p:cNvPr>
          <p:cNvSpPr txBox="1"/>
          <p:nvPr/>
        </p:nvSpPr>
        <p:spPr>
          <a:xfrm>
            <a:off x="4653339" y="1919462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點選 欲上傳檔案位置及上傳檔案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07EA13F-F164-1F4D-9DB1-2C2254145E68}"/>
              </a:ext>
            </a:extLst>
          </p:cNvPr>
          <p:cNvCxnSpPr>
            <a:cxnSpLocks/>
          </p:cNvCxnSpPr>
          <p:nvPr/>
        </p:nvCxnSpPr>
        <p:spPr>
          <a:xfrm flipH="1">
            <a:off x="1569685" y="2330059"/>
            <a:ext cx="3851436" cy="1747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4EBD05B-121E-F656-9513-5FECE4FFA208}"/>
              </a:ext>
            </a:extLst>
          </p:cNvPr>
          <p:cNvCxnSpPr>
            <a:cxnSpLocks/>
          </p:cNvCxnSpPr>
          <p:nvPr/>
        </p:nvCxnSpPr>
        <p:spPr>
          <a:xfrm flipH="1">
            <a:off x="2937837" y="2330059"/>
            <a:ext cx="3424091" cy="3147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2329DC7-7C42-8BB4-1797-3F0ACC55ACE0}"/>
              </a:ext>
            </a:extLst>
          </p:cNvPr>
          <p:cNvSpPr/>
          <p:nvPr/>
        </p:nvSpPr>
        <p:spPr>
          <a:xfrm>
            <a:off x="2005980" y="5457075"/>
            <a:ext cx="4261971" cy="388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3DF375-DD7F-7F3B-CBBB-FF0CF115BB78}"/>
              </a:ext>
            </a:extLst>
          </p:cNvPr>
          <p:cNvSpPr/>
          <p:nvPr/>
        </p:nvSpPr>
        <p:spPr>
          <a:xfrm>
            <a:off x="6341832" y="5774760"/>
            <a:ext cx="84869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159480D-153C-720F-334D-5CB83C397846}"/>
              </a:ext>
            </a:extLst>
          </p:cNvPr>
          <p:cNvCxnSpPr>
            <a:cxnSpLocks/>
          </p:cNvCxnSpPr>
          <p:nvPr/>
        </p:nvCxnSpPr>
        <p:spPr>
          <a:xfrm flipH="1">
            <a:off x="6947960" y="5310500"/>
            <a:ext cx="603421" cy="355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3FBED26-4AFA-9D1F-8871-3BF90AC31D99}"/>
              </a:ext>
            </a:extLst>
          </p:cNvPr>
          <p:cNvSpPr txBox="1"/>
          <p:nvPr/>
        </p:nvSpPr>
        <p:spPr>
          <a:xfrm>
            <a:off x="7016073" y="4941168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F167260-75B6-1898-9C83-5B56A95B1F29}"/>
              </a:ext>
            </a:extLst>
          </p:cNvPr>
          <p:cNvSpPr txBox="1"/>
          <p:nvPr/>
        </p:nvSpPr>
        <p:spPr>
          <a:xfrm>
            <a:off x="7293785" y="4941168"/>
            <a:ext cx="10747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65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82959457-0314-25E3-0C04-03D257A6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2" y="2420888"/>
            <a:ext cx="8783276" cy="407726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76A4AD4-3A7F-4918-1CAD-A4AF10965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1321761-450C-2390-8CDC-9CAEC775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完成上傳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3218538-5820-5797-B97F-028F6749C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31" y="934945"/>
            <a:ext cx="8287907" cy="134321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F543273-287D-9F39-E333-8C2D59F94158}"/>
              </a:ext>
            </a:extLst>
          </p:cNvPr>
          <p:cNvSpPr/>
          <p:nvPr/>
        </p:nvSpPr>
        <p:spPr>
          <a:xfrm>
            <a:off x="4067944" y="1351745"/>
            <a:ext cx="1445725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4CF30B7-A5AB-B072-12C3-F6B5568F3300}"/>
              </a:ext>
            </a:extLst>
          </p:cNvPr>
          <p:cNvCxnSpPr>
            <a:cxnSpLocks/>
          </p:cNvCxnSpPr>
          <p:nvPr/>
        </p:nvCxnSpPr>
        <p:spPr>
          <a:xfrm>
            <a:off x="3004205" y="1495761"/>
            <a:ext cx="9197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3564AB9-1389-EECA-F17D-C246161999CA}"/>
              </a:ext>
            </a:extLst>
          </p:cNvPr>
          <p:cNvSpPr txBox="1"/>
          <p:nvPr/>
        </p:nvSpPr>
        <p:spPr>
          <a:xfrm>
            <a:off x="1569680" y="1361038"/>
            <a:ext cx="14104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 err="1"/>
              <a:t>Reclace</a:t>
            </a:r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7A14BE-0BAC-8774-5AA1-0FADC66B63F6}"/>
              </a:ext>
            </a:extLst>
          </p:cNvPr>
          <p:cNvSpPr txBox="1"/>
          <p:nvPr/>
        </p:nvSpPr>
        <p:spPr>
          <a:xfrm>
            <a:off x="1241158" y="1347405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D266FA-7574-02AB-CD00-5DD4739D39F9}"/>
              </a:ext>
            </a:extLst>
          </p:cNvPr>
          <p:cNvSpPr/>
          <p:nvPr/>
        </p:nvSpPr>
        <p:spPr>
          <a:xfrm>
            <a:off x="2758744" y="5387248"/>
            <a:ext cx="6192688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D4D7838-D0F5-D707-D497-5881B95069E1}"/>
              </a:ext>
            </a:extLst>
          </p:cNvPr>
          <p:cNvCxnSpPr>
            <a:cxnSpLocks/>
          </p:cNvCxnSpPr>
          <p:nvPr/>
        </p:nvCxnSpPr>
        <p:spPr>
          <a:xfrm flipH="1">
            <a:off x="3838864" y="4752758"/>
            <a:ext cx="792088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B1E599-8579-8660-11E3-132B815582A2}"/>
              </a:ext>
            </a:extLst>
          </p:cNvPr>
          <p:cNvSpPr txBox="1"/>
          <p:nvPr/>
        </p:nvSpPr>
        <p:spPr>
          <a:xfrm>
            <a:off x="4918984" y="4479644"/>
            <a:ext cx="403244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完成上傳 </a:t>
            </a:r>
            <a:r>
              <a:rPr lang="en-US" altLang="zh-TW" dirty="0"/>
              <a:t>“furnace</a:t>
            </a:r>
            <a:r>
              <a:rPr lang="zh-TW" altLang="en-US" dirty="0"/>
              <a:t>機況即時查詢</a:t>
            </a:r>
            <a:r>
              <a:rPr lang="en-US" altLang="zh-TW" dirty="0"/>
              <a:t>.</a:t>
            </a:r>
            <a:r>
              <a:rPr lang="en-US" altLang="zh-TW" dirty="0" err="1"/>
              <a:t>xlsm</a:t>
            </a:r>
            <a:r>
              <a:rPr lang="en-US" altLang="zh-TW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11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21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異常狀況手動更新</a:t>
            </a:r>
            <a:r>
              <a:rPr kumimoji="0" lang="en-US" altLang="zh-TW" sz="2800" dirty="0"/>
              <a:t>(</a:t>
            </a:r>
            <a:r>
              <a:rPr kumimoji="0" lang="zh-TW" altLang="en-US" sz="2800" dirty="0"/>
              <a:t>變更資料庫</a:t>
            </a:r>
            <a:r>
              <a:rPr kumimoji="0" lang="en-US" altLang="zh-TW" sz="2800" dirty="0"/>
              <a:t>)</a:t>
            </a:r>
            <a:r>
              <a:rPr kumimoji="0" lang="zh-TW" altLang="en-US" sz="2800" dirty="0"/>
              <a:t>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2567205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D01F313-FA18-2B8A-AFA3-83ABF02B4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17"/>
          <a:stretch/>
        </p:blipFill>
        <p:spPr>
          <a:xfrm>
            <a:off x="0" y="1412553"/>
            <a:ext cx="9144000" cy="514411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28310E4-3465-9EF0-86B2-AB2B484CD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9146D72-0682-1687-EE62-5246C6AA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dirty="0"/>
              <a:t>開啟 異常狀況手動更新</a:t>
            </a:r>
            <a:r>
              <a:rPr lang="en-US" altLang="zh-TW" sz="2400" dirty="0"/>
              <a:t>.</a:t>
            </a:r>
            <a:r>
              <a:rPr lang="en-US" altLang="zh-TW" sz="2400" dirty="0" err="1"/>
              <a:t>xlsm</a:t>
            </a:r>
            <a:r>
              <a:rPr lang="zh-TW" altLang="en-US" sz="2400" dirty="0"/>
              <a:t> 檔案</a:t>
            </a:r>
            <a:endParaRPr 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ECE59A-6759-ADAA-36DB-AB355A7498B0}"/>
              </a:ext>
            </a:extLst>
          </p:cNvPr>
          <p:cNvSpPr/>
          <p:nvPr/>
        </p:nvSpPr>
        <p:spPr>
          <a:xfrm>
            <a:off x="2002507" y="1391663"/>
            <a:ext cx="37076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662A262-076F-135C-03C7-1199BFA4FCAF}"/>
              </a:ext>
            </a:extLst>
          </p:cNvPr>
          <p:cNvCxnSpPr>
            <a:cxnSpLocks/>
          </p:cNvCxnSpPr>
          <p:nvPr/>
        </p:nvCxnSpPr>
        <p:spPr>
          <a:xfrm>
            <a:off x="1648869" y="1347390"/>
            <a:ext cx="261026" cy="134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1AA538F-2A07-F84F-B8CA-63B1FDEC4846}"/>
              </a:ext>
            </a:extLst>
          </p:cNvPr>
          <p:cNvSpPr/>
          <p:nvPr/>
        </p:nvSpPr>
        <p:spPr>
          <a:xfrm>
            <a:off x="7667916" y="2636912"/>
            <a:ext cx="1476083" cy="393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FCB1463-E21F-903A-60C2-7D22A62E7FCF}"/>
              </a:ext>
            </a:extLst>
          </p:cNvPr>
          <p:cNvCxnSpPr>
            <a:cxnSpLocks/>
          </p:cNvCxnSpPr>
          <p:nvPr/>
        </p:nvCxnSpPr>
        <p:spPr>
          <a:xfrm>
            <a:off x="7888204" y="1574601"/>
            <a:ext cx="0" cy="15663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5E16BBD-3511-1D57-5D3D-81DC08FA52D3}"/>
              </a:ext>
            </a:extLst>
          </p:cNvPr>
          <p:cNvCxnSpPr>
            <a:cxnSpLocks/>
          </p:cNvCxnSpPr>
          <p:nvPr/>
        </p:nvCxnSpPr>
        <p:spPr>
          <a:xfrm flipV="1">
            <a:off x="3278527" y="1910233"/>
            <a:ext cx="78371" cy="591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EAC1461-E8CB-0DB6-5530-3E6066A03A54}"/>
              </a:ext>
            </a:extLst>
          </p:cNvPr>
          <p:cNvSpPr/>
          <p:nvPr/>
        </p:nvSpPr>
        <p:spPr>
          <a:xfrm>
            <a:off x="2904664" y="1594500"/>
            <a:ext cx="803239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D040BD1-3016-A111-F3E8-5E74E1B12148}"/>
              </a:ext>
            </a:extLst>
          </p:cNvPr>
          <p:cNvSpPr txBox="1"/>
          <p:nvPr/>
        </p:nvSpPr>
        <p:spPr>
          <a:xfrm>
            <a:off x="568636" y="973882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2A3229-8635-1290-2A6B-81D381A18432}"/>
              </a:ext>
            </a:extLst>
          </p:cNvPr>
          <p:cNvSpPr txBox="1"/>
          <p:nvPr/>
        </p:nvSpPr>
        <p:spPr>
          <a:xfrm>
            <a:off x="2973830" y="2401397"/>
            <a:ext cx="389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C6A3844-27B9-4270-B571-B9EE7D8FAC27}"/>
              </a:ext>
            </a:extLst>
          </p:cNvPr>
          <p:cNvSpPr txBox="1"/>
          <p:nvPr/>
        </p:nvSpPr>
        <p:spPr>
          <a:xfrm>
            <a:off x="868826" y="1010640"/>
            <a:ext cx="107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資料</a:t>
            </a:r>
            <a:endParaRPr 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17F9709-354E-3344-46EA-BE1DA5FC0BC2}"/>
              </a:ext>
            </a:extLst>
          </p:cNvPr>
          <p:cNvSpPr txBox="1"/>
          <p:nvPr/>
        </p:nvSpPr>
        <p:spPr>
          <a:xfrm>
            <a:off x="3278527" y="2413481"/>
            <a:ext cx="1622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查詢與連線</a:t>
            </a:r>
            <a:endParaRPr 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17EDAD6-76FE-92C3-D687-E238D386B69E}"/>
              </a:ext>
            </a:extLst>
          </p:cNvPr>
          <p:cNvSpPr txBox="1"/>
          <p:nvPr/>
        </p:nvSpPr>
        <p:spPr>
          <a:xfrm>
            <a:off x="6856524" y="1205269"/>
            <a:ext cx="2107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編輯 </a:t>
            </a:r>
            <a:r>
              <a:rPr lang="en-US" altLang="zh-TW" dirty="0"/>
              <a:t>274 </a:t>
            </a:r>
            <a:r>
              <a:rPr lang="zh-TW" altLang="en-US" dirty="0"/>
              <a:t>個連線</a:t>
            </a:r>
            <a:endParaRPr 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F935F0D-69EE-493E-2112-C683073A4A71}"/>
              </a:ext>
            </a:extLst>
          </p:cNvPr>
          <p:cNvSpPr txBox="1"/>
          <p:nvPr/>
        </p:nvSpPr>
        <p:spPr>
          <a:xfrm>
            <a:off x="6536215" y="1242788"/>
            <a:ext cx="389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721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278B636-89C9-74BB-D056-92AF3545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80" y="1108196"/>
            <a:ext cx="7201905" cy="543000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B1C2F9C-07FA-B452-3493-5886A9956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9CDDEB4-A6C3-78B4-44B1-0EBD55C8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 </a:t>
            </a:r>
            <a:r>
              <a:rPr lang="zh-TW" altLang="en-US" b="1" dirty="0"/>
              <a:t>來自 </a:t>
            </a:r>
            <a:r>
              <a:rPr lang="en-US" altLang="zh-TW" b="1" dirty="0"/>
              <a:t>NTHCCIMDB01-0000 </a:t>
            </a:r>
            <a:r>
              <a:rPr lang="zh-TW" altLang="en-US" b="1" dirty="0"/>
              <a:t>的查詢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AF98F8-DD0E-108A-1078-E864F6A3B943}"/>
              </a:ext>
            </a:extLst>
          </p:cNvPr>
          <p:cNvSpPr/>
          <p:nvPr/>
        </p:nvSpPr>
        <p:spPr>
          <a:xfrm>
            <a:off x="1598494" y="2132856"/>
            <a:ext cx="569935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5895D48-BB5D-1980-8AC8-903D635EB3D3}"/>
              </a:ext>
            </a:extLst>
          </p:cNvPr>
          <p:cNvCxnSpPr>
            <a:cxnSpLocks/>
          </p:cNvCxnSpPr>
          <p:nvPr/>
        </p:nvCxnSpPr>
        <p:spPr>
          <a:xfrm>
            <a:off x="1259632" y="1146351"/>
            <a:ext cx="432048" cy="842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7514DC-8A7F-5F84-4E35-DCD0CEDA749A}"/>
              </a:ext>
            </a:extLst>
          </p:cNvPr>
          <p:cNvSpPr txBox="1"/>
          <p:nvPr/>
        </p:nvSpPr>
        <p:spPr>
          <a:xfrm>
            <a:off x="894463" y="780168"/>
            <a:ext cx="107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定義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862E27-08DB-9F5C-AF8D-58E91D9C5C82}"/>
              </a:ext>
            </a:extLst>
          </p:cNvPr>
          <p:cNvSpPr/>
          <p:nvPr/>
        </p:nvSpPr>
        <p:spPr>
          <a:xfrm>
            <a:off x="5292080" y="2132856"/>
            <a:ext cx="2692805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EFB0D32-0B80-9FDC-4EFC-2CAE93A8B4D8}"/>
              </a:ext>
            </a:extLst>
          </p:cNvPr>
          <p:cNvCxnSpPr>
            <a:cxnSpLocks/>
          </p:cNvCxnSpPr>
          <p:nvPr/>
        </p:nvCxnSpPr>
        <p:spPr>
          <a:xfrm flipV="1">
            <a:off x="4584513" y="2367997"/>
            <a:ext cx="624218" cy="7236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90877C6-0A07-0182-4992-64BF40338978}"/>
              </a:ext>
            </a:extLst>
          </p:cNvPr>
          <p:cNvSpPr txBox="1"/>
          <p:nvPr/>
        </p:nvSpPr>
        <p:spPr>
          <a:xfrm>
            <a:off x="4192652" y="3059668"/>
            <a:ext cx="458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點擊 </a:t>
            </a:r>
            <a:r>
              <a:rPr lang="en-US" altLang="zh-TW" b="1" dirty="0"/>
              <a:t>NTHCCIMDB01-0000 </a:t>
            </a:r>
            <a:r>
              <a:rPr lang="zh-TW" altLang="en-US" b="1" dirty="0"/>
              <a:t>的查詢</a:t>
            </a:r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9C766B0-A065-BEBE-ED2C-25D86C64618A}"/>
              </a:ext>
            </a:extLst>
          </p:cNvPr>
          <p:cNvSpPr txBox="1"/>
          <p:nvPr/>
        </p:nvSpPr>
        <p:spPr>
          <a:xfrm>
            <a:off x="562691" y="797142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46BF8E5-D282-C276-81D8-661833443644}"/>
              </a:ext>
            </a:extLst>
          </p:cNvPr>
          <p:cNvSpPr txBox="1"/>
          <p:nvPr/>
        </p:nvSpPr>
        <p:spPr>
          <a:xfrm>
            <a:off x="3803546" y="3059668"/>
            <a:ext cx="389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57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A743533-C323-056C-0342-56847A59D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77" y="1407745"/>
            <a:ext cx="6563641" cy="547763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CDB206-BBEC-D192-BB9B-1BA0ECC38F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A180371-5CCF-592A-B6E4-041D389D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504056"/>
          </a:xfrm>
        </p:spPr>
        <p:txBody>
          <a:bodyPr/>
          <a:lstStyle/>
          <a:p>
            <a:r>
              <a:rPr lang="zh-TW" altLang="en-US" dirty="0"/>
              <a:t>點擊 </a:t>
            </a:r>
            <a:r>
              <a:rPr lang="zh-TW" altLang="en-US" b="1" dirty="0"/>
              <a:t>來自 </a:t>
            </a:r>
            <a:r>
              <a:rPr lang="en-US" altLang="zh-TW" b="1" dirty="0"/>
              <a:t>MS Access Database </a:t>
            </a:r>
            <a:r>
              <a:rPr lang="zh-TW" altLang="en-US" b="1" dirty="0"/>
              <a:t>的查詢</a:t>
            </a:r>
            <a:endParaRPr 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65E250C-722A-0362-23F1-961F40ADB5E3}"/>
              </a:ext>
            </a:extLst>
          </p:cNvPr>
          <p:cNvSpPr txBox="1"/>
          <p:nvPr/>
        </p:nvSpPr>
        <p:spPr>
          <a:xfrm>
            <a:off x="1919424" y="2043200"/>
            <a:ext cx="41654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99FF"/>
                </a:highlight>
              </a:rPr>
              <a:t>DSN=NTHCCIMDB01;UID=fab2;PWD=fab2</a:t>
            </a:r>
          </a:p>
          <a:p>
            <a:r>
              <a:rPr lang="en-US" b="1" dirty="0">
                <a:highlight>
                  <a:srgbClr val="FF99FF"/>
                </a:highlight>
              </a:rPr>
              <a:t>DATABASE=ADC2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F3C2582-D56E-07DE-B98A-FB3411B107C6}"/>
              </a:ext>
            </a:extLst>
          </p:cNvPr>
          <p:cNvCxnSpPr>
            <a:cxnSpLocks/>
          </p:cNvCxnSpPr>
          <p:nvPr/>
        </p:nvCxnSpPr>
        <p:spPr>
          <a:xfrm>
            <a:off x="3460541" y="2605258"/>
            <a:ext cx="715230" cy="1183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2C336E8-A02E-E420-8A7C-CCF437BA59EB}"/>
              </a:ext>
            </a:extLst>
          </p:cNvPr>
          <p:cNvCxnSpPr>
            <a:cxnSpLocks/>
          </p:cNvCxnSpPr>
          <p:nvPr/>
        </p:nvCxnSpPr>
        <p:spPr>
          <a:xfrm flipH="1">
            <a:off x="2946747" y="4768239"/>
            <a:ext cx="129338" cy="5450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6B372A1-8D70-7A33-FDA0-66E06295C372}"/>
              </a:ext>
            </a:extLst>
          </p:cNvPr>
          <p:cNvCxnSpPr>
            <a:cxnSpLocks/>
          </p:cNvCxnSpPr>
          <p:nvPr/>
        </p:nvCxnSpPr>
        <p:spPr>
          <a:xfrm flipH="1">
            <a:off x="4548330" y="2430076"/>
            <a:ext cx="178006" cy="1227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C23CAC4-E249-E7A8-7AE5-D9F7D8935E72}"/>
              </a:ext>
            </a:extLst>
          </p:cNvPr>
          <p:cNvSpPr/>
          <p:nvPr/>
        </p:nvSpPr>
        <p:spPr>
          <a:xfrm>
            <a:off x="4175771" y="6525344"/>
            <a:ext cx="74511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F841909-C98B-274C-33FD-E42F30E181E2}"/>
              </a:ext>
            </a:extLst>
          </p:cNvPr>
          <p:cNvCxnSpPr>
            <a:cxnSpLocks/>
          </p:cNvCxnSpPr>
          <p:nvPr/>
        </p:nvCxnSpPr>
        <p:spPr>
          <a:xfrm>
            <a:off x="4658223" y="6128890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5962D1F-ACF5-1ED5-1DA5-44D7F9FF75F1}"/>
              </a:ext>
            </a:extLst>
          </p:cNvPr>
          <p:cNvSpPr txBox="1"/>
          <p:nvPr/>
        </p:nvSpPr>
        <p:spPr>
          <a:xfrm>
            <a:off x="4726336" y="5691752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4953F37-0917-6FB5-62BB-094376031F27}"/>
              </a:ext>
            </a:extLst>
          </p:cNvPr>
          <p:cNvSpPr txBox="1"/>
          <p:nvPr/>
        </p:nvSpPr>
        <p:spPr>
          <a:xfrm>
            <a:off x="5004048" y="5691752"/>
            <a:ext cx="107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確定</a:t>
            </a:r>
            <a:endParaRPr 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105146A-48D5-8871-B037-79E9DBDEA0FC}"/>
              </a:ext>
            </a:extLst>
          </p:cNvPr>
          <p:cNvSpPr txBox="1"/>
          <p:nvPr/>
        </p:nvSpPr>
        <p:spPr>
          <a:xfrm>
            <a:off x="1381378" y="2004052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1C152B5-3D5E-948A-E955-C289390E9591}"/>
              </a:ext>
            </a:extLst>
          </p:cNvPr>
          <p:cNvSpPr txBox="1"/>
          <p:nvPr/>
        </p:nvSpPr>
        <p:spPr>
          <a:xfrm>
            <a:off x="2575487" y="4376605"/>
            <a:ext cx="4165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99FF"/>
                </a:highlight>
              </a:rPr>
              <a:t>FROM ADC2.</a:t>
            </a:r>
            <a:r>
              <a:rPr lang="zh-TW" altLang="en-US" b="1" dirty="0">
                <a:highlight>
                  <a:srgbClr val="FF99FF"/>
                </a:highlight>
              </a:rPr>
              <a:t> </a:t>
            </a:r>
            <a:endParaRPr lang="en-US" b="1" dirty="0">
              <a:highlight>
                <a:srgbClr val="FF99FF"/>
              </a:highlight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9C80D8C-7EAA-5BE8-BEE3-A8BDEC47A838}"/>
              </a:ext>
            </a:extLst>
          </p:cNvPr>
          <p:cNvSpPr txBox="1"/>
          <p:nvPr/>
        </p:nvSpPr>
        <p:spPr>
          <a:xfrm>
            <a:off x="5130940" y="2628975"/>
            <a:ext cx="3489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修改成</a:t>
            </a:r>
            <a:endParaRPr lang="en-US" altLang="zh-TW" b="1" dirty="0"/>
          </a:p>
          <a:p>
            <a:r>
              <a:rPr lang="en-US" b="1" dirty="0"/>
              <a:t>DSN=</a:t>
            </a:r>
            <a:r>
              <a:rPr lang="en-US" altLang="zh-TW" b="1" dirty="0">
                <a:solidFill>
                  <a:srgbClr val="FF0000"/>
                </a:solidFill>
              </a:rPr>
              <a:t>?????</a:t>
            </a:r>
            <a:r>
              <a:rPr lang="en-US" b="1" dirty="0"/>
              <a:t>;UID=</a:t>
            </a:r>
            <a:r>
              <a:rPr lang="en-US" altLang="zh-TW" b="1" dirty="0">
                <a:solidFill>
                  <a:srgbClr val="FF0000"/>
                </a:solidFill>
              </a:rPr>
              <a:t>???</a:t>
            </a:r>
            <a:r>
              <a:rPr lang="en-US" b="1" dirty="0"/>
              <a:t>;PWD=</a:t>
            </a:r>
            <a:r>
              <a:rPr lang="en-US" altLang="zh-TW" b="1" dirty="0">
                <a:solidFill>
                  <a:srgbClr val="FF0000"/>
                </a:solidFill>
              </a:rPr>
              <a:t>????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DATABASE=</a:t>
            </a:r>
            <a:r>
              <a:rPr lang="en-US" altLang="zh-TW" b="1" dirty="0">
                <a:solidFill>
                  <a:srgbClr val="FF0000"/>
                </a:solidFill>
              </a:rPr>
              <a:t>???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6129F26-80C7-DC3C-BCB9-61295FD44E69}"/>
              </a:ext>
            </a:extLst>
          </p:cNvPr>
          <p:cNvSpPr txBox="1"/>
          <p:nvPr/>
        </p:nvSpPr>
        <p:spPr>
          <a:xfrm>
            <a:off x="4520091" y="4720532"/>
            <a:ext cx="2355649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修改成</a:t>
            </a:r>
            <a:endParaRPr lang="en-US" altLang="zh-TW" b="1" dirty="0"/>
          </a:p>
          <a:p>
            <a:r>
              <a:rPr lang="en-US" b="1" dirty="0"/>
              <a:t>FROM </a:t>
            </a:r>
            <a:r>
              <a:rPr lang="en-US" altLang="zh-TW" b="1" dirty="0">
                <a:solidFill>
                  <a:srgbClr val="FF0000"/>
                </a:solidFill>
              </a:rPr>
              <a:t>???</a:t>
            </a:r>
            <a:r>
              <a:rPr lang="en-US" b="1" dirty="0"/>
              <a:t>.</a:t>
            </a:r>
            <a:r>
              <a:rPr lang="zh-TW" altLang="en-US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7013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9EB730D-5A0D-1F8A-CB33-C2079A76C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867" y="1045930"/>
            <a:ext cx="3143689" cy="562053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8B95BA7-2A55-0402-F80B-0368640850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0CA0E5A-564E-51DE-5CEF-A5BECAC5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依序編輯 </a:t>
            </a:r>
            <a:r>
              <a:rPr lang="en-US" altLang="zh-TW" dirty="0"/>
              <a:t>274</a:t>
            </a:r>
            <a:r>
              <a:rPr lang="zh-TW" altLang="en-US" dirty="0"/>
              <a:t> 個連線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8E8D58-2F79-3D73-505D-D47335ED2AE4}"/>
              </a:ext>
            </a:extLst>
          </p:cNvPr>
          <p:cNvSpPr/>
          <p:nvPr/>
        </p:nvSpPr>
        <p:spPr>
          <a:xfrm>
            <a:off x="2866530" y="1772816"/>
            <a:ext cx="3073622" cy="4929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D672F4C-4658-F9CE-024B-3FA567C8C5D1}"/>
              </a:ext>
            </a:extLst>
          </p:cNvPr>
          <p:cNvCxnSpPr>
            <a:cxnSpLocks/>
          </p:cNvCxnSpPr>
          <p:nvPr/>
        </p:nvCxnSpPr>
        <p:spPr>
          <a:xfrm flipH="1">
            <a:off x="3491880" y="908720"/>
            <a:ext cx="792088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53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C31720F-5C00-1EA1-10C1-1705B02EAB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31EB2B7-A7DF-B4FA-C297-5B107E6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機台報表有分反應 </a:t>
            </a:r>
            <a:r>
              <a:rPr lang="en-US" altLang="zh-TW" dirty="0"/>
              <a:t>(</a:t>
            </a:r>
            <a:r>
              <a:rPr lang="zh-TW" altLang="en-US" dirty="0"/>
              <a:t>前 </a:t>
            </a:r>
            <a:r>
              <a:rPr lang="en-US" altLang="zh-TW" dirty="0"/>
              <a:t>/ </a:t>
            </a:r>
            <a:r>
              <a:rPr lang="zh-TW" altLang="en-US" dirty="0"/>
              <a:t>中 </a:t>
            </a:r>
            <a:r>
              <a:rPr lang="en-US" altLang="zh-TW" dirty="0"/>
              <a:t>/ </a:t>
            </a:r>
            <a:r>
              <a:rPr lang="zh-TW" altLang="en-US" dirty="0"/>
              <a:t>後 及 </a:t>
            </a:r>
            <a:r>
              <a:rPr lang="en-US" altLang="zh-TW" dirty="0"/>
              <a:t>unknown)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EC516E-3504-D45C-D47B-4F3842C03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31" y="1135606"/>
            <a:ext cx="7920880" cy="55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58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05BA46-057C-97C0-FE21-E242F0F575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29F581-F48E-2BD7-0514-CAC7AC51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機台報表有分反應 設定如下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0AE0A6-BD64-5D98-7E8C-CAA1DB97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7" y="1417506"/>
            <a:ext cx="9144000" cy="493058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B75B8F6-6B3A-A2EB-A57F-67024B2EE17A}"/>
              </a:ext>
            </a:extLst>
          </p:cNvPr>
          <p:cNvSpPr/>
          <p:nvPr/>
        </p:nvSpPr>
        <p:spPr>
          <a:xfrm>
            <a:off x="-7937" y="1878687"/>
            <a:ext cx="2419697" cy="40609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9C33B3B-2B89-DAD4-7305-627999C9F83C}"/>
              </a:ext>
            </a:extLst>
          </p:cNvPr>
          <p:cNvCxnSpPr>
            <a:cxnSpLocks/>
          </p:cNvCxnSpPr>
          <p:nvPr/>
        </p:nvCxnSpPr>
        <p:spPr>
          <a:xfrm>
            <a:off x="1029760" y="1307438"/>
            <a:ext cx="0" cy="508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63ADC4F-F08B-1501-A68A-4BA52B99B325}"/>
              </a:ext>
            </a:extLst>
          </p:cNvPr>
          <p:cNvSpPr/>
          <p:nvPr/>
        </p:nvSpPr>
        <p:spPr>
          <a:xfrm>
            <a:off x="2555777" y="1852314"/>
            <a:ext cx="1944216" cy="40609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F86C72-DF44-6AAD-7C26-0AF3EEE4E477}"/>
              </a:ext>
            </a:extLst>
          </p:cNvPr>
          <p:cNvSpPr/>
          <p:nvPr/>
        </p:nvSpPr>
        <p:spPr>
          <a:xfrm>
            <a:off x="4618402" y="1855807"/>
            <a:ext cx="1944216" cy="40609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5BACC7-A89C-756D-CEDB-5E62E4EC86E8}"/>
              </a:ext>
            </a:extLst>
          </p:cNvPr>
          <p:cNvSpPr/>
          <p:nvPr/>
        </p:nvSpPr>
        <p:spPr>
          <a:xfrm>
            <a:off x="6706635" y="1878687"/>
            <a:ext cx="1944216" cy="40609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93CB966-E6F7-6A7E-92E0-D0BDB4039935}"/>
              </a:ext>
            </a:extLst>
          </p:cNvPr>
          <p:cNvSpPr txBox="1"/>
          <p:nvPr/>
        </p:nvSpPr>
        <p:spPr>
          <a:xfrm>
            <a:off x="566714" y="938106"/>
            <a:ext cx="91373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反應前</a:t>
            </a:r>
            <a:endParaRPr 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4BEBEF6-2B20-5B59-920F-E5BBA7C4A584}"/>
              </a:ext>
            </a:extLst>
          </p:cNvPr>
          <p:cNvCxnSpPr>
            <a:cxnSpLocks/>
          </p:cNvCxnSpPr>
          <p:nvPr/>
        </p:nvCxnSpPr>
        <p:spPr>
          <a:xfrm>
            <a:off x="3419872" y="1325316"/>
            <a:ext cx="0" cy="508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020E66F-6C95-D97B-6E88-C4E60BD7A4D7}"/>
              </a:ext>
            </a:extLst>
          </p:cNvPr>
          <p:cNvSpPr txBox="1"/>
          <p:nvPr/>
        </p:nvSpPr>
        <p:spPr>
          <a:xfrm>
            <a:off x="2956826" y="955984"/>
            <a:ext cx="91373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反應中</a:t>
            </a:r>
            <a:endParaRPr 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FEAB9F7-2079-C497-EB59-BC0422AEEBB1}"/>
              </a:ext>
            </a:extLst>
          </p:cNvPr>
          <p:cNvCxnSpPr>
            <a:cxnSpLocks/>
          </p:cNvCxnSpPr>
          <p:nvPr/>
        </p:nvCxnSpPr>
        <p:spPr>
          <a:xfrm>
            <a:off x="5508104" y="1333045"/>
            <a:ext cx="0" cy="508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0E2737C-EC67-27AA-C5AC-43A079B15FC7}"/>
              </a:ext>
            </a:extLst>
          </p:cNvPr>
          <p:cNvSpPr txBox="1"/>
          <p:nvPr/>
        </p:nvSpPr>
        <p:spPr>
          <a:xfrm>
            <a:off x="5045058" y="963713"/>
            <a:ext cx="91373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反應後</a:t>
            </a:r>
            <a:endParaRPr 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3773D36-3C8C-DA26-009C-65CD12525893}"/>
              </a:ext>
            </a:extLst>
          </p:cNvPr>
          <p:cNvCxnSpPr>
            <a:cxnSpLocks/>
          </p:cNvCxnSpPr>
          <p:nvPr/>
        </p:nvCxnSpPr>
        <p:spPr>
          <a:xfrm>
            <a:off x="7630596" y="1326528"/>
            <a:ext cx="0" cy="508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E251795-C20F-162E-3142-86CEC0FB9DD3}"/>
              </a:ext>
            </a:extLst>
          </p:cNvPr>
          <p:cNvSpPr txBox="1"/>
          <p:nvPr/>
        </p:nvSpPr>
        <p:spPr>
          <a:xfrm>
            <a:off x="6829741" y="946992"/>
            <a:ext cx="160171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反應</a:t>
            </a:r>
            <a:r>
              <a:rPr lang="en-US" altLang="zh-TW" dirty="0"/>
              <a:t>unknown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4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D901F00C-1C3A-16AD-54D3-23F4F12C8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58" y="5899175"/>
            <a:ext cx="7068536" cy="59063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E1E0BDD-D3CF-C576-DC18-D796E67EC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" y="4865854"/>
            <a:ext cx="7220958" cy="5620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2962F89-5B1F-A0AF-5A9D-B390C6CB2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36" y="1797335"/>
            <a:ext cx="7230484" cy="172426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4B278E-438D-BEAF-4094-1C25FC3CDB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8D93C29-4F1D-242F-17ED-7D4C80C0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45967CF-F423-95B2-EA89-99C2428DAEE4}"/>
              </a:ext>
            </a:extLst>
          </p:cNvPr>
          <p:cNvCxnSpPr>
            <a:cxnSpLocks/>
          </p:cNvCxnSpPr>
          <p:nvPr/>
        </p:nvCxnSpPr>
        <p:spPr>
          <a:xfrm flipH="1">
            <a:off x="3640476" y="1829553"/>
            <a:ext cx="393512" cy="479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BF99D710-9C74-3B52-F241-2E5543CA3D43}"/>
              </a:ext>
            </a:extLst>
          </p:cNvPr>
          <p:cNvSpPr/>
          <p:nvPr/>
        </p:nvSpPr>
        <p:spPr>
          <a:xfrm>
            <a:off x="3071472" y="2498098"/>
            <a:ext cx="807851" cy="854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4CEA86-868F-171B-9508-B60EF61A852A}"/>
              </a:ext>
            </a:extLst>
          </p:cNvPr>
          <p:cNvSpPr txBox="1"/>
          <p:nvPr/>
        </p:nvSpPr>
        <p:spPr>
          <a:xfrm>
            <a:off x="4061599" y="1446159"/>
            <a:ext cx="3274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重複 按 全部重新整理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次</a:t>
            </a:r>
            <a:endParaRPr 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1C33A5A-A985-9387-452F-2499A58E7B35}"/>
              </a:ext>
            </a:extLst>
          </p:cNvPr>
          <p:cNvCxnSpPr>
            <a:cxnSpLocks/>
          </p:cNvCxnSpPr>
          <p:nvPr/>
        </p:nvCxnSpPr>
        <p:spPr>
          <a:xfrm flipH="1">
            <a:off x="2357233" y="4566219"/>
            <a:ext cx="2430791" cy="691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8C35FE8-77CF-6328-CF6B-04EBB12DC986}"/>
              </a:ext>
            </a:extLst>
          </p:cNvPr>
          <p:cNvSpPr/>
          <p:nvPr/>
        </p:nvSpPr>
        <p:spPr>
          <a:xfrm>
            <a:off x="735635" y="4843779"/>
            <a:ext cx="1748134" cy="602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7446CE0-AE6A-E5AA-77F9-DA36DFD0DC68}"/>
              </a:ext>
            </a:extLst>
          </p:cNvPr>
          <p:cNvSpPr txBox="1"/>
          <p:nvPr/>
        </p:nvSpPr>
        <p:spPr>
          <a:xfrm>
            <a:off x="5078088" y="4294729"/>
            <a:ext cx="3958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檔案左下角顯示 </a:t>
            </a:r>
            <a:r>
              <a:rPr lang="en-US" altLang="zh-TW" dirty="0"/>
              <a:t>“</a:t>
            </a:r>
            <a:r>
              <a:rPr lang="zh-TW" altLang="en-US" dirty="0"/>
              <a:t>正在執行背景查詢</a:t>
            </a:r>
            <a:r>
              <a:rPr lang="en-US" altLang="zh-TW" dirty="0"/>
              <a:t>”</a:t>
            </a:r>
            <a:endParaRPr 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63BEAD6-C832-08F9-9EA4-E8EC2FE7DBCD}"/>
              </a:ext>
            </a:extLst>
          </p:cNvPr>
          <p:cNvSpPr txBox="1"/>
          <p:nvPr/>
        </p:nvSpPr>
        <p:spPr>
          <a:xfrm>
            <a:off x="2911934" y="5531031"/>
            <a:ext cx="3752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待檔案左下角顯示 </a:t>
            </a:r>
            <a:r>
              <a:rPr lang="en-US" altLang="zh-TW" dirty="0"/>
              <a:t>“</a:t>
            </a:r>
            <a:r>
              <a:rPr lang="zh-TW" altLang="en-US" dirty="0"/>
              <a:t>協助工具</a:t>
            </a:r>
            <a:r>
              <a:rPr lang="en-US" altLang="zh-TW" dirty="0"/>
              <a:t>:</a:t>
            </a:r>
            <a:r>
              <a:rPr lang="zh-TW" altLang="en-US" dirty="0"/>
              <a:t> 調查</a:t>
            </a:r>
            <a:r>
              <a:rPr lang="en-US" altLang="zh-TW" dirty="0"/>
              <a:t>”</a:t>
            </a:r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2E0F2FF-8516-76A4-44BC-2F2739F2AC69}"/>
              </a:ext>
            </a:extLst>
          </p:cNvPr>
          <p:cNvSpPr/>
          <p:nvPr/>
        </p:nvSpPr>
        <p:spPr>
          <a:xfrm>
            <a:off x="675697" y="5899175"/>
            <a:ext cx="1604876" cy="602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E001A3B-8F40-6AC9-5DFD-637930933283}"/>
              </a:ext>
            </a:extLst>
          </p:cNvPr>
          <p:cNvCxnSpPr>
            <a:cxnSpLocks/>
          </p:cNvCxnSpPr>
          <p:nvPr/>
        </p:nvCxnSpPr>
        <p:spPr>
          <a:xfrm flipH="1">
            <a:off x="2302499" y="5743455"/>
            <a:ext cx="554701" cy="231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1B9744-D00F-914D-D4F7-FF212F52386B}"/>
              </a:ext>
            </a:extLst>
          </p:cNvPr>
          <p:cNvSpPr txBox="1"/>
          <p:nvPr/>
        </p:nvSpPr>
        <p:spPr>
          <a:xfrm>
            <a:off x="4761324" y="6160631"/>
            <a:ext cx="746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完成</a:t>
            </a:r>
            <a:endParaRPr 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3B32746-31C6-CA24-10F7-FD77128DA467}"/>
              </a:ext>
            </a:extLst>
          </p:cNvPr>
          <p:cNvSpPr txBox="1"/>
          <p:nvPr/>
        </p:nvSpPr>
        <p:spPr>
          <a:xfrm>
            <a:off x="3831676" y="1436723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D813BD0-33A3-8376-E12D-6727E3AC6339}"/>
              </a:ext>
            </a:extLst>
          </p:cNvPr>
          <p:cNvSpPr txBox="1"/>
          <p:nvPr/>
        </p:nvSpPr>
        <p:spPr>
          <a:xfrm>
            <a:off x="4788024" y="4236707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49B4E90-A2A5-C120-FC77-B7325E8A31C5}"/>
              </a:ext>
            </a:extLst>
          </p:cNvPr>
          <p:cNvSpPr txBox="1"/>
          <p:nvPr/>
        </p:nvSpPr>
        <p:spPr>
          <a:xfrm>
            <a:off x="2684573" y="5441711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F76B763-55B7-1B3A-CB20-D203B66B20D2}"/>
              </a:ext>
            </a:extLst>
          </p:cNvPr>
          <p:cNvSpPr txBox="1"/>
          <p:nvPr/>
        </p:nvSpPr>
        <p:spPr>
          <a:xfrm>
            <a:off x="4560663" y="6145693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9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681AD26A-5544-2942-57ED-1F557AA8F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90" y="2551130"/>
            <a:ext cx="4953691" cy="318179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519AB8-69CE-A262-1DD3-2E5CE1D33B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86A35E1-A189-90CD-3844-CF8047D8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06597E8-19C1-B4CF-11BF-EFC58FEB589C}"/>
              </a:ext>
            </a:extLst>
          </p:cNvPr>
          <p:cNvSpPr txBox="1"/>
          <p:nvPr/>
        </p:nvSpPr>
        <p:spPr>
          <a:xfrm>
            <a:off x="3753007" y="1678552"/>
            <a:ext cx="280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zh-TW" altLang="en-US" b="1" dirty="0">
                <a:highlight>
                  <a:srgbClr val="FAFAFA"/>
                </a:highlight>
                <a:latin typeface="Segoe UI" panose="020B0502040204020203" pitchFamily="34" charset="0"/>
              </a:rPr>
              <a:t>檔案</a:t>
            </a:r>
            <a:endParaRPr 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426E427-7F9D-54A6-08E4-F38CD8EA8ED3}"/>
              </a:ext>
            </a:extLst>
          </p:cNvPr>
          <p:cNvCxnSpPr>
            <a:cxnSpLocks/>
          </p:cNvCxnSpPr>
          <p:nvPr/>
        </p:nvCxnSpPr>
        <p:spPr>
          <a:xfrm flipH="1">
            <a:off x="2344191" y="2047884"/>
            <a:ext cx="1395893" cy="107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4212E53-3ED0-C772-A22C-C6200D5EEB16}"/>
              </a:ext>
            </a:extLst>
          </p:cNvPr>
          <p:cNvSpPr/>
          <p:nvPr/>
        </p:nvSpPr>
        <p:spPr>
          <a:xfrm>
            <a:off x="1878235" y="2977267"/>
            <a:ext cx="421690" cy="359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8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44D1C71B-BC38-5945-3519-7C27BAC2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6" y="1427848"/>
            <a:ext cx="8621328" cy="522995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21D509-4125-D5E1-501E-36A60461D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3740809-2D4B-5CA3-F707-9787F405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要儲存 三個檔名 </a:t>
            </a:r>
            <a:r>
              <a:rPr lang="en-US" altLang="zh-TW" dirty="0"/>
              <a:t>(</a:t>
            </a:r>
            <a:r>
              <a:rPr lang="zh-TW" altLang="en-US" dirty="0"/>
              <a:t>異常狀況手動更新</a:t>
            </a:r>
            <a:r>
              <a:rPr lang="en-US" altLang="zh-TW" dirty="0"/>
              <a:t>.</a:t>
            </a:r>
            <a:r>
              <a:rPr lang="en-US" altLang="zh-TW" dirty="0" err="1"/>
              <a:t>xlsm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br>
              <a:rPr lang="en-US" altLang="zh-TW" dirty="0"/>
            </a:br>
            <a:r>
              <a:rPr lang="en-US" altLang="zh-TW" dirty="0"/>
              <a:t>furnace</a:t>
            </a:r>
            <a:r>
              <a:rPr lang="zh-TW" altLang="en-US" dirty="0"/>
              <a:t>機況即時查詢</a:t>
            </a:r>
            <a:r>
              <a:rPr lang="en-US" altLang="zh-TW" dirty="0"/>
              <a:t>.</a:t>
            </a:r>
            <a:r>
              <a:rPr lang="en-US" altLang="zh-TW" dirty="0" err="1"/>
              <a:t>xlsm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LOT_LIST.xlsm)</a:t>
            </a:r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CD4D271-2348-1902-50B9-B25933F97D1E}"/>
              </a:ext>
            </a:extLst>
          </p:cNvPr>
          <p:cNvSpPr txBox="1"/>
          <p:nvPr/>
        </p:nvSpPr>
        <p:spPr>
          <a:xfrm>
            <a:off x="4884238" y="1518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12E1240-F057-350C-A873-843D5A7C5E9A}"/>
              </a:ext>
            </a:extLst>
          </p:cNvPr>
          <p:cNvSpPr txBox="1"/>
          <p:nvPr/>
        </p:nvSpPr>
        <p:spPr>
          <a:xfrm>
            <a:off x="67632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71F42D7-02E9-140F-DC94-35C36991A1BD}"/>
              </a:ext>
            </a:extLst>
          </p:cNvPr>
          <p:cNvSpPr txBox="1"/>
          <p:nvPr/>
        </p:nvSpPr>
        <p:spPr>
          <a:xfrm>
            <a:off x="901179" y="1283353"/>
            <a:ext cx="1960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zh-TW" altLang="en-US" b="1" dirty="0">
                <a:highlight>
                  <a:srgbClr val="FAFAFA"/>
                </a:highlight>
                <a:latin typeface="Segoe UI" panose="020B0502040204020203" pitchFamily="34" charset="0"/>
              </a:rPr>
              <a:t>另存新檔</a:t>
            </a:r>
            <a:endParaRPr 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969BC7E-7EF3-1D2D-078B-4C0C6C78DF0F}"/>
              </a:ext>
            </a:extLst>
          </p:cNvPr>
          <p:cNvCxnSpPr>
            <a:cxnSpLocks/>
          </p:cNvCxnSpPr>
          <p:nvPr/>
        </p:nvCxnSpPr>
        <p:spPr>
          <a:xfrm flipH="1">
            <a:off x="1140030" y="1625593"/>
            <a:ext cx="484392" cy="3015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EB5F268-7FCA-3F5C-6A2B-7ACE8B511C7D}"/>
              </a:ext>
            </a:extLst>
          </p:cNvPr>
          <p:cNvSpPr/>
          <p:nvPr/>
        </p:nvSpPr>
        <p:spPr>
          <a:xfrm>
            <a:off x="533155" y="4779546"/>
            <a:ext cx="736048" cy="278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60BF446-D7F8-0150-E815-7B3731ADD7E3}"/>
              </a:ext>
            </a:extLst>
          </p:cNvPr>
          <p:cNvSpPr txBox="1"/>
          <p:nvPr/>
        </p:nvSpPr>
        <p:spPr>
          <a:xfrm>
            <a:off x="5207383" y="1477651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zh-TW" altLang="en-US" b="1" dirty="0">
                <a:highlight>
                  <a:srgbClr val="FAFAFA"/>
                </a:highlight>
                <a:latin typeface="Segoe UI" panose="020B0502040204020203" pitchFamily="34" charset="0"/>
              </a:rPr>
              <a:t>存檔位置及檔名</a:t>
            </a:r>
            <a:endParaRPr 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E657DC9-BD6D-ED8D-6AC2-F4D5DDD23743}"/>
              </a:ext>
            </a:extLst>
          </p:cNvPr>
          <p:cNvCxnSpPr>
            <a:cxnSpLocks/>
          </p:cNvCxnSpPr>
          <p:nvPr/>
        </p:nvCxnSpPr>
        <p:spPr>
          <a:xfrm flipH="1">
            <a:off x="2125598" y="1888248"/>
            <a:ext cx="3849566" cy="1854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761F221-7650-957D-58F3-4D5E0D1ABE0F}"/>
              </a:ext>
            </a:extLst>
          </p:cNvPr>
          <p:cNvCxnSpPr>
            <a:cxnSpLocks/>
          </p:cNvCxnSpPr>
          <p:nvPr/>
        </p:nvCxnSpPr>
        <p:spPr>
          <a:xfrm flipH="1">
            <a:off x="3491880" y="1888248"/>
            <a:ext cx="3424091" cy="3147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57927A2-BF56-7089-4719-D722554D0119}"/>
              </a:ext>
            </a:extLst>
          </p:cNvPr>
          <p:cNvSpPr/>
          <p:nvPr/>
        </p:nvSpPr>
        <p:spPr>
          <a:xfrm>
            <a:off x="2594331" y="5035361"/>
            <a:ext cx="4141299" cy="297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3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異常狀況手動更新</a:t>
            </a:r>
            <a:r>
              <a:rPr kumimoji="0" lang="en-US" altLang="zh-TW" sz="2800" dirty="0"/>
              <a:t>(</a:t>
            </a:r>
            <a:r>
              <a:rPr kumimoji="0" lang="zh-TW" altLang="en-US" sz="2800" dirty="0"/>
              <a:t>檔案存放網頁</a:t>
            </a:r>
            <a:r>
              <a:rPr kumimoji="0" lang="en-US" altLang="zh-TW" sz="2800" dirty="0"/>
              <a:t>)</a:t>
            </a:r>
            <a:r>
              <a:rPr kumimoji="0" lang="zh-TW" altLang="en-US" sz="2800" dirty="0"/>
              <a:t>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222656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0596F1F-EF62-67C1-920D-63EE15B0FC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967CF7B-A3B5-33AD-B618-91B6DD62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開啟部門</a:t>
            </a:r>
            <a:r>
              <a:rPr lang="en-US" altLang="zh-TW" dirty="0"/>
              <a:t>(S200)</a:t>
            </a:r>
            <a:r>
              <a:rPr lang="zh-TW" altLang="en-US" dirty="0"/>
              <a:t>網頁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F119C7-D7CC-4D9B-4170-94388CFE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48" y="1332578"/>
            <a:ext cx="5934903" cy="478221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3C97A19-9C5A-DB28-EA50-C666A5C49B90}"/>
              </a:ext>
            </a:extLst>
          </p:cNvPr>
          <p:cNvSpPr txBox="1"/>
          <p:nvPr/>
        </p:nvSpPr>
        <p:spPr>
          <a:xfrm>
            <a:off x="4643251" y="4036422"/>
            <a:ext cx="1960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zh-TW" altLang="en-US" b="1" dirty="0">
                <a:highlight>
                  <a:srgbClr val="FAFAFA"/>
                </a:highlight>
                <a:latin typeface="Segoe UI" panose="020B0502040204020203" pitchFamily="34" charset="0"/>
              </a:rPr>
              <a:t>異常處理</a:t>
            </a:r>
            <a:endParaRPr 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46DCCE7-7AD8-EDDD-9BD2-7D030840743A}"/>
              </a:ext>
            </a:extLst>
          </p:cNvPr>
          <p:cNvCxnSpPr>
            <a:cxnSpLocks/>
          </p:cNvCxnSpPr>
          <p:nvPr/>
        </p:nvCxnSpPr>
        <p:spPr>
          <a:xfrm flipH="1">
            <a:off x="2872171" y="4221088"/>
            <a:ext cx="1483805" cy="6214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58EAF1A-2D27-08A6-9848-7FAC35580EAC}"/>
              </a:ext>
            </a:extLst>
          </p:cNvPr>
          <p:cNvSpPr/>
          <p:nvPr/>
        </p:nvSpPr>
        <p:spPr>
          <a:xfrm>
            <a:off x="2265296" y="4980758"/>
            <a:ext cx="938552" cy="278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1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6E0B68-0ADF-76C8-AB4C-1B939A52A1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3B3EB05-48A8-B227-2EB5-E29920F6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上傳檔案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C39109-EED4-F55E-01E9-51449041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8686800" cy="573523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A72EC1A-95B8-AC3E-B190-6BE19BF2F591}"/>
              </a:ext>
            </a:extLst>
          </p:cNvPr>
          <p:cNvSpPr txBox="1"/>
          <p:nvPr/>
        </p:nvSpPr>
        <p:spPr>
          <a:xfrm>
            <a:off x="6372200" y="1907867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en-US" altLang="zh-TW" b="1" dirty="0">
                <a:highlight>
                  <a:srgbClr val="FAFAFA"/>
                </a:highlight>
                <a:latin typeface="Segoe UI" panose="020B0502040204020203" pitchFamily="34" charset="0"/>
              </a:rPr>
              <a:t>Upload / Files</a:t>
            </a:r>
            <a:endParaRPr 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040795B-D1D1-BCBB-F377-5D7FE7CEEBB6}"/>
              </a:ext>
            </a:extLst>
          </p:cNvPr>
          <p:cNvCxnSpPr>
            <a:cxnSpLocks/>
          </p:cNvCxnSpPr>
          <p:nvPr/>
        </p:nvCxnSpPr>
        <p:spPr>
          <a:xfrm flipH="1">
            <a:off x="4601120" y="2092533"/>
            <a:ext cx="1483805" cy="6214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70CB4F4-06FF-51C9-1AB8-0678C8C4A769}"/>
              </a:ext>
            </a:extLst>
          </p:cNvPr>
          <p:cNvSpPr/>
          <p:nvPr/>
        </p:nvSpPr>
        <p:spPr>
          <a:xfrm>
            <a:off x="3994245" y="2852203"/>
            <a:ext cx="938552" cy="278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9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5E9CE93C-1CDF-9CFB-77EF-D17533F8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91985"/>
            <a:ext cx="7440063" cy="516327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9D5D8CD-B48A-02A7-C28A-2CF48335CA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1C41524-32CE-8C75-DA83-69EEDDA6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S200</a:t>
            </a:r>
            <a:r>
              <a:rPr lang="zh-TW" altLang="en-US" dirty="0"/>
              <a:t> 網頁上傳 </a:t>
            </a:r>
            <a:r>
              <a:rPr lang="en-US" altLang="zh-TW" dirty="0"/>
              <a:t>“</a:t>
            </a:r>
            <a:r>
              <a:rPr lang="zh-TW" altLang="en-US" dirty="0"/>
              <a:t>異常狀況手動更新</a:t>
            </a:r>
            <a:r>
              <a:rPr lang="en-US" altLang="zh-TW" dirty="0"/>
              <a:t>.</a:t>
            </a:r>
            <a:r>
              <a:rPr lang="en-US" altLang="zh-TW" dirty="0" err="1"/>
              <a:t>xlsm</a:t>
            </a:r>
            <a:r>
              <a:rPr lang="en-US" altLang="zh-TW" dirty="0"/>
              <a:t>“</a:t>
            </a:r>
            <a:r>
              <a:rPr lang="zh-TW" altLang="en-US" dirty="0"/>
              <a:t> 檔案</a:t>
            </a:r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32AA93-7468-DA97-C4E3-4D59A595A08B}"/>
              </a:ext>
            </a:extLst>
          </p:cNvPr>
          <p:cNvSpPr txBox="1"/>
          <p:nvPr/>
        </p:nvSpPr>
        <p:spPr>
          <a:xfrm>
            <a:off x="4447158" y="1960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ED1501-2113-F9CD-55A4-40486C8B0E2B}"/>
              </a:ext>
            </a:extLst>
          </p:cNvPr>
          <p:cNvSpPr txBox="1"/>
          <p:nvPr/>
        </p:nvSpPr>
        <p:spPr>
          <a:xfrm>
            <a:off x="4770303" y="1919462"/>
            <a:ext cx="3791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點選 欲上傳檔案位置及上傳檔案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07EA13F-F164-1F4D-9DB1-2C2254145E68}"/>
              </a:ext>
            </a:extLst>
          </p:cNvPr>
          <p:cNvCxnSpPr>
            <a:cxnSpLocks/>
          </p:cNvCxnSpPr>
          <p:nvPr/>
        </p:nvCxnSpPr>
        <p:spPr>
          <a:xfrm flipH="1">
            <a:off x="1686648" y="2330059"/>
            <a:ext cx="3851436" cy="1747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4EBD05B-121E-F656-9513-5FECE4FFA208}"/>
              </a:ext>
            </a:extLst>
          </p:cNvPr>
          <p:cNvCxnSpPr>
            <a:cxnSpLocks/>
          </p:cNvCxnSpPr>
          <p:nvPr/>
        </p:nvCxnSpPr>
        <p:spPr>
          <a:xfrm flipH="1">
            <a:off x="3054800" y="2330059"/>
            <a:ext cx="3424091" cy="3147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2329DC7-7C42-8BB4-1797-3F0ACC55ACE0}"/>
              </a:ext>
            </a:extLst>
          </p:cNvPr>
          <p:cNvSpPr/>
          <p:nvPr/>
        </p:nvSpPr>
        <p:spPr>
          <a:xfrm>
            <a:off x="2122943" y="5457075"/>
            <a:ext cx="4261971" cy="388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3DF375-DD7F-7F3B-CBBB-FF0CF115BB78}"/>
              </a:ext>
            </a:extLst>
          </p:cNvPr>
          <p:cNvSpPr/>
          <p:nvPr/>
        </p:nvSpPr>
        <p:spPr>
          <a:xfrm>
            <a:off x="6458795" y="5774760"/>
            <a:ext cx="84869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159480D-153C-720F-334D-5CB83C397846}"/>
              </a:ext>
            </a:extLst>
          </p:cNvPr>
          <p:cNvCxnSpPr>
            <a:cxnSpLocks/>
          </p:cNvCxnSpPr>
          <p:nvPr/>
        </p:nvCxnSpPr>
        <p:spPr>
          <a:xfrm flipH="1">
            <a:off x="7064923" y="5310500"/>
            <a:ext cx="603421" cy="355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3FBED26-4AFA-9D1F-8871-3BF90AC31D99}"/>
              </a:ext>
            </a:extLst>
          </p:cNvPr>
          <p:cNvSpPr txBox="1"/>
          <p:nvPr/>
        </p:nvSpPr>
        <p:spPr>
          <a:xfrm>
            <a:off x="7133036" y="4941168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F167260-75B6-1898-9C83-5B56A95B1F29}"/>
              </a:ext>
            </a:extLst>
          </p:cNvPr>
          <p:cNvSpPr txBox="1"/>
          <p:nvPr/>
        </p:nvSpPr>
        <p:spPr>
          <a:xfrm>
            <a:off x="7410748" y="4941168"/>
            <a:ext cx="10747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8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Props1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711116-2882-48F6-8F3B-8BE7C43F6DB3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D382D93E-2480-468D-8001-CC0459944B8C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183271</TotalTime>
  <Words>510</Words>
  <Application>Microsoft Office PowerPoint</Application>
  <PresentationFormat>如螢幕大小 (4:3)</PresentationFormat>
  <Paragraphs>130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Arial</vt:lpstr>
      <vt:lpstr>Calibri</vt:lpstr>
      <vt:lpstr>Segoe UI</vt:lpstr>
      <vt:lpstr>Wingdings</vt:lpstr>
      <vt:lpstr>Office Theme</vt:lpstr>
      <vt:lpstr>1_Office Theme</vt:lpstr>
      <vt:lpstr>PowerPoint 簡報</vt:lpstr>
      <vt:lpstr>開啟 異常狀況手動更新.xlsm 檔案</vt:lpstr>
      <vt:lpstr>PowerPoint 簡報</vt:lpstr>
      <vt:lpstr>PowerPoint 簡報</vt:lpstr>
      <vt:lpstr>要儲存 三個檔名 (異常狀況手動更新.xlsm / furnace機況即時查詢.xlsm / LOT_LIST.xlsm)</vt:lpstr>
      <vt:lpstr>PowerPoint 簡報</vt:lpstr>
      <vt:lpstr>開啟部門(S200)網頁</vt:lpstr>
      <vt:lpstr>上傳檔案</vt:lpstr>
      <vt:lpstr>S200 網頁上傳 “異常狀況手動更新.xlsm“ 檔案</vt:lpstr>
      <vt:lpstr>完成上傳</vt:lpstr>
      <vt:lpstr>上傳檔案</vt:lpstr>
      <vt:lpstr>S200 網頁再上傳 “LOT_LIST.xlsm“ 檔案</vt:lpstr>
      <vt:lpstr>完成上傳</vt:lpstr>
      <vt:lpstr>開啟部門(S210)網頁</vt:lpstr>
      <vt:lpstr>上傳檔案</vt:lpstr>
      <vt:lpstr>S210 網頁上傳 “異常狀況手動更新.xlsm“ 檔案</vt:lpstr>
      <vt:lpstr>完成上傳</vt:lpstr>
      <vt:lpstr>開啟部門(S220)網頁</vt:lpstr>
      <vt:lpstr>上傳檔案</vt:lpstr>
      <vt:lpstr>S220 網頁上傳 “furnace機況即時查詢.xlsm“ 檔案</vt:lpstr>
      <vt:lpstr>完成上傳</vt:lpstr>
      <vt:lpstr>PowerPoint 簡報</vt:lpstr>
      <vt:lpstr>開啟 異常狀況手動更新.xlsm 檔案</vt:lpstr>
      <vt:lpstr>點擊 來自 NTHCCIMDB01-0000 的查詢</vt:lpstr>
      <vt:lpstr>點擊 來自 MS Access Database 的查詢</vt:lpstr>
      <vt:lpstr>依序編輯 274 個連線</vt:lpstr>
      <vt:lpstr>機台報表有分反應 (前 / 中 / 後 及 unknown)</vt:lpstr>
      <vt:lpstr>機台報表有分反應 設定如下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S400 Capital Budge Plan</dc:title>
  <dc:creator>SCCHEN1@nuvoton.com</dc:creator>
  <cp:lastModifiedBy>S210 WCChen3</cp:lastModifiedBy>
  <cp:revision>1876</cp:revision>
  <cp:lastPrinted>2021-10-06T02:29:51Z</cp:lastPrinted>
  <dcterms:created xsi:type="dcterms:W3CDTF">2012-03-21T02:57:47Z</dcterms:created>
  <dcterms:modified xsi:type="dcterms:W3CDTF">2024-10-18T01:32:50Z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