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64"/>
  </p:notesMasterIdLst>
  <p:handoutMasterIdLst>
    <p:handoutMasterId r:id="rId65"/>
  </p:handoutMasterIdLst>
  <p:sldIdLst>
    <p:sldId id="259" r:id="rId6"/>
    <p:sldId id="434" r:id="rId7"/>
    <p:sldId id="394" r:id="rId8"/>
    <p:sldId id="271" r:id="rId9"/>
    <p:sldId id="315" r:id="rId10"/>
    <p:sldId id="316" r:id="rId11"/>
    <p:sldId id="418" r:id="rId12"/>
    <p:sldId id="419" r:id="rId13"/>
    <p:sldId id="404" r:id="rId14"/>
    <p:sldId id="420" r:id="rId15"/>
    <p:sldId id="421" r:id="rId16"/>
    <p:sldId id="422" r:id="rId17"/>
    <p:sldId id="425" r:id="rId18"/>
    <p:sldId id="423" r:id="rId19"/>
    <p:sldId id="424" r:id="rId20"/>
    <p:sldId id="267" r:id="rId21"/>
    <p:sldId id="408" r:id="rId22"/>
    <p:sldId id="426" r:id="rId23"/>
    <p:sldId id="410" r:id="rId24"/>
    <p:sldId id="411" r:id="rId25"/>
    <p:sldId id="412" r:id="rId26"/>
    <p:sldId id="413" r:id="rId27"/>
    <p:sldId id="414" r:id="rId28"/>
    <p:sldId id="432" r:id="rId29"/>
    <p:sldId id="416" r:id="rId30"/>
    <p:sldId id="417" r:id="rId31"/>
    <p:sldId id="427" r:id="rId32"/>
    <p:sldId id="428" r:id="rId33"/>
    <p:sldId id="331" r:id="rId34"/>
    <p:sldId id="429" r:id="rId35"/>
    <p:sldId id="286" r:id="rId36"/>
    <p:sldId id="437" r:id="rId37"/>
    <p:sldId id="288" r:id="rId38"/>
    <p:sldId id="289" r:id="rId39"/>
    <p:sldId id="290" r:id="rId40"/>
    <p:sldId id="291" r:id="rId41"/>
    <p:sldId id="303" r:id="rId42"/>
    <p:sldId id="304" r:id="rId43"/>
    <p:sldId id="305" r:id="rId44"/>
    <p:sldId id="306" r:id="rId45"/>
    <p:sldId id="308" r:id="rId46"/>
    <p:sldId id="292" r:id="rId47"/>
    <p:sldId id="294" r:id="rId48"/>
    <p:sldId id="435" r:id="rId49"/>
    <p:sldId id="311" r:id="rId50"/>
    <p:sldId id="436" r:id="rId51"/>
    <p:sldId id="296" r:id="rId52"/>
    <p:sldId id="307" r:id="rId53"/>
    <p:sldId id="310" r:id="rId54"/>
    <p:sldId id="297" r:id="rId55"/>
    <p:sldId id="313" r:id="rId56"/>
    <p:sldId id="314" r:id="rId57"/>
    <p:sldId id="299" r:id="rId58"/>
    <p:sldId id="302" r:id="rId59"/>
    <p:sldId id="438" r:id="rId60"/>
    <p:sldId id="430" r:id="rId61"/>
    <p:sldId id="433" r:id="rId62"/>
    <p:sldId id="431" r:id="rId63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434"/>
            <p14:sldId id="394"/>
            <p14:sldId id="271"/>
            <p14:sldId id="315"/>
            <p14:sldId id="316"/>
            <p14:sldId id="418"/>
            <p14:sldId id="419"/>
            <p14:sldId id="404"/>
            <p14:sldId id="420"/>
            <p14:sldId id="421"/>
            <p14:sldId id="422"/>
            <p14:sldId id="425"/>
            <p14:sldId id="423"/>
            <p14:sldId id="424"/>
            <p14:sldId id="267"/>
            <p14:sldId id="408"/>
            <p14:sldId id="426"/>
            <p14:sldId id="410"/>
            <p14:sldId id="411"/>
            <p14:sldId id="412"/>
            <p14:sldId id="413"/>
            <p14:sldId id="414"/>
            <p14:sldId id="432"/>
            <p14:sldId id="416"/>
            <p14:sldId id="417"/>
            <p14:sldId id="427"/>
            <p14:sldId id="428"/>
            <p14:sldId id="331"/>
            <p14:sldId id="429"/>
            <p14:sldId id="286"/>
            <p14:sldId id="437"/>
            <p14:sldId id="288"/>
            <p14:sldId id="289"/>
            <p14:sldId id="290"/>
            <p14:sldId id="291"/>
            <p14:sldId id="303"/>
            <p14:sldId id="304"/>
            <p14:sldId id="305"/>
            <p14:sldId id="306"/>
            <p14:sldId id="308"/>
            <p14:sldId id="292"/>
            <p14:sldId id="294"/>
            <p14:sldId id="435"/>
            <p14:sldId id="311"/>
            <p14:sldId id="436"/>
            <p14:sldId id="296"/>
            <p14:sldId id="307"/>
            <p14:sldId id="310"/>
            <p14:sldId id="297"/>
            <p14:sldId id="313"/>
            <p14:sldId id="314"/>
            <p14:sldId id="299"/>
            <p14:sldId id="302"/>
            <p14:sldId id="438"/>
            <p14:sldId id="430"/>
            <p14:sldId id="433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44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2024/12/1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2024/12/1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B26FC01F-6986-1DEF-6E13-11D2DCD6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C72A6-35CA-4FB6-8186-6A1747A061AD}" type="datetimeFigureOut">
              <a:rPr lang="zh-TW" altLang="en-US"/>
              <a:pPr>
                <a:defRPr/>
              </a:pPr>
              <a:t>2024/12/1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5428D616-5028-F2F9-A55A-90077AAC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48A208C1-01EF-C52C-AD38-82CDB8DD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3E592-76AC-42EF-9CD1-7031210E4C3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34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2024/12/1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  <p:sldLayoutId id="2147485004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50.emf"/><Relationship Id="rId7" Type="http://schemas.openxmlformats.org/officeDocument/2006/relationships/oleObject" Target="../embeddings/oleObject3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11521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利用 </a:t>
            </a:r>
            <a:r>
              <a:rPr kumimoji="0" lang="en-US" altLang="zh-TW" sz="2800" dirty="0"/>
              <a:t>Access </a:t>
            </a:r>
            <a:r>
              <a:rPr kumimoji="0" lang="zh-TW" altLang="en-US" sz="2800" dirty="0"/>
              <a:t>查詢資料基本步驟</a:t>
            </a:r>
            <a:endParaRPr kumimoji="0" lang="en-US" altLang="zh-TW" sz="2800" dirty="0"/>
          </a:p>
          <a:p>
            <a:pPr>
              <a:defRPr/>
            </a:pPr>
            <a:r>
              <a:rPr lang="zh-TW" altLang="en-US" sz="2400" dirty="0"/>
              <a:t>新建立 </a:t>
            </a:r>
            <a:r>
              <a:rPr lang="en-US" altLang="zh-TW" sz="2400" dirty="0"/>
              <a:t>ODBC </a:t>
            </a:r>
            <a:endParaRPr kumimoji="0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AF5128E-847D-329C-5FC7-784F24A5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5" y="1719024"/>
            <a:ext cx="4801270" cy="34199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2D6B423-3EB0-E1AB-8065-0E4E346BE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692696"/>
            <a:ext cx="3312317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dirty="0">
                <a:highlight>
                  <a:srgbClr val="FFFF00"/>
                </a:highlight>
              </a:rPr>
              <a:t>MDNZ2   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kumimoji="0"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 選 </a:t>
            </a:r>
            <a:r>
              <a:rPr kumimoji="0" lang="en-US" altLang="zh-TW" dirty="0">
                <a:highlight>
                  <a:srgbClr val="FFFF00"/>
                </a:highlight>
              </a:rPr>
              <a:t>DNZ22</a:t>
            </a:r>
          </a:p>
          <a:p>
            <a:pPr eaLnBrk="1" hangingPunct="1"/>
            <a:r>
              <a:rPr kumimoji="0" lang="en-US" altLang="zh-TW" dirty="0">
                <a:highlight>
                  <a:srgbClr val="FFFF00"/>
                </a:highlight>
              </a:rPr>
              <a:t>NTHCCIMDB02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kumimoji="0"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選 </a:t>
            </a:r>
            <a:r>
              <a:rPr kumimoji="0" lang="en-US" altLang="zh-TW" dirty="0">
                <a:highlight>
                  <a:srgbClr val="FFFF00"/>
                </a:highlight>
              </a:rPr>
              <a:t>repADC2IDB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BD4CCB-8492-496F-F3C0-8EBF750760F8}"/>
              </a:ext>
            </a:extLst>
          </p:cNvPr>
          <p:cNvSpPr/>
          <p:nvPr/>
        </p:nvSpPr>
        <p:spPr>
          <a:xfrm>
            <a:off x="3582528" y="2276873"/>
            <a:ext cx="254073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69785701-C6D6-0FC9-64AC-6C94B671B967}"/>
              </a:ext>
            </a:extLst>
          </p:cNvPr>
          <p:cNvCxnSpPr>
            <a:cxnSpLocks/>
          </p:cNvCxnSpPr>
          <p:nvPr/>
        </p:nvCxnSpPr>
        <p:spPr>
          <a:xfrm>
            <a:off x="5259162" y="1412776"/>
            <a:ext cx="104926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6278DDE-309E-820F-25C9-AC408FF8D454}"/>
              </a:ext>
            </a:extLst>
          </p:cNvPr>
          <p:cNvSpPr/>
          <p:nvPr/>
        </p:nvSpPr>
        <p:spPr>
          <a:xfrm>
            <a:off x="4448716" y="4788879"/>
            <a:ext cx="864096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BCCAADE-C2C5-D07A-8F66-E063BC0C2882}"/>
              </a:ext>
            </a:extLst>
          </p:cNvPr>
          <p:cNvCxnSpPr>
            <a:cxnSpLocks/>
          </p:cNvCxnSpPr>
          <p:nvPr/>
        </p:nvCxnSpPr>
        <p:spPr>
          <a:xfrm flipH="1">
            <a:off x="5168796" y="3639304"/>
            <a:ext cx="1368152" cy="1063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3">
            <a:extLst>
              <a:ext uri="{FF2B5EF4-FFF2-40B4-BE49-F238E27FC236}">
                <a16:creationId xmlns:a16="http://schemas.microsoft.com/office/drawing/2014/main" id="{59A8101B-1A5E-B910-D6A5-B183D2C17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940" y="3269972"/>
            <a:ext cx="11901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Next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0DC7E6-2725-1B3E-BEE7-F63B4437DD4D}"/>
              </a:ext>
            </a:extLst>
          </p:cNvPr>
          <p:cNvSpPr txBox="1"/>
          <p:nvPr/>
        </p:nvSpPr>
        <p:spPr>
          <a:xfrm>
            <a:off x="2598718" y="764704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80C7600-C961-F75C-5AA8-2F57E9667540}"/>
              </a:ext>
            </a:extLst>
          </p:cNvPr>
          <p:cNvSpPr txBox="1"/>
          <p:nvPr/>
        </p:nvSpPr>
        <p:spPr>
          <a:xfrm>
            <a:off x="6210565" y="3287064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5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327F21-64EA-D3D5-EB13-E3115675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2" y="1742839"/>
            <a:ext cx="4810796" cy="337232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B23DFB0-2539-FD0D-F5C5-3B975F84A3AD}"/>
              </a:ext>
            </a:extLst>
          </p:cNvPr>
          <p:cNvSpPr/>
          <p:nvPr/>
        </p:nvSpPr>
        <p:spPr>
          <a:xfrm>
            <a:off x="4448716" y="4763241"/>
            <a:ext cx="864096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95BE4082-B364-4FD4-32AF-756454434DC9}"/>
              </a:ext>
            </a:extLst>
          </p:cNvPr>
          <p:cNvCxnSpPr>
            <a:cxnSpLocks/>
          </p:cNvCxnSpPr>
          <p:nvPr/>
        </p:nvCxnSpPr>
        <p:spPr>
          <a:xfrm flipH="1">
            <a:off x="5168796" y="3613666"/>
            <a:ext cx="1368152" cy="1063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文字方塊 3">
            <a:extLst>
              <a:ext uri="{FF2B5EF4-FFF2-40B4-BE49-F238E27FC236}">
                <a16:creationId xmlns:a16="http://schemas.microsoft.com/office/drawing/2014/main" id="{A54E2B5D-504C-D5CD-7651-5DF3DF000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940" y="3244334"/>
            <a:ext cx="129715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Finish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58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1669B6E-52A7-36F1-F588-8C2101EE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97" y="1599944"/>
            <a:ext cx="3439005" cy="365811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3927392-8889-E96C-2328-0221D0C3FD7E}"/>
              </a:ext>
            </a:extLst>
          </p:cNvPr>
          <p:cNvSpPr/>
          <p:nvPr/>
        </p:nvSpPr>
        <p:spPr>
          <a:xfrm>
            <a:off x="4784384" y="4888813"/>
            <a:ext cx="864096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9FBF3580-9189-FF96-D36A-81574B5CB699}"/>
              </a:ext>
            </a:extLst>
          </p:cNvPr>
          <p:cNvCxnSpPr>
            <a:cxnSpLocks/>
          </p:cNvCxnSpPr>
          <p:nvPr/>
        </p:nvCxnSpPr>
        <p:spPr>
          <a:xfrm flipH="1">
            <a:off x="5504464" y="3739238"/>
            <a:ext cx="1368152" cy="1063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文字方塊 3">
            <a:extLst>
              <a:ext uri="{FF2B5EF4-FFF2-40B4-BE49-F238E27FC236}">
                <a16:creationId xmlns:a16="http://schemas.microsoft.com/office/drawing/2014/main" id="{C5783E42-85C2-79BD-E89B-7925C7EB1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608" y="3369906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Ok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574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11521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利用 </a:t>
            </a:r>
            <a:r>
              <a:rPr kumimoji="0" lang="en-US" altLang="zh-TW" sz="2800" dirty="0"/>
              <a:t>Access </a:t>
            </a:r>
            <a:r>
              <a:rPr kumimoji="0" lang="zh-TW" altLang="en-US" sz="2800" dirty="0"/>
              <a:t>查詢資料基本步驟</a:t>
            </a:r>
            <a:endParaRPr kumimoji="0" lang="en-US" altLang="zh-TW" sz="2800" dirty="0"/>
          </a:p>
          <a:p>
            <a:pPr>
              <a:defRPr/>
            </a:pPr>
            <a:r>
              <a:rPr lang="zh-TW" altLang="en-US" sz="2400" dirty="0"/>
              <a:t>新增資料表</a:t>
            </a:r>
            <a:endParaRPr kumimoji="0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621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9D44E6-60A6-4B7A-6A61-579103AD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已建立 </a:t>
            </a:r>
            <a:r>
              <a:rPr lang="en-US" altLang="zh-TW" dirty="0"/>
              <a:t>ODBC </a:t>
            </a:r>
            <a:r>
              <a:rPr lang="zh-TW" altLang="en-US" dirty="0"/>
              <a:t>新增資料表</a:t>
            </a:r>
            <a:endParaRPr lang="en-US" altLang="zh-TW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27B5A8-95BD-4668-64F1-756139D2C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512"/>
            <a:ext cx="7680325" cy="539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文字方塊 3">
            <a:extLst>
              <a:ext uri="{FF2B5EF4-FFF2-40B4-BE49-F238E27FC236}">
                <a16:creationId xmlns:a16="http://schemas.microsoft.com/office/drawing/2014/main" id="{ABE4B1FF-EDE7-B16B-B1BC-20A37C98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836712"/>
            <a:ext cx="295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/>
              <a:t>開啟舊資料庫或空白資料庫</a:t>
            </a:r>
          </a:p>
        </p:txBody>
      </p:sp>
    </p:spTree>
    <p:extLst>
      <p:ext uri="{BB962C8B-B14F-4D97-AF65-F5344CB8AC3E}">
        <p14:creationId xmlns:p14="http://schemas.microsoft.com/office/powerpoint/2010/main" val="384131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594AE4F-61C1-B150-9089-7532B0E8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84" y="2178906"/>
            <a:ext cx="4458322" cy="357237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E49B2D3-9928-60D8-2520-BE819F8E299D}"/>
              </a:ext>
            </a:extLst>
          </p:cNvPr>
          <p:cNvSpPr/>
          <p:nvPr/>
        </p:nvSpPr>
        <p:spPr>
          <a:xfrm>
            <a:off x="2391861" y="2876840"/>
            <a:ext cx="559811" cy="792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F7F8A6AD-7BFC-34D0-7211-E7E2192A7AD0}"/>
              </a:ext>
            </a:extLst>
          </p:cNvPr>
          <p:cNvCxnSpPr>
            <a:cxnSpLocks/>
          </p:cNvCxnSpPr>
          <p:nvPr/>
        </p:nvCxnSpPr>
        <p:spPr>
          <a:xfrm flipH="1">
            <a:off x="2951672" y="1926124"/>
            <a:ext cx="540208" cy="950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12BFA4-41DE-EA2C-9D62-0A115EFC2A08}"/>
              </a:ext>
            </a:extLst>
          </p:cNvPr>
          <p:cNvSpPr txBox="1"/>
          <p:nvPr/>
        </p:nvSpPr>
        <p:spPr>
          <a:xfrm>
            <a:off x="2287084" y="1556792"/>
            <a:ext cx="5021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新增資料來源 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 從其他來源 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ODBC</a:t>
            </a:r>
            <a:r>
              <a:rPr lang="zh-TW" altLang="en-US" dirty="0">
                <a:highlight>
                  <a:srgbClr val="FFFF00"/>
                </a:highlight>
              </a:rPr>
              <a:t> 資料庫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BD701E-07F8-5E27-502B-7532F4A0528B}"/>
              </a:ext>
            </a:extLst>
          </p:cNvPr>
          <p:cNvSpPr/>
          <p:nvPr/>
        </p:nvSpPr>
        <p:spPr>
          <a:xfrm>
            <a:off x="2440261" y="4869160"/>
            <a:ext cx="1440160" cy="391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E946E2-2B7C-65BA-D495-4F73D3FBB659}"/>
              </a:ext>
            </a:extLst>
          </p:cNvPr>
          <p:cNvSpPr/>
          <p:nvPr/>
        </p:nvSpPr>
        <p:spPr>
          <a:xfrm>
            <a:off x="3880422" y="4883530"/>
            <a:ext cx="1699690" cy="391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D962B37-6685-17E7-7559-0345393C8F92}"/>
              </a:ext>
            </a:extLst>
          </p:cNvPr>
          <p:cNvCxnSpPr>
            <a:cxnSpLocks/>
          </p:cNvCxnSpPr>
          <p:nvPr/>
        </p:nvCxnSpPr>
        <p:spPr>
          <a:xfrm flipH="1">
            <a:off x="3232350" y="1926124"/>
            <a:ext cx="1699690" cy="2943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68B2237-1437-1E1F-FC20-4B6D99B29109}"/>
              </a:ext>
            </a:extLst>
          </p:cNvPr>
          <p:cNvCxnSpPr>
            <a:cxnSpLocks/>
          </p:cNvCxnSpPr>
          <p:nvPr/>
        </p:nvCxnSpPr>
        <p:spPr>
          <a:xfrm flipH="1">
            <a:off x="4730267" y="1898828"/>
            <a:ext cx="1699690" cy="2943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97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162D8B6-633D-1B42-C262-A7568817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" y="886928"/>
            <a:ext cx="9144000" cy="579803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6F0C557-7573-C565-3623-12CD1CF20C3A}"/>
              </a:ext>
            </a:extLst>
          </p:cNvPr>
          <p:cNvSpPr txBox="1"/>
          <p:nvPr/>
        </p:nvSpPr>
        <p:spPr>
          <a:xfrm>
            <a:off x="2876550" y="3018002"/>
            <a:ext cx="5330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以建立連結資料表方式，連結至資料來源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en-US" altLang="zh-TW" b="1" u="sng" dirty="0">
                <a:highlight>
                  <a:srgbClr val="FFFF00"/>
                </a:highlight>
              </a:rPr>
              <a:t>L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。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215238-5401-8441-8F09-99D5E83BCB2A}"/>
              </a:ext>
            </a:extLst>
          </p:cNvPr>
          <p:cNvSpPr/>
          <p:nvPr/>
        </p:nvSpPr>
        <p:spPr>
          <a:xfrm>
            <a:off x="3213010" y="4451482"/>
            <a:ext cx="2511118" cy="417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A06BA54-538E-6F6B-14FF-A50BFF04EE40}"/>
              </a:ext>
            </a:extLst>
          </p:cNvPr>
          <p:cNvCxnSpPr>
            <a:cxnSpLocks/>
          </p:cNvCxnSpPr>
          <p:nvPr/>
        </p:nvCxnSpPr>
        <p:spPr>
          <a:xfrm flipH="1">
            <a:off x="4062855" y="3429000"/>
            <a:ext cx="1373241" cy="980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948D8F-AE50-B6BD-9A73-7019AAB0A205}"/>
              </a:ext>
            </a:extLst>
          </p:cNvPr>
          <p:cNvSpPr txBox="1"/>
          <p:nvPr/>
        </p:nvSpPr>
        <p:spPr>
          <a:xfrm>
            <a:off x="7142842" y="5153275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419234-C42E-1955-1530-E9CF67FDCAB5}"/>
              </a:ext>
            </a:extLst>
          </p:cNvPr>
          <p:cNvSpPr/>
          <p:nvPr/>
        </p:nvSpPr>
        <p:spPr>
          <a:xfrm>
            <a:off x="7385576" y="6336106"/>
            <a:ext cx="799564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1B09F74-68D2-D982-3654-06874121F439}"/>
              </a:ext>
            </a:extLst>
          </p:cNvPr>
          <p:cNvCxnSpPr>
            <a:cxnSpLocks/>
          </p:cNvCxnSpPr>
          <p:nvPr/>
        </p:nvCxnSpPr>
        <p:spPr>
          <a:xfrm>
            <a:off x="7812360" y="5646818"/>
            <a:ext cx="0" cy="590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3">
            <a:extLst>
              <a:ext uri="{FF2B5EF4-FFF2-40B4-BE49-F238E27FC236}">
                <a16:creationId xmlns:a16="http://schemas.microsoft.com/office/drawing/2014/main" id="{A0128C51-0978-013D-1382-3BA52927E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76" y="5158887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</p:spTree>
    <p:extLst>
      <p:ext uri="{BB962C8B-B14F-4D97-AF65-F5344CB8AC3E}">
        <p14:creationId xmlns:p14="http://schemas.microsoft.com/office/powerpoint/2010/main" val="223709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6D05F11-E9F9-3C33-6641-94E712EFB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489" y="1124744"/>
            <a:ext cx="210826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點選 </a:t>
            </a:r>
            <a:r>
              <a:rPr kumimoji="0" lang="en-US" altLang="zh-TW" dirty="0">
                <a:highlight>
                  <a:srgbClr val="FFFF00"/>
                </a:highlight>
              </a:rPr>
              <a:t>NTHCCIMDB02</a:t>
            </a:r>
            <a:endParaRPr kumimoji="0" lang="en-US" altLang="zh-TW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5F7D71-7C5D-91D7-5638-C3D122CF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00807"/>
            <a:ext cx="4115969" cy="3657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410247-C761-85E5-8E68-C3E9AD638DBE}"/>
              </a:ext>
            </a:extLst>
          </p:cNvPr>
          <p:cNvSpPr/>
          <p:nvPr/>
        </p:nvSpPr>
        <p:spPr>
          <a:xfrm>
            <a:off x="2499665" y="2885984"/>
            <a:ext cx="3800527" cy="217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468FA3E-A38B-CC27-D2A9-A608176D27DE}"/>
              </a:ext>
            </a:extLst>
          </p:cNvPr>
          <p:cNvCxnSpPr>
            <a:cxnSpLocks/>
          </p:cNvCxnSpPr>
          <p:nvPr/>
        </p:nvCxnSpPr>
        <p:spPr>
          <a:xfrm>
            <a:off x="4181953" y="1528260"/>
            <a:ext cx="102015" cy="1324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6969AD-4CC4-EF3D-FF5D-64421A4DB958}"/>
              </a:ext>
            </a:extLst>
          </p:cNvPr>
          <p:cNvSpPr txBox="1"/>
          <p:nvPr/>
        </p:nvSpPr>
        <p:spPr>
          <a:xfrm>
            <a:off x="2677194" y="1141836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5C15023-6BF3-9666-6007-4185F643B751}"/>
              </a:ext>
            </a:extLst>
          </p:cNvPr>
          <p:cNvSpPr txBox="1"/>
          <p:nvPr/>
        </p:nvSpPr>
        <p:spPr>
          <a:xfrm>
            <a:off x="6925732" y="4494614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2F3B87-F2BE-579B-174D-2C29435A3046}"/>
              </a:ext>
            </a:extLst>
          </p:cNvPr>
          <p:cNvSpPr/>
          <p:nvPr/>
        </p:nvSpPr>
        <p:spPr>
          <a:xfrm>
            <a:off x="4145741" y="5049475"/>
            <a:ext cx="799564" cy="296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65E0098-01D9-FED7-306A-517D1D6ECBC0}"/>
              </a:ext>
            </a:extLst>
          </p:cNvPr>
          <p:cNvCxnSpPr>
            <a:cxnSpLocks/>
          </p:cNvCxnSpPr>
          <p:nvPr/>
        </p:nvCxnSpPr>
        <p:spPr>
          <a:xfrm flipH="1">
            <a:off x="4981517" y="4762880"/>
            <a:ext cx="1944214" cy="297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3">
            <a:extLst>
              <a:ext uri="{FF2B5EF4-FFF2-40B4-BE49-F238E27FC236}">
                <a16:creationId xmlns:a16="http://schemas.microsoft.com/office/drawing/2014/main" id="{776F2942-9F24-83E4-672E-F77279B86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690" y="4494614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Ok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161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863825-8F83-A2EB-23FD-BDFF8FF2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366" y="2662130"/>
            <a:ext cx="3353268" cy="153373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CE0E142-8C61-3ABB-4C4E-3318B6D38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1463021"/>
            <a:ext cx="5853525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dirty="0">
                <a:highlight>
                  <a:srgbClr val="FFFF00"/>
                </a:highlight>
              </a:rPr>
              <a:t>MDNZ2   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kumimoji="0"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Key</a:t>
            </a:r>
            <a:r>
              <a:rPr kumimoji="0" lang="zh-TW" altLang="en-US" dirty="0">
                <a:highlight>
                  <a:srgbClr val="FFFF00"/>
                </a:highlight>
              </a:rPr>
              <a:t>入 </a:t>
            </a:r>
            <a:r>
              <a:rPr kumimoji="0" lang="en-US" altLang="zh-TW" dirty="0">
                <a:highlight>
                  <a:srgbClr val="FFFF00"/>
                </a:highlight>
              </a:rPr>
              <a:t>Login ID: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S200DNZ2 Password: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SUSER543</a:t>
            </a:r>
          </a:p>
          <a:p>
            <a:pPr eaLnBrk="1" hangingPunct="1"/>
            <a:r>
              <a:rPr kumimoji="0" lang="en-US" altLang="zh-TW" dirty="0">
                <a:highlight>
                  <a:srgbClr val="FFFF00"/>
                </a:highlight>
              </a:rPr>
              <a:t>NTHCCIMDB02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kumimoji="0" lang="en-US" altLang="zh-TW" dirty="0">
                <a:highlight>
                  <a:srgbClr val="FFFF00"/>
                </a:highlight>
              </a:rPr>
              <a:t>Key</a:t>
            </a:r>
            <a:r>
              <a:rPr kumimoji="0" lang="zh-TW" altLang="en-US" dirty="0">
                <a:highlight>
                  <a:srgbClr val="FFFF00"/>
                </a:highlight>
              </a:rPr>
              <a:t>入 </a:t>
            </a:r>
            <a:r>
              <a:rPr kumimoji="0" lang="en-US" altLang="zh-TW" dirty="0">
                <a:highlight>
                  <a:srgbClr val="FFFF00"/>
                </a:highlight>
              </a:rPr>
              <a:t>Login ID: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fab2 Password: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fab2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643AB-4048-04C0-DF49-F71D4256789E}"/>
              </a:ext>
            </a:extLst>
          </p:cNvPr>
          <p:cNvSpPr/>
          <p:nvPr/>
        </p:nvSpPr>
        <p:spPr>
          <a:xfrm>
            <a:off x="2895366" y="3573016"/>
            <a:ext cx="2540730" cy="622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0DB2310-7FD1-3C44-DE13-DFDF7D17EAF7}"/>
              </a:ext>
            </a:extLst>
          </p:cNvPr>
          <p:cNvCxnSpPr>
            <a:cxnSpLocks/>
          </p:cNvCxnSpPr>
          <p:nvPr/>
        </p:nvCxnSpPr>
        <p:spPr>
          <a:xfrm flipH="1">
            <a:off x="4572000" y="2202904"/>
            <a:ext cx="1080120" cy="1298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BD4112-4A07-4F75-84DD-2D058F0657C7}"/>
              </a:ext>
            </a:extLst>
          </p:cNvPr>
          <p:cNvSpPr txBox="1"/>
          <p:nvPr/>
        </p:nvSpPr>
        <p:spPr>
          <a:xfrm>
            <a:off x="6969796" y="2449585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E4054F-F173-6FA8-7D8B-F56C52781B09}"/>
              </a:ext>
            </a:extLst>
          </p:cNvPr>
          <p:cNvSpPr/>
          <p:nvPr/>
        </p:nvSpPr>
        <p:spPr>
          <a:xfrm>
            <a:off x="5391072" y="3004446"/>
            <a:ext cx="799564" cy="296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9A45BFB-7B58-D910-3B47-EBE75EE4B0EA}"/>
              </a:ext>
            </a:extLst>
          </p:cNvPr>
          <p:cNvCxnSpPr>
            <a:cxnSpLocks/>
          </p:cNvCxnSpPr>
          <p:nvPr/>
        </p:nvCxnSpPr>
        <p:spPr>
          <a:xfrm flipH="1">
            <a:off x="6226848" y="2818917"/>
            <a:ext cx="782860" cy="1966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3">
            <a:extLst>
              <a:ext uri="{FF2B5EF4-FFF2-40B4-BE49-F238E27FC236}">
                <a16:creationId xmlns:a16="http://schemas.microsoft.com/office/drawing/2014/main" id="{DE6B6A48-1C8E-C2A1-DED1-A6DF47B55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8754" y="2449585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Ok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B6043BD-028A-21C8-071E-A15110D4C9DC}"/>
              </a:ext>
            </a:extLst>
          </p:cNvPr>
          <p:cNvSpPr txBox="1"/>
          <p:nvPr/>
        </p:nvSpPr>
        <p:spPr>
          <a:xfrm>
            <a:off x="1835696" y="1601520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2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2DF4F17-769F-FE64-4862-5B0A89FC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7" y="980733"/>
            <a:ext cx="4915586" cy="4896533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83FB078-4C94-E3C2-1301-B02EB7B042D9}"/>
              </a:ext>
            </a:extLst>
          </p:cNvPr>
          <p:cNvCxnSpPr/>
          <p:nvPr/>
        </p:nvCxnSpPr>
        <p:spPr>
          <a:xfrm flipH="1">
            <a:off x="4427984" y="1816041"/>
            <a:ext cx="647700" cy="6492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0B8C431-347E-E7DF-CDDD-EF4DC25B3E17}"/>
              </a:ext>
            </a:extLst>
          </p:cNvPr>
          <p:cNvCxnSpPr/>
          <p:nvPr/>
        </p:nvCxnSpPr>
        <p:spPr>
          <a:xfrm flipH="1">
            <a:off x="6800288" y="847937"/>
            <a:ext cx="647700" cy="6492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C4D9DB9-87D1-F1E7-15E7-ABCE39C745D8}"/>
              </a:ext>
            </a:extLst>
          </p:cNvPr>
          <p:cNvCxnSpPr/>
          <p:nvPr/>
        </p:nvCxnSpPr>
        <p:spPr>
          <a:xfrm flipH="1">
            <a:off x="6152588" y="2564904"/>
            <a:ext cx="647700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275EE91-F682-A0C0-70E0-BCD2C3CDCAC9}"/>
              </a:ext>
            </a:extLst>
          </p:cNvPr>
          <p:cNvSpPr txBox="1"/>
          <p:nvPr/>
        </p:nvSpPr>
        <p:spPr>
          <a:xfrm>
            <a:off x="7144867" y="483196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2D71D0-9A4C-5918-8D7B-AE9AC692103E}"/>
              </a:ext>
            </a:extLst>
          </p:cNvPr>
          <p:cNvSpPr/>
          <p:nvPr/>
        </p:nvSpPr>
        <p:spPr>
          <a:xfrm>
            <a:off x="5961668" y="1603399"/>
            <a:ext cx="943580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3">
            <a:extLst>
              <a:ext uri="{FF2B5EF4-FFF2-40B4-BE49-F238E27FC236}">
                <a16:creationId xmlns:a16="http://schemas.microsoft.com/office/drawing/2014/main" id="{C10B025C-8493-19A1-A321-A138B630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58" y="483196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5A5B33-36A9-83F6-3C40-818559717A38}"/>
              </a:ext>
            </a:extLst>
          </p:cNvPr>
          <p:cNvSpPr/>
          <p:nvPr/>
        </p:nvSpPr>
        <p:spPr>
          <a:xfrm>
            <a:off x="2297043" y="2531726"/>
            <a:ext cx="3437349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5ED0B2-7B4D-22EC-0A4D-6EB756A33044}"/>
              </a:ext>
            </a:extLst>
          </p:cNvPr>
          <p:cNvSpPr/>
          <p:nvPr/>
        </p:nvSpPr>
        <p:spPr>
          <a:xfrm>
            <a:off x="5950910" y="3201846"/>
            <a:ext cx="943580" cy="261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3">
            <a:extLst>
              <a:ext uri="{FF2B5EF4-FFF2-40B4-BE49-F238E27FC236}">
                <a16:creationId xmlns:a16="http://schemas.microsoft.com/office/drawing/2014/main" id="{50E5E8A6-69C8-0D14-B2C8-64B933DA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464" y="2280662"/>
            <a:ext cx="189507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點選 儲存密碼</a:t>
            </a:r>
            <a:r>
              <a:rPr kumimoji="0" lang="en-US" altLang="zh-TW" dirty="0">
                <a:highlight>
                  <a:srgbClr val="FFFF00"/>
                </a:highlight>
              </a:rPr>
              <a:t>(V)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3">
            <a:extLst>
              <a:ext uri="{FF2B5EF4-FFF2-40B4-BE49-F238E27FC236}">
                <a16:creationId xmlns:a16="http://schemas.microsoft.com/office/drawing/2014/main" id="{50266182-9EB5-E642-4DAF-5FBEB6BAF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831" y="1312558"/>
            <a:ext cx="139172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點選 資料表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953041-254C-556B-0569-31E92110C7E4}"/>
              </a:ext>
            </a:extLst>
          </p:cNvPr>
          <p:cNvSpPr txBox="1"/>
          <p:nvPr/>
        </p:nvSpPr>
        <p:spPr>
          <a:xfrm>
            <a:off x="6816385" y="2280662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FB44316-975A-96D5-B9EA-9C83651C552D}"/>
              </a:ext>
            </a:extLst>
          </p:cNvPr>
          <p:cNvSpPr txBox="1"/>
          <p:nvPr/>
        </p:nvSpPr>
        <p:spPr>
          <a:xfrm>
            <a:off x="3310607" y="1312558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2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418EA4-F13C-AC1F-1CE1-0C47C1575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9C18377-67E2-0D79-0FC1-A2CC53EE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目前使用資料庫</a:t>
            </a:r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4B01D57-4CD2-DE87-2C89-5F0AA19D1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76110"/>
              </p:ext>
            </p:extLst>
          </p:nvPr>
        </p:nvGraphicFramePr>
        <p:xfrm>
          <a:off x="827584" y="1628800"/>
          <a:ext cx="7488832" cy="398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4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effectLst/>
                          <a:latin typeface="+mn-lt"/>
                        </a:rPr>
                        <a:t>資料庫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effectLst/>
                          <a:latin typeface="+mn-lt"/>
                        </a:rPr>
                        <a:t>使用者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>
                          <a:effectLst/>
                          <a:latin typeface="+mn-lt"/>
                        </a:rPr>
                        <a:t>密碼</a:t>
                      </a:r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nthccimdb01\cimdb01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S200DNZ2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SUSER543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nthccimdb02\cimdb02</a:t>
                      </a:r>
                    </a:p>
                    <a:p>
                      <a:pPr algn="l" font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Name: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repADC2IDB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584700"/>
                  </a:ext>
                </a:extLst>
              </a:tr>
              <a:tr h="4707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nthccimdb02\cimdb02</a:t>
                      </a:r>
                    </a:p>
                    <a:p>
                      <a:pPr algn="l" font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Name: CIS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batchotd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forotd2015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010796"/>
                  </a:ext>
                </a:extLst>
              </a:tr>
              <a:tr h="4707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nthccimdb02\cimdb02</a:t>
                      </a:r>
                    </a:p>
                    <a:p>
                      <a:pPr algn="l" font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Name: USERIDB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dirty="0">
                          <a:effectLst/>
                          <a:latin typeface="+mn-lt"/>
                        </a:rPr>
                        <a:t>S200DNZ2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 u="none" strike="noStrike" dirty="0">
                          <a:effectLst/>
                          <a:latin typeface="+mn-lt"/>
                        </a:rPr>
                        <a:t>SUSER543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368910"/>
                  </a:ext>
                </a:extLst>
              </a:tr>
              <a:tr h="203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Nthcoadb03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batchmdscon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formdscon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478692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 u="none" strike="noStrike" dirty="0">
                          <a:effectLst/>
                          <a:latin typeface="+mn-lt"/>
                        </a:rPr>
                        <a:t>nthccimdb</a:t>
                      </a: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08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+mn-lt"/>
                        </a:rPr>
                        <a:t>fab2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WEHQDBMS01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+mn-lt"/>
                        </a:rPr>
                        <a:t>fab2123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fab21230324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nthccimdb04\cimdb04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https://nuvoton.sharepoint.com/sites/Nuvoton_Power_BI_Data_Source/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個人認證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個人認證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13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41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85BDEE8-2D17-32AF-FA56-6BF35BBF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" y="971207"/>
            <a:ext cx="7478169" cy="4915586"/>
          </a:xfrm>
          <a:prstGeom prst="rect">
            <a:avLst/>
          </a:prstGeom>
        </p:spPr>
      </p:pic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080CE796-86BF-18C7-760A-AF4E3131E39B}"/>
              </a:ext>
            </a:extLst>
          </p:cNvPr>
          <p:cNvCxnSpPr/>
          <p:nvPr/>
        </p:nvCxnSpPr>
        <p:spPr>
          <a:xfrm flipH="1">
            <a:off x="4935912" y="3976460"/>
            <a:ext cx="647700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B7C06E1-EB17-DC0B-EC6D-C8E78AD58FC7}"/>
              </a:ext>
            </a:extLst>
          </p:cNvPr>
          <p:cNvSpPr/>
          <p:nvPr/>
        </p:nvSpPr>
        <p:spPr>
          <a:xfrm>
            <a:off x="4734234" y="4613402"/>
            <a:ext cx="943580" cy="261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3">
            <a:extLst>
              <a:ext uri="{FF2B5EF4-FFF2-40B4-BE49-F238E27FC236}">
                <a16:creationId xmlns:a16="http://schemas.microsoft.com/office/drawing/2014/main" id="{D7E26378-080E-E60C-B522-5BA15B34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4788" y="3692218"/>
            <a:ext cx="186942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點選 儲存密碼</a:t>
            </a:r>
            <a:r>
              <a:rPr kumimoji="0" lang="en-US" altLang="zh-TW" dirty="0">
                <a:highlight>
                  <a:srgbClr val="FFFF00"/>
                </a:highlight>
              </a:rPr>
              <a:t>(S)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057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89CD861-49FC-1528-4848-5DE60FB5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1" y="971207"/>
            <a:ext cx="8335538" cy="4915586"/>
          </a:xfrm>
          <a:prstGeom prst="rect">
            <a:avLst/>
          </a:prstGeom>
        </p:spPr>
      </p:pic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A0E78A54-2453-4BD9-646A-F51EBAEF057D}"/>
              </a:ext>
            </a:extLst>
          </p:cNvPr>
          <p:cNvCxnSpPr>
            <a:cxnSpLocks/>
          </p:cNvCxnSpPr>
          <p:nvPr/>
        </p:nvCxnSpPr>
        <p:spPr>
          <a:xfrm flipH="1">
            <a:off x="7172136" y="4406321"/>
            <a:ext cx="353839" cy="6492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B4B43E4-D55F-FC18-08A4-F198635DC3A5}"/>
              </a:ext>
            </a:extLst>
          </p:cNvPr>
          <p:cNvSpPr/>
          <p:nvPr/>
        </p:nvSpPr>
        <p:spPr>
          <a:xfrm>
            <a:off x="6876256" y="5157192"/>
            <a:ext cx="943580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3">
            <a:extLst>
              <a:ext uri="{FF2B5EF4-FFF2-40B4-BE49-F238E27FC236}">
                <a16:creationId xmlns:a16="http://schemas.microsoft.com/office/drawing/2014/main" id="{EAF141CD-61E3-BCBF-004C-D021A5739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046" y="4064948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</p:spTree>
    <p:extLst>
      <p:ext uri="{BB962C8B-B14F-4D97-AF65-F5344CB8AC3E}">
        <p14:creationId xmlns:p14="http://schemas.microsoft.com/office/powerpoint/2010/main" val="284455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59767E9-A5C4-E5C2-CF19-6E599725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6" y="980733"/>
            <a:ext cx="7116168" cy="4896533"/>
          </a:xfrm>
          <a:prstGeom prst="rect">
            <a:avLst/>
          </a:prstGeom>
        </p:spPr>
      </p:pic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0902F28A-FE79-6788-BD3A-75B255069EAF}"/>
              </a:ext>
            </a:extLst>
          </p:cNvPr>
          <p:cNvCxnSpPr/>
          <p:nvPr/>
        </p:nvCxnSpPr>
        <p:spPr>
          <a:xfrm flipH="1">
            <a:off x="4742268" y="3987218"/>
            <a:ext cx="647700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2DB852C-CC5C-DF0A-3E96-EDBB9C0C2777}"/>
              </a:ext>
            </a:extLst>
          </p:cNvPr>
          <p:cNvSpPr/>
          <p:nvPr/>
        </p:nvSpPr>
        <p:spPr>
          <a:xfrm>
            <a:off x="4540590" y="4624160"/>
            <a:ext cx="943580" cy="261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3">
            <a:extLst>
              <a:ext uri="{FF2B5EF4-FFF2-40B4-BE49-F238E27FC236}">
                <a16:creationId xmlns:a16="http://schemas.microsoft.com/office/drawing/2014/main" id="{465B7C30-D3E3-BB93-E823-AD2C363B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144" y="3702976"/>
            <a:ext cx="186942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點選 儲存密碼</a:t>
            </a:r>
            <a:r>
              <a:rPr kumimoji="0" lang="en-US" altLang="zh-TW" dirty="0">
                <a:highlight>
                  <a:srgbClr val="FFFF00"/>
                </a:highlight>
              </a:rPr>
              <a:t>(S)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55651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65A7F82-7273-DAB6-6FE6-7B1D2C3D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5" y="975970"/>
            <a:ext cx="8411749" cy="4906060"/>
          </a:xfrm>
          <a:prstGeom prst="rect">
            <a:avLst/>
          </a:prstGeom>
        </p:spPr>
      </p:pic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7BC1F0E9-8821-BFE2-EB06-E4008D376C56}"/>
              </a:ext>
            </a:extLst>
          </p:cNvPr>
          <p:cNvCxnSpPr>
            <a:cxnSpLocks/>
          </p:cNvCxnSpPr>
          <p:nvPr/>
        </p:nvCxnSpPr>
        <p:spPr>
          <a:xfrm flipH="1">
            <a:off x="7172136" y="4406321"/>
            <a:ext cx="353839" cy="6492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6AAAF3AF-BBB4-E5E8-76B2-D16837FF2285}"/>
              </a:ext>
            </a:extLst>
          </p:cNvPr>
          <p:cNvSpPr/>
          <p:nvPr/>
        </p:nvSpPr>
        <p:spPr>
          <a:xfrm>
            <a:off x="6876256" y="5157192"/>
            <a:ext cx="943580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3">
            <a:extLst>
              <a:ext uri="{FF2B5EF4-FFF2-40B4-BE49-F238E27FC236}">
                <a16:creationId xmlns:a16="http://schemas.microsoft.com/office/drawing/2014/main" id="{BBCEAC13-3E84-3E79-436E-E3BDAC74E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046" y="4064948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</p:spTree>
    <p:extLst>
      <p:ext uri="{BB962C8B-B14F-4D97-AF65-F5344CB8AC3E}">
        <p14:creationId xmlns:p14="http://schemas.microsoft.com/office/powerpoint/2010/main" val="3793254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6FCFFA9-F6C3-B5B8-4F6D-CB687D0D19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A01C5C-DCAC-4056-8893-3D172F41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連結完成如下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6A74C4-93AC-CA74-1983-A6BCE11B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498" y="1124744"/>
            <a:ext cx="3077004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2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081E4C6-D099-97F8-7947-007EDE2B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576" y="1437997"/>
            <a:ext cx="3562847" cy="3982006"/>
          </a:xfrm>
          <a:prstGeom prst="rect">
            <a:avLst/>
          </a:prstGeom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92FCDD48-5A37-878A-60B4-F88DAAC1D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20688"/>
            <a:ext cx="72635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細明體" panose="02020509000000000000" pitchFamily="49" charset="-120"/>
                <a:ea typeface="細明體" panose="02020509000000000000" pitchFamily="49" charset="-120"/>
              </a:rPr>
              <a:t>Link Table </a:t>
            </a:r>
            <a:r>
              <a:rPr lang="zh-TW" altLang="en-US" sz="2400" dirty="0">
                <a:latin typeface="細明體" panose="02020509000000000000" pitchFamily="49" charset="-120"/>
                <a:ea typeface="細明體" panose="02020509000000000000" pitchFamily="49" charset="-120"/>
              </a:rPr>
              <a:t>完成 </a:t>
            </a:r>
            <a:r>
              <a:rPr lang="en-US" altLang="zh-TW" sz="2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dbo_v_Furnace_Oi_Recmap_InLine</a:t>
            </a:r>
            <a:endParaRPr lang="zh-TW" altLang="en-US" sz="2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417859-6749-BFD8-CC2F-13B9A0A93F20}"/>
              </a:ext>
            </a:extLst>
          </p:cNvPr>
          <p:cNvSpPr/>
          <p:nvPr/>
        </p:nvSpPr>
        <p:spPr>
          <a:xfrm>
            <a:off x="2703090" y="3850291"/>
            <a:ext cx="345638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F46BEC3-C8D2-FF11-13E2-E0BF690FADA1}"/>
              </a:ext>
            </a:extLst>
          </p:cNvPr>
          <p:cNvCxnSpPr>
            <a:cxnSpLocks/>
          </p:cNvCxnSpPr>
          <p:nvPr/>
        </p:nvCxnSpPr>
        <p:spPr>
          <a:xfrm flipH="1">
            <a:off x="4716016" y="1082353"/>
            <a:ext cx="648072" cy="2671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58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AC471D4-EC91-521A-E5B8-6AE25C27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07" y="1196752"/>
            <a:ext cx="4191585" cy="5210902"/>
          </a:xfrm>
          <a:prstGeom prst="rect">
            <a:avLst/>
          </a:prstGeom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ABFFF512-5DFF-A38D-2D84-A9B5E35F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50346"/>
            <a:ext cx="74174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細明體" panose="02020509000000000000" pitchFamily="49" charset="-120"/>
                <a:ea typeface="細明體" panose="02020509000000000000" pitchFamily="49" charset="-120"/>
              </a:rPr>
              <a:t>Link Table </a:t>
            </a:r>
            <a:r>
              <a:rPr lang="zh-TW" altLang="en-US" sz="2400" dirty="0">
                <a:latin typeface="細明體" panose="02020509000000000000" pitchFamily="49" charset="-120"/>
                <a:ea typeface="細明體" panose="02020509000000000000" pitchFamily="49" charset="-120"/>
              </a:rPr>
              <a:t>完成 </a:t>
            </a:r>
            <a:r>
              <a:rPr lang="en-US" altLang="zh-TW" sz="2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dbo_v_Implant_Oi_Recmap_InLine</a:t>
            </a:r>
            <a:r>
              <a:rPr lang="zh-TW" altLang="en-US" sz="24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E7CE4F-6D05-9CA8-BF7C-C401BCB22AE6}"/>
              </a:ext>
            </a:extLst>
          </p:cNvPr>
          <p:cNvSpPr/>
          <p:nvPr/>
        </p:nvSpPr>
        <p:spPr>
          <a:xfrm>
            <a:off x="2411760" y="4242604"/>
            <a:ext cx="345638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97A7214-3B3F-A38C-829C-DCC7913366FF}"/>
              </a:ext>
            </a:extLst>
          </p:cNvPr>
          <p:cNvCxnSpPr>
            <a:cxnSpLocks/>
          </p:cNvCxnSpPr>
          <p:nvPr/>
        </p:nvCxnSpPr>
        <p:spPr>
          <a:xfrm flipH="1">
            <a:off x="4427984" y="1082353"/>
            <a:ext cx="936104" cy="29947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5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11521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利用 </a:t>
            </a:r>
            <a:r>
              <a:rPr kumimoji="0" lang="en-US" altLang="zh-TW" sz="2800" dirty="0"/>
              <a:t>Access </a:t>
            </a:r>
            <a:r>
              <a:rPr kumimoji="0" lang="zh-TW" altLang="en-US" sz="2800" dirty="0"/>
              <a:t>查詢資料基本步驟</a:t>
            </a:r>
            <a:endParaRPr kumimoji="0" lang="en-US" altLang="zh-TW" sz="2800" dirty="0"/>
          </a:p>
          <a:p>
            <a:pPr>
              <a:defRPr/>
            </a:pPr>
            <a:r>
              <a:rPr lang="zh-TW" altLang="en-US" sz="2400" dirty="0"/>
              <a:t>建立查詢資料表</a:t>
            </a:r>
            <a:endParaRPr kumimoji="0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1933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9D44E6-60A6-4B7A-6A61-579103AD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已建立 </a:t>
            </a:r>
            <a:r>
              <a:rPr lang="en-US" altLang="zh-TW" dirty="0"/>
              <a:t>ODBC </a:t>
            </a:r>
            <a:r>
              <a:rPr lang="zh-TW" altLang="en-US" dirty="0"/>
              <a:t>新增資料表</a:t>
            </a:r>
            <a:endParaRPr lang="en-US" altLang="zh-TW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27B5A8-95BD-4668-64F1-756139D2C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512"/>
            <a:ext cx="7680325" cy="539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文字方塊 3">
            <a:extLst>
              <a:ext uri="{FF2B5EF4-FFF2-40B4-BE49-F238E27FC236}">
                <a16:creationId xmlns:a16="http://schemas.microsoft.com/office/drawing/2014/main" id="{ABE4B1FF-EDE7-B16B-B1BC-20A37C98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836712"/>
            <a:ext cx="295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/>
              <a:t>開啟舊資料庫或空白資料庫</a:t>
            </a:r>
          </a:p>
        </p:txBody>
      </p:sp>
    </p:spTree>
    <p:extLst>
      <p:ext uri="{BB962C8B-B14F-4D97-AF65-F5344CB8AC3E}">
        <p14:creationId xmlns:p14="http://schemas.microsoft.com/office/powerpoint/2010/main" val="2640901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2026AB1-87F3-E182-7438-09EADCC0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11" y="1561839"/>
            <a:ext cx="5744377" cy="373432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9A24ECB-C1F6-8682-1E55-8C050C775DB4}"/>
              </a:ext>
            </a:extLst>
          </p:cNvPr>
          <p:cNvSpPr/>
          <p:nvPr/>
        </p:nvSpPr>
        <p:spPr>
          <a:xfrm>
            <a:off x="2628279" y="2023503"/>
            <a:ext cx="559811" cy="253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C426332-7D86-39EC-DBE5-D0E9584CB975}"/>
              </a:ext>
            </a:extLst>
          </p:cNvPr>
          <p:cNvCxnSpPr>
            <a:cxnSpLocks/>
          </p:cNvCxnSpPr>
          <p:nvPr/>
        </p:nvCxnSpPr>
        <p:spPr>
          <a:xfrm flipH="1">
            <a:off x="3188090" y="1072786"/>
            <a:ext cx="540208" cy="950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62F332-2CA9-A143-AC5E-AA1DD6C108DE}"/>
              </a:ext>
            </a:extLst>
          </p:cNvPr>
          <p:cNvSpPr txBox="1"/>
          <p:nvPr/>
        </p:nvSpPr>
        <p:spPr>
          <a:xfrm>
            <a:off x="3188090" y="643594"/>
            <a:ext cx="1328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建立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F4BD8AB-F72F-DCA8-75B5-513B4FE7A0FE}"/>
              </a:ext>
            </a:extLst>
          </p:cNvPr>
          <p:cNvCxnSpPr>
            <a:cxnSpLocks/>
          </p:cNvCxnSpPr>
          <p:nvPr/>
        </p:nvCxnSpPr>
        <p:spPr>
          <a:xfrm flipH="1">
            <a:off x="5361658" y="1157804"/>
            <a:ext cx="492089" cy="1077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6B0372F-E37E-27A8-7ED5-0A129E5AB4A1}"/>
              </a:ext>
            </a:extLst>
          </p:cNvPr>
          <p:cNvSpPr/>
          <p:nvPr/>
        </p:nvSpPr>
        <p:spPr>
          <a:xfrm>
            <a:off x="4847046" y="2276873"/>
            <a:ext cx="559811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EAA212-7347-1309-1094-F2C55B32C3FC}"/>
              </a:ext>
            </a:extLst>
          </p:cNvPr>
          <p:cNvSpPr txBox="1"/>
          <p:nvPr/>
        </p:nvSpPr>
        <p:spPr>
          <a:xfrm>
            <a:off x="4814279" y="723949"/>
            <a:ext cx="1699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查詢設計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7FEFB58-A988-3B21-572E-B3A4566E9001}"/>
              </a:ext>
            </a:extLst>
          </p:cNvPr>
          <p:cNvSpPr txBox="1"/>
          <p:nvPr/>
        </p:nvSpPr>
        <p:spPr>
          <a:xfrm>
            <a:off x="4652493" y="733385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6598142-E632-10C6-AFF4-72FAB8ACEE1E}"/>
              </a:ext>
            </a:extLst>
          </p:cNvPr>
          <p:cNvSpPr txBox="1"/>
          <p:nvPr/>
        </p:nvSpPr>
        <p:spPr>
          <a:xfrm>
            <a:off x="2993537" y="650602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9D44E6-60A6-4B7A-6A61-579103AD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於 </a:t>
            </a:r>
            <a:r>
              <a:rPr lang="en-US" altLang="zh-TW" dirty="0"/>
              <a:t>ACCESS </a:t>
            </a:r>
            <a:r>
              <a:rPr lang="zh-TW" altLang="en-US" dirty="0"/>
              <a:t>新建立 </a:t>
            </a:r>
            <a:r>
              <a:rPr lang="en-US" altLang="zh-TW" dirty="0"/>
              <a:t>ODBC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27B5A8-95BD-4668-64F1-756139D2C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512"/>
            <a:ext cx="7680325" cy="539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文字方塊 3">
            <a:extLst>
              <a:ext uri="{FF2B5EF4-FFF2-40B4-BE49-F238E27FC236}">
                <a16:creationId xmlns:a16="http://schemas.microsoft.com/office/drawing/2014/main" id="{ABE4B1FF-EDE7-B16B-B1BC-20A37C98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836712"/>
            <a:ext cx="295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/>
              <a:t>開啟舊資料庫或空白資料庫</a:t>
            </a:r>
          </a:p>
        </p:txBody>
      </p:sp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58444E-6926-FB9B-95D6-471FA47E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E592-76AC-42EF-9CD1-7031210E4C36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94B45E-35E2-B240-1DEC-A65F51FF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047417"/>
            <a:ext cx="7849695" cy="47631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7AE30D-345E-0BB6-F44F-8DF804B4792A}"/>
              </a:ext>
            </a:extLst>
          </p:cNvPr>
          <p:cNvSpPr/>
          <p:nvPr/>
        </p:nvSpPr>
        <p:spPr>
          <a:xfrm>
            <a:off x="657910" y="4424566"/>
            <a:ext cx="2844728" cy="228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D8FECF-17A4-B902-1BB1-CB985AFB7CEC}"/>
              </a:ext>
            </a:extLst>
          </p:cNvPr>
          <p:cNvSpPr/>
          <p:nvPr/>
        </p:nvSpPr>
        <p:spPr>
          <a:xfrm>
            <a:off x="4578986" y="3450516"/>
            <a:ext cx="2985076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04E7696-340F-155A-A6EB-5169F99086F2}"/>
              </a:ext>
            </a:extLst>
          </p:cNvPr>
          <p:cNvCxnSpPr>
            <a:cxnSpLocks/>
          </p:cNvCxnSpPr>
          <p:nvPr/>
        </p:nvCxnSpPr>
        <p:spPr>
          <a:xfrm flipH="1">
            <a:off x="2959894" y="1193694"/>
            <a:ext cx="1699690" cy="2943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6367D-C7CD-8EED-C445-B0612DDE8637}"/>
              </a:ext>
            </a:extLst>
          </p:cNvPr>
          <p:cNvSpPr txBox="1"/>
          <p:nvPr/>
        </p:nvSpPr>
        <p:spPr>
          <a:xfrm>
            <a:off x="2843808" y="678085"/>
            <a:ext cx="5021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按住選取資料表 拉至查詢設計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F46DE26-BFC6-9C51-02E8-2427CCB401E1}"/>
              </a:ext>
            </a:extLst>
          </p:cNvPr>
          <p:cNvCxnSpPr>
            <a:cxnSpLocks/>
          </p:cNvCxnSpPr>
          <p:nvPr/>
        </p:nvCxnSpPr>
        <p:spPr>
          <a:xfrm>
            <a:off x="4788024" y="1193694"/>
            <a:ext cx="792088" cy="22137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D7747F2-6D86-C4C2-68FE-A4B5C0D1D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596" y="430177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=</a:t>
            </a:r>
            <a:r>
              <a:rPr kumimoji="0"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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39379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>
            <a:extLst>
              <a:ext uri="{FF2B5EF4-FFF2-40B4-BE49-F238E27FC236}">
                <a16:creationId xmlns:a16="http://schemas.microsoft.com/office/drawing/2014/main" id="{2F5F18C7-46DC-8D11-8500-8D4643C5E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70" y="1112969"/>
            <a:ext cx="4476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dirty="0"/>
              <a:t>日期區間： </a:t>
            </a:r>
            <a:r>
              <a:rPr lang="en-US" altLang="zh-TW" dirty="0"/>
              <a:t>&gt;=[</a:t>
            </a:r>
            <a:r>
              <a:rPr lang="en-US" altLang="zh-TW" dirty="0" err="1"/>
              <a:t>start_date</a:t>
            </a:r>
            <a:r>
              <a:rPr lang="en-US" altLang="zh-TW" dirty="0"/>
              <a:t>] And &lt;=[</a:t>
            </a:r>
            <a:r>
              <a:rPr lang="en-US" altLang="zh-TW" dirty="0" err="1"/>
              <a:t>end_date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22532" name="矩形 3">
            <a:extLst>
              <a:ext uri="{FF2B5EF4-FFF2-40B4-BE49-F238E27FC236}">
                <a16:creationId xmlns:a16="http://schemas.microsoft.com/office/drawing/2014/main" id="{2DB74134-3BA5-2160-5E80-9AF7061F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29595"/>
            <a:ext cx="32952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擷取字數：</a:t>
            </a:r>
            <a:r>
              <a:rPr lang="en-US" altLang="zh-TW" dirty="0" err="1"/>
              <a:t>aa:Mid</a:t>
            </a:r>
            <a:r>
              <a:rPr lang="en-US" altLang="zh-TW" dirty="0"/>
              <a:t>([Route],1,5)</a:t>
            </a:r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eaLnBrk="1" hangingPunct="1"/>
            <a:r>
              <a:rPr lang="en-US" altLang="zh-TW" dirty="0"/>
              <a:t>	    aa:</a:t>
            </a:r>
            <a:r>
              <a:rPr lang="zh-TW" altLang="en-US" dirty="0"/>
              <a:t>欄位新名稱</a:t>
            </a:r>
            <a:endParaRPr lang="en-US" altLang="zh-TW" dirty="0"/>
          </a:p>
        </p:txBody>
      </p:sp>
      <p:sp>
        <p:nvSpPr>
          <p:cNvPr id="22533" name="矩形 4">
            <a:extLst>
              <a:ext uri="{FF2B5EF4-FFF2-40B4-BE49-F238E27FC236}">
                <a16:creationId xmlns:a16="http://schemas.microsoft.com/office/drawing/2014/main" id="{DC075AC4-5417-DF08-7184-07D47A07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153553"/>
            <a:ext cx="52413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dirty="0"/>
              <a:t>兩個欄位合併：</a:t>
            </a:r>
            <a:r>
              <a:rPr lang="en-US" altLang="zh-TW" dirty="0" err="1"/>
              <a:t>ab:Mid</a:t>
            </a:r>
            <a:r>
              <a:rPr lang="en-US" altLang="zh-TW" dirty="0"/>
              <a:t>([Route],1,6)+Mid([</a:t>
            </a:r>
            <a:r>
              <a:rPr lang="en-US" altLang="zh-TW" dirty="0" err="1"/>
              <a:t>Oper</a:t>
            </a:r>
            <a:r>
              <a:rPr lang="en-US" altLang="zh-TW" dirty="0"/>
              <a:t>],1,3)</a:t>
            </a:r>
          </a:p>
          <a:p>
            <a:pPr eaLnBrk="1" hangingPunct="1"/>
            <a:r>
              <a:rPr lang="en-US" altLang="zh-TW" dirty="0"/>
              <a:t>	             ab:</a:t>
            </a:r>
            <a:r>
              <a:rPr lang="zh-TW" altLang="en-US" dirty="0"/>
              <a:t>欄位新名稱</a:t>
            </a:r>
            <a:endParaRPr lang="en-US" altLang="zh-TW" dirty="0"/>
          </a:p>
          <a:p>
            <a:pPr eaLnBrk="1" hangingPunct="1"/>
            <a:r>
              <a:rPr lang="en-US" altLang="zh-TW" dirty="0"/>
              <a:t>	</a:t>
            </a:r>
            <a:r>
              <a:rPr lang="zh-TW" altLang="en-US" dirty="0"/>
              <a:t>             </a:t>
            </a:r>
            <a:r>
              <a:rPr lang="en-US" altLang="zh-TW" dirty="0"/>
              <a:t>Route :</a:t>
            </a:r>
            <a:r>
              <a:rPr lang="zh-TW" altLang="en-US" dirty="0"/>
              <a:t>資料表欄位名稱</a:t>
            </a:r>
            <a:endParaRPr lang="en-US" altLang="zh-TW" dirty="0"/>
          </a:p>
          <a:p>
            <a:pPr eaLnBrk="1" hangingPunct="1"/>
            <a:r>
              <a:rPr lang="en-US" altLang="zh-TW" dirty="0"/>
              <a:t>	 </a:t>
            </a:r>
            <a:r>
              <a:rPr lang="zh-TW" altLang="en-US" dirty="0"/>
              <a:t>            </a:t>
            </a:r>
            <a:r>
              <a:rPr lang="en-US" altLang="zh-TW" dirty="0" err="1"/>
              <a:t>Oper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資料表欄位名稱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BEC189-19EE-519B-9EDC-C1482DB57289}"/>
              </a:ext>
            </a:extLst>
          </p:cNvPr>
          <p:cNvSpPr txBox="1"/>
          <p:nvPr/>
        </p:nvSpPr>
        <p:spPr>
          <a:xfrm>
            <a:off x="611188" y="22371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擷取第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4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碼數字： </a:t>
            </a:r>
            <a:r>
              <a:rPr lang="en-US" dirty="0"/>
              <a:t>Like "???6*"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5175348-7E56-694B-71E5-0C2F7613D543}"/>
              </a:ext>
            </a:extLst>
          </p:cNvPr>
          <p:cNvSpPr txBox="1"/>
          <p:nvPr/>
        </p:nvSpPr>
        <p:spPr>
          <a:xfrm>
            <a:off x="611188" y="27101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搜尋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Oper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 </a:t>
            </a:r>
            <a:r>
              <a:rPr lang="en-US" dirty="0"/>
              <a:t>1004</a:t>
            </a:r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63B292D0-E378-EF61-0F66-3877C66261EB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D006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zh-TW" altLang="en-US" dirty="0"/>
              <a:t>查詢設計如下</a:t>
            </a:r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B69473-9F94-C858-0F9F-994BE78D1B46}"/>
              </a:ext>
            </a:extLst>
          </p:cNvPr>
          <p:cNvSpPr txBox="1"/>
          <p:nvPr/>
        </p:nvSpPr>
        <p:spPr>
          <a:xfrm>
            <a:off x="265148" y="6269110"/>
            <a:ext cx="120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日期區間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5B5007-7708-7C6E-34C5-09DB6CA16056}"/>
              </a:ext>
            </a:extLst>
          </p:cNvPr>
          <p:cNvSpPr txBox="1"/>
          <p:nvPr/>
        </p:nvSpPr>
        <p:spPr>
          <a:xfrm>
            <a:off x="2935069" y="6304757"/>
            <a:ext cx="170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擷取第</a:t>
            </a:r>
            <a:r>
              <a:rPr lang="en-US" altLang="zh-TW" dirty="0">
                <a:highlight>
                  <a:srgbClr val="FFFF00"/>
                </a:highlight>
              </a:rPr>
              <a:t>4</a:t>
            </a:r>
            <a:r>
              <a:rPr lang="zh-TW" altLang="en-US" dirty="0">
                <a:highlight>
                  <a:srgbClr val="FFFF00"/>
                </a:highlight>
              </a:rPr>
              <a:t>碼數字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DA2B10-343C-C074-61DF-A462AE4C25C8}"/>
              </a:ext>
            </a:extLst>
          </p:cNvPr>
          <p:cNvSpPr txBox="1"/>
          <p:nvPr/>
        </p:nvSpPr>
        <p:spPr>
          <a:xfrm>
            <a:off x="5485162" y="6304757"/>
            <a:ext cx="120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日期區間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FA9F846-A450-8316-9434-A96263A020EC}"/>
              </a:ext>
            </a:extLst>
          </p:cNvPr>
          <p:cNvSpPr txBox="1"/>
          <p:nvPr/>
        </p:nvSpPr>
        <p:spPr>
          <a:xfrm>
            <a:off x="1489712" y="4510880"/>
            <a:ext cx="120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擷取字數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192205A-EE51-E3BA-100B-82AC299A9665}"/>
              </a:ext>
            </a:extLst>
          </p:cNvPr>
          <p:cNvSpPr txBox="1"/>
          <p:nvPr/>
        </p:nvSpPr>
        <p:spPr>
          <a:xfrm>
            <a:off x="4307456" y="4510880"/>
            <a:ext cx="1568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兩個欄位合併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C497E9-9F92-7DFB-B4DB-8AC6A4D9D605}"/>
              </a:ext>
            </a:extLst>
          </p:cNvPr>
          <p:cNvCxnSpPr>
            <a:cxnSpLocks/>
          </p:cNvCxnSpPr>
          <p:nvPr/>
        </p:nvCxnSpPr>
        <p:spPr>
          <a:xfrm>
            <a:off x="1983715" y="4870746"/>
            <a:ext cx="107592" cy="324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85ACF70-D7A7-2F10-3A2D-90FF56AB61DE}"/>
              </a:ext>
            </a:extLst>
          </p:cNvPr>
          <p:cNvCxnSpPr>
            <a:cxnSpLocks/>
          </p:cNvCxnSpPr>
          <p:nvPr/>
        </p:nvCxnSpPr>
        <p:spPr>
          <a:xfrm>
            <a:off x="5004048" y="4884280"/>
            <a:ext cx="0" cy="324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32F5D8F1-1453-DC9B-D6CA-CB789F83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8787"/>
            <a:ext cx="9144000" cy="902727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CFBEEB5-1764-4187-1A6E-A31CB64EAD33}"/>
              </a:ext>
            </a:extLst>
          </p:cNvPr>
          <p:cNvCxnSpPr>
            <a:cxnSpLocks/>
          </p:cNvCxnSpPr>
          <p:nvPr/>
        </p:nvCxnSpPr>
        <p:spPr>
          <a:xfrm flipV="1">
            <a:off x="827584" y="5944574"/>
            <a:ext cx="152400" cy="333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903B52B-36C4-5C6B-5FE0-62C2FE8DF53C}"/>
              </a:ext>
            </a:extLst>
          </p:cNvPr>
          <p:cNvCxnSpPr>
            <a:cxnSpLocks/>
          </p:cNvCxnSpPr>
          <p:nvPr/>
        </p:nvCxnSpPr>
        <p:spPr>
          <a:xfrm flipV="1">
            <a:off x="3754048" y="5969904"/>
            <a:ext cx="152400" cy="333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4D05FE5-81F9-BF62-E9D6-5EB9DB1AE3D9}"/>
              </a:ext>
            </a:extLst>
          </p:cNvPr>
          <p:cNvCxnSpPr>
            <a:cxnSpLocks/>
          </p:cNvCxnSpPr>
          <p:nvPr/>
        </p:nvCxnSpPr>
        <p:spPr>
          <a:xfrm flipV="1">
            <a:off x="6084168" y="5944376"/>
            <a:ext cx="152400" cy="333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31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11521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利用 </a:t>
            </a:r>
            <a:r>
              <a:rPr kumimoji="0" lang="en-US" altLang="zh-TW" sz="2800" dirty="0"/>
              <a:t>Excel </a:t>
            </a:r>
            <a:r>
              <a:rPr kumimoji="0" lang="zh-TW" altLang="en-US" sz="2800" dirty="0"/>
              <a:t>查詢資料基本步驟</a:t>
            </a:r>
          </a:p>
          <a:p>
            <a:pPr>
              <a:defRPr/>
            </a:pPr>
            <a:r>
              <a:rPr lang="zh-TW" altLang="en-US" sz="2400" dirty="0"/>
              <a:t>建立查詢資料表</a:t>
            </a:r>
          </a:p>
        </p:txBody>
      </p:sp>
    </p:spTree>
    <p:extLst>
      <p:ext uri="{BB962C8B-B14F-4D97-AF65-F5344CB8AC3E}">
        <p14:creationId xmlns:p14="http://schemas.microsoft.com/office/powerpoint/2010/main" val="1224871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3B34E7-30B9-574E-0D91-17AC2D58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82" y="1187518"/>
            <a:ext cx="4601217" cy="55538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3E38894-DD1F-699B-7A66-87CD0701B920}"/>
              </a:ext>
            </a:extLst>
          </p:cNvPr>
          <p:cNvSpPr/>
          <p:nvPr/>
        </p:nvSpPr>
        <p:spPr>
          <a:xfrm>
            <a:off x="1112318" y="1956901"/>
            <a:ext cx="559811" cy="711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33601F1-58C8-6C44-7373-0A1971273158}"/>
              </a:ext>
            </a:extLst>
          </p:cNvPr>
          <p:cNvCxnSpPr>
            <a:cxnSpLocks/>
          </p:cNvCxnSpPr>
          <p:nvPr/>
        </p:nvCxnSpPr>
        <p:spPr>
          <a:xfrm>
            <a:off x="885407" y="1724214"/>
            <a:ext cx="158201" cy="255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7D54705-C272-DDB6-71FC-3F21015D5E9F}"/>
              </a:ext>
            </a:extLst>
          </p:cNvPr>
          <p:cNvSpPr txBox="1"/>
          <p:nvPr/>
        </p:nvSpPr>
        <p:spPr>
          <a:xfrm>
            <a:off x="662097" y="1347874"/>
            <a:ext cx="1652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取得資料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7F0F17B-760D-F294-E4B7-8B5632EE5217}"/>
              </a:ext>
            </a:extLst>
          </p:cNvPr>
          <p:cNvSpPr txBox="1"/>
          <p:nvPr/>
        </p:nvSpPr>
        <p:spPr>
          <a:xfrm>
            <a:off x="467544" y="1354882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A1632E-B2A6-1E4D-C5BB-704861DE1EA8}"/>
              </a:ext>
            </a:extLst>
          </p:cNvPr>
          <p:cNvSpPr/>
          <p:nvPr/>
        </p:nvSpPr>
        <p:spPr>
          <a:xfrm>
            <a:off x="3493627" y="1650137"/>
            <a:ext cx="480793" cy="329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B863BAB-363E-AEA5-6FED-39A45185BE86}"/>
              </a:ext>
            </a:extLst>
          </p:cNvPr>
          <p:cNvCxnSpPr>
            <a:cxnSpLocks/>
          </p:cNvCxnSpPr>
          <p:nvPr/>
        </p:nvCxnSpPr>
        <p:spPr>
          <a:xfrm flipH="1">
            <a:off x="3900225" y="1296634"/>
            <a:ext cx="583194" cy="359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89069FD-9CDA-9DA3-5238-3CE225C458E5}"/>
              </a:ext>
            </a:extLst>
          </p:cNvPr>
          <p:cNvSpPr txBox="1"/>
          <p:nvPr/>
        </p:nvSpPr>
        <p:spPr>
          <a:xfrm>
            <a:off x="4483419" y="992175"/>
            <a:ext cx="1652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資料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44BBD3-C09D-3D23-E1BB-052DD04ABC52}"/>
              </a:ext>
            </a:extLst>
          </p:cNvPr>
          <p:cNvSpPr txBox="1"/>
          <p:nvPr/>
        </p:nvSpPr>
        <p:spPr>
          <a:xfrm>
            <a:off x="4288866" y="999183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9C4383-7E03-B871-DCA2-99E897513E11}"/>
              </a:ext>
            </a:extLst>
          </p:cNvPr>
          <p:cNvSpPr/>
          <p:nvPr/>
        </p:nvSpPr>
        <p:spPr>
          <a:xfrm>
            <a:off x="1156715" y="5054453"/>
            <a:ext cx="2119141" cy="359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D56BFBF-2BDA-508A-7267-8AC920726640}"/>
              </a:ext>
            </a:extLst>
          </p:cNvPr>
          <p:cNvCxnSpPr>
            <a:cxnSpLocks/>
          </p:cNvCxnSpPr>
          <p:nvPr/>
        </p:nvCxnSpPr>
        <p:spPr>
          <a:xfrm flipH="1">
            <a:off x="2096623" y="4794355"/>
            <a:ext cx="460299" cy="241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2D4EC2-D11C-DFD0-BAEF-C25EEA24B8A5}"/>
              </a:ext>
            </a:extLst>
          </p:cNvPr>
          <p:cNvSpPr txBox="1"/>
          <p:nvPr/>
        </p:nvSpPr>
        <p:spPr>
          <a:xfrm>
            <a:off x="2167816" y="4433741"/>
            <a:ext cx="190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highlight>
                  <a:srgbClr val="FFFF00"/>
                </a:highlight>
              </a:rPr>
              <a:t>點選 傳統精靈</a:t>
            </a:r>
            <a:r>
              <a:rPr lang="en-US" altLang="zh-TW" dirty="0">
                <a:highlight>
                  <a:srgbClr val="FFFF00"/>
                </a:highlight>
              </a:rPr>
              <a:t>(W)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8A8C1CB-8D9E-F7CA-0034-18F2FD4DC8A7}"/>
              </a:ext>
            </a:extLst>
          </p:cNvPr>
          <p:cNvSpPr txBox="1"/>
          <p:nvPr/>
        </p:nvSpPr>
        <p:spPr>
          <a:xfrm>
            <a:off x="1932584" y="4434662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5793D2-7B95-E60B-C4DC-1D39F306608D}"/>
              </a:ext>
            </a:extLst>
          </p:cNvPr>
          <p:cNvSpPr/>
          <p:nvPr/>
        </p:nvSpPr>
        <p:spPr>
          <a:xfrm>
            <a:off x="3267310" y="4993686"/>
            <a:ext cx="2304256" cy="554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1C7826-D644-1443-C301-6FB2358449C0}"/>
              </a:ext>
            </a:extLst>
          </p:cNvPr>
          <p:cNvCxnSpPr>
            <a:cxnSpLocks/>
          </p:cNvCxnSpPr>
          <p:nvPr/>
        </p:nvCxnSpPr>
        <p:spPr>
          <a:xfrm flipH="1">
            <a:off x="4215764" y="4733588"/>
            <a:ext cx="460299" cy="241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969258B-560F-6D9C-FE33-F0470798D0BD}"/>
              </a:ext>
            </a:extLst>
          </p:cNvPr>
          <p:cNvSpPr txBox="1"/>
          <p:nvPr/>
        </p:nvSpPr>
        <p:spPr>
          <a:xfrm>
            <a:off x="4286956" y="4372974"/>
            <a:ext cx="3474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從 </a:t>
            </a:r>
            <a:r>
              <a:rPr lang="en-US" altLang="zh-TW" dirty="0">
                <a:highlight>
                  <a:srgbClr val="FFFF00"/>
                </a:highlight>
              </a:rPr>
              <a:t>Microsoft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Query(M)(</a:t>
            </a:r>
            <a:r>
              <a:rPr lang="zh-TW" altLang="en-US" dirty="0">
                <a:highlight>
                  <a:srgbClr val="FFFF00"/>
                </a:highlight>
              </a:rPr>
              <a:t>舊版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F1728B0-715F-0BB6-C077-197E061C9AA3}"/>
              </a:ext>
            </a:extLst>
          </p:cNvPr>
          <p:cNvSpPr txBox="1"/>
          <p:nvPr/>
        </p:nvSpPr>
        <p:spPr>
          <a:xfrm>
            <a:off x="4051725" y="4373895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標題 2">
            <a:extLst>
              <a:ext uri="{FF2B5EF4-FFF2-40B4-BE49-F238E27FC236}">
                <a16:creationId xmlns:a16="http://schemas.microsoft.com/office/drawing/2014/main" id="{9AA4DD85-CFE7-8148-487A-428241D680B7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D006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zh-TW" altLang="en-US" dirty="0"/>
              <a:t>開啟 </a:t>
            </a:r>
            <a:r>
              <a:rPr kumimoji="0" lang="en-US" altLang="zh-TW" dirty="0"/>
              <a:t>Excel</a:t>
            </a:r>
            <a:endParaRPr kumimoji="0"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FF1CB71-0D95-F94B-68DB-79CC6A37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823549"/>
            <a:ext cx="7182852" cy="5210902"/>
          </a:xfrm>
          <a:prstGeom prst="rect">
            <a:avLst/>
          </a:prstGeom>
        </p:spPr>
      </p:pic>
      <p:sp>
        <p:nvSpPr>
          <p:cNvPr id="25603" name="文字方塊 3">
            <a:extLst>
              <a:ext uri="{FF2B5EF4-FFF2-40B4-BE49-F238E27FC236}">
                <a16:creationId xmlns:a16="http://schemas.microsoft.com/office/drawing/2014/main" id="{D10D1033-66D1-3601-AC6A-C833164B4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348880"/>
            <a:ext cx="3311525" cy="647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選擇</a:t>
            </a:r>
            <a:r>
              <a:rPr kumimoji="0" lang="en-US" altLang="zh-TW" dirty="0">
                <a:highlight>
                  <a:srgbClr val="FFFF00"/>
                </a:highlight>
              </a:rPr>
              <a:t> NTHCCIMDB01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kumimoji="0"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 確定</a:t>
            </a:r>
            <a:endParaRPr kumimoji="0" lang="en-US" altLang="zh-TW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選擇</a:t>
            </a:r>
            <a:r>
              <a:rPr kumimoji="0" lang="en-US" altLang="zh-TW" dirty="0">
                <a:highlight>
                  <a:srgbClr val="FFFF00"/>
                </a:highlight>
              </a:rPr>
              <a:t> NTHCCIMDB02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kumimoji="0"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 確定</a:t>
            </a:r>
            <a:endParaRPr kumimoji="0" lang="en-US" altLang="zh-TW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699BF26-504C-4C8A-540B-96D5A4840F72}"/>
              </a:ext>
            </a:extLst>
          </p:cNvPr>
          <p:cNvCxnSpPr/>
          <p:nvPr/>
        </p:nvCxnSpPr>
        <p:spPr>
          <a:xfrm flipH="1">
            <a:off x="3492500" y="2672730"/>
            <a:ext cx="1654175" cy="19764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E818F7C-CAFD-BE81-921E-A2E1C65637A0}"/>
              </a:ext>
            </a:extLst>
          </p:cNvPr>
          <p:cNvCxnSpPr>
            <a:cxnSpLocks/>
          </p:cNvCxnSpPr>
          <p:nvPr/>
        </p:nvCxnSpPr>
        <p:spPr>
          <a:xfrm flipH="1">
            <a:off x="3707904" y="2996580"/>
            <a:ext cx="1511796" cy="18491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5F9507C-8A5C-D1D1-127F-18ECAF59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7" y="999622"/>
            <a:ext cx="8888065" cy="477269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1C3EC29-7735-8FD3-7B33-FA000C0C5A1E}"/>
              </a:ext>
            </a:extLst>
          </p:cNvPr>
          <p:cNvSpPr/>
          <p:nvPr/>
        </p:nvSpPr>
        <p:spPr>
          <a:xfrm>
            <a:off x="809366" y="4365104"/>
            <a:ext cx="2520280" cy="554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879A4C-A77B-4A0B-B963-926F1CA4A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263" y="2189015"/>
            <a:ext cx="5853525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dirty="0">
                <a:highlight>
                  <a:srgbClr val="FFFF00"/>
                </a:highlight>
              </a:rPr>
              <a:t>MDNZ2   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kumimoji="0"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Key</a:t>
            </a:r>
            <a:r>
              <a:rPr kumimoji="0" lang="zh-TW" altLang="en-US" dirty="0">
                <a:highlight>
                  <a:srgbClr val="FFFF00"/>
                </a:highlight>
              </a:rPr>
              <a:t>入 </a:t>
            </a:r>
            <a:r>
              <a:rPr kumimoji="0" lang="en-US" altLang="zh-TW" dirty="0">
                <a:highlight>
                  <a:srgbClr val="FFFF00"/>
                </a:highlight>
              </a:rPr>
              <a:t>Login ID: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S200DNZ2 Password: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SUSER543</a:t>
            </a:r>
          </a:p>
          <a:p>
            <a:pPr eaLnBrk="1" hangingPunct="1"/>
            <a:r>
              <a:rPr kumimoji="0" lang="en-US" altLang="zh-TW" dirty="0">
                <a:highlight>
                  <a:srgbClr val="FFFF00"/>
                </a:highlight>
              </a:rPr>
              <a:t>NTHCCIMDB02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kumimoji="0" lang="en-US" altLang="zh-TW" dirty="0">
                <a:highlight>
                  <a:srgbClr val="FFFF00"/>
                </a:highlight>
              </a:rPr>
              <a:t>Key</a:t>
            </a:r>
            <a:r>
              <a:rPr kumimoji="0" lang="zh-TW" altLang="en-US" dirty="0">
                <a:highlight>
                  <a:srgbClr val="FFFF00"/>
                </a:highlight>
              </a:rPr>
              <a:t>入 </a:t>
            </a:r>
            <a:r>
              <a:rPr kumimoji="0" lang="en-US" altLang="zh-TW" dirty="0">
                <a:highlight>
                  <a:srgbClr val="FFFF00"/>
                </a:highlight>
              </a:rPr>
              <a:t>Login ID: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fab2 Password: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fab2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7F94FA5-3221-3F14-48E6-684FE4E0039B}"/>
              </a:ext>
            </a:extLst>
          </p:cNvPr>
          <p:cNvCxnSpPr>
            <a:cxnSpLocks/>
          </p:cNvCxnSpPr>
          <p:nvPr/>
        </p:nvCxnSpPr>
        <p:spPr>
          <a:xfrm flipH="1">
            <a:off x="2465550" y="2948203"/>
            <a:ext cx="1080120" cy="1298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F478E5-EB90-065A-C66E-145D911755D3}"/>
              </a:ext>
            </a:extLst>
          </p:cNvPr>
          <p:cNvSpPr txBox="1"/>
          <p:nvPr/>
        </p:nvSpPr>
        <p:spPr>
          <a:xfrm>
            <a:off x="5247152" y="3032485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CA4644-DD1C-0CDE-EB07-DA3700BEA037}"/>
              </a:ext>
            </a:extLst>
          </p:cNvPr>
          <p:cNvSpPr/>
          <p:nvPr/>
        </p:nvSpPr>
        <p:spPr>
          <a:xfrm>
            <a:off x="3283696" y="3721773"/>
            <a:ext cx="799564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84A9590-3015-9215-3AF4-10059D2CA78D}"/>
              </a:ext>
            </a:extLst>
          </p:cNvPr>
          <p:cNvCxnSpPr>
            <a:cxnSpLocks/>
          </p:cNvCxnSpPr>
          <p:nvPr/>
        </p:nvCxnSpPr>
        <p:spPr>
          <a:xfrm flipH="1">
            <a:off x="4083260" y="3407429"/>
            <a:ext cx="1347701" cy="28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3">
            <a:extLst>
              <a:ext uri="{FF2B5EF4-FFF2-40B4-BE49-F238E27FC236}">
                <a16:creationId xmlns:a16="http://schemas.microsoft.com/office/drawing/2014/main" id="{B24FE4B1-F08D-3FBE-825C-C335D4276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886" y="30380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Ok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306921-165D-0983-3476-35F106E09BB8}"/>
              </a:ext>
            </a:extLst>
          </p:cNvPr>
          <p:cNvSpPr txBox="1"/>
          <p:nvPr/>
        </p:nvSpPr>
        <p:spPr>
          <a:xfrm>
            <a:off x="1329231" y="2277853"/>
            <a:ext cx="38910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52874FF-8714-91AA-3B95-E00017B7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32" y="1785708"/>
            <a:ext cx="5982535" cy="32865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D63C9-2660-0BFE-BFA0-5EDF83E9EBA5}"/>
              </a:ext>
            </a:extLst>
          </p:cNvPr>
          <p:cNvSpPr/>
          <p:nvPr/>
        </p:nvSpPr>
        <p:spPr>
          <a:xfrm>
            <a:off x="3851920" y="4365104"/>
            <a:ext cx="2088232" cy="212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B209AB-A171-5731-6504-BEF46FE4C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909" y="2683603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點選 </a:t>
            </a:r>
            <a:r>
              <a:rPr kumimoji="0" lang="en-US" altLang="zh-TW" dirty="0" err="1">
                <a:highlight>
                  <a:srgbClr val="FFFF00"/>
                </a:highlight>
              </a:rPr>
              <a:t>dbo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731705D-738E-C391-7BA7-FAB22AC1DED0}"/>
              </a:ext>
            </a:extLst>
          </p:cNvPr>
          <p:cNvCxnSpPr>
            <a:cxnSpLocks/>
          </p:cNvCxnSpPr>
          <p:nvPr/>
        </p:nvCxnSpPr>
        <p:spPr>
          <a:xfrm flipH="1">
            <a:off x="5796136" y="3068928"/>
            <a:ext cx="1080120" cy="1298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82D249-CB10-70A2-2E66-3216A4E9541F}"/>
              </a:ext>
            </a:extLst>
          </p:cNvPr>
          <p:cNvSpPr txBox="1"/>
          <p:nvPr/>
        </p:nvSpPr>
        <p:spPr>
          <a:xfrm>
            <a:off x="3071596" y="5476724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35D500-2A9F-2059-2163-521C33597837}"/>
              </a:ext>
            </a:extLst>
          </p:cNvPr>
          <p:cNvSpPr/>
          <p:nvPr/>
        </p:nvSpPr>
        <p:spPr>
          <a:xfrm>
            <a:off x="2681574" y="4683240"/>
            <a:ext cx="799564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74CD3AB-46A3-F55A-DB8C-C94CED9C7C10}"/>
              </a:ext>
            </a:extLst>
          </p:cNvPr>
          <p:cNvCxnSpPr>
            <a:cxnSpLocks/>
          </p:cNvCxnSpPr>
          <p:nvPr/>
        </p:nvCxnSpPr>
        <p:spPr>
          <a:xfrm flipH="1" flipV="1">
            <a:off x="3033296" y="5104586"/>
            <a:ext cx="427406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3">
            <a:extLst>
              <a:ext uri="{FF2B5EF4-FFF2-40B4-BE49-F238E27FC236}">
                <a16:creationId xmlns:a16="http://schemas.microsoft.com/office/drawing/2014/main" id="{587A62DD-DFA7-6777-9D32-1F20F8EC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30" y="5482336"/>
            <a:ext cx="150714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選項</a:t>
            </a:r>
            <a:r>
              <a:rPr kumimoji="0" lang="en-US" altLang="zh-TW" dirty="0">
                <a:highlight>
                  <a:srgbClr val="FFFF00"/>
                </a:highlight>
              </a:rPr>
              <a:t>(O)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92C7ACF-D1EE-F52C-F757-93164C936138}"/>
              </a:ext>
            </a:extLst>
          </p:cNvPr>
          <p:cNvSpPr txBox="1"/>
          <p:nvPr/>
        </p:nvSpPr>
        <p:spPr>
          <a:xfrm>
            <a:off x="6806248" y="2683603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75B58A4-5EE9-3FB6-1F8F-8ECFECC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16" y="1780945"/>
            <a:ext cx="6030167" cy="329611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17E22E-3D96-9D75-B604-44BC8051BC88}"/>
              </a:ext>
            </a:extLst>
          </p:cNvPr>
          <p:cNvSpPr/>
          <p:nvPr/>
        </p:nvSpPr>
        <p:spPr>
          <a:xfrm>
            <a:off x="1679596" y="2761622"/>
            <a:ext cx="2388348" cy="264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2C7ABC-E4DC-457E-8ED2-A7072ADCD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255" y="981588"/>
            <a:ext cx="139172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點選 資料表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8A1B387-3956-D753-3DE3-F2ED34D7FBD5}"/>
              </a:ext>
            </a:extLst>
          </p:cNvPr>
          <p:cNvCxnSpPr>
            <a:cxnSpLocks/>
          </p:cNvCxnSpPr>
          <p:nvPr/>
        </p:nvCxnSpPr>
        <p:spPr>
          <a:xfrm flipH="1">
            <a:off x="3666135" y="1321329"/>
            <a:ext cx="1080120" cy="1298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44FF5C6-B28F-2E06-8F5D-A1E99F543E81}"/>
              </a:ext>
            </a:extLst>
          </p:cNvPr>
          <p:cNvSpPr txBox="1"/>
          <p:nvPr/>
        </p:nvSpPr>
        <p:spPr>
          <a:xfrm>
            <a:off x="4521594" y="981588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49369C-BAD3-B317-A479-C84E7339A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725" y="4077072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Next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F90583-C006-B925-0CE1-382DAD6CA500}"/>
              </a:ext>
            </a:extLst>
          </p:cNvPr>
          <p:cNvSpPr txBox="1"/>
          <p:nvPr/>
        </p:nvSpPr>
        <p:spPr>
          <a:xfrm>
            <a:off x="6830064" y="4077072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80461E3-B4B4-3309-7BF4-5C56297F41A9}"/>
              </a:ext>
            </a:extLst>
          </p:cNvPr>
          <p:cNvCxnSpPr>
            <a:cxnSpLocks/>
          </p:cNvCxnSpPr>
          <p:nvPr/>
        </p:nvCxnSpPr>
        <p:spPr>
          <a:xfrm flipH="1">
            <a:off x="6543254" y="4446404"/>
            <a:ext cx="675916" cy="294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0F03BD3-176D-1765-B25D-22D35E3B0FAF}"/>
              </a:ext>
            </a:extLst>
          </p:cNvPr>
          <p:cNvSpPr/>
          <p:nvPr/>
        </p:nvSpPr>
        <p:spPr>
          <a:xfrm>
            <a:off x="5987968" y="4763612"/>
            <a:ext cx="799564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CCB5F5-BC11-4300-3644-029DF6F2E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106" y="1854123"/>
            <a:ext cx="81464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&gt;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D51B0A-DB50-F993-71A9-C34FC03C2563}"/>
              </a:ext>
            </a:extLst>
          </p:cNvPr>
          <p:cNvSpPr txBox="1"/>
          <p:nvPr/>
        </p:nvSpPr>
        <p:spPr>
          <a:xfrm>
            <a:off x="4933445" y="1854123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8A5F983-3EBD-4786-F085-5E81BF308088}"/>
              </a:ext>
            </a:extLst>
          </p:cNvPr>
          <p:cNvCxnSpPr>
            <a:cxnSpLocks/>
          </p:cNvCxnSpPr>
          <p:nvPr/>
        </p:nvCxnSpPr>
        <p:spPr>
          <a:xfrm flipH="1">
            <a:off x="4646635" y="2223455"/>
            <a:ext cx="675916" cy="294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177BD78-9DB9-D072-841B-2C9E26B6CA0B}"/>
              </a:ext>
            </a:extLst>
          </p:cNvPr>
          <p:cNvSpPr/>
          <p:nvPr/>
        </p:nvSpPr>
        <p:spPr>
          <a:xfrm>
            <a:off x="4091349" y="2540663"/>
            <a:ext cx="480651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8AC175C-6FBD-8B0E-9F3B-9EF0EBBD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64" y="1771418"/>
            <a:ext cx="6068272" cy="331516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72DBFE8-B903-FE81-80D7-7BC131359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294" y="4023907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Next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A219DBA-60CE-3DD9-3F07-A16292F18F0F}"/>
              </a:ext>
            </a:extLst>
          </p:cNvPr>
          <p:cNvCxnSpPr>
            <a:cxnSpLocks/>
          </p:cNvCxnSpPr>
          <p:nvPr/>
        </p:nvCxnSpPr>
        <p:spPr>
          <a:xfrm flipH="1">
            <a:off x="6468823" y="4393239"/>
            <a:ext cx="675916" cy="294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6B68AEA-C4D8-D8B1-F0EE-409F57C31C52}"/>
              </a:ext>
            </a:extLst>
          </p:cNvPr>
          <p:cNvSpPr/>
          <p:nvPr/>
        </p:nvSpPr>
        <p:spPr>
          <a:xfrm>
            <a:off x="5913537" y="4710447"/>
            <a:ext cx="799564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19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8D777F9-C9CF-B389-FF2D-4A73E254F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16" y="1795234"/>
            <a:ext cx="6030167" cy="326753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97D1094-022C-4517-3A8C-F71A972DF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294" y="401327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Next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DA518C1-D3FC-D4CF-4174-DB7B0B13E6EC}"/>
              </a:ext>
            </a:extLst>
          </p:cNvPr>
          <p:cNvCxnSpPr>
            <a:cxnSpLocks/>
          </p:cNvCxnSpPr>
          <p:nvPr/>
        </p:nvCxnSpPr>
        <p:spPr>
          <a:xfrm flipH="1">
            <a:off x="6468823" y="4382606"/>
            <a:ext cx="675916" cy="294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121E176-3398-E35A-5EAC-C198EEBEFD26}"/>
              </a:ext>
            </a:extLst>
          </p:cNvPr>
          <p:cNvSpPr/>
          <p:nvPr/>
        </p:nvSpPr>
        <p:spPr>
          <a:xfrm>
            <a:off x="5913537" y="4699814"/>
            <a:ext cx="799564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594AE4F-61C1-B150-9089-7532B0E8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84" y="2178906"/>
            <a:ext cx="4458322" cy="357237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E49B2D3-9928-60D8-2520-BE819F8E299D}"/>
              </a:ext>
            </a:extLst>
          </p:cNvPr>
          <p:cNvSpPr/>
          <p:nvPr/>
        </p:nvSpPr>
        <p:spPr>
          <a:xfrm>
            <a:off x="2391861" y="2876840"/>
            <a:ext cx="559811" cy="792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F7F8A6AD-7BFC-34D0-7211-E7E2192A7AD0}"/>
              </a:ext>
            </a:extLst>
          </p:cNvPr>
          <p:cNvCxnSpPr>
            <a:cxnSpLocks/>
          </p:cNvCxnSpPr>
          <p:nvPr/>
        </p:nvCxnSpPr>
        <p:spPr>
          <a:xfrm flipH="1">
            <a:off x="2951672" y="1926124"/>
            <a:ext cx="540208" cy="950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12BFA4-41DE-EA2C-9D62-0A115EFC2A08}"/>
              </a:ext>
            </a:extLst>
          </p:cNvPr>
          <p:cNvSpPr txBox="1"/>
          <p:nvPr/>
        </p:nvSpPr>
        <p:spPr>
          <a:xfrm>
            <a:off x="2287084" y="1556792"/>
            <a:ext cx="5021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新增資料來源 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 從其他來源 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ODBC</a:t>
            </a:r>
            <a:r>
              <a:rPr lang="zh-TW" altLang="en-US" dirty="0">
                <a:highlight>
                  <a:srgbClr val="FFFF00"/>
                </a:highlight>
              </a:rPr>
              <a:t> 資料庫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BD701E-07F8-5E27-502B-7532F4A0528B}"/>
              </a:ext>
            </a:extLst>
          </p:cNvPr>
          <p:cNvSpPr/>
          <p:nvPr/>
        </p:nvSpPr>
        <p:spPr>
          <a:xfrm>
            <a:off x="2440261" y="4869160"/>
            <a:ext cx="1440160" cy="391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E946E2-2B7C-65BA-D495-4F73D3FBB659}"/>
              </a:ext>
            </a:extLst>
          </p:cNvPr>
          <p:cNvSpPr/>
          <p:nvPr/>
        </p:nvSpPr>
        <p:spPr>
          <a:xfrm>
            <a:off x="3880422" y="4883530"/>
            <a:ext cx="1699690" cy="391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D962B37-6685-17E7-7559-0345393C8F92}"/>
              </a:ext>
            </a:extLst>
          </p:cNvPr>
          <p:cNvCxnSpPr>
            <a:cxnSpLocks/>
          </p:cNvCxnSpPr>
          <p:nvPr/>
        </p:nvCxnSpPr>
        <p:spPr>
          <a:xfrm flipH="1">
            <a:off x="3232350" y="1926124"/>
            <a:ext cx="1699690" cy="2943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68B2237-1437-1E1F-FC20-4B6D99B29109}"/>
              </a:ext>
            </a:extLst>
          </p:cNvPr>
          <p:cNvCxnSpPr>
            <a:cxnSpLocks/>
          </p:cNvCxnSpPr>
          <p:nvPr/>
        </p:nvCxnSpPr>
        <p:spPr>
          <a:xfrm flipH="1">
            <a:off x="4730267" y="1898828"/>
            <a:ext cx="1699690" cy="2943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72C2849-8C82-AC30-584D-F49B454B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53" y="1785708"/>
            <a:ext cx="6039693" cy="328658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149D2BF-D7EA-73BB-1BB7-8281C8130F8F}"/>
              </a:ext>
            </a:extLst>
          </p:cNvPr>
          <p:cNvSpPr/>
          <p:nvPr/>
        </p:nvSpPr>
        <p:spPr>
          <a:xfrm>
            <a:off x="5877771" y="4731342"/>
            <a:ext cx="864096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0B8ACD8-8359-1656-04AA-604D0D8E0012}"/>
              </a:ext>
            </a:extLst>
          </p:cNvPr>
          <p:cNvCxnSpPr>
            <a:cxnSpLocks/>
          </p:cNvCxnSpPr>
          <p:nvPr/>
        </p:nvCxnSpPr>
        <p:spPr>
          <a:xfrm flipH="1">
            <a:off x="6597851" y="3581767"/>
            <a:ext cx="1368152" cy="1063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93B0DE54-DFE8-BCD0-2E01-1A99D56BB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55" y="3212435"/>
            <a:ext cx="129715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Finish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D0DC03-044C-34DE-6C3A-ADEA3818EDBE}"/>
              </a:ext>
            </a:extLst>
          </p:cNvPr>
          <p:cNvSpPr/>
          <p:nvPr/>
        </p:nvSpPr>
        <p:spPr>
          <a:xfrm>
            <a:off x="1679596" y="2750989"/>
            <a:ext cx="2841998" cy="264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1CE6ECD-248A-0294-1D83-F3568DF6D461}"/>
              </a:ext>
            </a:extLst>
          </p:cNvPr>
          <p:cNvCxnSpPr>
            <a:cxnSpLocks/>
          </p:cNvCxnSpPr>
          <p:nvPr/>
        </p:nvCxnSpPr>
        <p:spPr>
          <a:xfrm flipH="1">
            <a:off x="3666135" y="1321329"/>
            <a:ext cx="1080120" cy="1298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FD3331-99A6-E47F-E2DA-A0B9E537D188}"/>
              </a:ext>
            </a:extLst>
          </p:cNvPr>
          <p:cNvSpPr txBox="1"/>
          <p:nvPr/>
        </p:nvSpPr>
        <p:spPr>
          <a:xfrm>
            <a:off x="2010191" y="890658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500810-6DE4-2340-49D1-E51362FFD303}"/>
              </a:ext>
            </a:extLst>
          </p:cNvPr>
          <p:cNvSpPr txBox="1"/>
          <p:nvPr/>
        </p:nvSpPr>
        <p:spPr>
          <a:xfrm>
            <a:off x="7482798" y="3212435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25A4F51-79F3-1EAD-8E70-9A33651BD08D}"/>
              </a:ext>
            </a:extLst>
          </p:cNvPr>
          <p:cNvSpPr txBox="1"/>
          <p:nvPr/>
        </p:nvSpPr>
        <p:spPr>
          <a:xfrm>
            <a:off x="2225495" y="890658"/>
            <a:ext cx="504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在 </a:t>
            </a:r>
            <a:r>
              <a:rPr lang="en-US" altLang="zh-TW" dirty="0">
                <a:highlight>
                  <a:srgbClr val="FFFF00"/>
                </a:highlight>
              </a:rPr>
              <a:t>Microsoft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Query</a:t>
            </a:r>
            <a:r>
              <a:rPr lang="zh-TW" altLang="en-US" dirty="0">
                <a:highlight>
                  <a:srgbClr val="FFFF00"/>
                </a:highlight>
              </a:rPr>
              <a:t> 中編輯查詢或檢視資料</a:t>
            </a:r>
            <a:r>
              <a:rPr lang="en-US" altLang="zh-TW" dirty="0">
                <a:highlight>
                  <a:srgbClr val="FFFF00"/>
                </a:highlight>
              </a:rPr>
              <a:t>(V)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0449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8DAD57B-610C-67F0-DEC7-4AD91C40D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4" y="1685681"/>
            <a:ext cx="8926171" cy="34866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9C5064B-33B9-3ACB-7E45-4E5426FF2CCA}"/>
              </a:ext>
            </a:extLst>
          </p:cNvPr>
          <p:cNvSpPr/>
          <p:nvPr/>
        </p:nvSpPr>
        <p:spPr>
          <a:xfrm>
            <a:off x="1606852" y="2060847"/>
            <a:ext cx="261913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50E6512B-8D62-2769-CD5C-24625DC8AD26}"/>
              </a:ext>
            </a:extLst>
          </p:cNvPr>
          <p:cNvCxnSpPr>
            <a:cxnSpLocks/>
          </p:cNvCxnSpPr>
          <p:nvPr/>
        </p:nvCxnSpPr>
        <p:spPr>
          <a:xfrm flipH="1">
            <a:off x="1868766" y="1815574"/>
            <a:ext cx="466128" cy="239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84EAB5-702D-1FBB-5052-D8D575FE5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625" y="1467263"/>
            <a:ext cx="233259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顯示或隱藏準則 </a:t>
            </a:r>
          </a:p>
        </p:txBody>
      </p:sp>
    </p:spTree>
    <p:extLst>
      <p:ext uri="{BB962C8B-B14F-4D97-AF65-F5344CB8AC3E}">
        <p14:creationId xmlns:p14="http://schemas.microsoft.com/office/powerpoint/2010/main" val="1466978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2486E2A-6B3E-7FB7-6D22-4CCA04C3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4" y="1214128"/>
            <a:ext cx="8897592" cy="442974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1C1B4BD-2451-F9FD-3D54-1A9091C060C6}"/>
              </a:ext>
            </a:extLst>
          </p:cNvPr>
          <p:cNvSpPr/>
          <p:nvPr/>
        </p:nvSpPr>
        <p:spPr>
          <a:xfrm>
            <a:off x="755576" y="3438570"/>
            <a:ext cx="2448272" cy="494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9BCE0EAB-82C5-C60F-6C5F-0DBD3AB6E094}"/>
              </a:ext>
            </a:extLst>
          </p:cNvPr>
          <p:cNvCxnSpPr>
            <a:cxnSpLocks/>
          </p:cNvCxnSpPr>
          <p:nvPr/>
        </p:nvCxnSpPr>
        <p:spPr>
          <a:xfrm flipH="1">
            <a:off x="2339752" y="2748490"/>
            <a:ext cx="275229" cy="587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9DC44C-B1B8-54A3-57CA-58E859B70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2276872"/>
            <a:ext cx="233259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鍵入 查詢條件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045A455-4060-ACBA-98F5-BDB527C7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056"/>
            <a:ext cx="9144000" cy="446442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BB4AD3E-112C-24D4-B3F2-6CC4D6E90BF4}"/>
              </a:ext>
            </a:extLst>
          </p:cNvPr>
          <p:cNvSpPr/>
          <p:nvPr/>
        </p:nvSpPr>
        <p:spPr>
          <a:xfrm>
            <a:off x="35496" y="3408753"/>
            <a:ext cx="2664296" cy="494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3E449E8-B494-3E2D-DC92-EB6D20349D74}"/>
              </a:ext>
            </a:extLst>
          </p:cNvPr>
          <p:cNvCxnSpPr>
            <a:cxnSpLocks/>
          </p:cNvCxnSpPr>
          <p:nvPr/>
        </p:nvCxnSpPr>
        <p:spPr>
          <a:xfrm flipH="1">
            <a:off x="2339752" y="2748490"/>
            <a:ext cx="275229" cy="587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E2CE1F2-BD8D-4BF6-AB19-3869603C9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342923"/>
            <a:ext cx="38884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鍵入 查詢條件 可單個條件或多條件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2CCA388-9433-FC05-05D5-941052A64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2" y="1214694"/>
            <a:ext cx="8964276" cy="473458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2CC574-CAB7-64AD-80F5-C3987051E5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3B7D24-C749-C371-3980-A365562D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也可用 </a:t>
            </a:r>
            <a:r>
              <a:rPr lang="en-US" altLang="zh-TW" dirty="0"/>
              <a:t>SQL </a:t>
            </a:r>
            <a:r>
              <a:rPr lang="zh-TW" altLang="en-US" dirty="0"/>
              <a:t>編輯查詢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F2BD13-4934-863F-CF1F-DAA2B376F9CA}"/>
              </a:ext>
            </a:extLst>
          </p:cNvPr>
          <p:cNvSpPr/>
          <p:nvPr/>
        </p:nvSpPr>
        <p:spPr>
          <a:xfrm>
            <a:off x="1076139" y="1610232"/>
            <a:ext cx="261913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638288C-8650-05B5-1CF3-69807C31092D}"/>
              </a:ext>
            </a:extLst>
          </p:cNvPr>
          <p:cNvCxnSpPr>
            <a:cxnSpLocks/>
          </p:cNvCxnSpPr>
          <p:nvPr/>
        </p:nvCxnSpPr>
        <p:spPr>
          <a:xfrm flipH="1">
            <a:off x="1338053" y="1364959"/>
            <a:ext cx="466128" cy="239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76C58E2-1C57-79CC-18E0-73578717F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912" y="1016648"/>
            <a:ext cx="255799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檢視 </a:t>
            </a:r>
            <a:r>
              <a:rPr kumimoji="0" lang="en-US" altLang="zh-TW" dirty="0">
                <a:highlight>
                  <a:srgbClr val="FFFF00"/>
                </a:highlight>
              </a:rPr>
              <a:t>SQL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2195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C6733A-0D5B-20B5-CA6B-437A2497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209"/>
            <a:ext cx="9144000" cy="447358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D3C413-BFA5-A983-774F-57E112246DEC}"/>
              </a:ext>
            </a:extLst>
          </p:cNvPr>
          <p:cNvSpPr/>
          <p:nvPr/>
        </p:nvSpPr>
        <p:spPr>
          <a:xfrm>
            <a:off x="2234242" y="2420889"/>
            <a:ext cx="3633902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D6186CC-E361-11AC-A275-06A9D108D83A}"/>
              </a:ext>
            </a:extLst>
          </p:cNvPr>
          <p:cNvCxnSpPr>
            <a:cxnSpLocks/>
          </p:cNvCxnSpPr>
          <p:nvPr/>
        </p:nvCxnSpPr>
        <p:spPr>
          <a:xfrm flipH="1">
            <a:off x="2843808" y="1340768"/>
            <a:ext cx="2088232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CEC70A-924D-040B-F7A1-F0C3626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42" y="911420"/>
            <a:ext cx="255799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檢視 </a:t>
            </a:r>
            <a:r>
              <a:rPr kumimoji="0" lang="en-US" altLang="zh-TW" dirty="0">
                <a:highlight>
                  <a:srgbClr val="FFFF00"/>
                </a:highlight>
              </a:rPr>
              <a:t>SQL</a:t>
            </a:r>
            <a:r>
              <a:rPr kumimoji="0" lang="zh-TW" altLang="en-US" dirty="0">
                <a:highlight>
                  <a:srgbClr val="FFFF00"/>
                </a:highlight>
              </a:rPr>
              <a:t> 陳述式</a:t>
            </a:r>
            <a:r>
              <a:rPr kumimoji="0" lang="en-US" altLang="zh-TW" dirty="0">
                <a:highlight>
                  <a:srgbClr val="FFFF00"/>
                </a:highlight>
              </a:rPr>
              <a:t>(S)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9920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08807D0-9434-1A40-45AC-9D108AC5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583"/>
            <a:ext cx="9144000" cy="379083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D252DFB-EC77-C347-6729-862BB2624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8BDDE3B-8BAE-2FC2-CE16-CE557086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 err="1"/>
              <a:t>qqq</a:t>
            </a:r>
            <a:r>
              <a:rPr lang="en-US" altLang="zh-TW" dirty="0"/>
              <a:t> </a:t>
            </a:r>
            <a:r>
              <a:rPr lang="zh-TW" altLang="en-US" dirty="0"/>
              <a:t>欄位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AC437D-2BEF-873D-66F2-C1DC1D9E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980728"/>
            <a:ext cx="4734586" cy="20481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87FB06-63C6-FE33-8505-7E07AC894E64}"/>
              </a:ext>
            </a:extLst>
          </p:cNvPr>
          <p:cNvSpPr/>
          <p:nvPr/>
        </p:nvSpPr>
        <p:spPr>
          <a:xfrm>
            <a:off x="506050" y="3861048"/>
            <a:ext cx="936104" cy="1676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E793CD-8FD2-E280-B715-EBBF3BFBA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04" y="4994758"/>
            <a:ext cx="886073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dirty="0">
                <a:highlight>
                  <a:srgbClr val="FFFF00"/>
                </a:highlight>
              </a:rPr>
              <a:t>兩個欄位合併：</a:t>
            </a:r>
            <a:r>
              <a:rPr lang="en-US" altLang="zh-TW" sz="1500" dirty="0">
                <a:highlight>
                  <a:srgbClr val="FFFF00"/>
                </a:highlight>
              </a:rPr>
              <a:t>substring(v_Implant_Oi_Recmap_InLine.Route,1,5)+substring( v_Implant_Oi_Recmap_InLine.Oper,1,3) as '</a:t>
            </a:r>
            <a:r>
              <a:rPr lang="en-US" altLang="zh-TW" sz="1500" dirty="0" err="1">
                <a:highlight>
                  <a:srgbClr val="FFFF00"/>
                </a:highlight>
              </a:rPr>
              <a:t>qqq</a:t>
            </a:r>
            <a:r>
              <a:rPr lang="en-US" altLang="zh-TW" sz="1500" dirty="0">
                <a:highlight>
                  <a:srgbClr val="FFFF00"/>
                </a:highlight>
              </a:rPr>
              <a:t>'</a:t>
            </a:r>
          </a:p>
          <a:p>
            <a:pPr>
              <a:defRPr/>
            </a:pPr>
            <a:r>
              <a:rPr lang="en-US" altLang="zh-TW" dirty="0">
                <a:highlight>
                  <a:srgbClr val="FFFF00"/>
                </a:highlight>
              </a:rPr>
              <a:t>	             </a:t>
            </a:r>
            <a:r>
              <a:rPr lang="en-US" altLang="zh-TW" dirty="0" err="1">
                <a:highlight>
                  <a:srgbClr val="FFFF00"/>
                </a:highlight>
              </a:rPr>
              <a:t>qqq</a:t>
            </a:r>
            <a:r>
              <a:rPr lang="en-US" altLang="zh-TW" dirty="0">
                <a:highlight>
                  <a:srgbClr val="FFFF00"/>
                </a:highlight>
              </a:rPr>
              <a:t>:</a:t>
            </a:r>
            <a:r>
              <a:rPr lang="zh-TW" altLang="en-US" dirty="0">
                <a:highlight>
                  <a:srgbClr val="FFFF00"/>
                </a:highlight>
              </a:rPr>
              <a:t>欄位新名稱</a:t>
            </a:r>
            <a:endParaRPr lang="en-US" altLang="zh-TW" dirty="0">
              <a:highlight>
                <a:srgbClr val="FFFF00"/>
              </a:highlight>
            </a:endParaRPr>
          </a:p>
          <a:p>
            <a:pPr>
              <a:defRPr/>
            </a:pPr>
            <a:r>
              <a:rPr lang="en-US" altLang="zh-TW" dirty="0">
                <a:highlight>
                  <a:srgbClr val="FFFF00"/>
                </a:highlight>
              </a:rPr>
              <a:t>	</a:t>
            </a:r>
            <a:r>
              <a:rPr lang="zh-TW" altLang="en-US" dirty="0">
                <a:highlight>
                  <a:srgbClr val="FFFF00"/>
                </a:highlight>
              </a:rPr>
              <a:t>             </a:t>
            </a:r>
            <a:r>
              <a:rPr lang="en-US" altLang="zh-TW" dirty="0">
                <a:highlight>
                  <a:srgbClr val="FFFF00"/>
                </a:highlight>
              </a:rPr>
              <a:t>Route :</a:t>
            </a:r>
            <a:r>
              <a:rPr lang="zh-TW" altLang="en-US" dirty="0">
                <a:highlight>
                  <a:srgbClr val="FFFF00"/>
                </a:highlight>
              </a:rPr>
              <a:t>資料表欄位名稱</a:t>
            </a:r>
            <a:endParaRPr lang="en-US" altLang="zh-TW" dirty="0">
              <a:highlight>
                <a:srgbClr val="FFFF00"/>
              </a:highlight>
            </a:endParaRPr>
          </a:p>
          <a:p>
            <a:pPr>
              <a:defRPr/>
            </a:pPr>
            <a:r>
              <a:rPr lang="en-US" altLang="zh-TW" dirty="0">
                <a:highlight>
                  <a:srgbClr val="FFFF00"/>
                </a:highlight>
              </a:rPr>
              <a:t>	 </a:t>
            </a:r>
            <a:r>
              <a:rPr lang="zh-TW" altLang="en-US" dirty="0">
                <a:highlight>
                  <a:srgbClr val="FFFF00"/>
                </a:highlight>
              </a:rPr>
              <a:t>            </a:t>
            </a:r>
            <a:r>
              <a:rPr lang="en-US" altLang="zh-TW" dirty="0" err="1">
                <a:highlight>
                  <a:srgbClr val="FFFF00"/>
                </a:highlight>
              </a:rPr>
              <a:t>Oper</a:t>
            </a:r>
            <a:r>
              <a:rPr lang="en-US" altLang="zh-TW" dirty="0">
                <a:highlight>
                  <a:srgbClr val="FFFF00"/>
                </a:highlight>
              </a:rPr>
              <a:t> :</a:t>
            </a:r>
            <a:r>
              <a:rPr lang="zh-TW" altLang="en-US" dirty="0">
                <a:highlight>
                  <a:srgbClr val="FFFF00"/>
                </a:highlight>
              </a:rPr>
              <a:t>資料表欄位名稱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D48A37D-E503-0C20-60B3-4F1C420729F5}"/>
              </a:ext>
            </a:extLst>
          </p:cNvPr>
          <p:cNvCxnSpPr>
            <a:cxnSpLocks/>
          </p:cNvCxnSpPr>
          <p:nvPr/>
        </p:nvCxnSpPr>
        <p:spPr>
          <a:xfrm flipH="1">
            <a:off x="1115616" y="2060848"/>
            <a:ext cx="3456384" cy="1800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75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FA39B01-CFD9-A25D-D6BE-0C6E1D02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0" y="1061707"/>
            <a:ext cx="8487960" cy="473458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1B43CC0-9764-F5BC-473C-2EC522350D29}"/>
              </a:ext>
            </a:extLst>
          </p:cNvPr>
          <p:cNvSpPr/>
          <p:nvPr/>
        </p:nvSpPr>
        <p:spPr>
          <a:xfrm>
            <a:off x="985125" y="1457245"/>
            <a:ext cx="261913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C2ACA313-1D58-ED79-EAB1-70CC1766E0C6}"/>
              </a:ext>
            </a:extLst>
          </p:cNvPr>
          <p:cNvCxnSpPr>
            <a:cxnSpLocks/>
          </p:cNvCxnSpPr>
          <p:nvPr/>
        </p:nvCxnSpPr>
        <p:spPr>
          <a:xfrm flipH="1">
            <a:off x="1247039" y="1211972"/>
            <a:ext cx="466128" cy="239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1D150C-B01C-6743-F5EA-1C9806D9F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898" y="863661"/>
            <a:ext cx="255799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將資料傳回 </a:t>
            </a:r>
            <a:r>
              <a:rPr kumimoji="0" lang="en-US" altLang="zh-TW" dirty="0">
                <a:highlight>
                  <a:srgbClr val="FFFF00"/>
                </a:highlight>
              </a:rPr>
              <a:t>Excel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1F52664-A4EB-80A0-9C30-DF46E175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27" y="532996"/>
            <a:ext cx="6058746" cy="57920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5EF3520-B513-B32E-E334-E396D2027BA8}"/>
              </a:ext>
            </a:extLst>
          </p:cNvPr>
          <p:cNvSpPr/>
          <p:nvPr/>
        </p:nvSpPr>
        <p:spPr>
          <a:xfrm>
            <a:off x="4047179" y="4598648"/>
            <a:ext cx="2325021" cy="486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DE4533B-C896-DD61-C58D-5C1C9C0E23BE}"/>
              </a:ext>
            </a:extLst>
          </p:cNvPr>
          <p:cNvCxnSpPr>
            <a:cxnSpLocks/>
          </p:cNvCxnSpPr>
          <p:nvPr/>
        </p:nvCxnSpPr>
        <p:spPr>
          <a:xfrm flipH="1">
            <a:off x="4309093" y="4353375"/>
            <a:ext cx="466128" cy="239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944EDD-B2D3-A7C3-CEFE-69553FC2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7179" y="3965750"/>
            <a:ext cx="324036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將資料傳回 </a:t>
            </a:r>
            <a:r>
              <a:rPr kumimoji="0" lang="en-US" altLang="zh-TW" dirty="0">
                <a:highlight>
                  <a:srgbClr val="FFFF00"/>
                </a:highlight>
              </a:rPr>
              <a:t>Excel</a:t>
            </a:r>
            <a:r>
              <a:rPr kumimoji="0" lang="zh-TW" altLang="en-US" dirty="0">
                <a:highlight>
                  <a:srgbClr val="FFFF00"/>
                </a:highlight>
              </a:rPr>
              <a:t> 存放位置</a:t>
            </a:r>
          </a:p>
        </p:txBody>
      </p:sp>
    </p:spTree>
    <p:extLst>
      <p:ext uri="{BB962C8B-B14F-4D97-AF65-F5344CB8AC3E}">
        <p14:creationId xmlns:p14="http://schemas.microsoft.com/office/powerpoint/2010/main" val="3501259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F7E8815-EAFE-A653-D2AD-24919A8C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7137"/>
            <a:ext cx="9144000" cy="3603726"/>
          </a:xfrm>
          <a:prstGeom prst="rect">
            <a:avLst/>
          </a:prstGeom>
        </p:spPr>
      </p:pic>
      <p:sp>
        <p:nvSpPr>
          <p:cNvPr id="4" name="標題 2">
            <a:extLst>
              <a:ext uri="{FF2B5EF4-FFF2-40B4-BE49-F238E27FC236}">
                <a16:creationId xmlns:a16="http://schemas.microsoft.com/office/drawing/2014/main" id="{03E3496A-B2D5-251A-5A84-02A09AE50581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D006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zh-TW" altLang="en-US" dirty="0"/>
              <a:t>完成資料傳回 </a:t>
            </a:r>
            <a:r>
              <a:rPr kumimoji="0" lang="en-US" altLang="zh-TW" dirty="0"/>
              <a:t>Excel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6137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8B6695-EC01-A57D-6B4F-DE5EC69F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1552313"/>
            <a:ext cx="8678486" cy="3753374"/>
          </a:xfrm>
          <a:prstGeom prst="rect">
            <a:avLst/>
          </a:prstGeom>
        </p:spPr>
      </p:pic>
      <p:sp>
        <p:nvSpPr>
          <p:cNvPr id="6" name="文字方塊 3">
            <a:extLst>
              <a:ext uri="{FF2B5EF4-FFF2-40B4-BE49-F238E27FC236}">
                <a16:creationId xmlns:a16="http://schemas.microsoft.com/office/drawing/2014/main" id="{1C18D072-97F3-1F8A-A7AF-8EF38529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20688"/>
            <a:ext cx="171220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選擇 </a:t>
            </a:r>
            <a:r>
              <a:rPr kumimoji="0" lang="en-US" altLang="zh-TW" dirty="0">
                <a:highlight>
                  <a:srgbClr val="FFFF00"/>
                </a:highlight>
              </a:rPr>
              <a:t>SQL Server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B241F1D-B74C-6F8A-027C-75DDE34B3ADC}"/>
              </a:ext>
            </a:extLst>
          </p:cNvPr>
          <p:cNvCxnSpPr>
            <a:cxnSpLocks/>
          </p:cNvCxnSpPr>
          <p:nvPr/>
        </p:nvCxnSpPr>
        <p:spPr>
          <a:xfrm>
            <a:off x="5734050" y="1215223"/>
            <a:ext cx="638150" cy="24486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64EE150-48B4-9782-5910-7F25017DFD57}"/>
              </a:ext>
            </a:extLst>
          </p:cNvPr>
          <p:cNvSpPr/>
          <p:nvPr/>
        </p:nvSpPr>
        <p:spPr>
          <a:xfrm>
            <a:off x="3448156" y="3752780"/>
            <a:ext cx="936104" cy="36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981F2ADA-9926-407B-4FFC-4F3FFC9A870F}"/>
              </a:ext>
            </a:extLst>
          </p:cNvPr>
          <p:cNvCxnSpPr>
            <a:cxnSpLocks/>
          </p:cNvCxnSpPr>
          <p:nvPr/>
        </p:nvCxnSpPr>
        <p:spPr>
          <a:xfrm>
            <a:off x="3275856" y="2132856"/>
            <a:ext cx="504056" cy="144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6838C6-4831-689F-303E-BB9EF6DE512F}"/>
              </a:ext>
            </a:extLst>
          </p:cNvPr>
          <p:cNvSpPr txBox="1"/>
          <p:nvPr/>
        </p:nvSpPr>
        <p:spPr>
          <a:xfrm>
            <a:off x="2431718" y="1794357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CE876E-E673-32DE-4935-F3DFC7065CA4}"/>
              </a:ext>
            </a:extLst>
          </p:cNvPr>
          <p:cNvSpPr txBox="1"/>
          <p:nvPr/>
        </p:nvSpPr>
        <p:spPr>
          <a:xfrm>
            <a:off x="4283968" y="620688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3">
            <a:extLst>
              <a:ext uri="{FF2B5EF4-FFF2-40B4-BE49-F238E27FC236}">
                <a16:creationId xmlns:a16="http://schemas.microsoft.com/office/drawing/2014/main" id="{6DAE1C90-CFBB-89EE-6C08-A12A23D2F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824" y="1642502"/>
            <a:ext cx="112768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New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4B4EA0-8504-2DB8-0977-0479AE252367}"/>
              </a:ext>
            </a:extLst>
          </p:cNvPr>
          <p:cNvSpPr txBox="1"/>
          <p:nvPr/>
        </p:nvSpPr>
        <p:spPr>
          <a:xfrm>
            <a:off x="6156176" y="549447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Next</a:t>
            </a:r>
            <a:endParaRPr 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C478FA1-A928-E2D4-3DB6-80E4D482F464}"/>
              </a:ext>
            </a:extLst>
          </p:cNvPr>
          <p:cNvSpPr txBox="1"/>
          <p:nvPr/>
        </p:nvSpPr>
        <p:spPr>
          <a:xfrm>
            <a:off x="5769144" y="5500966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AE7DC09-8FDE-283B-6EBE-53DC8B0D27DC}"/>
              </a:ext>
            </a:extLst>
          </p:cNvPr>
          <p:cNvSpPr/>
          <p:nvPr/>
        </p:nvSpPr>
        <p:spPr>
          <a:xfrm>
            <a:off x="7151232" y="4674402"/>
            <a:ext cx="936104" cy="36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D40F3E4-757D-F283-93D7-FDAF32AC6DB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768244" y="5037776"/>
            <a:ext cx="750197" cy="456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811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8DA0D0-0B4C-5521-70B7-17C74B78D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36712"/>
            <a:ext cx="5982535" cy="5816950"/>
          </a:xfrm>
          <a:prstGeom prst="rect">
            <a:avLst/>
          </a:prstGeom>
        </p:spPr>
      </p:pic>
      <p:sp>
        <p:nvSpPr>
          <p:cNvPr id="2" name="標題 2">
            <a:extLst>
              <a:ext uri="{FF2B5EF4-FFF2-40B4-BE49-F238E27FC236}">
                <a16:creationId xmlns:a16="http://schemas.microsoft.com/office/drawing/2014/main" id="{E1DF6894-0318-8D6E-4A08-AE2EF5F4ACEE}"/>
              </a:ext>
            </a:extLst>
          </p:cNvPr>
          <p:cNvSpPr txBox="1">
            <a:spLocks/>
          </p:cNvSpPr>
          <p:nvPr/>
        </p:nvSpPr>
        <p:spPr>
          <a:xfrm>
            <a:off x="457200" y="338486"/>
            <a:ext cx="8229600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D006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zh-TW" altLang="en-US" dirty="0"/>
              <a:t>在 </a:t>
            </a:r>
            <a:r>
              <a:rPr kumimoji="0" lang="en-US" altLang="zh-TW" dirty="0"/>
              <a:t>Excel</a:t>
            </a:r>
            <a:r>
              <a:rPr kumimoji="0" lang="zh-TW" altLang="en-US" dirty="0"/>
              <a:t> 檔案編輯</a:t>
            </a:r>
            <a:endParaRPr kumimoji="0"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C1D303-757F-6266-7702-BD2F8F61A694}"/>
              </a:ext>
            </a:extLst>
          </p:cNvPr>
          <p:cNvSpPr/>
          <p:nvPr/>
        </p:nvSpPr>
        <p:spPr>
          <a:xfrm>
            <a:off x="3136338" y="4594768"/>
            <a:ext cx="2083734" cy="279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38C7166-9789-D86C-6D0C-20F07FD3ADE3}"/>
              </a:ext>
            </a:extLst>
          </p:cNvPr>
          <p:cNvCxnSpPr>
            <a:cxnSpLocks/>
          </p:cNvCxnSpPr>
          <p:nvPr/>
        </p:nvCxnSpPr>
        <p:spPr>
          <a:xfrm>
            <a:off x="1378407" y="1012133"/>
            <a:ext cx="451418" cy="692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239C19-7A2B-0CBD-DB61-F1A9AB0BF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40" y="836712"/>
            <a:ext cx="255799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 </a:t>
            </a:r>
            <a:r>
              <a:rPr kumimoji="0" lang="en-US" altLang="zh-TW" dirty="0">
                <a:highlight>
                  <a:srgbClr val="FFFF00"/>
                </a:highlight>
              </a:rPr>
              <a:t>A1</a:t>
            </a:r>
            <a:r>
              <a:rPr kumimoji="0" lang="zh-TW" altLang="en-US" dirty="0">
                <a:highlight>
                  <a:srgbClr val="FFFF00"/>
                </a:highlight>
              </a:rPr>
              <a:t> 按右鍵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FFAC8FB-0BCB-325F-ED85-854F72FBA3B0}"/>
              </a:ext>
            </a:extLst>
          </p:cNvPr>
          <p:cNvSpPr txBox="1"/>
          <p:nvPr/>
        </p:nvSpPr>
        <p:spPr>
          <a:xfrm>
            <a:off x="371331" y="836712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989EC8-BF82-F669-0233-2E2F0CF84EF3}"/>
              </a:ext>
            </a:extLst>
          </p:cNvPr>
          <p:cNvSpPr txBox="1"/>
          <p:nvPr/>
        </p:nvSpPr>
        <p:spPr>
          <a:xfrm>
            <a:off x="2288625" y="3717965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0E2298C-B258-03BA-0F47-F5384260F2F3}"/>
              </a:ext>
            </a:extLst>
          </p:cNvPr>
          <p:cNvCxnSpPr>
            <a:cxnSpLocks/>
          </p:cNvCxnSpPr>
          <p:nvPr/>
        </p:nvCxnSpPr>
        <p:spPr>
          <a:xfrm>
            <a:off x="3482158" y="3902631"/>
            <a:ext cx="451418" cy="692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BB9A325-4879-0575-C7A5-3443EBC2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091" y="3727210"/>
            <a:ext cx="255799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 表格</a:t>
            </a:r>
            <a:r>
              <a:rPr kumimoji="0" lang="en-US" altLang="zh-TW" u="sng" dirty="0">
                <a:highlight>
                  <a:srgbClr val="FFFF00"/>
                </a:highlight>
              </a:rPr>
              <a:t>(B)</a:t>
            </a:r>
            <a:endParaRPr kumimoji="0" lang="zh-TW" altLang="en-US" u="sng" dirty="0">
              <a:highlight>
                <a:srgbClr val="FFFF0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77E00D-125C-4A88-F782-E21E96FBA662}"/>
              </a:ext>
            </a:extLst>
          </p:cNvPr>
          <p:cNvSpPr/>
          <p:nvPr/>
        </p:nvSpPr>
        <p:spPr>
          <a:xfrm>
            <a:off x="5240089" y="5351094"/>
            <a:ext cx="1924199" cy="279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476977-46C2-6264-1734-BED81491E615}"/>
              </a:ext>
            </a:extLst>
          </p:cNvPr>
          <p:cNvSpPr txBox="1"/>
          <p:nvPr/>
        </p:nvSpPr>
        <p:spPr>
          <a:xfrm>
            <a:off x="5442080" y="4096078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688D1CE-A1A0-5D1F-D0C8-87506FF97ED5}"/>
              </a:ext>
            </a:extLst>
          </p:cNvPr>
          <p:cNvCxnSpPr>
            <a:cxnSpLocks/>
          </p:cNvCxnSpPr>
          <p:nvPr/>
        </p:nvCxnSpPr>
        <p:spPr>
          <a:xfrm flipH="1">
            <a:off x="6524756" y="4280744"/>
            <a:ext cx="110857" cy="876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CE5097-6F71-AB4F-F4A9-E3C7967D1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546" y="4105323"/>
            <a:ext cx="255799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 編輯查詢</a:t>
            </a:r>
            <a:r>
              <a:rPr kumimoji="0" lang="en-US" altLang="zh-TW" u="sng" dirty="0">
                <a:highlight>
                  <a:srgbClr val="FFFF00"/>
                </a:highlight>
              </a:rPr>
              <a:t>(E)</a:t>
            </a:r>
            <a:endParaRPr kumimoji="0" lang="zh-TW" altLang="en-US" u="sng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C440252-81BB-49D8-2D52-1F9F533AE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768"/>
            <a:ext cx="9144000" cy="4614464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BFD10B8-9C79-1495-F8B1-E0915F0B30F4}"/>
              </a:ext>
            </a:extLst>
          </p:cNvPr>
          <p:cNvCxnSpPr>
            <a:cxnSpLocks/>
          </p:cNvCxnSpPr>
          <p:nvPr/>
        </p:nvCxnSpPr>
        <p:spPr>
          <a:xfrm flipH="1">
            <a:off x="6208490" y="3770373"/>
            <a:ext cx="353839" cy="6492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8A893CF-627C-3E4E-9C66-6062AE0E603E}"/>
              </a:ext>
            </a:extLst>
          </p:cNvPr>
          <p:cNvSpPr/>
          <p:nvPr/>
        </p:nvSpPr>
        <p:spPr>
          <a:xfrm>
            <a:off x="5261016" y="4507596"/>
            <a:ext cx="943580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3">
            <a:extLst>
              <a:ext uri="{FF2B5EF4-FFF2-40B4-BE49-F238E27FC236}">
                <a16:creationId xmlns:a16="http://schemas.microsoft.com/office/drawing/2014/main" id="{342B9FD7-026E-9DB5-1D4D-5DABDA329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400" y="3429000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</p:spTree>
    <p:extLst>
      <p:ext uri="{BB962C8B-B14F-4D97-AF65-F5344CB8AC3E}">
        <p14:creationId xmlns:p14="http://schemas.microsoft.com/office/powerpoint/2010/main" val="1839906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9CD387B-093D-5FD1-7562-2ED805BC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3" y="899759"/>
            <a:ext cx="7906853" cy="505848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2D8B3EF-98A3-BB67-958A-2EA4D111EA66}"/>
              </a:ext>
            </a:extLst>
          </p:cNvPr>
          <p:cNvSpPr/>
          <p:nvPr/>
        </p:nvSpPr>
        <p:spPr>
          <a:xfrm>
            <a:off x="1205040" y="3068960"/>
            <a:ext cx="2332591" cy="720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EFFAA41-5D6E-49AA-33BA-D4D26CFFA795}"/>
              </a:ext>
            </a:extLst>
          </p:cNvPr>
          <p:cNvCxnSpPr>
            <a:cxnSpLocks/>
          </p:cNvCxnSpPr>
          <p:nvPr/>
        </p:nvCxnSpPr>
        <p:spPr>
          <a:xfrm flipH="1">
            <a:off x="2789216" y="2491677"/>
            <a:ext cx="275229" cy="587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E25061-F389-FD39-F37F-E9D00086C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168" y="2020059"/>
            <a:ext cx="233259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新增 查詢條件</a:t>
            </a:r>
          </a:p>
        </p:txBody>
      </p:sp>
    </p:spTree>
    <p:extLst>
      <p:ext uri="{BB962C8B-B14F-4D97-AF65-F5344CB8AC3E}">
        <p14:creationId xmlns:p14="http://schemas.microsoft.com/office/powerpoint/2010/main" val="628409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7348FD-72AB-3DF8-37F2-DFB435B89C2A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124745"/>
          <a:ext cx="8784976" cy="5044820"/>
        </p:xfrm>
        <a:graphic>
          <a:graphicData uri="http://schemas.openxmlformats.org/drawingml/2006/table">
            <a:tbl>
              <a:tblPr/>
              <a:tblGrid>
                <a:gridCol w="4743461">
                  <a:extLst>
                    <a:ext uri="{9D8B030D-6E8A-4147-A177-3AD203B41FA5}">
                      <a16:colId xmlns:a16="http://schemas.microsoft.com/office/drawing/2014/main" val="597031738"/>
                    </a:ext>
                  </a:extLst>
                </a:gridCol>
                <a:gridCol w="4041515">
                  <a:extLst>
                    <a:ext uri="{9D8B030D-6E8A-4147-A177-3AD203B41FA5}">
                      <a16:colId xmlns:a16="http://schemas.microsoft.com/office/drawing/2014/main" val="587724442"/>
                    </a:ext>
                  </a:extLst>
                </a:gridCol>
              </a:tblGrid>
              <a:tr h="4586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DNZ2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常用資料表名稱及其用途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44717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dbo_v_current_wip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Lot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在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fab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現況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223387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dbo_v_entity_comment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機台 狀況註解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497529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dbo_v_entity_grp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機台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BY Module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56961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dbo_v_entity_his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機台歷史 狀況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29404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dbo_v_hlrl_his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Lot hold &amp; release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註解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153629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dbo_v_lot_entity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Lot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所經過的機台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730188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dbo_v_mvin_his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Lot mvin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歷史紀錄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63072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dbo_v_mvou_his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Lot mvou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歷史紀錄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00659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dbo_v_slta_his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Wafer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的廠商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47730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dbo_v_rtofile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Route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0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695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E62B9E-71DB-5D97-1E1B-7A4E3D7A0C59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548680"/>
          <a:ext cx="6984776" cy="6189596"/>
        </p:xfrm>
        <a:graphic>
          <a:graphicData uri="http://schemas.openxmlformats.org/drawingml/2006/table">
            <a:tbl>
              <a:tblPr/>
              <a:tblGrid>
                <a:gridCol w="3331750">
                  <a:extLst>
                    <a:ext uri="{9D8B030D-6E8A-4147-A177-3AD203B41FA5}">
                      <a16:colId xmlns:a16="http://schemas.microsoft.com/office/drawing/2014/main" val="2763884593"/>
                    </a:ext>
                  </a:extLst>
                </a:gridCol>
                <a:gridCol w="3653026">
                  <a:extLst>
                    <a:ext uri="{9D8B030D-6E8A-4147-A177-3AD203B41FA5}">
                      <a16:colId xmlns:a16="http://schemas.microsoft.com/office/drawing/2014/main" val="3515613541"/>
                    </a:ext>
                  </a:extLst>
                </a:gridCol>
              </a:tblGrid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dbo.A_MW_HIS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控片使用狀況歷史資料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862459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dbo.A_MW_REG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控片登錄資料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285278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dbo.A_MW_Used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記錄控片使用狀況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0172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dbo.A_RTC_X_Parameter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參數規則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前值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後值 或 後值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前值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902027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dbo.A_X_PARAMETER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EDC RTC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參數規則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前值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後值 或 後值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前值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539397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dbo.ASM_LensHeating_Monitor_Log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記錄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ASM LensHeating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97814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dbo.DefectScan_Recmap_InLine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DefectScan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241043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dbo.DefectScan_Recmap_InLine_Ch_His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DefectScan Recipe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的記錄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382786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dbo.Dispatch_Runcard_Note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eRuncard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Implant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站點資料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149306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dbo.Dispatch_Runcard_Recipe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eRuncard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Implant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站點資料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833061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dbo.Etch_Oi_Recmap_InLine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已生效Etch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By OI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208189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dbo.Etch_Oi_Recmap_InLine_Ch_His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Etch By OI Recipe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的記錄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723043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dbo.FABPC_MonList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記錄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FAB PC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明細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417395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dbo.FSM_Detail_Log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Furnace WIN GC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03903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dbo.FSM_Step_Log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Furnace WIN GC Step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219985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dbo.Furnace_Oi_Recmap_InLine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已生效Furnace By OI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109263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dbo.Implant_Oi_Recmap_InLine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已生效Implant By OI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09228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dbo.IRD_LOG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AutoIRD Run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貨記錄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8646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dbo.IRD_LOG_history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AutoIRD Run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貨歷史記錄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25553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dbo.Litho_Oi_Recmap_InLine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已生效Litho By OI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453157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dbo.Litho_Oi_Recmap_InLine_Ch_His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Litho By OI Recipe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的記錄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33412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dbo.MW_entity_grp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控片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group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設定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740854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dbo.R_recipe_access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記錄爐管使用狀況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731510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dbo.R_Runcard_Log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記錄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WinFurn MVIN Lot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126223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dbo.ThinFilm_Oi_Recmap_InLine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已生效ThinFilm By OI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4841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dbo.ThinFilm_Oi_Recmap_InLine_Ch_His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ThinFilm By OI Recipe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的記錄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496371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dbo.Wat_Oi_Recmap_InLine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已生效WAT By OI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41181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EDCPhotoPatternTable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S400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需求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PATTERN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59363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B830E82-6556-B038-2947-E8870239FFF6}"/>
              </a:ext>
            </a:extLst>
          </p:cNvPr>
          <p:cNvSpPr txBox="1"/>
          <p:nvPr/>
        </p:nvSpPr>
        <p:spPr>
          <a:xfrm>
            <a:off x="1961964" y="1466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repADC2IDB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常用資料表名稱及其用途</a:t>
            </a:r>
          </a:p>
        </p:txBody>
      </p:sp>
    </p:spTree>
    <p:extLst>
      <p:ext uri="{BB962C8B-B14F-4D97-AF65-F5344CB8AC3E}">
        <p14:creationId xmlns:p14="http://schemas.microsoft.com/office/powerpoint/2010/main" val="592547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54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11521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/>
              <a:t>database ODBC</a:t>
            </a:r>
            <a:r>
              <a:rPr kumimoji="0" lang="zh-TW" altLang="en-US" sz="2800" dirty="0"/>
              <a:t>設定異動時</a:t>
            </a:r>
            <a:endParaRPr kumimoji="0" lang="en-US" altLang="zh-TW" sz="2800" dirty="0"/>
          </a:p>
          <a:p>
            <a:pPr>
              <a:defRPr/>
            </a:pPr>
            <a:r>
              <a:rPr kumimoji="0" lang="zh-TW" altLang="en-US" sz="2800" dirty="0"/>
              <a:t>修改操作方式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5356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D7E34C-4739-8608-09B0-FCC63903C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6C34661-98E8-3357-B49B-555C07DC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資料庫修改時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4FDDD2-8836-0502-B8A4-17F92967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423703"/>
            <a:ext cx="693337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收到 </a:t>
            </a:r>
            <a:r>
              <a:rPr kumimoji="0" lang="en-US" altLang="zh-TW" dirty="0">
                <a:highlight>
                  <a:srgbClr val="FFFF00"/>
                </a:highlight>
              </a:rPr>
              <a:t>CIM</a:t>
            </a:r>
            <a:r>
              <a:rPr kumimoji="0" lang="zh-TW" altLang="en-US" dirty="0">
                <a:highlight>
                  <a:srgbClr val="FFFF00"/>
                </a:highlight>
              </a:rPr>
              <a:t> 部門 </a:t>
            </a:r>
            <a:r>
              <a:rPr kumimoji="0" lang="en-US" altLang="zh-TW" dirty="0">
                <a:highlight>
                  <a:srgbClr val="FFFF00"/>
                </a:highlight>
              </a:rPr>
              <a:t>“EDA/WAT database ODBC</a:t>
            </a:r>
            <a:r>
              <a:rPr kumimoji="0" lang="zh-TW" altLang="en-US" dirty="0">
                <a:highlight>
                  <a:srgbClr val="FFFF00"/>
                </a:highlight>
              </a:rPr>
              <a:t>設定異動 </a:t>
            </a:r>
            <a:r>
              <a:rPr kumimoji="0" lang="en-US" altLang="zh-TW" dirty="0">
                <a:highlight>
                  <a:srgbClr val="FFFF00"/>
                </a:highlight>
              </a:rPr>
              <a:t>”</a:t>
            </a:r>
            <a:r>
              <a:rPr kumimoji="0" lang="zh-TW" altLang="en-US" dirty="0">
                <a:highlight>
                  <a:srgbClr val="FFFF00"/>
                </a:highlight>
              </a:rPr>
              <a:t> 通知時 如附件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3DA0600-3593-79F3-8698-BABC21D72811}"/>
              </a:ext>
            </a:extLst>
          </p:cNvPr>
          <p:cNvCxnSpPr>
            <a:cxnSpLocks/>
          </p:cNvCxnSpPr>
          <p:nvPr/>
        </p:nvCxnSpPr>
        <p:spPr>
          <a:xfrm>
            <a:off x="3933673" y="1909358"/>
            <a:ext cx="2448272" cy="3768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EAC1C49A-F8DB-3B72-DD1F-CA8570458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35428"/>
              </p:ext>
            </p:extLst>
          </p:nvPr>
        </p:nvGraphicFramePr>
        <p:xfrm>
          <a:off x="6395127" y="204210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2" imgW="914400" imgH="771525" progId="Package">
                  <p:embed/>
                </p:oleObj>
              </mc:Choice>
              <mc:Fallback>
                <p:oleObj name="封裝程式殼層物件" showAsIcon="1" r:id="rId2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95127" y="204210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B17FF38E-0592-8100-9AC6-C7259D588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88" y="3008042"/>
            <a:ext cx="8764223" cy="2219635"/>
          </a:xfrm>
          <a:prstGeom prst="rect">
            <a:avLst/>
          </a:prstGeom>
        </p:spPr>
      </p:pic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D528F7AD-8912-82EB-B60E-0B206AF44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347095"/>
              </p:ext>
            </p:extLst>
          </p:nvPr>
        </p:nvGraphicFramePr>
        <p:xfrm>
          <a:off x="7292325" y="207071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5" imgW="914400" imgH="771525" progId="Package">
                  <p:embed/>
                </p:oleObj>
              </mc:Choice>
              <mc:Fallback>
                <p:oleObj name="封裝程式殼層物件" showAsIcon="1" r:id="rId5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92325" y="207071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6C764672-48DD-B327-2C72-BA1559E3D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55761"/>
              </p:ext>
            </p:extLst>
          </p:nvPr>
        </p:nvGraphicFramePr>
        <p:xfrm>
          <a:off x="8183472" y="21291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7" imgW="914400" imgH="771525" progId="Package">
                  <p:embed/>
                </p:oleObj>
              </mc:Choice>
              <mc:Fallback>
                <p:oleObj name="封裝程式殼層物件" showAsIcon="1" r:id="rId7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83472" y="21291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59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3DC465-C915-B945-7344-C70A72AF6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F185BC7-3910-FACE-1935-6F1E8574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/>
              <a:t>ODBC</a:t>
            </a:r>
            <a:r>
              <a:rPr lang="zh-TW" altLang="en-US" dirty="0"/>
              <a:t> </a:t>
            </a:r>
            <a:r>
              <a:rPr lang="en-US" altLang="zh-TW" dirty="0"/>
              <a:t>Date Source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39C76B-5AC0-CF3F-5C9D-6CB81958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43" y="1701074"/>
            <a:ext cx="5649113" cy="399153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63ABA09-419F-7E67-6130-DC46AD2BEC03}"/>
              </a:ext>
            </a:extLst>
          </p:cNvPr>
          <p:cNvCxnSpPr>
            <a:cxnSpLocks/>
          </p:cNvCxnSpPr>
          <p:nvPr/>
        </p:nvCxnSpPr>
        <p:spPr>
          <a:xfrm flipH="1">
            <a:off x="2887898" y="2032861"/>
            <a:ext cx="492089" cy="1077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F0E9968-302C-508F-1575-7198642B5F4B}"/>
              </a:ext>
            </a:extLst>
          </p:cNvPr>
          <p:cNvSpPr/>
          <p:nvPr/>
        </p:nvSpPr>
        <p:spPr>
          <a:xfrm>
            <a:off x="1907704" y="3223734"/>
            <a:ext cx="1008112" cy="277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0C9C9E-1871-073D-B8A5-1AFD5371B0B8}"/>
              </a:ext>
            </a:extLst>
          </p:cNvPr>
          <p:cNvSpPr txBox="1"/>
          <p:nvPr/>
        </p:nvSpPr>
        <p:spPr>
          <a:xfrm>
            <a:off x="2487934" y="1497636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NTHCCIMDB08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BC03BE9-365F-5CB7-A724-371D9B19A0B4}"/>
              </a:ext>
            </a:extLst>
          </p:cNvPr>
          <p:cNvCxnSpPr>
            <a:cxnSpLocks/>
          </p:cNvCxnSpPr>
          <p:nvPr/>
        </p:nvCxnSpPr>
        <p:spPr>
          <a:xfrm flipH="1">
            <a:off x="6752404" y="2032861"/>
            <a:ext cx="492089" cy="1077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3856A71-AA39-9A8B-A65A-312439618302}"/>
              </a:ext>
            </a:extLst>
          </p:cNvPr>
          <p:cNvSpPr/>
          <p:nvPr/>
        </p:nvSpPr>
        <p:spPr>
          <a:xfrm>
            <a:off x="5804483" y="3191460"/>
            <a:ext cx="147228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75AFB0-F855-223E-C206-2A930794678A}"/>
              </a:ext>
            </a:extLst>
          </p:cNvPr>
          <p:cNvSpPr txBox="1"/>
          <p:nvPr/>
        </p:nvSpPr>
        <p:spPr>
          <a:xfrm>
            <a:off x="6352440" y="1497636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Configure…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57046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D90C65-DD31-2BED-3593-BECE11AC15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5D6B53-D3FA-5CC0-54FF-4458CC60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修改方式如下</a:t>
            </a:r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DB42E2E-BB04-F43F-A0F8-B8556D668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"/>
          <a:stretch/>
        </p:blipFill>
        <p:spPr>
          <a:xfrm>
            <a:off x="0" y="1738076"/>
            <a:ext cx="4712819" cy="336279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41470BA-90D9-4F43-BA75-BFCBCEB2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93" y="1733313"/>
            <a:ext cx="4763165" cy="339137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7BFB5F-C954-A346-DFF6-D6A2CBDA2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755" y="3002448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=</a:t>
            </a:r>
            <a:r>
              <a:rPr kumimoji="0"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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751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C9BB35A-3299-83ED-FA54-4048C00B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81" y="1788258"/>
            <a:ext cx="4391638" cy="3238952"/>
          </a:xfrm>
          <a:prstGeom prst="rect">
            <a:avLst/>
          </a:prstGeom>
        </p:spPr>
      </p:pic>
      <p:sp>
        <p:nvSpPr>
          <p:cNvPr id="8" name="文字方塊 3">
            <a:extLst>
              <a:ext uri="{FF2B5EF4-FFF2-40B4-BE49-F238E27FC236}">
                <a16:creationId xmlns:a16="http://schemas.microsoft.com/office/drawing/2014/main" id="{71892DC5-6B73-48F4-DCDF-1A16E62F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836712"/>
            <a:ext cx="3786188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按</a:t>
            </a:r>
            <a:r>
              <a:rPr kumimoji="0" lang="en-US" altLang="zh-TW" dirty="0">
                <a:highlight>
                  <a:srgbClr val="FFFF00"/>
                </a:highlight>
              </a:rPr>
              <a:t>New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kumimoji="0" lang="en-US" altLang="zh-TW" dirty="0">
                <a:highlight>
                  <a:srgbClr val="FFFF00"/>
                </a:highlight>
              </a:rPr>
              <a:t>Key</a:t>
            </a:r>
            <a:r>
              <a:rPr kumimoji="0" lang="zh-TW" altLang="en-US" dirty="0">
                <a:highlight>
                  <a:srgbClr val="FFFF00"/>
                </a:highlight>
              </a:rPr>
              <a:t>入</a:t>
            </a:r>
            <a:r>
              <a:rPr kumimoji="0" lang="en-US" altLang="zh-TW" dirty="0">
                <a:highlight>
                  <a:srgbClr val="FFFF00"/>
                </a:highlight>
              </a:rPr>
              <a:t>MDNZ2   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next</a:t>
            </a:r>
            <a:endParaRPr kumimoji="0" lang="en-US" altLang="zh-TW" dirty="0">
              <a:highlight>
                <a:srgbClr val="FFFF00"/>
              </a:highlight>
            </a:endParaRPr>
          </a:p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按</a:t>
            </a:r>
            <a:r>
              <a:rPr kumimoji="0" lang="en-US" altLang="zh-TW" dirty="0">
                <a:highlight>
                  <a:srgbClr val="FFFF00"/>
                </a:highlight>
              </a:rPr>
              <a:t>New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kumimoji="0" lang="en-US" altLang="zh-TW" dirty="0">
                <a:highlight>
                  <a:srgbClr val="FFFF00"/>
                </a:highlight>
              </a:rPr>
              <a:t>Key</a:t>
            </a:r>
            <a:r>
              <a:rPr kumimoji="0" lang="zh-TW" altLang="en-US" dirty="0">
                <a:highlight>
                  <a:srgbClr val="FFFF00"/>
                </a:highlight>
              </a:rPr>
              <a:t>入</a:t>
            </a:r>
            <a:r>
              <a:rPr kumimoji="0" lang="en-US" altLang="zh-TW" dirty="0">
                <a:highlight>
                  <a:srgbClr val="FFFF00"/>
                </a:highlight>
              </a:rPr>
              <a:t>NTHCCIMDB02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next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7A55AF-9917-C041-D36A-910B1927B953}"/>
              </a:ext>
            </a:extLst>
          </p:cNvPr>
          <p:cNvSpPr/>
          <p:nvPr/>
        </p:nvSpPr>
        <p:spPr>
          <a:xfrm>
            <a:off x="3866170" y="2692443"/>
            <a:ext cx="2794062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615903BF-2B2A-1576-2CA3-77B72155DB92}"/>
              </a:ext>
            </a:extLst>
          </p:cNvPr>
          <p:cNvCxnSpPr>
            <a:cxnSpLocks/>
          </p:cNvCxnSpPr>
          <p:nvPr/>
        </p:nvCxnSpPr>
        <p:spPr>
          <a:xfrm flipH="1">
            <a:off x="5436096" y="1486673"/>
            <a:ext cx="653161" cy="1150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544229B-81F3-3F45-8EBC-EE03D5784F5F}"/>
              </a:ext>
            </a:extLst>
          </p:cNvPr>
          <p:cNvSpPr/>
          <p:nvPr/>
        </p:nvSpPr>
        <p:spPr>
          <a:xfrm>
            <a:off x="5076056" y="4739177"/>
            <a:ext cx="864096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C47504-DA52-C051-4C81-1BF3B5D2FC1F}"/>
              </a:ext>
            </a:extLst>
          </p:cNvPr>
          <p:cNvCxnSpPr>
            <a:cxnSpLocks/>
          </p:cNvCxnSpPr>
          <p:nvPr/>
        </p:nvCxnSpPr>
        <p:spPr>
          <a:xfrm flipH="1">
            <a:off x="5796136" y="1509972"/>
            <a:ext cx="1883998" cy="31431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8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74F0FE-061F-40C7-A582-BA23952D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81" y="1747603"/>
            <a:ext cx="4391638" cy="336279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422F97D-EE21-068C-4764-A368B4109978}"/>
              </a:ext>
            </a:extLst>
          </p:cNvPr>
          <p:cNvSpPr/>
          <p:nvPr/>
        </p:nvSpPr>
        <p:spPr>
          <a:xfrm>
            <a:off x="5076056" y="4763241"/>
            <a:ext cx="864096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9578B0D-B7F0-9A64-1E55-7DEE3387A5C6}"/>
              </a:ext>
            </a:extLst>
          </p:cNvPr>
          <p:cNvCxnSpPr>
            <a:cxnSpLocks/>
          </p:cNvCxnSpPr>
          <p:nvPr/>
        </p:nvCxnSpPr>
        <p:spPr>
          <a:xfrm flipH="1">
            <a:off x="5796136" y="3613666"/>
            <a:ext cx="1368152" cy="1063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文字方塊 3">
            <a:extLst>
              <a:ext uri="{FF2B5EF4-FFF2-40B4-BE49-F238E27FC236}">
                <a16:creationId xmlns:a16="http://schemas.microsoft.com/office/drawing/2014/main" id="{B6D9B567-5159-4A67-88DF-E75B93F86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3244334"/>
            <a:ext cx="129715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Finish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68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954A5E2-E8BA-BF37-B018-DD5CCBFF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2" y="1719024"/>
            <a:ext cx="4810796" cy="341995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11CFF5F-C9BE-8493-7260-A723324DB35F}"/>
              </a:ext>
            </a:extLst>
          </p:cNvPr>
          <p:cNvSpPr txBox="1"/>
          <p:nvPr/>
        </p:nvSpPr>
        <p:spPr>
          <a:xfrm>
            <a:off x="3275856" y="105273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dirty="0">
                <a:highlight>
                  <a:srgbClr val="FFFF00"/>
                </a:highlight>
              </a:rPr>
              <a:t>nthccimdb02\cimdb02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7B71F3-E85E-5189-FA58-2BD3F42F120D}"/>
              </a:ext>
            </a:extLst>
          </p:cNvPr>
          <p:cNvSpPr/>
          <p:nvPr/>
        </p:nvSpPr>
        <p:spPr>
          <a:xfrm>
            <a:off x="4039064" y="3695313"/>
            <a:ext cx="2938333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C3D357AA-89B4-FB35-9D00-546C80725330}"/>
              </a:ext>
            </a:extLst>
          </p:cNvPr>
          <p:cNvCxnSpPr>
            <a:cxnSpLocks/>
          </p:cNvCxnSpPr>
          <p:nvPr/>
        </p:nvCxnSpPr>
        <p:spPr>
          <a:xfrm>
            <a:off x="4898580" y="1440617"/>
            <a:ext cx="609650" cy="2132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9B33DEE4-C863-9521-E1C5-FF3395DE84C8}"/>
              </a:ext>
            </a:extLst>
          </p:cNvPr>
          <p:cNvSpPr txBox="1"/>
          <p:nvPr/>
        </p:nvSpPr>
        <p:spPr>
          <a:xfrm>
            <a:off x="2886750" y="1057835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3C84C3-5B96-BC34-EDDA-2DFFA0B71124}"/>
              </a:ext>
            </a:extLst>
          </p:cNvPr>
          <p:cNvSpPr txBox="1"/>
          <p:nvPr/>
        </p:nvSpPr>
        <p:spPr>
          <a:xfrm>
            <a:off x="7236296" y="4149080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17D091-8794-DA81-C665-CE49DE7088D4}"/>
              </a:ext>
            </a:extLst>
          </p:cNvPr>
          <p:cNvSpPr/>
          <p:nvPr/>
        </p:nvSpPr>
        <p:spPr>
          <a:xfrm>
            <a:off x="4492517" y="4749205"/>
            <a:ext cx="799564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72225EA-086F-CC09-D374-5D0869F649C6}"/>
              </a:ext>
            </a:extLst>
          </p:cNvPr>
          <p:cNvCxnSpPr>
            <a:cxnSpLocks/>
          </p:cNvCxnSpPr>
          <p:nvPr/>
        </p:nvCxnSpPr>
        <p:spPr>
          <a:xfrm flipH="1">
            <a:off x="5292081" y="4417346"/>
            <a:ext cx="1944214" cy="297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3">
            <a:extLst>
              <a:ext uri="{FF2B5EF4-FFF2-40B4-BE49-F238E27FC236}">
                <a16:creationId xmlns:a16="http://schemas.microsoft.com/office/drawing/2014/main" id="{E2EA8DF6-C386-2924-B83D-41A3921F1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402" y="4083340"/>
            <a:ext cx="11901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Next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863825-8F83-A2EB-23FD-BDFF8FF2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366" y="2662130"/>
            <a:ext cx="3353268" cy="153373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CE0E142-8C61-3ABB-4C4E-3318B6D38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1463021"/>
            <a:ext cx="5853525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dirty="0">
                <a:highlight>
                  <a:srgbClr val="FFFF00"/>
                </a:highlight>
              </a:rPr>
              <a:t>MDNZ2   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kumimoji="0"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Key</a:t>
            </a:r>
            <a:r>
              <a:rPr kumimoji="0" lang="zh-TW" altLang="en-US" dirty="0">
                <a:highlight>
                  <a:srgbClr val="FFFF00"/>
                </a:highlight>
              </a:rPr>
              <a:t>入 </a:t>
            </a:r>
            <a:r>
              <a:rPr kumimoji="0" lang="en-US" altLang="zh-TW" dirty="0">
                <a:highlight>
                  <a:srgbClr val="FFFF00"/>
                </a:highlight>
              </a:rPr>
              <a:t>Login ID: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S200DNZ2 Password: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SUSER543</a:t>
            </a:r>
          </a:p>
          <a:p>
            <a:pPr eaLnBrk="1" hangingPunct="1"/>
            <a:r>
              <a:rPr kumimoji="0" lang="en-US" altLang="zh-TW" dirty="0">
                <a:highlight>
                  <a:srgbClr val="FFFF00"/>
                </a:highlight>
              </a:rPr>
              <a:t>NTHCCIMDB02 </a:t>
            </a:r>
            <a:r>
              <a:rPr kumimoji="0"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kumimoji="0" lang="en-US" altLang="zh-TW" dirty="0">
                <a:highlight>
                  <a:srgbClr val="FFFF00"/>
                </a:highlight>
              </a:rPr>
              <a:t>Key</a:t>
            </a:r>
            <a:r>
              <a:rPr kumimoji="0" lang="zh-TW" altLang="en-US" dirty="0">
                <a:highlight>
                  <a:srgbClr val="FFFF00"/>
                </a:highlight>
              </a:rPr>
              <a:t>入 </a:t>
            </a:r>
            <a:r>
              <a:rPr kumimoji="0" lang="en-US" altLang="zh-TW" dirty="0">
                <a:highlight>
                  <a:srgbClr val="FFFF00"/>
                </a:highlight>
              </a:rPr>
              <a:t>Login ID: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fab2 Password: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fab2</a:t>
            </a:r>
            <a:endParaRPr kumimoji="0" lang="zh-TW" altLang="en-US" dirty="0">
              <a:highlight>
                <a:srgbClr val="FFFF00"/>
              </a:highligh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643AB-4048-04C0-DF49-F71D4256789E}"/>
              </a:ext>
            </a:extLst>
          </p:cNvPr>
          <p:cNvSpPr/>
          <p:nvPr/>
        </p:nvSpPr>
        <p:spPr>
          <a:xfrm>
            <a:off x="2895366" y="3573016"/>
            <a:ext cx="2540730" cy="622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0DB2310-7FD1-3C44-DE13-DFDF7D17EAF7}"/>
              </a:ext>
            </a:extLst>
          </p:cNvPr>
          <p:cNvCxnSpPr>
            <a:cxnSpLocks/>
          </p:cNvCxnSpPr>
          <p:nvPr/>
        </p:nvCxnSpPr>
        <p:spPr>
          <a:xfrm flipH="1">
            <a:off x="4572000" y="2202904"/>
            <a:ext cx="1080120" cy="1298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950494-9769-975A-294E-295D55386F0F}"/>
              </a:ext>
            </a:extLst>
          </p:cNvPr>
          <p:cNvSpPr txBox="1"/>
          <p:nvPr/>
        </p:nvSpPr>
        <p:spPr>
          <a:xfrm>
            <a:off x="7353602" y="2287186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C438BC-6C89-507E-3FFE-EF526B03C89E}"/>
              </a:ext>
            </a:extLst>
          </p:cNvPr>
          <p:cNvSpPr/>
          <p:nvPr/>
        </p:nvSpPr>
        <p:spPr>
          <a:xfrm>
            <a:off x="5390146" y="2976474"/>
            <a:ext cx="799564" cy="35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F9C81CB-D112-3FCA-D672-3C04000D614C}"/>
              </a:ext>
            </a:extLst>
          </p:cNvPr>
          <p:cNvCxnSpPr>
            <a:cxnSpLocks/>
          </p:cNvCxnSpPr>
          <p:nvPr/>
        </p:nvCxnSpPr>
        <p:spPr>
          <a:xfrm flipH="1">
            <a:off x="6189710" y="2662130"/>
            <a:ext cx="1347701" cy="28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3">
            <a:extLst>
              <a:ext uri="{FF2B5EF4-FFF2-40B4-BE49-F238E27FC236}">
                <a16:creationId xmlns:a16="http://schemas.microsoft.com/office/drawing/2014/main" id="{A3D0E901-61DE-31DE-37AB-0B165E62B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2292798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</a:t>
            </a:r>
            <a:r>
              <a:rPr kumimoji="0" lang="en-US" altLang="zh-TW" dirty="0">
                <a:highlight>
                  <a:srgbClr val="FFFF00"/>
                </a:highlight>
              </a:rPr>
              <a:t>Ok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64678C1-0152-F79A-BA53-C18EA304DFEE}"/>
              </a:ext>
            </a:extLst>
          </p:cNvPr>
          <p:cNvSpPr txBox="1"/>
          <p:nvPr/>
        </p:nvSpPr>
        <p:spPr>
          <a:xfrm>
            <a:off x="1835696" y="1551859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Props1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382D93E-2480-468D-8001-CC0459944B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185000</TotalTime>
  <Words>1335</Words>
  <Application>Microsoft Office PowerPoint</Application>
  <PresentationFormat>如螢幕大小 (4:3)</PresentationFormat>
  <Paragraphs>276</Paragraphs>
  <Slides>58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細明體</vt:lpstr>
      <vt:lpstr>Aptos Narrow</vt:lpstr>
      <vt:lpstr>Arial</vt:lpstr>
      <vt:lpstr>Calibri</vt:lpstr>
      <vt:lpstr>Wingdings</vt:lpstr>
      <vt:lpstr>Office Theme</vt:lpstr>
      <vt:lpstr>1_Office Theme</vt:lpstr>
      <vt:lpstr>封裝程式殼層物件</vt:lpstr>
      <vt:lpstr>PowerPoint 簡報</vt:lpstr>
      <vt:lpstr>目前使用資料庫</vt:lpstr>
      <vt:lpstr>於 ACCESS 新建立 ODBC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已建立 ODBC 新增資料表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連結完成如下</vt:lpstr>
      <vt:lpstr>PowerPoint 簡報</vt:lpstr>
      <vt:lpstr>PowerPoint 簡報</vt:lpstr>
      <vt:lpstr>PowerPoint 簡報</vt:lpstr>
      <vt:lpstr>已建立 ODBC 新增資料表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也可用 SQL 編輯查詢</vt:lpstr>
      <vt:lpstr>PowerPoint 簡報</vt:lpstr>
      <vt:lpstr>新增 qqq 欄位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資料庫修改時</vt:lpstr>
      <vt:lpstr>開啟 ODBC Date Source</vt:lpstr>
      <vt:lpstr>修改方式如下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ACCESS連線步驟</dc:title>
  <dc:creator>S210 WCChen3</dc:creator>
  <cp:lastModifiedBy>S210 WCChen3</cp:lastModifiedBy>
  <cp:revision>1888</cp:revision>
  <cp:lastPrinted>2021-10-06T02:29:51Z</cp:lastPrinted>
  <dcterms:created xsi:type="dcterms:W3CDTF">2012-03-21T02:57:47Z</dcterms:created>
  <dcterms:modified xsi:type="dcterms:W3CDTF">2024-12-01T08:11:42Z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