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12"/>
  </p:notesMasterIdLst>
  <p:handoutMasterIdLst>
    <p:handoutMasterId r:id="rId13"/>
  </p:handoutMasterIdLst>
  <p:sldIdLst>
    <p:sldId id="259" r:id="rId6"/>
    <p:sldId id="394" r:id="rId7"/>
    <p:sldId id="395" r:id="rId8"/>
    <p:sldId id="398" r:id="rId9"/>
    <p:sldId id="396" r:id="rId10"/>
    <p:sldId id="397" r:id="rId11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394"/>
            <p14:sldId id="395"/>
            <p14:sldId id="398"/>
            <p14:sldId id="396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66"/>
    <a:srgbClr val="000066"/>
    <a:srgbClr val="E6E6E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1956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2024/11/21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2024/11/21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2024/11/21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/>
              <a:t>Clean </a:t>
            </a:r>
            <a:r>
              <a:rPr kumimoji="0" lang="zh-TW" altLang="en-US" sz="2800" dirty="0"/>
              <a:t>機台 抽酸 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6">
            <a:extLst>
              <a:ext uri="{FF2B5EF4-FFF2-40B4-BE49-F238E27FC236}">
                <a16:creationId xmlns:a16="http://schemas.microsoft.com/office/drawing/2014/main" id="{E8F166BA-F04A-7CEF-5484-7AF5D3D8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2474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B835D175-357E-0F35-C7DE-2909BA82D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85F4F66-CA38-49C3-3962-D265BBDA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/>
          <a:lstStyle/>
          <a:p>
            <a:r>
              <a:rPr lang="en-US" dirty="0"/>
              <a:t>O.I </a:t>
            </a:r>
            <a:r>
              <a:rPr lang="zh-TW" altLang="en-US" dirty="0"/>
              <a:t>規範每月 第二</a:t>
            </a:r>
            <a:r>
              <a:rPr lang="en-US" altLang="zh-TW" dirty="0"/>
              <a:t>/</a:t>
            </a:r>
            <a:r>
              <a:rPr lang="zh-TW" altLang="en-US" dirty="0"/>
              <a:t>三</a:t>
            </a:r>
            <a:r>
              <a:rPr lang="en-US" altLang="zh-TW" dirty="0"/>
              <a:t>/</a:t>
            </a:r>
            <a:r>
              <a:rPr lang="zh-TW" altLang="en-US" dirty="0"/>
              <a:t>四 週 抽酸</a:t>
            </a:r>
            <a:endParaRPr 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C378C54-59CC-22A9-116E-13FA8692E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128546"/>
              </p:ext>
            </p:extLst>
          </p:nvPr>
        </p:nvGraphicFramePr>
        <p:xfrm>
          <a:off x="611559" y="1484785"/>
          <a:ext cx="7920883" cy="5033005"/>
        </p:xfrm>
        <a:graphic>
          <a:graphicData uri="http://schemas.openxmlformats.org/drawingml/2006/table">
            <a:tbl>
              <a:tblPr/>
              <a:tblGrid>
                <a:gridCol w="858089">
                  <a:extLst>
                    <a:ext uri="{9D8B030D-6E8A-4147-A177-3AD203B41FA5}">
                      <a16:colId xmlns:a16="http://schemas.microsoft.com/office/drawing/2014/main" val="3896163164"/>
                    </a:ext>
                  </a:extLst>
                </a:gridCol>
                <a:gridCol w="655291">
                  <a:extLst>
                    <a:ext uri="{9D8B030D-6E8A-4147-A177-3AD203B41FA5}">
                      <a16:colId xmlns:a16="http://schemas.microsoft.com/office/drawing/2014/main" val="3210183505"/>
                    </a:ext>
                  </a:extLst>
                </a:gridCol>
                <a:gridCol w="1498187">
                  <a:extLst>
                    <a:ext uri="{9D8B030D-6E8A-4147-A177-3AD203B41FA5}">
                      <a16:colId xmlns:a16="http://schemas.microsoft.com/office/drawing/2014/main" val="3840441353"/>
                    </a:ext>
                  </a:extLst>
                </a:gridCol>
                <a:gridCol w="1498187">
                  <a:extLst>
                    <a:ext uri="{9D8B030D-6E8A-4147-A177-3AD203B41FA5}">
                      <a16:colId xmlns:a16="http://schemas.microsoft.com/office/drawing/2014/main" val="4100355173"/>
                    </a:ext>
                  </a:extLst>
                </a:gridCol>
                <a:gridCol w="562151">
                  <a:extLst>
                    <a:ext uri="{9D8B030D-6E8A-4147-A177-3AD203B41FA5}">
                      <a16:colId xmlns:a16="http://schemas.microsoft.com/office/drawing/2014/main" val="2952306475"/>
                    </a:ext>
                  </a:extLst>
                </a:gridCol>
                <a:gridCol w="562151">
                  <a:extLst>
                    <a:ext uri="{9D8B030D-6E8A-4147-A177-3AD203B41FA5}">
                      <a16:colId xmlns:a16="http://schemas.microsoft.com/office/drawing/2014/main" val="4042855537"/>
                    </a:ext>
                  </a:extLst>
                </a:gridCol>
                <a:gridCol w="562151">
                  <a:extLst>
                    <a:ext uri="{9D8B030D-6E8A-4147-A177-3AD203B41FA5}">
                      <a16:colId xmlns:a16="http://schemas.microsoft.com/office/drawing/2014/main" val="2016681856"/>
                    </a:ext>
                  </a:extLst>
                </a:gridCol>
                <a:gridCol w="561490">
                  <a:extLst>
                    <a:ext uri="{9D8B030D-6E8A-4147-A177-3AD203B41FA5}">
                      <a16:colId xmlns:a16="http://schemas.microsoft.com/office/drawing/2014/main" val="1958389080"/>
                    </a:ext>
                  </a:extLst>
                </a:gridCol>
                <a:gridCol w="556205">
                  <a:extLst>
                    <a:ext uri="{9D8B030D-6E8A-4147-A177-3AD203B41FA5}">
                      <a16:colId xmlns:a16="http://schemas.microsoft.com/office/drawing/2014/main" val="1803115054"/>
                    </a:ext>
                  </a:extLst>
                </a:gridCol>
                <a:gridCol w="50776">
                  <a:extLst>
                    <a:ext uri="{9D8B030D-6E8A-4147-A177-3AD203B41FA5}">
                      <a16:colId xmlns:a16="http://schemas.microsoft.com/office/drawing/2014/main" val="2444284644"/>
                    </a:ext>
                  </a:extLst>
                </a:gridCol>
                <a:gridCol w="556205">
                  <a:extLst>
                    <a:ext uri="{9D8B030D-6E8A-4147-A177-3AD203B41FA5}">
                      <a16:colId xmlns:a16="http://schemas.microsoft.com/office/drawing/2014/main" val="3342158517"/>
                    </a:ext>
                  </a:extLst>
                </a:gridCol>
              </a:tblGrid>
              <a:tr h="162355"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取樣日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機</a:t>
                      </a: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台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Tank</a:t>
                      </a: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細明體" panose="02020509000000000000" pitchFamily="49" charset="-120"/>
                          <a:cs typeface="Arial" panose="020B0604020202020204" pitchFamily="34" charset="0"/>
                        </a:rPr>
                        <a:t>編號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樣品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Na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Mg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Al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Fe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Cu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Ca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394176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SPEC.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SPEC.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SPEC.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SPEC.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SPEC.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SPEC.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66649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NTC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NTC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NTC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NTC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NTC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NTC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429077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(ppb)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(ppb)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(ppb)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(ppb)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(ppb)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(ppb)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457730"/>
                  </a:ext>
                </a:extLst>
              </a:tr>
              <a:tr h="162355">
                <a:tc row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細明體" panose="02020509000000000000" pitchFamily="49" charset="-120"/>
                          <a:cs typeface="新細明體" panose="02020500000000000000" pitchFamily="18" charset="-120"/>
                        </a:rPr>
                        <a:t>每月第二週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Clean-1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CR (H2SO4/H2O2)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282211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RINSE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678902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100:1 HF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0.5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32826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RINSE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13618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SC-1 (NH4OH/H2O2)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212851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RINSE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 dirty="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203641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SC-2 (HCL/H2O2)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214225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RINSE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7222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F/R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74995"/>
                  </a:ext>
                </a:extLst>
              </a:tr>
              <a:tr h="162355">
                <a:tc row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細明體" panose="02020509000000000000" pitchFamily="49" charset="-120"/>
                          <a:cs typeface="新細明體" panose="02020500000000000000" pitchFamily="18" charset="-120"/>
                        </a:rPr>
                        <a:t>每月第三週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Clean-2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CR (H2SO4/H2O2)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67078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RINSE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974625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100:1 HF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0.5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751392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RINSE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71894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SC-1 (NH4OH/H2O2)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875381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RINSE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56232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SC-2 (HCL/H2O2)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721088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RINSE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82714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13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F/R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7750"/>
                  </a:ext>
                </a:extLst>
              </a:tr>
              <a:tr h="162355">
                <a:tc row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細明體" panose="02020509000000000000" pitchFamily="49" charset="-120"/>
                          <a:cs typeface="新細明體" panose="02020500000000000000" pitchFamily="18" charset="-120"/>
                        </a:rPr>
                        <a:t>每月第四週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ctr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Clean-3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CR (H2SO4/H2O2)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407742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RINSE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65425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100:1 HF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0.5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63045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RINSE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205827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7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SC-1 (NH4OH/H2O2)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2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5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98912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RINSE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60213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9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SC-2 (HCL/H2O2)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970269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RINSE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118958"/>
                  </a:ext>
                </a:extLst>
              </a:tr>
              <a:tr h="162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F/R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900" dirty="0">
                          <a:effectLst/>
                          <a:latin typeface="細明體" panose="02020509000000000000" pitchFamily="49" charset="-120"/>
                          <a:ea typeface="新細明體" panose="02020500000000000000" pitchFamily="18" charset="-120"/>
                          <a:cs typeface="新細明體" panose="02020500000000000000" pitchFamily="18" charset="-120"/>
                        </a:rPr>
                        <a:t>≦</a:t>
                      </a:r>
                      <a:r>
                        <a:rPr lang="en-US" sz="9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 1</a:t>
                      </a:r>
                      <a:endParaRPr lang="en-US" sz="10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17238" marR="17238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42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40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6C65E4-419F-AA5E-295A-D71526A57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B1CC711-A087-89B8-CF7F-8DCF609D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936104"/>
          </a:xfrm>
        </p:spPr>
        <p:txBody>
          <a:bodyPr/>
          <a:lstStyle/>
          <a:p>
            <a:r>
              <a:rPr lang="zh-TW" altLang="en-US" dirty="0"/>
              <a:t>抽酸前一天 </a:t>
            </a:r>
            <a:r>
              <a:rPr lang="en-US" altLang="zh-TW" dirty="0"/>
              <a:t>MAIL </a:t>
            </a:r>
            <a:r>
              <a:rPr lang="zh-TW" altLang="en-US" dirty="0"/>
              <a:t>通知</a:t>
            </a:r>
            <a:br>
              <a:rPr lang="en-US" altLang="zh-TW" dirty="0"/>
            </a:br>
            <a:r>
              <a:rPr lang="zh-TW" altLang="en-US" dirty="0"/>
              <a:t>製造部該區領班及化學實驗室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1A3D09-7C63-E2FD-964B-051CAEA9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88" y="1412776"/>
            <a:ext cx="8402223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7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170112-4CE1-28AA-E86F-AEA437D28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34686F-2BF1-8270-AD40-DA9E058D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抽酸注意事項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5990377-65B1-A924-C1D6-508DAD5EEDD2}"/>
              </a:ext>
            </a:extLst>
          </p:cNvPr>
          <p:cNvSpPr txBox="1"/>
          <p:nvPr/>
        </p:nvSpPr>
        <p:spPr>
          <a:xfrm>
            <a:off x="251520" y="857675"/>
            <a:ext cx="8640960" cy="5958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21590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01700" algn="l"/>
              </a:tabLst>
            </a:pP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FAB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內化學品取樣送樣以</a:t>
            </a: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2F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物料間為轉運站，不得由他處進出；取樣器材由化學實驗室完成前置準備置於密閉取樣籃內</a:t>
            </a: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底部放置吸酸棉</a:t>
            </a: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，取樣籃放置</a:t>
            </a: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2F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物料間</a:t>
            </a: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S200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取樣器材放置位置；取樣後，送樣人員將取樣籃放回</a:t>
            </a: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2F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物料間</a:t>
            </a: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S200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取樣器材放置位置，由辦公區至</a:t>
            </a: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2F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物料間，將取樣籃送至化學實驗室，任何時段取樣</a:t>
            </a: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/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送樣人員皆需配戴手套，大量筒需斜放以防運送過程中傾倒。</a:t>
            </a:r>
            <a:endParaRPr lang="en-US" sz="1600" b="1" dirty="0">
              <a:effectLst/>
              <a:latin typeface="細明體" panose="02020509000000000000" pitchFamily="49" charset="-12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 marL="742950" marR="21590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01700" algn="l"/>
              </a:tabLst>
            </a:pP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因作業有</a:t>
            </a:r>
            <a:r>
              <a:rPr lang="zh-TW" sz="1600" b="1" strike="sngStrike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較高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接觸化學品風險，抽酸時需穿戴防酸圍裙、防酸手套及防護面罩，及使用化學實驗室提供的合格抽取工具。</a:t>
            </a:r>
            <a:endParaRPr lang="en-US" sz="1600" b="1" dirty="0">
              <a:effectLst/>
              <a:latin typeface="細明體" panose="02020509000000000000" pitchFamily="49" charset="-12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 marL="742950" marR="21590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01700" algn="l"/>
              </a:tabLst>
            </a:pP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除</a:t>
            </a: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 CR(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含</a:t>
            </a: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H2SO4)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高溫須使用鐵氟龍</a:t>
            </a: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 pipet 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抽取外，其它酸槽一律使用</a:t>
            </a: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 PP 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或鐵氟龍</a:t>
            </a: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 pipet 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抽取</a:t>
            </a: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(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水槽使用</a:t>
            </a: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 PP pipet 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抽取</a:t>
            </a: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)</a:t>
            </a: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01700" algn="l"/>
              </a:tabLst>
            </a:pP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抽不同酸槽務必須使用全新抽酸管。</a:t>
            </a:r>
            <a:endParaRPr lang="en-US" sz="1600" b="1" dirty="0">
              <a:effectLst/>
              <a:latin typeface="細明體" panose="02020509000000000000" pitchFamily="49" charset="-12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01700" algn="l"/>
              </a:tabLst>
            </a:pP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抽酸後，酸瓶立刻轉緊瓶蓋，夾鏈袋包覆，放置於取樣籃內。</a:t>
            </a:r>
            <a:endParaRPr lang="en-US" sz="1600" b="1" dirty="0">
              <a:effectLst/>
              <a:latin typeface="細明體" panose="02020509000000000000" pitchFamily="49" charset="-12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01700" algn="l"/>
              </a:tabLst>
            </a:pP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抽酸後，抽酸管於水槽</a:t>
            </a: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 purge 2-3 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次，需確保抽酸管清洗乾淨後再放入夾鏈袋，放置於取樣籃內。</a:t>
            </a:r>
            <a:endParaRPr lang="en-US" sz="1600" b="1" dirty="0">
              <a:effectLst/>
              <a:latin typeface="細明體" panose="02020509000000000000" pitchFamily="49" charset="-12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01700" algn="l"/>
              </a:tabLst>
            </a:pP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抽酸後，器具均需夾鏈袋包覆放置於取樣籃內，才可脫除防酸圍裙及防護面罩，放置</a:t>
            </a: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2F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物料間</a:t>
            </a:r>
            <a:r>
              <a:rPr lang="en-US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S200</a:t>
            </a:r>
            <a:r>
              <a:rPr lang="zh-TW" sz="1600" b="1" dirty="0">
                <a:effectLst/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取樣器材放置位置，才可脫除防酸手套。</a:t>
            </a:r>
            <a:endParaRPr lang="en-US" altLang="zh-TW" sz="1600" b="1" dirty="0">
              <a:effectLst/>
              <a:latin typeface="細明體" panose="02020509000000000000" pitchFamily="49" charset="-120"/>
              <a:ea typeface="細明體" panose="02020509000000000000" pitchFamily="49" charset="-12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901700" algn="l"/>
              </a:tabLst>
            </a:pPr>
            <a:r>
              <a:rPr lang="zh-TW" altLang="en-US" sz="1600" b="1" dirty="0">
                <a:solidFill>
                  <a:srgbClr val="C00000"/>
                </a:solidFill>
                <a:latin typeface="細明體" panose="02020509000000000000" pitchFamily="49" charset="-120"/>
                <a:ea typeface="細明體" panose="02020509000000000000" pitchFamily="49" charset="-120"/>
                <a:cs typeface="Times New Roman" panose="02020603050405020304" pitchFamily="18" charset="0"/>
              </a:rPr>
              <a:t>通知化學實驗室收取檢驗。</a:t>
            </a:r>
            <a:endParaRPr lang="en-US" sz="1600" b="1" dirty="0">
              <a:solidFill>
                <a:srgbClr val="C00000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9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4495D4C-D4ED-9199-D68A-58B6451693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EC80F6B-FB0A-E464-CEAC-42B08FF1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抽酸注意事項</a:t>
            </a:r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BF447A-A2D9-7060-473F-540F10CDFDD6}"/>
              </a:ext>
            </a:extLst>
          </p:cNvPr>
          <p:cNvSpPr txBox="1"/>
          <p:nvPr/>
        </p:nvSpPr>
        <p:spPr>
          <a:xfrm>
            <a:off x="107504" y="1700808"/>
            <a:ext cx="90364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機台</a:t>
            </a:r>
            <a:r>
              <a:rPr lang="zh-TW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注意事項：</a:t>
            </a:r>
            <a:endParaRPr lang="en-US" altLang="zh-TW" b="1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b="1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  </a:t>
            </a:r>
            <a:r>
              <a:rPr lang="zh-TW" alt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抽酸前，抽酸管於該槽抽取酸或水 </a:t>
            </a:r>
            <a:r>
              <a:rPr 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purge </a:t>
            </a:r>
            <a:r>
              <a:rPr lang="en-US" altLang="zh-TW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1~2</a:t>
            </a:r>
            <a:r>
              <a:rPr 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zh-TW" alt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次，需確保抽酸管 </a:t>
            </a:r>
            <a:r>
              <a:rPr 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purge</a:t>
            </a:r>
            <a:r>
              <a:rPr lang="zh-TW" alt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過再抽酸或水</a:t>
            </a:r>
            <a:endParaRPr lang="en-US" altLang="zh-TW" b="1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TW" b="1" dirty="0">
              <a:ea typeface="新細明體" panose="02020500000000000000" pitchFamily="18" charset="-12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 </a:t>
            </a:r>
            <a:r>
              <a:rPr lang="zh-TW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需</a:t>
            </a:r>
            <a:r>
              <a:rPr lang="zh-TW" alt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CR </a:t>
            </a:r>
            <a:r>
              <a:rPr lang="zh-TW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槽排完酸，才可以</a:t>
            </a:r>
            <a:r>
              <a:rPr 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BY PASS</a:t>
            </a:r>
            <a:r>
              <a:rPr lang="zh-TW" alt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zh-TW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機台開門</a:t>
            </a:r>
            <a:r>
              <a:rPr lang="zh-TW" alt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抽酸</a:t>
            </a:r>
            <a:endParaRPr lang="en-US" altLang="zh-TW" b="1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 </a:t>
            </a:r>
            <a:r>
              <a:rPr lang="zh-TW" alt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endParaRPr lang="en-US" altLang="zh-TW" b="1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>
                <a:ea typeface="新細明體" panose="02020500000000000000" pitchFamily="18" charset="-120"/>
              </a:rPr>
              <a:t>  </a:t>
            </a:r>
            <a:r>
              <a:rPr lang="en-US" altLang="zh-TW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SC-1</a:t>
            </a:r>
            <a:r>
              <a:rPr lang="zh-TW" alt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槽需抽換酸前濃度後才可以換酸，其他槽可以先換酸</a:t>
            </a:r>
            <a:endParaRPr lang="en-US" altLang="zh-TW" b="1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zh-TW" b="1" dirty="0"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zh-TW" alt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en-US" altLang="zh-TW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SC-1</a:t>
            </a:r>
            <a:r>
              <a:rPr lang="zh-TW" alt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槽換酸後面板 </a:t>
            </a:r>
            <a:r>
              <a:rPr lang="en-US" altLang="zh-TW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5</a:t>
            </a:r>
            <a:r>
              <a:rPr lang="zh-TW" alt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</a:t>
            </a:r>
            <a:r>
              <a:rPr lang="zh-TW" altLang="en-US" b="1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分鐘抽換酸後濃度</a:t>
            </a:r>
            <a:endParaRPr lang="en-US" altLang="zh-TW" b="1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b="1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  HF </a:t>
            </a:r>
            <a:r>
              <a:rPr lang="zh-TW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需抽滿整瓶，其餘抽至分隔線，水用塑膠管抽兩次</a:t>
            </a:r>
            <a:r>
              <a:rPr lang="zh-TW" alt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，</a:t>
            </a:r>
            <a:r>
              <a:rPr lang="zh-TW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鐵氟龍管抽</a:t>
            </a:r>
            <a:r>
              <a:rPr lang="zh-TW" alt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三</a:t>
            </a:r>
            <a:r>
              <a:rPr lang="zh-TW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次即可</a:t>
            </a:r>
            <a:endParaRPr lang="en-US" altLang="zh-TW" b="1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   </a:t>
            </a:r>
            <a:endParaRPr lang="en-US" b="1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   CR </a:t>
            </a:r>
            <a:r>
              <a:rPr lang="zh-TW" b="1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需用鐵氟龍管抽取</a:t>
            </a:r>
            <a:endParaRPr lang="en-US" b="1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891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C7AEF06-BA6D-61C3-3466-E81850C51C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0AB950E-2C1A-4A88-0480-D0C3E460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抽酸工具及使用方式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F3FBC0-F8CD-9020-CFD1-DEC0FD3DE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79"/>
          <a:stretch/>
        </p:blipFill>
        <p:spPr bwMode="auto">
          <a:xfrm>
            <a:off x="644664" y="1446788"/>
            <a:ext cx="8043190" cy="453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41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711116-2882-48F6-8F3B-8BE7C43F6DB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D382D93E-2480-468D-8001-CC0459944B8C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182007</TotalTime>
  <Words>980</Words>
  <Application>Microsoft Office PowerPoint</Application>
  <PresentationFormat>如螢幕大小 (4:3)</PresentationFormat>
  <Paragraphs>282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新細明體</vt:lpstr>
      <vt:lpstr>細明體</vt:lpstr>
      <vt:lpstr>Arial</vt:lpstr>
      <vt:lpstr>Calibri</vt:lpstr>
      <vt:lpstr>Times New Roman</vt:lpstr>
      <vt:lpstr>Wingdings</vt:lpstr>
      <vt:lpstr>Office Theme</vt:lpstr>
      <vt:lpstr>1_Office Theme</vt:lpstr>
      <vt:lpstr>PowerPoint 簡報</vt:lpstr>
      <vt:lpstr>O.I 規範每月 第二/三/四 週 抽酸</vt:lpstr>
      <vt:lpstr>抽酸前一天 MAIL 通知 製造部該區領班及化學實驗室</vt:lpstr>
      <vt:lpstr>抽酸注意事項</vt:lpstr>
      <vt:lpstr>抽酸注意事項</vt:lpstr>
      <vt:lpstr>抽酸工具及使用方式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 S400 Capital Budge Plan</dc:title>
  <dc:creator>SCCHEN1@nuvoton.com</dc:creator>
  <cp:lastModifiedBy>S210 WCChen3</cp:lastModifiedBy>
  <cp:revision>1877</cp:revision>
  <cp:lastPrinted>2021-10-06T02:29:51Z</cp:lastPrinted>
  <dcterms:created xsi:type="dcterms:W3CDTF">2012-03-21T02:57:47Z</dcterms:created>
  <dcterms:modified xsi:type="dcterms:W3CDTF">2024-11-21T09:32:06Z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