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9" r:id="rId5"/>
    <p:sldId id="439" r:id="rId6"/>
    <p:sldId id="440" r:id="rId7"/>
    <p:sldId id="431" r:id="rId8"/>
    <p:sldId id="432" r:id="rId9"/>
    <p:sldId id="433" r:id="rId10"/>
    <p:sldId id="434" r:id="rId11"/>
    <p:sldId id="435" r:id="rId12"/>
    <p:sldId id="436" r:id="rId13"/>
    <p:sldId id="438" r:id="rId14"/>
    <p:sldId id="437" r:id="rId15"/>
    <p:sldId id="425" r:id="rId16"/>
    <p:sldId id="426" r:id="rId17"/>
    <p:sldId id="427" r:id="rId18"/>
    <p:sldId id="428" r:id="rId19"/>
    <p:sldId id="429" r:id="rId20"/>
    <p:sldId id="430" r:id="rId21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439"/>
            <p14:sldId id="440"/>
            <p14:sldId id="431"/>
            <p14:sldId id="432"/>
            <p14:sldId id="433"/>
            <p14:sldId id="434"/>
            <p14:sldId id="435"/>
            <p14:sldId id="436"/>
            <p14:sldId id="438"/>
            <p14:sldId id="437"/>
            <p14:sldId id="425"/>
            <p14:sldId id="426"/>
            <p14:sldId id="427"/>
            <p14:sldId id="428"/>
            <p14:sldId id="429"/>
            <p14:sldId id="4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E6E6"/>
    <a:srgbClr val="FF99FF"/>
    <a:srgbClr val="CCFFCC"/>
    <a:srgbClr val="FF0066"/>
    <a:srgbClr val="3333FF"/>
    <a:srgbClr val="000066"/>
    <a:srgbClr val="99FF66"/>
    <a:srgbClr val="0000FF"/>
    <a:srgbClr val="00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3" autoAdjust="0"/>
    <p:restoredTop sz="92857" autoAdjust="0"/>
  </p:normalViewPr>
  <p:slideViewPr>
    <p:cSldViewPr showGuides="1">
      <p:cViewPr>
        <p:scale>
          <a:sx n="80" d="100"/>
          <a:sy n="80" d="100"/>
        </p:scale>
        <p:origin x="1866" y="228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2024/10/27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2024/10/27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uvoton.sharepoint.com/sites/Nuvoton_Power_BI_Data_Source/Shared%20Documents/Forms/AllItems.aspx?e=5%3Ac423647219614dc8ba3d37f48f0aa8b5&amp;at=9&amp;FolderCTID=0x0120003CF35DD22D61AE449FE72769A16FCC81&amp;id=%2Fsites%2FNuvoton%5FPower%5FBI%5FData%5FSource%2FShared%20Documents%2FManufacturing%2FS000%2FS200&amp;viewid=e21281df%2D12af%2D4626%2D98c6%2Dcacf26e584e8&amp;OR=Teams%2DHL&amp;CT=1707205875587&amp;clickparams=eyJBcHBOYW1lIjoiVGVhbXMtRGVza3RvcCIsIkFwcFZlcnNpb24iOiIyNy8yMzExMzAyNjIwMiIsIkhhc0ZlZGVyYXRlZFVzZXIiOmZhbHNlfQ%3D%3D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uvoton.sharepoint.com/sites/Nuvoton_Power_BI_Data_Source/Shared%20Documents/Forms/AllItems.aspx?e=5%3Ac423647219614dc8ba3d37f48f0aa8b5&amp;at=9&amp;FolderCTID=0x0120003CF35DD22D61AE449FE72769A16FCC81&amp;id=%2Fsites%2FNuvoton%5FPower%5FBI%5FData%5FSource%2FShared%20Documents%2FManufacturing%2FS000%2FS200&amp;viewid=e21281df%2D12af%2D4626%2D98c6%2Dcacf26e584e8&amp;OR=Teams%2DHL&amp;CT=1707205875587&amp;clickparams=eyJBcHBOYW1lIjoiVGVhbXMtRGVza3RvcCIsIkFwcFZlcnNpb24iOiIyNy8yMzExMzAyNjIwMiIsIkhhc0ZlZGVyYXRlZFVzZXIiOmZhbHNlfQ%3D%3D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 err="1"/>
              <a:t>Cost_Wafer</a:t>
            </a:r>
            <a:r>
              <a:rPr kumimoji="0" lang="en-US" altLang="zh-TW" sz="2800" dirty="0"/>
              <a:t> (</a:t>
            </a:r>
            <a:r>
              <a:rPr kumimoji="0" lang="zh-TW" altLang="en-US" sz="2800" dirty="0"/>
              <a:t>每月上班第一天</a:t>
            </a:r>
            <a:r>
              <a:rPr kumimoji="0" lang="en-US" altLang="zh-TW" sz="2800" dirty="0"/>
              <a:t>)</a:t>
            </a:r>
            <a:r>
              <a:rPr kumimoji="0" lang="zh-TW" altLang="en-US" sz="2800" dirty="0"/>
              <a:t>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601B37-6064-A67F-4015-652D8AB9ED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057CAF4-8B53-6917-DC23-2FE2D39A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62140A-69D2-62B8-6D3C-07E6F7811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6" y="2266788"/>
            <a:ext cx="8259328" cy="232442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FF46139-9D35-5512-086F-A894B8068AC5}"/>
              </a:ext>
            </a:extLst>
          </p:cNvPr>
          <p:cNvSpPr/>
          <p:nvPr/>
        </p:nvSpPr>
        <p:spPr>
          <a:xfrm>
            <a:off x="323528" y="2623998"/>
            <a:ext cx="1296144" cy="1571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022993-E038-70DD-B1AC-DE1E5DD17F5C}"/>
              </a:ext>
            </a:extLst>
          </p:cNvPr>
          <p:cNvSpPr txBox="1"/>
          <p:nvPr/>
        </p:nvSpPr>
        <p:spPr>
          <a:xfrm>
            <a:off x="3275856" y="1570494"/>
            <a:ext cx="2122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點選 關閉並套用</a:t>
            </a:r>
            <a:endParaRPr lang="en-US" dirty="0">
              <a:highlight>
                <a:srgbClr val="CCFFCC"/>
              </a:highlight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9443003-B5F1-1B9B-82B6-4E8225F970D3}"/>
              </a:ext>
            </a:extLst>
          </p:cNvPr>
          <p:cNvCxnSpPr>
            <a:cxnSpLocks/>
          </p:cNvCxnSpPr>
          <p:nvPr/>
        </p:nvCxnSpPr>
        <p:spPr>
          <a:xfrm flipH="1">
            <a:off x="827584" y="1939826"/>
            <a:ext cx="2304256" cy="1544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標題 2">
            <a:extLst>
              <a:ext uri="{FF2B5EF4-FFF2-40B4-BE49-F238E27FC236}">
                <a16:creationId xmlns:a16="http://schemas.microsoft.com/office/drawing/2014/main" id="{C6A6E3A1-0F5B-1674-1037-441B54C19D8B}"/>
              </a:ext>
            </a:extLst>
          </p:cNvPr>
          <p:cNvSpPr txBox="1">
            <a:spLocks/>
          </p:cNvSpPr>
          <p:nvPr/>
        </p:nvSpPr>
        <p:spPr>
          <a:xfrm>
            <a:off x="430148" y="5868106"/>
            <a:ext cx="8229600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rgbClr val="D006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en-US" altLang="zh-TW" dirty="0"/>
              <a:t>PS:</a:t>
            </a:r>
            <a:r>
              <a:rPr kumimoji="0" lang="zh-TW" altLang="en-US" dirty="0"/>
              <a:t> 前面均是前置作業只需做一次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177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 err="1"/>
              <a:t>sharepoint</a:t>
            </a:r>
            <a:r>
              <a:rPr kumimoji="0" lang="en-US" altLang="zh-TW" sz="2800" dirty="0"/>
              <a:t> </a:t>
            </a:r>
            <a:r>
              <a:rPr kumimoji="0" lang="zh-TW" altLang="en-US" sz="2800" dirty="0"/>
              <a:t>已有資料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226893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F2DB35-CA53-C66D-BD7C-4EBE7F48E5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FD50E83-719D-AA61-7DEF-AC95157E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找 </a:t>
            </a:r>
            <a:r>
              <a:rPr lang="en-US" altLang="zh-TW" dirty="0"/>
              <a:t>S720 </a:t>
            </a:r>
            <a:r>
              <a:rPr lang="zh-TW" altLang="en-US" dirty="0"/>
              <a:t>要 上個月 財務控片金額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E001B5-923F-803F-95BC-AD8E259D31CD}"/>
              </a:ext>
            </a:extLst>
          </p:cNvPr>
          <p:cNvSpPr txBox="1"/>
          <p:nvPr/>
        </p:nvSpPr>
        <p:spPr>
          <a:xfrm>
            <a:off x="971600" y="170080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2"/>
              </a:rPr>
              <a:t>Nuvoton</a:t>
            </a:r>
            <a:r>
              <a:rPr lang="en-US" dirty="0">
                <a:hlinkClick r:id="rId2"/>
              </a:rPr>
              <a:t> Power BI Data Source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5DE6EE-8846-E0D5-AE86-2315A957A76B}"/>
              </a:ext>
            </a:extLst>
          </p:cNvPr>
          <p:cNvSpPr txBox="1"/>
          <p:nvPr/>
        </p:nvSpPr>
        <p:spPr>
          <a:xfrm>
            <a:off x="1403648" y="13407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點擊以下連結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3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1976C-7609-9223-4E32-128633869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9713DA2-173B-E8DE-7967-AAD23247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z="2800" dirty="0"/>
              <a:t>開啟 </a:t>
            </a:r>
            <a:r>
              <a:rPr kumimoji="0" lang="en-US" altLang="zh-TW" sz="2800" dirty="0" err="1"/>
              <a:t>sharepoint</a:t>
            </a:r>
            <a:r>
              <a:rPr kumimoji="0" lang="zh-TW" altLang="en-US" sz="2800" dirty="0"/>
              <a:t> </a:t>
            </a:r>
            <a:r>
              <a:rPr kumimoji="0" lang="en-US" altLang="zh-TW" sz="2800" dirty="0"/>
              <a:t>Power BI Data Source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35D54F-3087-387F-6702-360BC75FF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9" y="1204328"/>
            <a:ext cx="8640381" cy="52490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5B48185-FA1B-4622-B6E3-21F9F77FE083}"/>
              </a:ext>
            </a:extLst>
          </p:cNvPr>
          <p:cNvSpPr/>
          <p:nvPr/>
        </p:nvSpPr>
        <p:spPr>
          <a:xfrm>
            <a:off x="1115616" y="5965532"/>
            <a:ext cx="7776574" cy="497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0CDBF0-B84F-8877-9F7F-86CD4FD255D9}"/>
              </a:ext>
            </a:extLst>
          </p:cNvPr>
          <p:cNvSpPr txBox="1"/>
          <p:nvPr/>
        </p:nvSpPr>
        <p:spPr>
          <a:xfrm>
            <a:off x="4355976" y="4104642"/>
            <a:ext cx="4176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點選 檔案 “</a:t>
            </a:r>
            <a:r>
              <a:rPr lang="en-US" altLang="zh-TW" dirty="0">
                <a:highlight>
                  <a:srgbClr val="CCFFCC"/>
                </a:highlight>
              </a:rPr>
              <a:t>Monitor Wafer used.xlsx”</a:t>
            </a:r>
            <a:r>
              <a:rPr lang="zh-TW" altLang="en-US" dirty="0">
                <a:highlight>
                  <a:srgbClr val="CCFFCC"/>
                </a:highlight>
              </a:rPr>
              <a:t> </a:t>
            </a:r>
            <a:endParaRPr lang="en-US" dirty="0">
              <a:highlight>
                <a:srgbClr val="CCFFCC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4DF19C9-FB0A-3410-BF6C-88ED4F88CB4D}"/>
              </a:ext>
            </a:extLst>
          </p:cNvPr>
          <p:cNvCxnSpPr>
            <a:cxnSpLocks/>
          </p:cNvCxnSpPr>
          <p:nvPr/>
        </p:nvCxnSpPr>
        <p:spPr>
          <a:xfrm flipH="1">
            <a:off x="2843808" y="4437112"/>
            <a:ext cx="1512168" cy="1462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5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E9DAED-5387-21C9-CFCB-48D1AD4D3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BFE5332-7924-993C-5781-D05CB7B5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dirty="0"/>
              <a:t>Monitor Wafer used.xlsx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55AA32-A957-D853-9122-4C19CFA4F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39" y="1747824"/>
            <a:ext cx="8173591" cy="475363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51FE189-3FAB-0386-0905-345C660E4643}"/>
              </a:ext>
            </a:extLst>
          </p:cNvPr>
          <p:cNvSpPr/>
          <p:nvPr/>
        </p:nvSpPr>
        <p:spPr>
          <a:xfrm>
            <a:off x="422739" y="6011997"/>
            <a:ext cx="782167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277CD9-89AE-07B4-53D7-31F5CE12CD14}"/>
              </a:ext>
            </a:extLst>
          </p:cNvPr>
          <p:cNvSpPr txBox="1"/>
          <p:nvPr/>
        </p:nvSpPr>
        <p:spPr>
          <a:xfrm>
            <a:off x="755576" y="4733461"/>
            <a:ext cx="6490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選擇要連結資料檔案 </a:t>
            </a:r>
            <a:r>
              <a:rPr lang="en-US" altLang="zh-TW" dirty="0">
                <a:highlight>
                  <a:srgbClr val="CCFFCC"/>
                </a:highlight>
              </a:rPr>
              <a:t>“Monitor Wafer used.xlsx”</a:t>
            </a:r>
            <a:r>
              <a:rPr lang="zh-TW" altLang="en-US" dirty="0">
                <a:highlight>
                  <a:srgbClr val="CCFFCC"/>
                </a:highlight>
              </a:rPr>
              <a:t> 點選 </a:t>
            </a:r>
            <a:r>
              <a:rPr lang="en-US" altLang="zh-TW" dirty="0">
                <a:highlight>
                  <a:srgbClr val="CCFFCC"/>
                </a:highlight>
              </a:rPr>
              <a:t>… </a:t>
            </a:r>
            <a:r>
              <a:rPr lang="zh-TW" altLang="en-US" dirty="0">
                <a:highlight>
                  <a:srgbClr val="CCFFCC"/>
                </a:highlight>
              </a:rPr>
              <a:t>位置 </a:t>
            </a:r>
            <a:endParaRPr lang="en-US" dirty="0">
              <a:highlight>
                <a:srgbClr val="CCFFCC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45EB148-D56E-6F9C-E2F0-4CE537F0EB5D}"/>
              </a:ext>
            </a:extLst>
          </p:cNvPr>
          <p:cNvCxnSpPr>
            <a:cxnSpLocks/>
          </p:cNvCxnSpPr>
          <p:nvPr/>
        </p:nvCxnSpPr>
        <p:spPr>
          <a:xfrm flipH="1">
            <a:off x="4550734" y="5102793"/>
            <a:ext cx="1461426" cy="1038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DE7AE53-999E-0976-F6A5-B9A190E5DD77}"/>
              </a:ext>
            </a:extLst>
          </p:cNvPr>
          <p:cNvSpPr/>
          <p:nvPr/>
        </p:nvSpPr>
        <p:spPr>
          <a:xfrm>
            <a:off x="4716016" y="2064864"/>
            <a:ext cx="1800200" cy="374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6BF0A03-294D-D27C-236B-A069C0EF9788}"/>
              </a:ext>
            </a:extLst>
          </p:cNvPr>
          <p:cNvSpPr txBox="1"/>
          <p:nvPr/>
        </p:nvSpPr>
        <p:spPr>
          <a:xfrm>
            <a:off x="4333574" y="1004474"/>
            <a:ext cx="4688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點選 </a:t>
            </a:r>
            <a:r>
              <a:rPr lang="en-US" altLang="zh-TW" dirty="0">
                <a:highlight>
                  <a:srgbClr val="CCFFCC"/>
                </a:highlight>
              </a:rPr>
              <a:t>Open</a:t>
            </a:r>
            <a:r>
              <a:rPr lang="zh-TW" altLang="en-US" dirty="0">
                <a:highlight>
                  <a:srgbClr val="CCFFCC"/>
                </a:highlight>
              </a:rPr>
              <a:t> </a:t>
            </a:r>
            <a:r>
              <a:rPr lang="en-US" altLang="zh-TW" dirty="0">
                <a:highlight>
                  <a:srgbClr val="CCFFCC"/>
                </a:highlight>
              </a:rPr>
              <a:t>=&gt;</a:t>
            </a:r>
            <a:r>
              <a:rPr lang="zh-TW" altLang="en-US" dirty="0">
                <a:highlight>
                  <a:srgbClr val="CCFFCC"/>
                </a:highlight>
              </a:rPr>
              <a:t> </a:t>
            </a:r>
            <a:r>
              <a:rPr lang="en-US" altLang="zh-TW" dirty="0">
                <a:highlight>
                  <a:srgbClr val="CCFFCC"/>
                </a:highlight>
              </a:rPr>
              <a:t>Open in app =&gt; </a:t>
            </a:r>
            <a:r>
              <a:rPr lang="zh-TW" altLang="en-US" dirty="0">
                <a:highlight>
                  <a:srgbClr val="CCFFCC"/>
                </a:highlight>
              </a:rPr>
              <a:t>開啟 </a:t>
            </a:r>
            <a:r>
              <a:rPr lang="en-US" altLang="zh-TW" dirty="0">
                <a:highlight>
                  <a:srgbClr val="CCFFCC"/>
                </a:highlight>
              </a:rPr>
              <a:t>Excel </a:t>
            </a:r>
            <a:r>
              <a:rPr lang="zh-TW" altLang="en-US" dirty="0">
                <a:highlight>
                  <a:srgbClr val="CCFFCC"/>
                </a:highlight>
              </a:rPr>
              <a:t>檔案</a:t>
            </a:r>
            <a:endParaRPr lang="en-US" dirty="0">
              <a:highlight>
                <a:srgbClr val="CCFFCC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E9B34DB-6D24-5DF8-E37A-9CC19A302D5F}"/>
              </a:ext>
            </a:extLst>
          </p:cNvPr>
          <p:cNvCxnSpPr>
            <a:cxnSpLocks/>
          </p:cNvCxnSpPr>
          <p:nvPr/>
        </p:nvCxnSpPr>
        <p:spPr>
          <a:xfrm>
            <a:off x="5148064" y="1469560"/>
            <a:ext cx="103391" cy="475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C89056D-3720-D07C-E646-88DAF7CE967E}"/>
              </a:ext>
            </a:extLst>
          </p:cNvPr>
          <p:cNvSpPr/>
          <p:nvPr/>
        </p:nvSpPr>
        <p:spPr>
          <a:xfrm>
            <a:off x="6586510" y="2439534"/>
            <a:ext cx="1873922" cy="374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D724675-27CF-3609-6BDF-4FED7976449D}"/>
              </a:ext>
            </a:extLst>
          </p:cNvPr>
          <p:cNvCxnSpPr>
            <a:cxnSpLocks/>
          </p:cNvCxnSpPr>
          <p:nvPr/>
        </p:nvCxnSpPr>
        <p:spPr>
          <a:xfrm>
            <a:off x="6156176" y="1420574"/>
            <a:ext cx="1090215" cy="928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371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56B2B54-B751-3993-954C-A9BB95BA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" y="1146013"/>
            <a:ext cx="9144000" cy="537318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10CC47-2961-960C-60BB-4E5F887BC6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96749EE-35CF-5367-2FF5-FD2B3C90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 </a:t>
            </a:r>
            <a:r>
              <a:rPr lang="en-US" altLang="zh-TW" dirty="0"/>
              <a:t>S720 </a:t>
            </a:r>
            <a:r>
              <a:rPr lang="zh-TW" altLang="en-US" dirty="0"/>
              <a:t>給的控片金額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D0A1F5-0523-F1EE-5C46-0C9B5897FD38}"/>
              </a:ext>
            </a:extLst>
          </p:cNvPr>
          <p:cNvSpPr/>
          <p:nvPr/>
        </p:nvSpPr>
        <p:spPr>
          <a:xfrm>
            <a:off x="-7937" y="5384367"/>
            <a:ext cx="914400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9806517-745F-D905-AFC4-90C6586D2B2C}"/>
              </a:ext>
            </a:extLst>
          </p:cNvPr>
          <p:cNvSpPr txBox="1"/>
          <p:nvPr/>
        </p:nvSpPr>
        <p:spPr>
          <a:xfrm>
            <a:off x="4491375" y="4243157"/>
            <a:ext cx="4688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複製 上個月資料 修改 </a:t>
            </a:r>
            <a:r>
              <a:rPr lang="en-US" altLang="zh-TW" dirty="0">
                <a:highlight>
                  <a:srgbClr val="CCFFCC"/>
                </a:highlight>
              </a:rPr>
              <a:t>“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CCFFCC"/>
                </a:highlight>
              </a:rPr>
              <a:t>金額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CCFFCC"/>
                </a:highlight>
              </a:rPr>
              <a:t>/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CCFFCC"/>
                </a:highlight>
              </a:rPr>
              <a:t> 月份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CCFFCC"/>
                </a:highlight>
              </a:rPr>
              <a:t>/</a:t>
            </a:r>
            <a:r>
              <a:rPr lang="zh-TW" altLang="en-US" b="1" dirty="0">
                <a:solidFill>
                  <a:srgbClr val="FF0000"/>
                </a:solidFill>
                <a:highlight>
                  <a:srgbClr val="CCFFCC"/>
                </a:highlight>
              </a:rPr>
              <a:t> 日數</a:t>
            </a:r>
            <a:r>
              <a:rPr lang="en-US" altLang="zh-TW" dirty="0">
                <a:highlight>
                  <a:srgbClr val="CCFFCC"/>
                </a:highlight>
              </a:rPr>
              <a:t>”</a:t>
            </a:r>
            <a:endParaRPr lang="en-US" dirty="0">
              <a:highlight>
                <a:srgbClr val="CCFFCC"/>
              </a:highlight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B55F304-92EF-2472-03C2-1A6C1993013B}"/>
              </a:ext>
            </a:extLst>
          </p:cNvPr>
          <p:cNvCxnSpPr>
            <a:cxnSpLocks/>
          </p:cNvCxnSpPr>
          <p:nvPr/>
        </p:nvCxnSpPr>
        <p:spPr>
          <a:xfrm flipH="1">
            <a:off x="6948264" y="4607881"/>
            <a:ext cx="277937" cy="856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D2636AC-162F-0895-BC4F-B712F7E1EC24}"/>
              </a:ext>
            </a:extLst>
          </p:cNvPr>
          <p:cNvCxnSpPr>
            <a:cxnSpLocks/>
          </p:cNvCxnSpPr>
          <p:nvPr/>
        </p:nvCxnSpPr>
        <p:spPr>
          <a:xfrm>
            <a:off x="7668344" y="4570419"/>
            <a:ext cx="709924" cy="893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825F634-1714-8A11-6924-2DC4F40AF43C}"/>
              </a:ext>
            </a:extLst>
          </p:cNvPr>
          <p:cNvCxnSpPr>
            <a:cxnSpLocks/>
          </p:cNvCxnSpPr>
          <p:nvPr/>
        </p:nvCxnSpPr>
        <p:spPr>
          <a:xfrm>
            <a:off x="8378268" y="4607881"/>
            <a:ext cx="611655" cy="856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0CD705D-D8B6-9AF3-521E-C8D5B6DA2160}"/>
              </a:ext>
            </a:extLst>
          </p:cNvPr>
          <p:cNvSpPr/>
          <p:nvPr/>
        </p:nvSpPr>
        <p:spPr>
          <a:xfrm>
            <a:off x="1619672" y="6215734"/>
            <a:ext cx="50405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4EA8D89-D76A-3311-3831-CDB981671AAA}"/>
              </a:ext>
            </a:extLst>
          </p:cNvPr>
          <p:cNvCxnSpPr>
            <a:cxnSpLocks/>
          </p:cNvCxnSpPr>
          <p:nvPr/>
        </p:nvCxnSpPr>
        <p:spPr>
          <a:xfrm flipH="1">
            <a:off x="2139602" y="6215734"/>
            <a:ext cx="1366932" cy="163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A4EA03A-CEBB-5BA2-12CF-B835542E5543}"/>
              </a:ext>
            </a:extLst>
          </p:cNvPr>
          <p:cNvSpPr txBox="1"/>
          <p:nvPr/>
        </p:nvSpPr>
        <p:spPr>
          <a:xfrm>
            <a:off x="3490660" y="5909692"/>
            <a:ext cx="2230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</a:rPr>
              <a:t>選取 </a:t>
            </a:r>
            <a:r>
              <a:rPr lang="en-US" altLang="zh-TW" dirty="0">
                <a:highlight>
                  <a:srgbClr val="C0C0C0"/>
                </a:highlight>
              </a:rPr>
              <a:t>“data”</a:t>
            </a:r>
            <a:r>
              <a:rPr lang="zh-TW" altLang="en-US" dirty="0">
                <a:highlight>
                  <a:srgbClr val="C0C0C0"/>
                </a:highlight>
              </a:rPr>
              <a:t> 資料表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7248398-B84A-DFA0-8DF3-0DCD10A22922}"/>
              </a:ext>
            </a:extLst>
          </p:cNvPr>
          <p:cNvSpPr txBox="1"/>
          <p:nvPr/>
        </p:nvSpPr>
        <p:spPr>
          <a:xfrm>
            <a:off x="4216896" y="4234373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ADDC44A-6727-42B3-9DB2-B34F3F0B775E}"/>
              </a:ext>
            </a:extLst>
          </p:cNvPr>
          <p:cNvSpPr txBox="1"/>
          <p:nvPr/>
        </p:nvSpPr>
        <p:spPr>
          <a:xfrm>
            <a:off x="3239783" y="5853915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66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CD18F71-1625-592E-C7A8-50D1FCD48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BFD47AF-5BF4-127B-9C37-D8F9B98A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8EC821C-90EA-BE45-A4D7-DA490EFB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202" y="1153756"/>
            <a:ext cx="5843595" cy="55485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0ED6A38-680B-53E3-4938-164CBBFE4F2A}"/>
              </a:ext>
            </a:extLst>
          </p:cNvPr>
          <p:cNvSpPr/>
          <p:nvPr/>
        </p:nvSpPr>
        <p:spPr>
          <a:xfrm>
            <a:off x="2365190" y="6485235"/>
            <a:ext cx="594378" cy="290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1B60055-D41A-D7B9-0E63-D40A42F1FEB4}"/>
              </a:ext>
            </a:extLst>
          </p:cNvPr>
          <p:cNvCxnSpPr>
            <a:cxnSpLocks/>
          </p:cNvCxnSpPr>
          <p:nvPr/>
        </p:nvCxnSpPr>
        <p:spPr>
          <a:xfrm flipH="1">
            <a:off x="2964809" y="6455911"/>
            <a:ext cx="1366932" cy="163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29866436-8733-65BA-96C2-E8291367D365}"/>
              </a:ext>
            </a:extLst>
          </p:cNvPr>
          <p:cNvSpPr txBox="1"/>
          <p:nvPr/>
        </p:nvSpPr>
        <p:spPr>
          <a:xfrm>
            <a:off x="4283968" y="6149869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</a:rPr>
              <a:t>選取 </a:t>
            </a:r>
            <a:r>
              <a:rPr lang="en-US" altLang="zh-TW" dirty="0">
                <a:highlight>
                  <a:srgbClr val="C0C0C0"/>
                </a:highlight>
              </a:rPr>
              <a:t>“</a:t>
            </a:r>
            <a:r>
              <a:rPr lang="zh-TW" altLang="en-US" dirty="0">
                <a:highlight>
                  <a:srgbClr val="C0C0C0"/>
                </a:highlight>
              </a:rPr>
              <a:t>工作表</a:t>
            </a:r>
            <a:r>
              <a:rPr lang="en-US" altLang="zh-TW" dirty="0">
                <a:highlight>
                  <a:srgbClr val="C0C0C0"/>
                </a:highlight>
              </a:rPr>
              <a:t>1” </a:t>
            </a:r>
            <a:r>
              <a:rPr lang="zh-TW" altLang="en-US" dirty="0">
                <a:highlight>
                  <a:srgbClr val="C0C0C0"/>
                </a:highlight>
              </a:rPr>
              <a:t>資料表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DC7AC1-E279-586D-4279-6B46A1F0AC5C}"/>
              </a:ext>
            </a:extLst>
          </p:cNvPr>
          <p:cNvSpPr txBox="1"/>
          <p:nvPr/>
        </p:nvSpPr>
        <p:spPr>
          <a:xfrm>
            <a:off x="4033091" y="6094092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ABAD39-BA7C-064B-9320-3A060D6F9633}"/>
              </a:ext>
            </a:extLst>
          </p:cNvPr>
          <p:cNvSpPr/>
          <p:nvPr/>
        </p:nvSpPr>
        <p:spPr>
          <a:xfrm>
            <a:off x="3707904" y="1385406"/>
            <a:ext cx="648072" cy="491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3E04227-36CE-C615-FB13-6F34F9C01ACB}"/>
              </a:ext>
            </a:extLst>
          </p:cNvPr>
          <p:cNvCxnSpPr>
            <a:cxnSpLocks/>
          </p:cNvCxnSpPr>
          <p:nvPr/>
        </p:nvCxnSpPr>
        <p:spPr>
          <a:xfrm flipH="1">
            <a:off x="4411203" y="1374035"/>
            <a:ext cx="890308" cy="322483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E141512-0E7A-F184-5014-15F1162C8A78}"/>
              </a:ext>
            </a:extLst>
          </p:cNvPr>
          <p:cNvSpPr txBox="1"/>
          <p:nvPr/>
        </p:nvSpPr>
        <p:spPr>
          <a:xfrm>
            <a:off x="5396117" y="1016075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</a:rPr>
              <a:t>按 重新整理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B40B71-54D3-EEB0-B89A-36F632E490AB}"/>
              </a:ext>
            </a:extLst>
          </p:cNvPr>
          <p:cNvSpPr/>
          <p:nvPr/>
        </p:nvSpPr>
        <p:spPr>
          <a:xfrm>
            <a:off x="3533357" y="1107789"/>
            <a:ext cx="274673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580CD7B-7819-7358-7543-D9B285DAF08F}"/>
              </a:ext>
            </a:extLst>
          </p:cNvPr>
          <p:cNvCxnSpPr>
            <a:cxnSpLocks/>
          </p:cNvCxnSpPr>
          <p:nvPr/>
        </p:nvCxnSpPr>
        <p:spPr>
          <a:xfrm flipV="1">
            <a:off x="2457555" y="1402689"/>
            <a:ext cx="890309" cy="491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2A5A593-32AA-E76B-3BA3-21E08E715BD9}"/>
              </a:ext>
            </a:extLst>
          </p:cNvPr>
          <p:cNvSpPr txBox="1"/>
          <p:nvPr/>
        </p:nvSpPr>
        <p:spPr>
          <a:xfrm>
            <a:off x="1184151" y="1879802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C654CD9-28A4-3966-5648-6F6AB7E2FC17}"/>
              </a:ext>
            </a:extLst>
          </p:cNvPr>
          <p:cNvSpPr txBox="1"/>
          <p:nvPr/>
        </p:nvSpPr>
        <p:spPr>
          <a:xfrm>
            <a:off x="1524170" y="1907540"/>
            <a:ext cx="1074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</a:rPr>
              <a:t>按 資料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BCC5987-8A28-41C5-5269-F3EE4F093EFE}"/>
              </a:ext>
            </a:extLst>
          </p:cNvPr>
          <p:cNvSpPr txBox="1"/>
          <p:nvPr/>
        </p:nvSpPr>
        <p:spPr>
          <a:xfrm>
            <a:off x="5193782" y="988547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5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357188-9689-3F6D-49EE-5AE4D9B42F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DA67DA8-1E12-AE80-2B72-650A368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CB342C-5FEE-EC44-5156-B516BC047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89637"/>
            <a:ext cx="5172797" cy="459169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58F31E-BDF8-123B-09AD-C68FEC7200B0}"/>
              </a:ext>
            </a:extLst>
          </p:cNvPr>
          <p:cNvSpPr/>
          <p:nvPr/>
        </p:nvSpPr>
        <p:spPr>
          <a:xfrm>
            <a:off x="3275856" y="1792159"/>
            <a:ext cx="432048" cy="412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2D7AA77-D8EE-62D7-629F-F34893D11399}"/>
              </a:ext>
            </a:extLst>
          </p:cNvPr>
          <p:cNvCxnSpPr>
            <a:cxnSpLocks/>
          </p:cNvCxnSpPr>
          <p:nvPr/>
        </p:nvCxnSpPr>
        <p:spPr>
          <a:xfrm flipH="1">
            <a:off x="3718537" y="1729644"/>
            <a:ext cx="1161559" cy="217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649607-CFF3-DA9B-3E2B-4E5F81AA2AE1}"/>
              </a:ext>
            </a:extLst>
          </p:cNvPr>
          <p:cNvSpPr txBox="1"/>
          <p:nvPr/>
        </p:nvSpPr>
        <p:spPr>
          <a:xfrm>
            <a:off x="4964069" y="1422827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0C0C0"/>
                </a:highlight>
              </a:rPr>
              <a:t>按 儲存檔案 後關閉檔案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2698033-1CF8-EB1E-AC16-2B7B18B63DB6}"/>
              </a:ext>
            </a:extLst>
          </p:cNvPr>
          <p:cNvSpPr txBox="1"/>
          <p:nvPr/>
        </p:nvSpPr>
        <p:spPr>
          <a:xfrm>
            <a:off x="2008000" y="6450010"/>
            <a:ext cx="4582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即完成加入 </a:t>
            </a:r>
            <a:r>
              <a:rPr lang="en-US" altLang="zh-TW" b="1" dirty="0">
                <a:solidFill>
                  <a:srgbClr val="FF0000"/>
                </a:solidFill>
              </a:rPr>
              <a:t>S720 </a:t>
            </a:r>
            <a:r>
              <a:rPr lang="zh-TW" altLang="en-US" b="1" dirty="0">
                <a:solidFill>
                  <a:srgbClr val="FF0000"/>
                </a:solidFill>
              </a:rPr>
              <a:t>給的控片金額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7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F2DB35-CA53-C66D-BD7C-4EBE7F48E5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FD50E83-719D-AA61-7DEF-AC95157E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</a:t>
            </a:r>
            <a:r>
              <a:rPr lang="en-US" altLang="zh-TW" dirty="0"/>
              <a:t>Excel </a:t>
            </a:r>
            <a:r>
              <a:rPr lang="zh-TW" altLang="en-US" dirty="0"/>
              <a:t>檔案放置 </a:t>
            </a:r>
            <a:r>
              <a:rPr lang="en-US" altLang="zh-TW" dirty="0" err="1"/>
              <a:t>Nuvoton</a:t>
            </a:r>
            <a:r>
              <a:rPr lang="en-US" altLang="zh-TW" dirty="0"/>
              <a:t> Power BI Data Source</a:t>
            </a:r>
            <a:br>
              <a:rPr lang="en-US" altLang="zh-TW" dirty="0"/>
            </a:b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E001B5-923F-803F-95BC-AD8E259D31CD}"/>
              </a:ext>
            </a:extLst>
          </p:cNvPr>
          <p:cNvSpPr txBox="1"/>
          <p:nvPr/>
        </p:nvSpPr>
        <p:spPr>
          <a:xfrm>
            <a:off x="971600" y="170080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2"/>
              </a:rPr>
              <a:t>Nuvoton</a:t>
            </a:r>
            <a:r>
              <a:rPr lang="en-US" dirty="0">
                <a:hlinkClick r:id="rId2"/>
              </a:rPr>
              <a:t> Power BI Data Source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5DE6EE-8846-E0D5-AE86-2315A957A76B}"/>
              </a:ext>
            </a:extLst>
          </p:cNvPr>
          <p:cNvSpPr txBox="1"/>
          <p:nvPr/>
        </p:nvSpPr>
        <p:spPr>
          <a:xfrm>
            <a:off x="1403648" y="13407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點擊以下連結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8F548E8-F56A-5F21-20BF-92594AA59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98" y="2489261"/>
            <a:ext cx="8430802" cy="413442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324BD7A-7CF5-E1C1-45D0-6F6347B58280}"/>
              </a:ext>
            </a:extLst>
          </p:cNvPr>
          <p:cNvSpPr txBox="1"/>
          <p:nvPr/>
        </p:nvSpPr>
        <p:spPr>
          <a:xfrm>
            <a:off x="2840833" y="2116634"/>
            <a:ext cx="2739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按 </a:t>
            </a:r>
            <a:r>
              <a:rPr lang="en-US" altLang="zh-TW" dirty="0">
                <a:highlight>
                  <a:srgbClr val="FFFF00"/>
                </a:highlight>
              </a:rPr>
              <a:t>Upload /</a:t>
            </a:r>
            <a:r>
              <a:rPr lang="zh-TW" altLang="en-US" dirty="0">
                <a:highlight>
                  <a:srgbClr val="FFFF00"/>
                </a:highlight>
              </a:rPr>
              <a:t> 點擊 </a:t>
            </a:r>
            <a:r>
              <a:rPr lang="en-US" altLang="zh-TW" dirty="0">
                <a:highlight>
                  <a:srgbClr val="FFFF00"/>
                </a:highlight>
              </a:rPr>
              <a:t>Files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CEFBDEA-B83D-8477-2B59-69665AD96C22}"/>
              </a:ext>
            </a:extLst>
          </p:cNvPr>
          <p:cNvCxnSpPr>
            <a:cxnSpLocks/>
          </p:cNvCxnSpPr>
          <p:nvPr/>
        </p:nvCxnSpPr>
        <p:spPr>
          <a:xfrm flipH="1">
            <a:off x="2771800" y="2492896"/>
            <a:ext cx="753385" cy="2304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D9BF020-17C1-8926-1EF4-DDA8E35966F5}"/>
              </a:ext>
            </a:extLst>
          </p:cNvPr>
          <p:cNvSpPr/>
          <p:nvPr/>
        </p:nvSpPr>
        <p:spPr>
          <a:xfrm>
            <a:off x="2230605" y="4892756"/>
            <a:ext cx="1043399" cy="284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52346F-B0F0-02F6-0B28-317840A34E89}"/>
              </a:ext>
            </a:extLst>
          </p:cNvPr>
          <p:cNvSpPr/>
          <p:nvPr/>
        </p:nvSpPr>
        <p:spPr>
          <a:xfrm>
            <a:off x="2319133" y="5311877"/>
            <a:ext cx="1892827" cy="2847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70202FC-930D-8384-1DBE-05CB257D5E07}"/>
              </a:ext>
            </a:extLst>
          </p:cNvPr>
          <p:cNvCxnSpPr>
            <a:cxnSpLocks/>
          </p:cNvCxnSpPr>
          <p:nvPr/>
        </p:nvCxnSpPr>
        <p:spPr>
          <a:xfrm flipH="1">
            <a:off x="3563888" y="2463101"/>
            <a:ext cx="1008112" cy="2766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4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AE4F737-80EA-E8DA-0108-60A14AA4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6" y="456317"/>
            <a:ext cx="8668960" cy="625879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61976C-7609-9223-4E32-128633869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B48185-FA1B-4622-B6E3-21F9F77FE083}"/>
              </a:ext>
            </a:extLst>
          </p:cNvPr>
          <p:cNvSpPr/>
          <p:nvPr/>
        </p:nvSpPr>
        <p:spPr>
          <a:xfrm>
            <a:off x="2481786" y="6021619"/>
            <a:ext cx="4250454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0CDBF0-B84F-8877-9F7F-86CD4FD255D9}"/>
              </a:ext>
            </a:extLst>
          </p:cNvPr>
          <p:cNvSpPr txBox="1"/>
          <p:nvPr/>
        </p:nvSpPr>
        <p:spPr>
          <a:xfrm>
            <a:off x="4441638" y="3158388"/>
            <a:ext cx="4692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預上傳檔案 “</a:t>
            </a:r>
            <a:r>
              <a:rPr lang="en-US" altLang="zh-TW" dirty="0">
                <a:highlight>
                  <a:srgbClr val="FFFF00"/>
                </a:highlight>
              </a:rPr>
              <a:t>Monitor Wafer used.xlsx”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4DF19C9-FB0A-3410-BF6C-88ED4F88CB4D}"/>
              </a:ext>
            </a:extLst>
          </p:cNvPr>
          <p:cNvCxnSpPr>
            <a:cxnSpLocks/>
          </p:cNvCxnSpPr>
          <p:nvPr/>
        </p:nvCxnSpPr>
        <p:spPr>
          <a:xfrm flipH="1">
            <a:off x="3845970" y="3527720"/>
            <a:ext cx="4254422" cy="24938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5448740-1085-8937-C2E9-8A70D743E00B}"/>
              </a:ext>
            </a:extLst>
          </p:cNvPr>
          <p:cNvSpPr txBox="1"/>
          <p:nvPr/>
        </p:nvSpPr>
        <p:spPr>
          <a:xfrm>
            <a:off x="4139952" y="3158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E977EE-3467-3544-7C4E-61CEE531D0E2}"/>
              </a:ext>
            </a:extLst>
          </p:cNvPr>
          <p:cNvSpPr txBox="1"/>
          <p:nvPr/>
        </p:nvSpPr>
        <p:spPr>
          <a:xfrm>
            <a:off x="2840833" y="2116634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檔案</a:t>
            </a:r>
            <a:r>
              <a:rPr lang="zh-TW" altLang="en-US" b="1" dirty="0">
                <a:highlight>
                  <a:srgbClr val="FFFF00"/>
                </a:highlight>
                <a:latin typeface="Segoe UI" panose="020B0502040204020203" pitchFamily="34" charset="0"/>
              </a:rPr>
              <a:t>存放位置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5577861-3602-9884-2D8A-0DBB79F995E9}"/>
              </a:ext>
            </a:extLst>
          </p:cNvPr>
          <p:cNvCxnSpPr>
            <a:cxnSpLocks/>
          </p:cNvCxnSpPr>
          <p:nvPr/>
        </p:nvCxnSpPr>
        <p:spPr>
          <a:xfrm flipH="1">
            <a:off x="2481786" y="2492896"/>
            <a:ext cx="1043399" cy="1368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6DE18B3-41F1-C825-DAB5-188B150CED6E}"/>
              </a:ext>
            </a:extLst>
          </p:cNvPr>
          <p:cNvSpPr/>
          <p:nvPr/>
        </p:nvSpPr>
        <p:spPr>
          <a:xfrm>
            <a:off x="1322576" y="3965583"/>
            <a:ext cx="2202609" cy="2781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標題 19">
            <a:extLst>
              <a:ext uri="{FF2B5EF4-FFF2-40B4-BE49-F238E27FC236}">
                <a16:creationId xmlns:a16="http://schemas.microsoft.com/office/drawing/2014/main" id="{A217296C-53B0-93CB-BEDE-F02567E3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6B71CA9-F272-3E45-89DD-BE71300331C5}"/>
              </a:ext>
            </a:extLst>
          </p:cNvPr>
          <p:cNvSpPr txBox="1"/>
          <p:nvPr/>
        </p:nvSpPr>
        <p:spPr>
          <a:xfrm>
            <a:off x="2593209" y="2097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C3A5AFD-AB91-FDE7-BA96-AFDB3EED5290}"/>
              </a:ext>
            </a:extLst>
          </p:cNvPr>
          <p:cNvCxnSpPr>
            <a:cxnSpLocks/>
          </p:cNvCxnSpPr>
          <p:nvPr/>
        </p:nvCxnSpPr>
        <p:spPr>
          <a:xfrm flipH="1">
            <a:off x="4823708" y="3469393"/>
            <a:ext cx="2522490" cy="9749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84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7B6090-A260-A057-0BFA-D6A27479B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230215E-8FBA-8F10-5FDC-EFA929FB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 err="1"/>
              <a:t>Power_BI</a:t>
            </a:r>
            <a:r>
              <a:rPr lang="en-US" altLang="zh-TW" dirty="0"/>
              <a:t> </a:t>
            </a:r>
            <a:r>
              <a:rPr lang="zh-TW" altLang="en-US" dirty="0"/>
              <a:t>新增 </a:t>
            </a:r>
            <a:r>
              <a:rPr lang="en-US" altLang="zh-TW" dirty="0" err="1"/>
              <a:t>sharepoint</a:t>
            </a:r>
            <a:r>
              <a:rPr lang="zh-TW" altLang="en-US" dirty="0"/>
              <a:t> 資料操作方式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CDC04F-0152-944B-04E9-02D76E09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4" y="1281869"/>
            <a:ext cx="8897592" cy="52680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62D861-F2DC-D347-8FE5-8548E4678F8A}"/>
              </a:ext>
            </a:extLst>
          </p:cNvPr>
          <p:cNvSpPr/>
          <p:nvPr/>
        </p:nvSpPr>
        <p:spPr>
          <a:xfrm>
            <a:off x="1259632" y="1556792"/>
            <a:ext cx="6480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31F6B7C-49FF-7B5F-09AF-77706CEF8776}"/>
              </a:ext>
            </a:extLst>
          </p:cNvPr>
          <p:cNvCxnSpPr>
            <a:cxnSpLocks/>
          </p:cNvCxnSpPr>
          <p:nvPr/>
        </p:nvCxnSpPr>
        <p:spPr>
          <a:xfrm flipH="1">
            <a:off x="1907704" y="1422398"/>
            <a:ext cx="916722" cy="530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61BE82-28C7-4A99-C4A5-B6B6A857A312}"/>
              </a:ext>
            </a:extLst>
          </p:cNvPr>
          <p:cNvSpPr txBox="1"/>
          <p:nvPr/>
        </p:nvSpPr>
        <p:spPr>
          <a:xfrm>
            <a:off x="2967915" y="981045"/>
            <a:ext cx="2612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按 取得資料</a:t>
            </a:r>
            <a:endParaRPr lang="en-US" dirty="0">
              <a:highlight>
                <a:srgbClr val="CCFFCC"/>
              </a:highligh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6E3F75-4A53-21BA-5F44-4531E5EE996F}"/>
              </a:ext>
            </a:extLst>
          </p:cNvPr>
          <p:cNvSpPr/>
          <p:nvPr/>
        </p:nvSpPr>
        <p:spPr>
          <a:xfrm>
            <a:off x="1403648" y="6175260"/>
            <a:ext cx="1728192" cy="374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E4913A-C9B5-6040-1205-908E0040CAA5}"/>
              </a:ext>
            </a:extLst>
          </p:cNvPr>
          <p:cNvSpPr txBox="1"/>
          <p:nvPr/>
        </p:nvSpPr>
        <p:spPr>
          <a:xfrm>
            <a:off x="3851920" y="5074014"/>
            <a:ext cx="2612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按 其他</a:t>
            </a:r>
            <a:endParaRPr lang="en-US" dirty="0">
              <a:highlight>
                <a:srgbClr val="CCFFCC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C7A6764-3A56-C52C-8C88-9344ADC62641}"/>
              </a:ext>
            </a:extLst>
          </p:cNvPr>
          <p:cNvCxnSpPr>
            <a:cxnSpLocks/>
          </p:cNvCxnSpPr>
          <p:nvPr/>
        </p:nvCxnSpPr>
        <p:spPr>
          <a:xfrm flipH="1">
            <a:off x="3131840" y="5537813"/>
            <a:ext cx="916722" cy="530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08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E3E1B1-D3D5-1304-2A31-8335C8756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8AE0632-E009-1711-7F04-AE4E6718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6664FE-53E0-D7C5-1A0A-2FCDFC75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00" y="525999"/>
            <a:ext cx="6439799" cy="628737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1FFE44-3828-2220-34EF-7894F76E93FE}"/>
              </a:ext>
            </a:extLst>
          </p:cNvPr>
          <p:cNvSpPr/>
          <p:nvPr/>
        </p:nvSpPr>
        <p:spPr>
          <a:xfrm>
            <a:off x="3449116" y="3442512"/>
            <a:ext cx="3764877" cy="287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32A1B76-8CA3-B41E-75DF-76ACAC42BB73}"/>
              </a:ext>
            </a:extLst>
          </p:cNvPr>
          <p:cNvCxnSpPr>
            <a:cxnSpLocks/>
          </p:cNvCxnSpPr>
          <p:nvPr/>
        </p:nvCxnSpPr>
        <p:spPr>
          <a:xfrm flipH="1">
            <a:off x="4119491" y="2814897"/>
            <a:ext cx="916722" cy="530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5E61BE-3057-7FC4-3001-F1ACC044070F}"/>
              </a:ext>
            </a:extLst>
          </p:cNvPr>
          <p:cNvSpPr txBox="1"/>
          <p:nvPr/>
        </p:nvSpPr>
        <p:spPr>
          <a:xfrm>
            <a:off x="5179702" y="2373544"/>
            <a:ext cx="2612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點擊 </a:t>
            </a:r>
            <a:r>
              <a:rPr lang="en-US" altLang="zh-TW" dirty="0" err="1">
                <a:highlight>
                  <a:srgbClr val="CCFFCC"/>
                </a:highlight>
              </a:rPr>
              <a:t>sharepoint</a:t>
            </a:r>
            <a:r>
              <a:rPr lang="en-US" altLang="zh-TW" dirty="0">
                <a:highlight>
                  <a:srgbClr val="CCFFCC"/>
                </a:highlight>
              </a:rPr>
              <a:t> </a:t>
            </a:r>
            <a:r>
              <a:rPr lang="zh-TW" altLang="en-US" dirty="0">
                <a:highlight>
                  <a:srgbClr val="CCFFCC"/>
                </a:highlight>
              </a:rPr>
              <a:t>資料夾</a:t>
            </a:r>
            <a:endParaRPr lang="en-US" dirty="0">
              <a:highlight>
                <a:srgbClr val="CCFFC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186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625C63-A003-89FA-70AD-265B07019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739112-3C5C-DA12-7357-44F937D9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1800" dirty="0"/>
              <a:t>輸入 </a:t>
            </a:r>
            <a:r>
              <a:rPr lang="en-US" altLang="zh-TW" sz="1800" dirty="0"/>
              <a:t>https://nuvoton.sharepoint.com/sites/Nuvoton_Power_BI_Data_Source/</a:t>
            </a:r>
            <a:endParaRPr lang="en-US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1049F8-EF1E-08A8-0BDD-66D2D24D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48" y="1988840"/>
            <a:ext cx="6658904" cy="208626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BCA7C14-71CD-9ECB-25E5-1CF219E9D393}"/>
              </a:ext>
            </a:extLst>
          </p:cNvPr>
          <p:cNvSpPr/>
          <p:nvPr/>
        </p:nvSpPr>
        <p:spPr>
          <a:xfrm>
            <a:off x="6094531" y="3461277"/>
            <a:ext cx="815177" cy="374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BB1975D-5A14-F005-691C-DBEE37D8BECB}"/>
              </a:ext>
            </a:extLst>
          </p:cNvPr>
          <p:cNvSpPr txBox="1"/>
          <p:nvPr/>
        </p:nvSpPr>
        <p:spPr>
          <a:xfrm>
            <a:off x="7629789" y="2360031"/>
            <a:ext cx="1334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按 確定</a:t>
            </a:r>
            <a:endParaRPr lang="en-US" dirty="0">
              <a:highlight>
                <a:srgbClr val="CCFFCC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EE8415B-22DA-CED7-B967-899E47FD0F08}"/>
              </a:ext>
            </a:extLst>
          </p:cNvPr>
          <p:cNvCxnSpPr>
            <a:cxnSpLocks/>
          </p:cNvCxnSpPr>
          <p:nvPr/>
        </p:nvCxnSpPr>
        <p:spPr>
          <a:xfrm flipH="1">
            <a:off x="6909709" y="2823830"/>
            <a:ext cx="916722" cy="5304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67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A347EE-5B04-F3C3-0BD7-136DF775B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903508-EE96-868F-EA77-74F33C04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AC69AF-8422-F82C-9FB3-8F50ADFC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85" y="1072301"/>
            <a:ext cx="7789366" cy="578867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9C2FC77-C8C5-E6AB-0EC6-F9E53100EA7F}"/>
              </a:ext>
            </a:extLst>
          </p:cNvPr>
          <p:cNvSpPr/>
          <p:nvPr/>
        </p:nvSpPr>
        <p:spPr>
          <a:xfrm>
            <a:off x="6693685" y="6403663"/>
            <a:ext cx="815177" cy="374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B0AB532-D845-40A7-66E4-77DB38A121AA}"/>
              </a:ext>
            </a:extLst>
          </p:cNvPr>
          <p:cNvSpPr txBox="1"/>
          <p:nvPr/>
        </p:nvSpPr>
        <p:spPr>
          <a:xfrm>
            <a:off x="6070069" y="5341317"/>
            <a:ext cx="2122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highlight>
                  <a:srgbClr val="CCFFCC"/>
                </a:highlight>
              </a:rPr>
              <a:t>按 轉換資料</a:t>
            </a:r>
            <a:endParaRPr lang="en-US" dirty="0">
              <a:highlight>
                <a:srgbClr val="CCFFCC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78F07E1-4477-5BF7-E902-B37BF4AED664}"/>
              </a:ext>
            </a:extLst>
          </p:cNvPr>
          <p:cNvCxnSpPr>
            <a:cxnSpLocks/>
          </p:cNvCxnSpPr>
          <p:nvPr/>
        </p:nvCxnSpPr>
        <p:spPr>
          <a:xfrm>
            <a:off x="5940152" y="5671749"/>
            <a:ext cx="1136663" cy="6249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34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1D26061-F2DD-1DA9-88D8-8B50F83A2A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AF93741-12A0-6AF2-1A61-A4788468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2A0E84-DD7C-4A44-04AE-134A17A7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211"/>
            <a:ext cx="9144000" cy="526861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1493363-7CAB-5952-C902-F2A1BFFF26EF}"/>
              </a:ext>
            </a:extLst>
          </p:cNvPr>
          <p:cNvSpPr/>
          <p:nvPr/>
        </p:nvSpPr>
        <p:spPr>
          <a:xfrm>
            <a:off x="19306" y="5644995"/>
            <a:ext cx="9124694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91F2902-5C63-1FBB-C724-AC3EED375FA7}"/>
              </a:ext>
            </a:extLst>
          </p:cNvPr>
          <p:cNvSpPr txBox="1"/>
          <p:nvPr/>
        </p:nvSpPr>
        <p:spPr>
          <a:xfrm>
            <a:off x="755576" y="4229405"/>
            <a:ext cx="6490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選擇要連結資料檔案 </a:t>
            </a:r>
            <a:r>
              <a:rPr lang="en-US" altLang="zh-TW" dirty="0">
                <a:highlight>
                  <a:srgbClr val="CCFFCC"/>
                </a:highlight>
              </a:rPr>
              <a:t>“Monitor Wafer used.xlsx”</a:t>
            </a:r>
            <a:r>
              <a:rPr lang="zh-TW" altLang="en-US" dirty="0">
                <a:highlight>
                  <a:srgbClr val="CCFFCC"/>
                </a:highlight>
              </a:rPr>
              <a:t> 點選 </a:t>
            </a:r>
            <a:r>
              <a:rPr lang="en-US" altLang="zh-TW" dirty="0" err="1">
                <a:highlight>
                  <a:srgbClr val="CCFFCC"/>
                </a:highlight>
              </a:rPr>
              <a:t>Brinary</a:t>
            </a:r>
            <a:r>
              <a:rPr lang="zh-TW" altLang="en-US" dirty="0">
                <a:highlight>
                  <a:srgbClr val="CCFFCC"/>
                </a:highlight>
              </a:rPr>
              <a:t> </a:t>
            </a:r>
            <a:endParaRPr lang="en-US" dirty="0">
              <a:highlight>
                <a:srgbClr val="CCFFCC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051A4A3-E3E1-621C-17F7-E7591BF6D409}"/>
              </a:ext>
            </a:extLst>
          </p:cNvPr>
          <p:cNvCxnSpPr>
            <a:cxnSpLocks/>
          </p:cNvCxnSpPr>
          <p:nvPr/>
        </p:nvCxnSpPr>
        <p:spPr>
          <a:xfrm flipH="1">
            <a:off x="513239" y="4720540"/>
            <a:ext cx="2186553" cy="10349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9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B21CAD5-E32C-8C01-C67D-6CC279A70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B344DF6-9F7F-32CE-87D8-67F483D9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D50757-09BB-6B8F-3ADB-EDD18EAAB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" y="1052736"/>
            <a:ext cx="9144000" cy="10425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267DB5-C50A-D317-3143-A7CD0006E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59124"/>
            <a:ext cx="7697274" cy="184810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D658558-AA50-33FF-553E-0C21AA437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575830"/>
            <a:ext cx="7697274" cy="194337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A461826-F406-8F55-639A-7760390F4CB7}"/>
              </a:ext>
            </a:extLst>
          </p:cNvPr>
          <p:cNvSpPr/>
          <p:nvPr/>
        </p:nvSpPr>
        <p:spPr>
          <a:xfrm>
            <a:off x="19306" y="5872418"/>
            <a:ext cx="9124694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4BF7114-C077-171B-8A36-E59621421265}"/>
              </a:ext>
            </a:extLst>
          </p:cNvPr>
          <p:cNvSpPr txBox="1"/>
          <p:nvPr/>
        </p:nvSpPr>
        <p:spPr>
          <a:xfrm>
            <a:off x="1195206" y="4467926"/>
            <a:ext cx="624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99FF"/>
                </a:highlight>
              </a:rPr>
              <a:t>點擊 使用第一個資料列作為標頭 至 你要作為標頭為止</a:t>
            </a:r>
            <a:endParaRPr lang="en-US" dirty="0">
              <a:highlight>
                <a:srgbClr val="FF99FF"/>
              </a:highlight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33F2130-369D-2ABB-68F3-CB301948B57F}"/>
              </a:ext>
            </a:extLst>
          </p:cNvPr>
          <p:cNvCxnSpPr>
            <a:cxnSpLocks/>
          </p:cNvCxnSpPr>
          <p:nvPr/>
        </p:nvCxnSpPr>
        <p:spPr>
          <a:xfrm flipH="1">
            <a:off x="513239" y="4947963"/>
            <a:ext cx="2186553" cy="10349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B0B9FB3-A0C9-079D-5195-4A802C07AEE9}"/>
              </a:ext>
            </a:extLst>
          </p:cNvPr>
          <p:cNvSpPr/>
          <p:nvPr/>
        </p:nvSpPr>
        <p:spPr>
          <a:xfrm>
            <a:off x="5679" y="4122143"/>
            <a:ext cx="9124694" cy="232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3360459-F68F-E1B3-7ED9-9BD06103D5F7}"/>
              </a:ext>
            </a:extLst>
          </p:cNvPr>
          <p:cNvSpPr txBox="1"/>
          <p:nvPr/>
        </p:nvSpPr>
        <p:spPr>
          <a:xfrm>
            <a:off x="4849491" y="925484"/>
            <a:ext cx="188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點選 </a:t>
            </a:r>
            <a:r>
              <a:rPr lang="en-US" altLang="zh-TW" dirty="0">
                <a:highlight>
                  <a:srgbClr val="CCFFCC"/>
                </a:highlight>
              </a:rPr>
              <a:t>Table</a:t>
            </a:r>
            <a:r>
              <a:rPr lang="zh-TW" altLang="en-US" dirty="0">
                <a:highlight>
                  <a:srgbClr val="CCFFCC"/>
                </a:highlight>
              </a:rPr>
              <a:t> </a:t>
            </a:r>
            <a:endParaRPr lang="en-US" dirty="0">
              <a:highlight>
                <a:srgbClr val="CCFFCC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E4A5B9B-1F84-0F92-5ACE-A535E59DDED8}"/>
              </a:ext>
            </a:extLst>
          </p:cNvPr>
          <p:cNvCxnSpPr>
            <a:cxnSpLocks/>
          </p:cNvCxnSpPr>
          <p:nvPr/>
        </p:nvCxnSpPr>
        <p:spPr>
          <a:xfrm flipH="1">
            <a:off x="2545681" y="1110150"/>
            <a:ext cx="2314351" cy="5374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C9F2911-5787-C8BA-0C0E-4A5522973239}"/>
              </a:ext>
            </a:extLst>
          </p:cNvPr>
          <p:cNvSpPr txBox="1"/>
          <p:nvPr/>
        </p:nvSpPr>
        <p:spPr>
          <a:xfrm>
            <a:off x="544947" y="2311770"/>
            <a:ext cx="3595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CCFFCC"/>
                </a:highlight>
              </a:rPr>
              <a:t>點擊 使用第一個資料列作為標頭 </a:t>
            </a:r>
            <a:endParaRPr lang="en-US" dirty="0">
              <a:highlight>
                <a:srgbClr val="CCFFCC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26B0CA2-8559-B95D-B4E6-7F64C5BA6626}"/>
              </a:ext>
            </a:extLst>
          </p:cNvPr>
          <p:cNvCxnSpPr>
            <a:cxnSpLocks/>
          </p:cNvCxnSpPr>
          <p:nvPr/>
        </p:nvCxnSpPr>
        <p:spPr>
          <a:xfrm flipH="1">
            <a:off x="654616" y="2852936"/>
            <a:ext cx="3125296" cy="1358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8CB16AF-65B7-DB06-B389-1371EFED9BCD}"/>
              </a:ext>
            </a:extLst>
          </p:cNvPr>
          <p:cNvCxnSpPr>
            <a:cxnSpLocks/>
          </p:cNvCxnSpPr>
          <p:nvPr/>
        </p:nvCxnSpPr>
        <p:spPr>
          <a:xfrm>
            <a:off x="3951171" y="2595477"/>
            <a:ext cx="2421029" cy="1403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44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711116-2882-48F6-8F3B-8BE7C43F6DB3}">
  <ds:schemaRefs>
    <ds:schemaRef ds:uri="http://purl.org/dc/terms/"/>
    <ds:schemaRef ds:uri="http://purl.org/dc/dcmitype/"/>
    <ds:schemaRef ds:uri="D382D93E-2480-468D-8001-CC0459944B8C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182406</TotalTime>
  <Words>303</Words>
  <Application>Microsoft Office PowerPoint</Application>
  <PresentationFormat>如螢幕大小 (4:3)</PresentationFormat>
  <Paragraphs>61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</vt:lpstr>
      <vt:lpstr>Wingdings</vt:lpstr>
      <vt:lpstr>Office Theme</vt:lpstr>
      <vt:lpstr>PowerPoint 簡報</vt:lpstr>
      <vt:lpstr>新增 Excel 檔案放置 Nuvoton Power BI Data Source  </vt:lpstr>
      <vt:lpstr>PowerPoint 簡報</vt:lpstr>
      <vt:lpstr>開啟 Power_BI 新增 sharepoint 資料操作方式</vt:lpstr>
      <vt:lpstr>PowerPoint 簡報</vt:lpstr>
      <vt:lpstr>輸入 https://nuvoton.sharepoint.com/sites/Nuvoton_Power_BI_Data_Source/</vt:lpstr>
      <vt:lpstr>PowerPoint 簡報</vt:lpstr>
      <vt:lpstr>PowerPoint 簡報</vt:lpstr>
      <vt:lpstr>PowerPoint 簡報</vt:lpstr>
      <vt:lpstr>PowerPoint 簡報</vt:lpstr>
      <vt:lpstr>PowerPoint 簡報</vt:lpstr>
      <vt:lpstr>找 S720 要 上個月 財務控片金額</vt:lpstr>
      <vt:lpstr>開啟 sharepoint Power BI Data Source</vt:lpstr>
      <vt:lpstr>開啟 Monitor Wafer used.xlsx</vt:lpstr>
      <vt:lpstr>輸入 S720 給的控片金額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S400 Capital Budge Plan</dc:title>
  <dc:creator>SCCHEN1@nuvoton.com</dc:creator>
  <cp:lastModifiedBy>S210 WCChen3</cp:lastModifiedBy>
  <cp:revision>1880</cp:revision>
  <cp:lastPrinted>2021-10-06T02:29:51Z</cp:lastPrinted>
  <dcterms:created xsi:type="dcterms:W3CDTF">2012-03-21T02:57:47Z</dcterms:created>
  <dcterms:modified xsi:type="dcterms:W3CDTF">2024-10-27T05:57:28Z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