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7" r:id="rId5"/>
    <p:sldMasterId id="2147483702" r:id="rId6"/>
  </p:sldMasterIdLst>
  <p:notesMasterIdLst>
    <p:notesMasterId r:id="rId17"/>
  </p:notesMasterIdLst>
  <p:sldIdLst>
    <p:sldId id="262" r:id="rId7"/>
    <p:sldId id="266" r:id="rId8"/>
    <p:sldId id="265" r:id="rId9"/>
    <p:sldId id="268" r:id="rId10"/>
    <p:sldId id="272" r:id="rId11"/>
    <p:sldId id="273" r:id="rId12"/>
    <p:sldId id="274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2024/11/17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E_RUNCARD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修改申請 </a:t>
            </a:r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- [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新製程建立</a:t>
            </a:r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4A039E-D827-20BF-C3F5-8821C5BD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1103"/>
            <a:ext cx="9144000" cy="9557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4FCB9-21F4-139C-1F0D-CC85FC090D13}"/>
              </a:ext>
            </a:extLst>
          </p:cNvPr>
          <p:cNvSpPr/>
          <p:nvPr/>
        </p:nvSpPr>
        <p:spPr bwMode="auto">
          <a:xfrm>
            <a:off x="5940152" y="3693423"/>
            <a:ext cx="288032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4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081469" y="64355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新製程建立申請表</a:t>
            </a:r>
            <a:endParaRPr lang="en-US" dirty="0"/>
          </a:p>
        </p:txBody>
      </p:sp>
      <p:cxnSp>
        <p:nvCxnSpPr>
          <p:cNvPr id="15" name="Straight Arrow Connector 18"/>
          <p:cNvCxnSpPr/>
          <p:nvPr/>
        </p:nvCxnSpPr>
        <p:spPr>
          <a:xfrm>
            <a:off x="2236136" y="101289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/>
          <p:cNvSpPr txBox="1"/>
          <p:nvPr/>
        </p:nvSpPr>
        <p:spPr>
          <a:xfrm>
            <a:off x="1092374" y="144892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開啟申請表</a:t>
            </a:r>
            <a:endParaRPr lang="en-US" altLang="zh-TW" dirty="0"/>
          </a:p>
        </p:txBody>
      </p:sp>
      <p:cxnSp>
        <p:nvCxnSpPr>
          <p:cNvPr id="29" name="Straight Arrow Connector 18"/>
          <p:cNvCxnSpPr/>
          <p:nvPr/>
        </p:nvCxnSpPr>
        <p:spPr>
          <a:xfrm>
            <a:off x="2225231" y="181826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/>
          <p:cNvSpPr txBox="1"/>
          <p:nvPr/>
        </p:nvSpPr>
        <p:spPr>
          <a:xfrm>
            <a:off x="1081469" y="2254298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選擇由我處理</a:t>
            </a:r>
          </a:p>
        </p:txBody>
      </p:sp>
      <p:cxnSp>
        <p:nvCxnSpPr>
          <p:cNvPr id="31" name="Straight Arrow Connector 18"/>
          <p:cNvCxnSpPr/>
          <p:nvPr/>
        </p:nvCxnSpPr>
        <p:spPr>
          <a:xfrm>
            <a:off x="2236136" y="262363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/>
          <p:nvPr/>
        </p:nvSpPr>
        <p:spPr>
          <a:xfrm>
            <a:off x="811368" y="3059668"/>
            <a:ext cx="284497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無</a:t>
            </a:r>
            <a:endParaRPr lang="en-US" altLang="zh-TW" dirty="0"/>
          </a:p>
          <a:p>
            <a:pPr algn="ctr"/>
            <a:r>
              <a:rPr lang="en-US" altLang="zh-TW" dirty="0"/>
              <a:t>” </a:t>
            </a:r>
            <a:r>
              <a:rPr lang="en-US" altLang="zh-TW" dirty="0" err="1"/>
              <a:t>New_Recipe_Demand</a:t>
            </a:r>
            <a:r>
              <a:rPr lang="en-US" altLang="zh-TW" dirty="0"/>
              <a:t>”</a:t>
            </a:r>
          </a:p>
          <a:p>
            <a:pPr algn="ctr"/>
            <a:r>
              <a:rPr lang="en-US" altLang="zh-TW" dirty="0"/>
              <a:t>E_RUNCARD </a:t>
            </a:r>
            <a:r>
              <a:rPr lang="zh-TW" altLang="en-US" dirty="0"/>
              <a:t>傳簽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5508104" y="611640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新製程建立申請表</a:t>
            </a:r>
            <a:endParaRPr lang="en-US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6662771" y="980972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/>
          <p:cNvSpPr txBox="1"/>
          <p:nvPr/>
        </p:nvSpPr>
        <p:spPr>
          <a:xfrm>
            <a:off x="5519009" y="1417010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開啟申請表</a:t>
            </a:r>
            <a:endParaRPr lang="en-US" altLang="zh-TW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51866" y="1786342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/>
          <p:cNvSpPr txBox="1"/>
          <p:nvPr/>
        </p:nvSpPr>
        <p:spPr>
          <a:xfrm>
            <a:off x="5508104" y="2222380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選擇由我處理</a:t>
            </a:r>
          </a:p>
        </p:txBody>
      </p:sp>
      <p:cxnSp>
        <p:nvCxnSpPr>
          <p:cNvPr id="21" name="Straight Arrow Connector 18"/>
          <p:cNvCxnSpPr/>
          <p:nvPr/>
        </p:nvCxnSpPr>
        <p:spPr>
          <a:xfrm>
            <a:off x="6662771" y="2591712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"/>
          <p:cNvSpPr txBox="1"/>
          <p:nvPr/>
        </p:nvSpPr>
        <p:spPr>
          <a:xfrm>
            <a:off x="5445399" y="2990704"/>
            <a:ext cx="24347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 </a:t>
            </a:r>
            <a:r>
              <a:rPr lang="en-US" altLang="zh-TW" dirty="0"/>
              <a:t>S200</a:t>
            </a:r>
            <a:endParaRPr lang="zh-TW" altLang="en-US" dirty="0"/>
          </a:p>
        </p:txBody>
      </p:sp>
      <p:cxnSp>
        <p:nvCxnSpPr>
          <p:cNvPr id="28" name="Straight Arrow Connector 18"/>
          <p:cNvCxnSpPr/>
          <p:nvPr/>
        </p:nvCxnSpPr>
        <p:spPr>
          <a:xfrm>
            <a:off x="6659738" y="3360036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5251187" y="3796074"/>
            <a:ext cx="284497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依需求內容</a:t>
            </a:r>
            <a:endParaRPr lang="en-US" altLang="zh-TW" dirty="0"/>
          </a:p>
          <a:p>
            <a:pPr algn="ctr"/>
            <a:r>
              <a:rPr lang="en-US" altLang="zh-TW" dirty="0"/>
              <a:t>”S600_Note ”</a:t>
            </a:r>
          </a:p>
          <a:p>
            <a:pPr algn="ctr"/>
            <a:r>
              <a:rPr lang="zh-TW" altLang="en-US" dirty="0"/>
              <a:t>修改 </a:t>
            </a:r>
            <a:r>
              <a:rPr lang="en-US" altLang="zh-TW" dirty="0"/>
              <a:t>RMS </a:t>
            </a:r>
            <a:r>
              <a:rPr lang="zh-TW" altLang="en-US" dirty="0"/>
              <a:t>並傳簽</a:t>
            </a:r>
          </a:p>
        </p:txBody>
      </p:sp>
      <p:sp>
        <p:nvSpPr>
          <p:cNvPr id="2" name="矩形 1"/>
          <p:cNvSpPr/>
          <p:nvPr/>
        </p:nvSpPr>
        <p:spPr>
          <a:xfrm>
            <a:off x="216418" y="128392"/>
            <a:ext cx="414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i="1" u="sng" dirty="0">
                <a:solidFill>
                  <a:srgbClr val="FF0000"/>
                </a:solidFill>
              </a:rPr>
              <a:t>無 </a:t>
            </a:r>
            <a:r>
              <a:rPr lang="en-US" altLang="zh-TW" b="1" i="1" u="sng" dirty="0">
                <a:solidFill>
                  <a:srgbClr val="FF0000"/>
                </a:solidFill>
              </a:rPr>
              <a:t>” 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r>
              <a:rPr lang="en-US" altLang="zh-TW" b="1" i="1" u="sng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40" name="矩形 39"/>
          <p:cNvSpPr/>
          <p:nvPr/>
        </p:nvSpPr>
        <p:spPr>
          <a:xfrm>
            <a:off x="4365866" y="1283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b="1" i="1" u="sng" dirty="0">
                <a:solidFill>
                  <a:srgbClr val="FF0000"/>
                </a:solidFill>
              </a:rPr>
              <a:t>有 </a:t>
            </a:r>
            <a:r>
              <a:rPr lang="en-US" altLang="zh-TW" b="1" i="1" u="sng" dirty="0">
                <a:solidFill>
                  <a:srgbClr val="FF0000"/>
                </a:solidFill>
              </a:rPr>
              <a:t>” 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r>
              <a:rPr lang="en-US" altLang="zh-TW" b="1" i="1" u="sng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7" y="2700176"/>
            <a:ext cx="5848350" cy="1866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7" y="1204502"/>
            <a:ext cx="7829550" cy="9429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 flipV="1">
            <a:off x="5020300" y="1869640"/>
            <a:ext cx="1151433" cy="2807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6132637" y="2067588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79512" y="4090592"/>
            <a:ext cx="3240360" cy="49053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504" y="558821"/>
            <a:ext cx="414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i="1" u="sng" dirty="0">
                <a:solidFill>
                  <a:srgbClr val="FF0000"/>
                </a:solidFill>
              </a:rPr>
              <a:t>無 </a:t>
            </a:r>
            <a:r>
              <a:rPr lang="en-US" altLang="zh-TW" b="1" i="1" u="sng" dirty="0">
                <a:solidFill>
                  <a:srgbClr val="FF0000"/>
                </a:solidFill>
              </a:rPr>
              <a:t>” 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r>
              <a:rPr lang="en-US" altLang="zh-TW" b="1" i="1" u="sng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" name="矩形 1"/>
          <p:cNvSpPr/>
          <p:nvPr/>
        </p:nvSpPr>
        <p:spPr>
          <a:xfrm>
            <a:off x="173345" y="5309916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E_RUNCARD </a:t>
            </a:r>
            <a:r>
              <a:rPr lang="zh-TW" altLang="en-US" b="1" dirty="0">
                <a:solidFill>
                  <a:srgbClr val="FF0000"/>
                </a:solidFill>
              </a:rPr>
              <a:t>傳簽</a:t>
            </a: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2157803" y="5639450"/>
            <a:ext cx="1151433" cy="2807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309236" y="5880437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5" y="1893626"/>
            <a:ext cx="5819775" cy="1847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7" y="756422"/>
            <a:ext cx="7829550" cy="9429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 flipV="1">
            <a:off x="5020300" y="1421560"/>
            <a:ext cx="1151433" cy="2807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6132637" y="1619508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 flipV="1">
            <a:off x="755577" y="3617167"/>
            <a:ext cx="2880319" cy="1243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 bwMode="auto">
          <a:xfrm>
            <a:off x="179512" y="3282472"/>
            <a:ext cx="3240360" cy="49053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4866" y="371460"/>
            <a:ext cx="414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i="1" u="sng" dirty="0">
                <a:solidFill>
                  <a:srgbClr val="FF0000"/>
                </a:solidFill>
              </a:rPr>
              <a:t>有</a:t>
            </a:r>
            <a:r>
              <a:rPr lang="en-US" altLang="zh-TW" b="1" i="1" u="sng" dirty="0">
                <a:solidFill>
                  <a:srgbClr val="FF0000"/>
                </a:solidFill>
              </a:rPr>
              <a:t>” 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r>
              <a:rPr lang="en-US" altLang="zh-TW" b="1" i="1" u="sng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" name="矩形 1"/>
          <p:cNvSpPr/>
          <p:nvPr/>
        </p:nvSpPr>
        <p:spPr>
          <a:xfrm>
            <a:off x="3635896" y="3508703"/>
            <a:ext cx="450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需新增 </a:t>
            </a:r>
            <a:r>
              <a:rPr lang="en-US" altLang="zh-TW" b="1" dirty="0">
                <a:solidFill>
                  <a:srgbClr val="FF0000"/>
                </a:solidFill>
              </a:rPr>
              <a:t>S200</a:t>
            </a:r>
            <a:r>
              <a:rPr lang="zh-TW" altLang="en-US" b="1" dirty="0">
                <a:solidFill>
                  <a:srgbClr val="FF0000"/>
                </a:solidFill>
              </a:rPr>
              <a:t>  </a:t>
            </a:r>
            <a:r>
              <a:rPr lang="en-US" altLang="zh-TW" b="1" i="1" u="sng" dirty="0">
                <a:solidFill>
                  <a:srgbClr val="FF0000"/>
                </a:solidFill>
              </a:rPr>
              <a:t>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7" y="4563046"/>
            <a:ext cx="8894966" cy="1285875"/>
          </a:xfrm>
          <a:prstGeom prst="rect">
            <a:avLst/>
          </a:prstGeom>
        </p:spPr>
      </p:pic>
      <p:cxnSp>
        <p:nvCxnSpPr>
          <p:cNvPr id="28" name="直線單箭頭接點 27"/>
          <p:cNvCxnSpPr/>
          <p:nvPr/>
        </p:nvCxnSpPr>
        <p:spPr bwMode="auto">
          <a:xfrm>
            <a:off x="7448687" y="4041860"/>
            <a:ext cx="416048" cy="1022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7528581" y="3819965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529572" y="3800843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448687" y="5076590"/>
            <a:ext cx="1570796" cy="6748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17" y="6241792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修改 </a:t>
            </a:r>
            <a:r>
              <a:rPr lang="en-US" altLang="zh-TW" b="1" dirty="0">
                <a:solidFill>
                  <a:srgbClr val="FF0000"/>
                </a:solidFill>
              </a:rPr>
              <a:t>RMS </a:t>
            </a:r>
            <a:r>
              <a:rPr lang="zh-TW" altLang="en-US" b="1" dirty="0">
                <a:solidFill>
                  <a:srgbClr val="FF0000"/>
                </a:solidFill>
              </a:rPr>
              <a:t>並</a:t>
            </a:r>
            <a:r>
              <a:rPr lang="en-US" altLang="zh-TW" b="1" dirty="0">
                <a:solidFill>
                  <a:srgbClr val="FF0000"/>
                </a:solidFill>
              </a:rPr>
              <a:t>E_RUNCARD </a:t>
            </a:r>
            <a:r>
              <a:rPr lang="zh-TW" altLang="en-US" b="1" dirty="0">
                <a:solidFill>
                  <a:srgbClr val="FF0000"/>
                </a:solidFill>
              </a:rPr>
              <a:t>傳簽</a:t>
            </a:r>
          </a:p>
        </p:txBody>
      </p:sp>
    </p:spTree>
    <p:extLst>
      <p:ext uri="{BB962C8B-B14F-4D97-AF65-F5344CB8AC3E}">
        <p14:creationId xmlns:p14="http://schemas.microsoft.com/office/powerpoint/2010/main" val="8363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92F44BB-F056-D050-EF58-6DE750AD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" y="3792216"/>
            <a:ext cx="9144000" cy="2032644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E95D53C-DA56-3A72-4667-BA1D1C9754B4}"/>
              </a:ext>
            </a:extLst>
          </p:cNvPr>
          <p:cNvCxnSpPr/>
          <p:nvPr/>
        </p:nvCxnSpPr>
        <p:spPr bwMode="auto">
          <a:xfrm flipH="1">
            <a:off x="5662079" y="3233497"/>
            <a:ext cx="1024112" cy="8882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93C60B0-131D-FD56-ED82-8520E16BC63A}"/>
              </a:ext>
            </a:extLst>
          </p:cNvPr>
          <p:cNvSpPr/>
          <p:nvPr/>
        </p:nvSpPr>
        <p:spPr>
          <a:xfrm>
            <a:off x="107504" y="6008073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修改 </a:t>
            </a:r>
            <a:r>
              <a:rPr lang="en-US" altLang="zh-TW" b="1" dirty="0">
                <a:solidFill>
                  <a:srgbClr val="FF0000"/>
                </a:solidFill>
              </a:rPr>
              <a:t>RMS </a:t>
            </a:r>
            <a:r>
              <a:rPr lang="zh-TW" altLang="en-US" b="1" dirty="0">
                <a:solidFill>
                  <a:srgbClr val="FF0000"/>
                </a:solidFill>
              </a:rPr>
              <a:t>並</a:t>
            </a:r>
            <a:r>
              <a:rPr lang="en-US" altLang="zh-TW" b="1" dirty="0">
                <a:solidFill>
                  <a:srgbClr val="FF0000"/>
                </a:solidFill>
              </a:rPr>
              <a:t>E_RUNCARD </a:t>
            </a:r>
            <a:r>
              <a:rPr lang="zh-TW" altLang="en-US" b="1" dirty="0">
                <a:solidFill>
                  <a:srgbClr val="FF0000"/>
                </a:solidFill>
              </a:rPr>
              <a:t>傳簽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27E2C-F812-27AD-F02C-CB9E49FC61F2}"/>
              </a:ext>
            </a:extLst>
          </p:cNvPr>
          <p:cNvSpPr/>
          <p:nvPr/>
        </p:nvSpPr>
        <p:spPr bwMode="auto">
          <a:xfrm>
            <a:off x="4487395" y="4149201"/>
            <a:ext cx="2054779" cy="16756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5FD1F-B7EF-ED90-7334-A3885099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58193"/>
            <a:ext cx="5819775" cy="18478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E851ED-78DB-EC50-894C-2260BCF7AFA0}"/>
              </a:ext>
            </a:extLst>
          </p:cNvPr>
          <p:cNvSpPr txBox="1"/>
          <p:nvPr/>
        </p:nvSpPr>
        <p:spPr>
          <a:xfrm>
            <a:off x="3789959" y="2680870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4CC1854-523B-FA36-F4F0-2C9A2ADD04BB}"/>
              </a:ext>
            </a:extLst>
          </p:cNvPr>
          <p:cNvCxnSpPr/>
          <p:nvPr/>
        </p:nvCxnSpPr>
        <p:spPr bwMode="auto">
          <a:xfrm flipH="1" flipV="1">
            <a:off x="909640" y="3081734"/>
            <a:ext cx="2880319" cy="1243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F059562-DD52-E083-D18E-FDF3BCBD7BDC}"/>
              </a:ext>
            </a:extLst>
          </p:cNvPr>
          <p:cNvSpPr/>
          <p:nvPr/>
        </p:nvSpPr>
        <p:spPr bwMode="auto">
          <a:xfrm>
            <a:off x="333575" y="2747039"/>
            <a:ext cx="3240360" cy="49053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2152D8-8AFD-A1AB-D542-E62359DC3799}"/>
              </a:ext>
            </a:extLst>
          </p:cNvPr>
          <p:cNvSpPr/>
          <p:nvPr/>
        </p:nvSpPr>
        <p:spPr>
          <a:xfrm>
            <a:off x="3789959" y="2973270"/>
            <a:ext cx="450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需新增 </a:t>
            </a:r>
            <a:r>
              <a:rPr lang="en-US" altLang="zh-TW" b="1" dirty="0">
                <a:solidFill>
                  <a:srgbClr val="FF0000"/>
                </a:solidFill>
              </a:rPr>
              <a:t>S200</a:t>
            </a:r>
            <a:r>
              <a:rPr lang="zh-TW" altLang="en-US" b="1" dirty="0">
                <a:solidFill>
                  <a:srgbClr val="FF0000"/>
                </a:solidFill>
              </a:rPr>
              <a:t>  </a:t>
            </a:r>
            <a:r>
              <a:rPr lang="en-US" altLang="zh-TW" b="1" i="1" u="sng" dirty="0">
                <a:solidFill>
                  <a:srgbClr val="FF0000"/>
                </a:solidFill>
              </a:rPr>
              <a:t>Recipe - </a:t>
            </a:r>
            <a:r>
              <a:rPr lang="en-US" altLang="zh-TW" b="1" i="1" u="sng" dirty="0" err="1">
                <a:solidFill>
                  <a:srgbClr val="FF0000"/>
                </a:solidFill>
              </a:rPr>
              <a:t>New_Recipe_Demand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CC4C03-FDBA-CF37-C706-D28FE0985F80}"/>
              </a:ext>
            </a:extLst>
          </p:cNvPr>
          <p:cNvSpPr txBox="1"/>
          <p:nvPr/>
        </p:nvSpPr>
        <p:spPr>
          <a:xfrm>
            <a:off x="6715950" y="3249543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F2F12-8B6B-7CCD-B20C-ED5CA4E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493523"/>
            <a:ext cx="7813675" cy="65032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Mail to S130 </a:t>
            </a:r>
            <a:r>
              <a:rPr lang="zh-TW" altLang="en-US" sz="2000" dirty="0">
                <a:solidFill>
                  <a:srgbClr val="FF0000"/>
                </a:solidFill>
              </a:rPr>
              <a:t>協助 </a:t>
            </a:r>
            <a:r>
              <a:rPr lang="en-US" sz="2000" dirty="0">
                <a:solidFill>
                  <a:srgbClr val="FF0000"/>
                </a:solidFill>
              </a:rPr>
              <a:t>F03/F08/F11 </a:t>
            </a:r>
            <a:r>
              <a:rPr lang="zh-TW" altLang="en-US" sz="2000" dirty="0">
                <a:solidFill>
                  <a:srgbClr val="FF0000"/>
                </a:solidFill>
              </a:rPr>
              <a:t>機台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新增</a:t>
            </a:r>
            <a:r>
              <a:rPr lang="en-US" altLang="zh-TW" sz="2000" dirty="0">
                <a:solidFill>
                  <a:srgbClr val="FF0000"/>
                </a:solidFill>
              </a:rPr>
              <a:t>1305</a:t>
            </a:r>
            <a:r>
              <a:rPr lang="zh-TW" altLang="en-US" sz="2000" dirty="0">
                <a:solidFill>
                  <a:srgbClr val="FF0000"/>
                </a:solidFill>
              </a:rPr>
              <a:t>站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74A300-BECB-7F92-8848-DA1C7FAC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" b="1950"/>
          <a:stretch/>
        </p:blipFill>
        <p:spPr bwMode="auto">
          <a:xfrm>
            <a:off x="0" y="1556792"/>
            <a:ext cx="9144002" cy="4408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FDFD67-E1C7-7865-2B59-E19A7A864455}"/>
              </a:ext>
            </a:extLst>
          </p:cNvPr>
          <p:cNvSpPr txBox="1"/>
          <p:nvPr/>
        </p:nvSpPr>
        <p:spPr>
          <a:xfrm>
            <a:off x="2843808" y="5973813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遇此狀況查明機台及站點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B7C6B1-F028-62A1-32F1-C7D915C957B0}"/>
              </a:ext>
            </a:extLst>
          </p:cNvPr>
          <p:cNvCxnSpPr/>
          <p:nvPr/>
        </p:nvCxnSpPr>
        <p:spPr bwMode="auto">
          <a:xfrm flipV="1">
            <a:off x="4427984" y="5085184"/>
            <a:ext cx="936104" cy="8122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50382DD-FB1D-B7DD-133A-A9ED301E237A}"/>
              </a:ext>
            </a:extLst>
          </p:cNvPr>
          <p:cNvSpPr/>
          <p:nvPr/>
        </p:nvSpPr>
        <p:spPr bwMode="auto">
          <a:xfrm>
            <a:off x="5508104" y="4149080"/>
            <a:ext cx="36358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6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939C23-86BA-7AE6-0B44-C9C7DF25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474"/>
            <a:ext cx="9144000" cy="23238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CE2C96-9F49-3AEE-8675-1FA0A038ED6D}"/>
              </a:ext>
            </a:extLst>
          </p:cNvPr>
          <p:cNvSpPr/>
          <p:nvPr/>
        </p:nvSpPr>
        <p:spPr bwMode="auto">
          <a:xfrm>
            <a:off x="0" y="4018724"/>
            <a:ext cx="9144000" cy="2994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5CCB23-3147-C19B-F7E9-F46CEEC90B4D}"/>
              </a:ext>
            </a:extLst>
          </p:cNvPr>
          <p:cNvSpPr/>
          <p:nvPr/>
        </p:nvSpPr>
        <p:spPr bwMode="auto">
          <a:xfrm>
            <a:off x="16040" y="4614244"/>
            <a:ext cx="912796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476396-BFA9-B34F-F74D-71593658B9B2}"/>
              </a:ext>
            </a:extLst>
          </p:cNvPr>
          <p:cNvSpPr txBox="1"/>
          <p:nvPr/>
        </p:nvSpPr>
        <p:spPr>
          <a:xfrm>
            <a:off x="3059832" y="2132856"/>
            <a:ext cx="3312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請確認程式是否為新建程式</a:t>
            </a:r>
            <a:endParaRPr lang="en-US" altLang="zh-TW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新建</a:t>
            </a:r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程式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請工程師於機台建立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0C89EDA-171E-9152-61DB-B17D445258EC}"/>
              </a:ext>
            </a:extLst>
          </p:cNvPr>
          <p:cNvCxnSpPr/>
          <p:nvPr/>
        </p:nvCxnSpPr>
        <p:spPr bwMode="auto">
          <a:xfrm flipH="1">
            <a:off x="4193927" y="2888969"/>
            <a:ext cx="432048" cy="10081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978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55C8846-E894-6748-1726-AEAE3971825B}"/>
              </a:ext>
            </a:extLst>
          </p:cNvPr>
          <p:cNvSpPr txBox="1"/>
          <p:nvPr/>
        </p:nvSpPr>
        <p:spPr>
          <a:xfrm>
            <a:off x="1889773" y="1516946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新製程建立申請表</a:t>
            </a:r>
            <a:endParaRPr lang="en-US" dirty="0"/>
          </a:p>
        </p:txBody>
      </p:sp>
      <p:cxnSp>
        <p:nvCxnSpPr>
          <p:cNvPr id="3" name="Straight Arrow Connector 18">
            <a:extLst>
              <a:ext uri="{FF2B5EF4-FFF2-40B4-BE49-F238E27FC236}">
                <a16:creationId xmlns:a16="http://schemas.microsoft.com/office/drawing/2014/main" id="{86D65295-50FA-1307-6402-DBA35B75EB0D}"/>
              </a:ext>
            </a:extLst>
          </p:cNvPr>
          <p:cNvCxnSpPr/>
          <p:nvPr/>
        </p:nvCxnSpPr>
        <p:spPr>
          <a:xfrm>
            <a:off x="3044440" y="188627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4D2A7DBF-0486-FCE6-0F26-BE9CD15CF704}"/>
              </a:ext>
            </a:extLst>
          </p:cNvPr>
          <p:cNvSpPr txBox="1"/>
          <p:nvPr/>
        </p:nvSpPr>
        <p:spPr>
          <a:xfrm>
            <a:off x="1900678" y="2322316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開啟申請表</a:t>
            </a:r>
            <a:endParaRPr lang="en-US" altLang="zh-TW" dirty="0"/>
          </a:p>
        </p:txBody>
      </p:sp>
      <p:cxnSp>
        <p:nvCxnSpPr>
          <p:cNvPr id="5" name="Straight Arrow Connector 18">
            <a:extLst>
              <a:ext uri="{FF2B5EF4-FFF2-40B4-BE49-F238E27FC236}">
                <a16:creationId xmlns:a16="http://schemas.microsoft.com/office/drawing/2014/main" id="{0ADFCBE6-4EB9-8979-E864-968334C8B2FE}"/>
              </a:ext>
            </a:extLst>
          </p:cNvPr>
          <p:cNvCxnSpPr/>
          <p:nvPr/>
        </p:nvCxnSpPr>
        <p:spPr>
          <a:xfrm>
            <a:off x="3033535" y="269164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9D22590-287D-35B0-8982-7176403D90E3}"/>
              </a:ext>
            </a:extLst>
          </p:cNvPr>
          <p:cNvSpPr txBox="1"/>
          <p:nvPr/>
        </p:nvSpPr>
        <p:spPr>
          <a:xfrm>
            <a:off x="1889773" y="3127686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選擇由我處理</a:t>
            </a:r>
          </a:p>
        </p:txBody>
      </p:sp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334448A1-8CE8-E38E-15D0-DC62D7883FFA}"/>
              </a:ext>
            </a:extLst>
          </p:cNvPr>
          <p:cNvCxnSpPr/>
          <p:nvPr/>
        </p:nvCxnSpPr>
        <p:spPr>
          <a:xfrm>
            <a:off x="3044440" y="3497018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24523B98-4474-407F-1673-547E6DEC9253}"/>
              </a:ext>
            </a:extLst>
          </p:cNvPr>
          <p:cNvSpPr txBox="1"/>
          <p:nvPr/>
        </p:nvSpPr>
        <p:spPr>
          <a:xfrm>
            <a:off x="1619672" y="3933056"/>
            <a:ext cx="284497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”</a:t>
            </a:r>
            <a:r>
              <a:rPr lang="zh-TW" altLang="en-US" b="1" i="1" u="sng" dirty="0">
                <a:solidFill>
                  <a:srgbClr val="FF0000"/>
                </a:solidFill>
              </a:rPr>
              <a:t>確認 </a:t>
            </a:r>
            <a:r>
              <a:rPr lang="en-US" altLang="zh-TW" b="1" i="1" u="sng" dirty="0">
                <a:solidFill>
                  <a:srgbClr val="FF0000"/>
                </a:solidFill>
              </a:rPr>
              <a:t>WAFER </a:t>
            </a:r>
            <a:r>
              <a:rPr lang="zh-TW" altLang="en-US" b="1" i="1" u="sng" dirty="0">
                <a:solidFill>
                  <a:srgbClr val="FF0000"/>
                </a:solidFill>
              </a:rPr>
              <a:t>厚度 </a:t>
            </a:r>
            <a:r>
              <a:rPr lang="en-US" altLang="zh-TW" dirty="0"/>
              <a:t>”</a:t>
            </a:r>
          </a:p>
          <a:p>
            <a:pPr algn="ctr"/>
            <a:r>
              <a:rPr lang="zh-TW" altLang="en-US" dirty="0"/>
              <a:t>小於 </a:t>
            </a:r>
            <a:r>
              <a:rPr lang="en-US" altLang="zh-TW" dirty="0"/>
              <a:t>450um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C7BA62-F900-8EAD-205A-92377BFDF603}"/>
              </a:ext>
            </a:extLst>
          </p:cNvPr>
          <p:cNvSpPr/>
          <p:nvPr/>
        </p:nvSpPr>
        <p:spPr>
          <a:xfrm>
            <a:off x="1024722" y="1001780"/>
            <a:ext cx="414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i="1" u="sng" dirty="0">
                <a:solidFill>
                  <a:srgbClr val="FF0000"/>
                </a:solidFill>
              </a:rPr>
              <a:t>” </a:t>
            </a:r>
            <a:r>
              <a:rPr lang="zh-TW" altLang="en-US" b="1" i="1" u="sng" dirty="0">
                <a:solidFill>
                  <a:srgbClr val="FF0000"/>
                </a:solidFill>
              </a:rPr>
              <a:t>確認 </a:t>
            </a:r>
            <a:r>
              <a:rPr lang="en-US" altLang="zh-TW" b="1" i="1" u="sng" dirty="0">
                <a:solidFill>
                  <a:srgbClr val="FF0000"/>
                </a:solidFill>
              </a:rPr>
              <a:t>WAFER </a:t>
            </a:r>
            <a:r>
              <a:rPr lang="zh-TW" altLang="en-US" b="1" i="1" u="sng" dirty="0">
                <a:solidFill>
                  <a:srgbClr val="FF0000"/>
                </a:solidFill>
              </a:rPr>
              <a:t>厚度 </a:t>
            </a:r>
            <a:r>
              <a:rPr lang="en-US" altLang="zh-TW" b="1" i="1" u="sng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36B0105-82BE-9829-6786-6BBD9E2F177D}"/>
              </a:ext>
            </a:extLst>
          </p:cNvPr>
          <p:cNvCxnSpPr/>
          <p:nvPr/>
        </p:nvCxnSpPr>
        <p:spPr>
          <a:xfrm>
            <a:off x="3035814" y="4597181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93047F43-D357-38A9-B525-401F43B7ED8C}"/>
              </a:ext>
            </a:extLst>
          </p:cNvPr>
          <p:cNvSpPr txBox="1"/>
          <p:nvPr/>
        </p:nvSpPr>
        <p:spPr>
          <a:xfrm>
            <a:off x="1611046" y="5033219"/>
            <a:ext cx="284497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”</a:t>
            </a:r>
            <a:r>
              <a:rPr lang="zh-TW" altLang="en-US" b="1" i="1" u="sng" dirty="0">
                <a:solidFill>
                  <a:srgbClr val="FF0000"/>
                </a:solidFill>
              </a:rPr>
              <a:t>確認 </a:t>
            </a:r>
            <a:r>
              <a:rPr lang="en-US" altLang="zh-TW" b="1" i="1" u="sng" dirty="0">
                <a:solidFill>
                  <a:srgbClr val="FF0000"/>
                </a:solidFill>
              </a:rPr>
              <a:t>LM-3</a:t>
            </a:r>
            <a:r>
              <a:rPr lang="en-US" altLang="zh-TW" dirty="0"/>
              <a:t>”</a:t>
            </a:r>
          </a:p>
          <a:p>
            <a:pPr algn="ctr"/>
            <a:r>
              <a:rPr lang="zh-TW" altLang="en-US" dirty="0"/>
              <a:t>是否禁 </a:t>
            </a:r>
            <a:r>
              <a:rPr lang="en-US" altLang="zh-TW" dirty="0"/>
              <a:t>RUN</a:t>
            </a:r>
            <a:endParaRPr lang="zh-TW" altLang="en-US" dirty="0"/>
          </a:p>
        </p:txBody>
      </p: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ACA06AC7-6C7B-6D34-C232-0D31DA79A829}"/>
              </a:ext>
            </a:extLst>
          </p:cNvPr>
          <p:cNvCxnSpPr/>
          <p:nvPr/>
        </p:nvCxnSpPr>
        <p:spPr>
          <a:xfrm>
            <a:off x="3031312" y="5697344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1FCAFBD7-910B-C373-15DD-92CF44BEC0D8}"/>
              </a:ext>
            </a:extLst>
          </p:cNvPr>
          <p:cNvSpPr txBox="1"/>
          <p:nvPr/>
        </p:nvSpPr>
        <p:spPr>
          <a:xfrm>
            <a:off x="1606544" y="6133382"/>
            <a:ext cx="284497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E_RUNCARD </a:t>
            </a:r>
            <a:r>
              <a:rPr lang="zh-TW" altLang="en-US" dirty="0"/>
              <a:t>傳簽</a:t>
            </a:r>
          </a:p>
        </p:txBody>
      </p:sp>
    </p:spTree>
    <p:extLst>
      <p:ext uri="{BB962C8B-B14F-4D97-AF65-F5344CB8AC3E}">
        <p14:creationId xmlns:p14="http://schemas.microsoft.com/office/powerpoint/2010/main" val="19734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D5632-6BF9-CEFE-E992-A1A70798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1336494"/>
            <a:ext cx="7813675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2C8432-4B93-8B58-13A6-C4F4DEB8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1" y="1484784"/>
            <a:ext cx="8154538" cy="52002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7494D4-D504-9886-3583-38BA1EA342CF}"/>
              </a:ext>
            </a:extLst>
          </p:cNvPr>
          <p:cNvSpPr/>
          <p:nvPr/>
        </p:nvSpPr>
        <p:spPr bwMode="auto">
          <a:xfrm>
            <a:off x="1619672" y="6379311"/>
            <a:ext cx="144016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3B9C33-0CCE-B8C0-11C3-6F27701B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9207"/>
            <a:ext cx="7829550" cy="9429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1996EF8-CF25-ED95-24EF-82E877C3EA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47896" y="1025698"/>
            <a:ext cx="1112336" cy="990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8EA501-AC7F-BB34-6126-26A4869C2385}"/>
              </a:ext>
            </a:extLst>
          </p:cNvPr>
          <p:cNvSpPr txBox="1"/>
          <p:nvPr/>
        </p:nvSpPr>
        <p:spPr>
          <a:xfrm>
            <a:off x="6732240" y="967162"/>
            <a:ext cx="47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DBE4148-A8CE-7CE6-8EB1-1813F70197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800" y="4378507"/>
            <a:ext cx="1944216" cy="17147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A82845-BC39-C02A-6361-49671BFF1F3A}"/>
              </a:ext>
            </a:extLst>
          </p:cNvPr>
          <p:cNvSpPr txBox="1"/>
          <p:nvPr/>
        </p:nvSpPr>
        <p:spPr>
          <a:xfrm>
            <a:off x="4716016" y="4092492"/>
            <a:ext cx="3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E4A294-D88A-E6FE-1FC1-1CF45418FA54}"/>
              </a:ext>
            </a:extLst>
          </p:cNvPr>
          <p:cNvSpPr/>
          <p:nvPr/>
        </p:nvSpPr>
        <p:spPr bwMode="auto">
          <a:xfrm>
            <a:off x="5292080" y="2357302"/>
            <a:ext cx="104836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CA92DAF-4234-864C-B2E7-E986E9DBFB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4208" y="2865632"/>
            <a:ext cx="1562022" cy="242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FA2D98-6364-81E6-3E9A-185F5E9E7E88}"/>
              </a:ext>
            </a:extLst>
          </p:cNvPr>
          <p:cNvSpPr txBox="1"/>
          <p:nvPr/>
        </p:nvSpPr>
        <p:spPr>
          <a:xfrm>
            <a:off x="7974906" y="3015622"/>
            <a:ext cx="3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2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CB876D-7744-456D-A2CC-0AD1B2156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8382E-7C41-4197-9CAC-E422E3BED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BB06F1-C4FD-4C06-A6B0-E84C460937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1258</TotalTime>
  <Words>226</Words>
  <Application>Microsoft Office PowerPoint</Application>
  <PresentationFormat>如螢幕大小 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E_RUNCARD 修改申請 - [新製程建立] </vt:lpstr>
      <vt:lpstr>PowerPoint 簡報</vt:lpstr>
      <vt:lpstr>PowerPoint 簡報</vt:lpstr>
      <vt:lpstr>PowerPoint 簡報</vt:lpstr>
      <vt:lpstr>PowerPoint 簡報</vt:lpstr>
      <vt:lpstr>Mail to S130 協助 F03/F08/F11 機台 新增1305站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E_RUNCARD 修改申請 - [新製程建立]</dc:title>
  <dc:creator>S210 WCChen3</dc:creator>
  <cp:lastModifiedBy>S210 WCChen3</cp:lastModifiedBy>
  <cp:revision>33</cp:revision>
  <dcterms:created xsi:type="dcterms:W3CDTF">2019-03-18T09:18:00Z</dcterms:created>
  <dcterms:modified xsi:type="dcterms:W3CDTF">2024-11-17T09:14:14Z</dcterms:modified>
</cp:coreProperties>
</file>