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  <p:sldMasterId id="2147484998" r:id="rId5"/>
  </p:sldMasterIdLst>
  <p:notesMasterIdLst>
    <p:notesMasterId r:id="rId36"/>
  </p:notesMasterIdLst>
  <p:handoutMasterIdLst>
    <p:handoutMasterId r:id="rId37"/>
  </p:handoutMasterIdLst>
  <p:sldIdLst>
    <p:sldId id="259" r:id="rId6"/>
    <p:sldId id="394" r:id="rId7"/>
    <p:sldId id="396" r:id="rId8"/>
    <p:sldId id="402" r:id="rId9"/>
    <p:sldId id="395" r:id="rId10"/>
    <p:sldId id="398" r:id="rId11"/>
    <p:sldId id="399" r:id="rId12"/>
    <p:sldId id="403" r:id="rId13"/>
    <p:sldId id="418" r:id="rId14"/>
    <p:sldId id="419" r:id="rId15"/>
    <p:sldId id="420" r:id="rId16"/>
    <p:sldId id="421" r:id="rId17"/>
    <p:sldId id="417" r:id="rId18"/>
    <p:sldId id="409" r:id="rId19"/>
    <p:sldId id="405" r:id="rId20"/>
    <p:sldId id="406" r:id="rId21"/>
    <p:sldId id="407" r:id="rId22"/>
    <p:sldId id="408" r:id="rId23"/>
    <p:sldId id="397" r:id="rId24"/>
    <p:sldId id="400" r:id="rId25"/>
    <p:sldId id="401" r:id="rId26"/>
    <p:sldId id="422" r:id="rId27"/>
    <p:sldId id="423" r:id="rId28"/>
    <p:sldId id="412" r:id="rId29"/>
    <p:sldId id="414" r:id="rId30"/>
    <p:sldId id="416" r:id="rId31"/>
    <p:sldId id="415" r:id="rId32"/>
    <p:sldId id="413" r:id="rId33"/>
    <p:sldId id="410" r:id="rId34"/>
    <p:sldId id="411" r:id="rId35"/>
  </p:sldIdLst>
  <p:sldSz cx="9144000" cy="6858000" type="screen4x3"/>
  <p:notesSz cx="7010400" cy="92964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77132F9-AE20-4B21-969C-FB43449C8871}">
          <p14:sldIdLst>
            <p14:sldId id="259"/>
            <p14:sldId id="394"/>
            <p14:sldId id="396"/>
            <p14:sldId id="402"/>
            <p14:sldId id="395"/>
            <p14:sldId id="398"/>
            <p14:sldId id="399"/>
            <p14:sldId id="403"/>
            <p14:sldId id="418"/>
            <p14:sldId id="419"/>
            <p14:sldId id="420"/>
            <p14:sldId id="421"/>
            <p14:sldId id="417"/>
            <p14:sldId id="409"/>
            <p14:sldId id="405"/>
            <p14:sldId id="406"/>
            <p14:sldId id="407"/>
            <p14:sldId id="408"/>
            <p14:sldId id="397"/>
            <p14:sldId id="400"/>
            <p14:sldId id="401"/>
            <p14:sldId id="422"/>
            <p14:sldId id="423"/>
            <p14:sldId id="412"/>
            <p14:sldId id="414"/>
            <p14:sldId id="416"/>
            <p14:sldId id="415"/>
            <p14:sldId id="413"/>
            <p14:sldId id="410"/>
            <p14:sldId id="4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FF"/>
    <a:srgbClr val="E6E6E6"/>
    <a:srgbClr val="3333FF"/>
    <a:srgbClr val="FF0066"/>
    <a:srgbClr val="000066"/>
    <a:srgbClr val="99FF66"/>
    <a:srgbClr val="0000FF"/>
    <a:srgbClr val="CCFFCC"/>
    <a:srgbClr val="0066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35" autoAdjust="0"/>
    <p:restoredTop sz="92857" autoAdjust="0"/>
  </p:normalViewPr>
  <p:slideViewPr>
    <p:cSldViewPr showGuides="1">
      <p:cViewPr varScale="1">
        <p:scale>
          <a:sx n="86" d="100"/>
          <a:sy n="86" d="100"/>
        </p:scale>
        <p:origin x="1956" y="90"/>
      </p:cViewPr>
      <p:guideLst>
        <p:guide orient="horz" pos="7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F92A73AD-8C45-46C6-AC61-9F30B1B2747C}" type="datetimeFigureOut">
              <a:rPr lang="zh-TW" altLang="en-US"/>
              <a:pPr>
                <a:defRPr/>
              </a:pPr>
              <a:t>2024/10/20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388281B5-71C3-458B-9B85-1B60A0241C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1600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94EDADB0-87F6-4398-807F-1B49ECE622D4}" type="datetimeFigureOut">
              <a:rPr lang="zh-TW" altLang="en-US"/>
              <a:pPr>
                <a:defRPr/>
              </a:pPr>
              <a:t>2024/10/20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15" tIns="47008" rIns="94015" bIns="47008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32" y="4415081"/>
            <a:ext cx="5608954" cy="4183537"/>
          </a:xfrm>
          <a:prstGeom prst="rect">
            <a:avLst/>
          </a:prstGeom>
        </p:spPr>
        <p:txBody>
          <a:bodyPr vert="horz" lIns="94015" tIns="47008" rIns="94015" bIns="47008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70570E2E-D8DC-4561-9036-3ABC8641FA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32764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2024/10/20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>
                <a:solidFill>
                  <a:prstClr val="black"/>
                </a:solidFill>
              </a:rPr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4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24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81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78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/>
              <a:pPr>
                <a:defRPr/>
              </a:pPr>
              <a:t>2024/10/20</a:t>
            </a:fld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966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72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433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106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96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4" r:id="rId1"/>
    <p:sldLayoutId id="2147484995" r:id="rId2"/>
    <p:sldLayoutId id="2147484996" r:id="rId3"/>
    <p:sldLayoutId id="2147484992" r:id="rId4"/>
    <p:sldLayoutId id="214748499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9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9" r:id="rId1"/>
    <p:sldLayoutId id="2147485000" r:id="rId2"/>
    <p:sldLayoutId id="2147485001" r:id="rId3"/>
    <p:sldLayoutId id="2147485002" r:id="rId4"/>
    <p:sldLayoutId id="2147485003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\\nthccimnas01\S000\DeptShare\S200\2024%20Wc%20&#20132;&#25509;\HRR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\\nthccimnas01\S000\DeptShare\S200\2024%20Wc%20&#20132;&#25509;\HRR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\\nthccimnas01\S000\DeptShare\S200\2024%20Wc%20&#20132;&#25509;\HRR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0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95536" y="1844824"/>
            <a:ext cx="8352928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sz="2800" dirty="0"/>
              <a:t>HR-Rs trend by entity</a:t>
            </a:r>
            <a:r>
              <a:rPr kumimoji="0" lang="zh-TW" altLang="en-US" sz="2800" dirty="0"/>
              <a:t> 操作方式</a:t>
            </a:r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397987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80556A-B853-798B-E616-57C193326F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9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3037407-A012-F181-1604-9AF47E4F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105243-1A2F-E1DB-B860-B85B464E5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58" y="2104840"/>
            <a:ext cx="7230484" cy="26483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DEA493D-E1F0-5896-45CD-FF34FF6C03C4}"/>
              </a:ext>
            </a:extLst>
          </p:cNvPr>
          <p:cNvSpPr/>
          <p:nvPr/>
        </p:nvSpPr>
        <p:spPr>
          <a:xfrm>
            <a:off x="971600" y="4365103"/>
            <a:ext cx="3888432" cy="2193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934726A-3F57-96C7-7AB2-D55018FB4EAE}"/>
              </a:ext>
            </a:extLst>
          </p:cNvPr>
          <p:cNvSpPr txBox="1"/>
          <p:nvPr/>
        </p:nvSpPr>
        <p:spPr>
          <a:xfrm>
            <a:off x="671521" y="5127499"/>
            <a:ext cx="720359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b="1" dirty="0"/>
              <a:t>開啟後會自動執行巨集指令</a:t>
            </a:r>
            <a:endParaRPr lang="en-US" altLang="zh-TW" b="1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66A976E-6C08-6F58-4670-C8EC241EE142}"/>
              </a:ext>
            </a:extLst>
          </p:cNvPr>
          <p:cNvCxnSpPr>
            <a:cxnSpLocks/>
          </p:cNvCxnSpPr>
          <p:nvPr/>
        </p:nvCxnSpPr>
        <p:spPr>
          <a:xfrm flipV="1">
            <a:off x="818332" y="4645745"/>
            <a:ext cx="450552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891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992FBE6-E665-E508-6E15-011250BA26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10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1FD4572-0ECA-76FC-4D93-EC4C061E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3B9E11F-2608-FE2D-FD86-077667CB2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60647"/>
            <a:ext cx="3862013" cy="656272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0A5344C-0271-6D6E-5BF4-EF09D66FBD0C}"/>
              </a:ext>
            </a:extLst>
          </p:cNvPr>
          <p:cNvSpPr/>
          <p:nvPr/>
        </p:nvSpPr>
        <p:spPr>
          <a:xfrm>
            <a:off x="1331640" y="1052737"/>
            <a:ext cx="2592288" cy="55446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8573EC-93C3-272F-EE8A-7749EB29F3BA}"/>
              </a:ext>
            </a:extLst>
          </p:cNvPr>
          <p:cNvSpPr txBox="1"/>
          <p:nvPr/>
        </p:nvSpPr>
        <p:spPr>
          <a:xfrm>
            <a:off x="5386031" y="1876182"/>
            <a:ext cx="242632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b="1" dirty="0"/>
              <a:t>巨集指令的所有查詢</a:t>
            </a:r>
            <a:endParaRPr lang="en-US" altLang="zh-TW" b="1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9E9C664-6858-FCE9-9254-6443A33D9F39}"/>
              </a:ext>
            </a:extLst>
          </p:cNvPr>
          <p:cNvCxnSpPr>
            <a:cxnSpLocks/>
          </p:cNvCxnSpPr>
          <p:nvPr/>
        </p:nvCxnSpPr>
        <p:spPr>
          <a:xfrm flipH="1">
            <a:off x="4043477" y="2245514"/>
            <a:ext cx="1342554" cy="5045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820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2F4587-106F-0450-ACE1-33A05804FC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11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AFD4155-7D03-E1BF-A89C-E58FE7FB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5584AA-EADC-07C6-BE3D-ABBB58A82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569932"/>
            <a:ext cx="3915321" cy="622069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8C9F83C-35C0-F299-696E-FD18B3D2555F}"/>
              </a:ext>
            </a:extLst>
          </p:cNvPr>
          <p:cNvSpPr/>
          <p:nvPr/>
        </p:nvSpPr>
        <p:spPr>
          <a:xfrm>
            <a:off x="755576" y="1063887"/>
            <a:ext cx="3771305" cy="5726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CC63DC1-D047-D1BC-CF6E-F113227BC468}"/>
              </a:ext>
            </a:extLst>
          </p:cNvPr>
          <p:cNvSpPr txBox="1"/>
          <p:nvPr/>
        </p:nvSpPr>
        <p:spPr>
          <a:xfrm>
            <a:off x="5386031" y="1876182"/>
            <a:ext cx="242632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b="1" dirty="0"/>
              <a:t>Access</a:t>
            </a:r>
            <a:r>
              <a:rPr lang="zh-TW" altLang="en-US" b="1" dirty="0"/>
              <a:t> 的所有查詢</a:t>
            </a:r>
            <a:endParaRPr lang="en-US" altLang="zh-TW" b="1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8466E62-9D04-A62C-1A48-1464D7C396DF}"/>
              </a:ext>
            </a:extLst>
          </p:cNvPr>
          <p:cNvCxnSpPr>
            <a:cxnSpLocks/>
          </p:cNvCxnSpPr>
          <p:nvPr/>
        </p:nvCxnSpPr>
        <p:spPr>
          <a:xfrm flipH="1">
            <a:off x="4043477" y="2245514"/>
            <a:ext cx="1342554" cy="5045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859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12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95536" y="1844824"/>
            <a:ext cx="8352928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sz="2800" dirty="0"/>
              <a:t>HR-Rs trend by entity</a:t>
            </a:r>
            <a:r>
              <a:rPr kumimoji="0" lang="zh-TW" altLang="en-US" sz="2800" dirty="0"/>
              <a:t> </a:t>
            </a:r>
            <a:r>
              <a:rPr kumimoji="0" lang="en-US" altLang="zh-TW" sz="2800" dirty="0"/>
              <a:t>“PowerPoint” </a:t>
            </a:r>
            <a:r>
              <a:rPr kumimoji="0" lang="zh-TW" altLang="en-US" sz="2800" dirty="0"/>
              <a:t>操作方式</a:t>
            </a:r>
          </a:p>
        </p:txBody>
      </p:sp>
    </p:spTree>
    <p:extLst>
      <p:ext uri="{BB962C8B-B14F-4D97-AF65-F5344CB8AC3E}">
        <p14:creationId xmlns:p14="http://schemas.microsoft.com/office/powerpoint/2010/main" val="3697440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E15D7E68-F2AE-A865-5E87-102D77403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403" y="2425236"/>
            <a:ext cx="6496957" cy="2191056"/>
          </a:xfrm>
          <a:prstGeom prst="rect">
            <a:avLst/>
          </a:prstGeom>
        </p:spPr>
      </p:pic>
      <p:sp>
        <p:nvSpPr>
          <p:cNvPr id="2" name="Rectangle 36">
            <a:extLst>
              <a:ext uri="{FF2B5EF4-FFF2-40B4-BE49-F238E27FC236}">
                <a16:creationId xmlns:a16="http://schemas.microsoft.com/office/drawing/2014/main" id="{E8F166BA-F04A-7CEF-5484-7AF5D3D84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1247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89">
            <a:extLst>
              <a:ext uri="{FF2B5EF4-FFF2-40B4-BE49-F238E27FC236}">
                <a16:creationId xmlns:a16="http://schemas.microsoft.com/office/drawing/2014/main" id="{B835D175-357E-0F35-C7DE-2909BA82D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806A5E-4ED6-0575-C619-688306B81181}"/>
              </a:ext>
            </a:extLst>
          </p:cNvPr>
          <p:cNvSpPr txBox="1"/>
          <p:nvPr/>
        </p:nvSpPr>
        <p:spPr>
          <a:xfrm>
            <a:off x="899592" y="1201174"/>
            <a:ext cx="7992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file"/>
              </a:rPr>
              <a:t>\\nthccimnas01\S000\DeptShare\S200\2024 </a:t>
            </a:r>
            <a:r>
              <a:rPr lang="en-US" dirty="0" err="1">
                <a:hlinkClick r:id="rId3" action="ppaction://hlinkfile"/>
              </a:rPr>
              <a:t>Wc</a:t>
            </a:r>
            <a:r>
              <a:rPr lang="en-US" dirty="0">
                <a:hlinkClick r:id="rId3" action="ppaction://hlinkfile"/>
              </a:rPr>
              <a:t> </a:t>
            </a:r>
            <a:r>
              <a:rPr lang="en-US" dirty="0" err="1">
                <a:hlinkClick r:id="rId3" action="ppaction://hlinkfile"/>
              </a:rPr>
              <a:t>交接</a:t>
            </a:r>
            <a:r>
              <a:rPr lang="en-US" dirty="0">
                <a:hlinkClick r:id="rId3" action="ppaction://hlinkfile"/>
              </a:rPr>
              <a:t>\HRRS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703663-BFBE-AB28-64B8-0ED35137DFD6}"/>
              </a:ext>
            </a:extLst>
          </p:cNvPr>
          <p:cNvSpPr/>
          <p:nvPr/>
        </p:nvSpPr>
        <p:spPr>
          <a:xfrm>
            <a:off x="1556916" y="3425258"/>
            <a:ext cx="6255444" cy="1191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3C88C70-6185-531C-0F8F-FAA2BAA12913}"/>
              </a:ext>
            </a:extLst>
          </p:cNvPr>
          <p:cNvSpPr txBox="1"/>
          <p:nvPr/>
        </p:nvSpPr>
        <p:spPr>
          <a:xfrm>
            <a:off x="1256837" y="5159294"/>
            <a:ext cx="720359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b="1" dirty="0"/>
              <a:t>開啟 </a:t>
            </a:r>
            <a:r>
              <a:rPr lang="en-US" altLang="zh-TW" b="1" dirty="0"/>
              <a:t>HR-List-1.15k.xlsm </a:t>
            </a:r>
            <a:r>
              <a:rPr lang="zh-TW" altLang="en-US" b="1" dirty="0"/>
              <a:t>及 </a:t>
            </a:r>
            <a:r>
              <a:rPr lang="en-US" altLang="zh-TW" b="1" dirty="0"/>
              <a:t>HR-Rs trend by entity 1131007.pptx </a:t>
            </a:r>
            <a:r>
              <a:rPr lang="zh-TW" altLang="en-US" b="1" dirty="0"/>
              <a:t>兩檔案 </a:t>
            </a:r>
            <a:endParaRPr lang="en-US" altLang="zh-TW" b="1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F4AE44D-2463-C495-8524-C72B35D2553E}"/>
              </a:ext>
            </a:extLst>
          </p:cNvPr>
          <p:cNvCxnSpPr>
            <a:cxnSpLocks/>
          </p:cNvCxnSpPr>
          <p:nvPr/>
        </p:nvCxnSpPr>
        <p:spPr>
          <a:xfrm flipV="1">
            <a:off x="1403648" y="4509120"/>
            <a:ext cx="375040" cy="6724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標題 2">
            <a:extLst>
              <a:ext uri="{FF2B5EF4-FFF2-40B4-BE49-F238E27FC236}">
                <a16:creationId xmlns:a16="http://schemas.microsoft.com/office/drawing/2014/main" id="{15399ABD-11A9-B50F-8CFD-360FA546F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</p:spPr>
        <p:txBody>
          <a:bodyPr/>
          <a:lstStyle/>
          <a:p>
            <a:r>
              <a:rPr lang="zh-TW" altLang="en-US" dirty="0"/>
              <a:t>將檔案複製至您的電腦同一位置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261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28310E4-3465-9EF0-86B2-AB2B484CD6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9146D72-0682-1687-EE62-5246C6AA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400" dirty="0"/>
              <a:t>開啟 </a:t>
            </a:r>
            <a:r>
              <a:rPr lang="en-US" altLang="zh-TW" sz="2400" b="1" dirty="0"/>
              <a:t>HR-List-1.15k.xlsm </a:t>
            </a:r>
            <a:r>
              <a:rPr lang="zh-TW" altLang="en-US" sz="2400" b="1" dirty="0"/>
              <a:t>檔案</a:t>
            </a:r>
            <a:r>
              <a:rPr lang="zh-TW" altLang="en-US" sz="2400" dirty="0"/>
              <a:t> </a:t>
            </a:r>
            <a:endParaRPr lang="en-US" sz="2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AF80430-CCC2-9652-3A6C-C7853463C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67" y="908720"/>
            <a:ext cx="8707065" cy="58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76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50DC5E18-7841-F622-E1A0-AF96EEE5F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51" y="1677174"/>
            <a:ext cx="5058481" cy="4686954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ACDB206-BBEC-D192-BB9B-1BA0ECC38F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A180371-5CCF-592A-B6E4-041D389DD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4664"/>
            <a:ext cx="8352928" cy="504056"/>
          </a:xfrm>
        </p:spPr>
        <p:txBody>
          <a:bodyPr/>
          <a:lstStyle/>
          <a:p>
            <a:r>
              <a:rPr lang="zh-TW" altLang="en-US" dirty="0"/>
              <a:t>開啟 </a:t>
            </a:r>
            <a:r>
              <a:rPr lang="en-US" altLang="zh-TW" b="1" dirty="0"/>
              <a:t>HR-Rs trend by entity 1131007.pptx</a:t>
            </a:r>
            <a:r>
              <a:rPr lang="zh-TW" altLang="en-US" b="1" dirty="0"/>
              <a:t> 檔案</a:t>
            </a:r>
            <a:r>
              <a:rPr lang="zh-TW" altLang="en-US" dirty="0"/>
              <a:t> 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DA0ADE-9DB4-0437-EA41-4C5427874C21}"/>
              </a:ext>
            </a:extLst>
          </p:cNvPr>
          <p:cNvSpPr/>
          <p:nvPr/>
        </p:nvSpPr>
        <p:spPr>
          <a:xfrm>
            <a:off x="5674753" y="5917631"/>
            <a:ext cx="85771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61FEF53-16DF-7F04-BD3F-515303B999C3}"/>
              </a:ext>
            </a:extLst>
          </p:cNvPr>
          <p:cNvCxnSpPr>
            <a:cxnSpLocks/>
          </p:cNvCxnSpPr>
          <p:nvPr/>
        </p:nvCxnSpPr>
        <p:spPr>
          <a:xfrm flipH="1">
            <a:off x="6333549" y="4878452"/>
            <a:ext cx="902747" cy="9067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CB967506-CD7F-3999-5614-307E6D479A3B}"/>
              </a:ext>
            </a:extLst>
          </p:cNvPr>
          <p:cNvSpPr txBox="1"/>
          <p:nvPr/>
        </p:nvSpPr>
        <p:spPr>
          <a:xfrm>
            <a:off x="6882712" y="4509120"/>
            <a:ext cx="1281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 取消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24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2E1D346-4C01-F4C3-B915-A112C2138B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1436934-0A54-74F3-4AE9-279E83EC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刪除 </a:t>
            </a:r>
            <a:r>
              <a:rPr lang="en-US" altLang="zh-TW" dirty="0"/>
              <a:t>page:3</a:t>
            </a:r>
            <a:r>
              <a:rPr lang="zh-TW" altLang="en-US" dirty="0"/>
              <a:t> </a:t>
            </a:r>
            <a:r>
              <a:rPr lang="en-US" altLang="zh-TW" b="1" dirty="0"/>
              <a:t>HR-Rs trend by entity</a:t>
            </a:r>
            <a:r>
              <a:rPr lang="zh-TW" altLang="en-US" b="1" dirty="0"/>
              <a:t> </a:t>
            </a:r>
            <a:r>
              <a:rPr lang="zh-TW" altLang="en-US" dirty="0"/>
              <a:t>原有 圖表</a:t>
            </a:r>
            <a:r>
              <a:rPr lang="en-US" altLang="zh-TW" dirty="0"/>
              <a:t> 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905A3D2-FB42-542E-0A34-2ECD2DB70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31" y="888792"/>
            <a:ext cx="7792537" cy="59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22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DD02E78-E93B-30B6-F8B3-FC9C8B3E4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0" y="908720"/>
            <a:ext cx="8697539" cy="5873548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8B95BA7-2A55-0402-F80B-0368640850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0CA0E5A-564E-51DE-5CEF-A5BECAC5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複製 </a:t>
            </a:r>
            <a:r>
              <a:rPr lang="en-US" altLang="zh-TW" dirty="0"/>
              <a:t>Excel</a:t>
            </a:r>
            <a:r>
              <a:rPr lang="zh-TW" altLang="en-US" dirty="0"/>
              <a:t> </a:t>
            </a:r>
            <a:r>
              <a:rPr lang="en-US" altLang="zh-TW" dirty="0"/>
              <a:t>1.15K_W</a:t>
            </a:r>
            <a:r>
              <a:rPr lang="zh-TW" altLang="en-US" dirty="0"/>
              <a:t> 圖表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8E8D58-2F79-3D73-505D-D47335ED2AE4}"/>
              </a:ext>
            </a:extLst>
          </p:cNvPr>
          <p:cNvSpPr/>
          <p:nvPr/>
        </p:nvSpPr>
        <p:spPr>
          <a:xfrm>
            <a:off x="2661237" y="6537241"/>
            <a:ext cx="85771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D672F4C-4658-F9CE-024B-3FA567C8C5D1}"/>
              </a:ext>
            </a:extLst>
          </p:cNvPr>
          <p:cNvCxnSpPr>
            <a:cxnSpLocks/>
          </p:cNvCxnSpPr>
          <p:nvPr/>
        </p:nvCxnSpPr>
        <p:spPr>
          <a:xfrm flipH="1">
            <a:off x="6948264" y="5244360"/>
            <a:ext cx="637348" cy="8173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D4B5B02-BC94-0EE5-A132-85F6CD6161A6}"/>
              </a:ext>
            </a:extLst>
          </p:cNvPr>
          <p:cNvSpPr txBox="1"/>
          <p:nvPr/>
        </p:nvSpPr>
        <p:spPr>
          <a:xfrm>
            <a:off x="6948264" y="4736337"/>
            <a:ext cx="1102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ighlight>
                  <a:srgbClr val="E6E6E6"/>
                </a:highlight>
              </a:rPr>
              <a:t>1.15K_W</a:t>
            </a:r>
            <a:endParaRPr lang="en-US" dirty="0">
              <a:highlight>
                <a:srgbClr val="E6E6E6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01514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BF0D7D5-9CB4-E901-E00B-4AB29823A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99089"/>
            <a:ext cx="7783011" cy="4429743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3E9DF49-D0EA-5A7D-64A6-C0C7D09C58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18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CF85E46-6F1B-10BE-5190-3AEBDFFDD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400" dirty="0"/>
              <a:t>選擇性貼上於 </a:t>
            </a:r>
            <a:r>
              <a:rPr lang="en-US" altLang="zh-TW" sz="2400" dirty="0"/>
              <a:t>PowerPoint</a:t>
            </a:r>
            <a:r>
              <a:rPr lang="zh-TW" altLang="en-US" sz="2400" dirty="0"/>
              <a:t> </a:t>
            </a:r>
            <a:r>
              <a:rPr lang="en-US" altLang="zh-TW" sz="2400" dirty="0"/>
              <a:t>“HR-Rs trend by entity”</a:t>
            </a:r>
            <a:r>
              <a:rPr lang="zh-TW" altLang="en-US" sz="2400" dirty="0"/>
              <a:t> 上</a:t>
            </a:r>
            <a:r>
              <a:rPr lang="en-US" altLang="zh-TW" sz="2400" dirty="0"/>
              <a:t> </a:t>
            </a:r>
            <a:br>
              <a:rPr lang="en-US" altLang="zh-TW" sz="2400" dirty="0"/>
            </a:br>
            <a:endParaRPr 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706A63-5375-E997-CC2F-CA4665145252}"/>
              </a:ext>
            </a:extLst>
          </p:cNvPr>
          <p:cNvSpPr/>
          <p:nvPr/>
        </p:nvSpPr>
        <p:spPr>
          <a:xfrm>
            <a:off x="5518232" y="5263416"/>
            <a:ext cx="934506" cy="366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206C451-8ECA-0778-EFE1-5A03E964A59E}"/>
              </a:ext>
            </a:extLst>
          </p:cNvPr>
          <p:cNvCxnSpPr>
            <a:cxnSpLocks/>
          </p:cNvCxnSpPr>
          <p:nvPr/>
        </p:nvCxnSpPr>
        <p:spPr>
          <a:xfrm flipH="1">
            <a:off x="6221632" y="4302388"/>
            <a:ext cx="902747" cy="9067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B2783D3-FC10-47A6-039C-C8B9AFD29BAD}"/>
              </a:ext>
            </a:extLst>
          </p:cNvPr>
          <p:cNvSpPr txBox="1"/>
          <p:nvPr/>
        </p:nvSpPr>
        <p:spPr>
          <a:xfrm>
            <a:off x="6770795" y="3933056"/>
            <a:ext cx="1281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 確定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4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E15D7E68-F2AE-A865-5E87-102D77403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403" y="2425236"/>
            <a:ext cx="6496957" cy="2191056"/>
          </a:xfrm>
          <a:prstGeom prst="rect">
            <a:avLst/>
          </a:prstGeom>
        </p:spPr>
      </p:pic>
      <p:sp>
        <p:nvSpPr>
          <p:cNvPr id="2" name="Rectangle 36">
            <a:extLst>
              <a:ext uri="{FF2B5EF4-FFF2-40B4-BE49-F238E27FC236}">
                <a16:creationId xmlns:a16="http://schemas.microsoft.com/office/drawing/2014/main" id="{E8F166BA-F04A-7CEF-5484-7AF5D3D84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1247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89">
            <a:extLst>
              <a:ext uri="{FF2B5EF4-FFF2-40B4-BE49-F238E27FC236}">
                <a16:creationId xmlns:a16="http://schemas.microsoft.com/office/drawing/2014/main" id="{B835D175-357E-0F35-C7DE-2909BA82D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806A5E-4ED6-0575-C619-688306B81181}"/>
              </a:ext>
            </a:extLst>
          </p:cNvPr>
          <p:cNvSpPr txBox="1"/>
          <p:nvPr/>
        </p:nvSpPr>
        <p:spPr>
          <a:xfrm>
            <a:off x="899592" y="1201174"/>
            <a:ext cx="7992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file"/>
              </a:rPr>
              <a:t>\\nthccimnas01\S000\DeptShare\S200\2024 </a:t>
            </a:r>
            <a:r>
              <a:rPr lang="en-US" dirty="0" err="1">
                <a:hlinkClick r:id="rId3" action="ppaction://hlinkfile"/>
              </a:rPr>
              <a:t>Wc</a:t>
            </a:r>
            <a:r>
              <a:rPr lang="en-US" dirty="0">
                <a:hlinkClick r:id="rId3" action="ppaction://hlinkfile"/>
              </a:rPr>
              <a:t> </a:t>
            </a:r>
            <a:r>
              <a:rPr lang="en-US" dirty="0" err="1">
                <a:hlinkClick r:id="rId3" action="ppaction://hlinkfile"/>
              </a:rPr>
              <a:t>交接</a:t>
            </a:r>
            <a:r>
              <a:rPr lang="en-US" dirty="0">
                <a:hlinkClick r:id="rId3" action="ppaction://hlinkfile"/>
              </a:rPr>
              <a:t>\HRRS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703663-BFBE-AB28-64B8-0ED35137DFD6}"/>
              </a:ext>
            </a:extLst>
          </p:cNvPr>
          <p:cNvSpPr/>
          <p:nvPr/>
        </p:nvSpPr>
        <p:spPr>
          <a:xfrm>
            <a:off x="1556916" y="3425258"/>
            <a:ext cx="6255444" cy="1191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3C88C70-6185-531C-0F8F-FAA2BAA12913}"/>
              </a:ext>
            </a:extLst>
          </p:cNvPr>
          <p:cNvSpPr txBox="1"/>
          <p:nvPr/>
        </p:nvSpPr>
        <p:spPr>
          <a:xfrm>
            <a:off x="1256837" y="5159294"/>
            <a:ext cx="610847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b="1" dirty="0"/>
              <a:t>開啟 </a:t>
            </a:r>
            <a:r>
              <a:rPr lang="en-US" altLang="zh-TW" b="1" dirty="0"/>
              <a:t>HR-List-1.15k.xlsm</a:t>
            </a:r>
            <a:r>
              <a:rPr lang="zh-TW" altLang="en-US" b="1" dirty="0"/>
              <a:t> 及 </a:t>
            </a:r>
            <a:r>
              <a:rPr lang="en-US" altLang="zh-TW" b="1" dirty="0"/>
              <a:t>HR-List-1.15k.xlsm</a:t>
            </a:r>
            <a:r>
              <a:rPr lang="zh-TW" altLang="en-US" b="1" dirty="0"/>
              <a:t> 兩檔案 </a:t>
            </a:r>
            <a:endParaRPr lang="en-US" altLang="zh-TW" b="1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F4AE44D-2463-C495-8524-C72B35D2553E}"/>
              </a:ext>
            </a:extLst>
          </p:cNvPr>
          <p:cNvCxnSpPr>
            <a:cxnSpLocks/>
          </p:cNvCxnSpPr>
          <p:nvPr/>
        </p:nvCxnSpPr>
        <p:spPr>
          <a:xfrm flipV="1">
            <a:off x="1403648" y="4087044"/>
            <a:ext cx="432048" cy="10945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標題 2">
            <a:extLst>
              <a:ext uri="{FF2B5EF4-FFF2-40B4-BE49-F238E27FC236}">
                <a16:creationId xmlns:a16="http://schemas.microsoft.com/office/drawing/2014/main" id="{15399ABD-11A9-B50F-8CFD-360FA546F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</p:spPr>
        <p:txBody>
          <a:bodyPr/>
          <a:lstStyle/>
          <a:p>
            <a:r>
              <a:rPr lang="zh-TW" altLang="en-US" dirty="0"/>
              <a:t>將檔案複製至您的電腦同一位置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00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846314F-499E-C7C1-CFAD-21370BAC94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19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40CEDD5-2003-8081-5F84-777D3922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完成 </a:t>
            </a:r>
            <a:r>
              <a:rPr lang="en-US" altLang="zh-TW" dirty="0"/>
              <a:t>HR-Rs trend by entity</a:t>
            </a:r>
            <a:r>
              <a:rPr lang="zh-TW" altLang="en-US" dirty="0"/>
              <a:t> </a:t>
            </a:r>
            <a:r>
              <a:rPr lang="en-US" altLang="zh-TW" dirty="0"/>
              <a:t>“1.15K”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0F950BE-16ED-BC43-D8E2-0FAB6A891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52" y="983454"/>
            <a:ext cx="7830643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77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7ACF709-B791-6640-7F62-E017D69C13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20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4E5A0F5-84FF-9B2A-46DB-BDE9BE4D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依 </a:t>
            </a:r>
            <a:r>
              <a:rPr lang="en-US" altLang="zh-TW" dirty="0"/>
              <a:t>page:11 </a:t>
            </a:r>
            <a:r>
              <a:rPr lang="zh-TW" altLang="en-US" dirty="0"/>
              <a:t>及 </a:t>
            </a:r>
            <a:r>
              <a:rPr lang="en-US" altLang="zh-TW" dirty="0"/>
              <a:t>page:12,13</a:t>
            </a:r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5E8CF79-6747-B214-56F2-9F3BC803F979}"/>
              </a:ext>
            </a:extLst>
          </p:cNvPr>
          <p:cNvSpPr txBox="1"/>
          <p:nvPr/>
        </p:nvSpPr>
        <p:spPr>
          <a:xfrm>
            <a:off x="971600" y="1196752"/>
            <a:ext cx="684076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依此檔 </a:t>
            </a:r>
            <a:r>
              <a:rPr lang="en-US" altLang="zh-TW" b="1" dirty="0">
                <a:solidFill>
                  <a:srgbClr val="FF0000"/>
                </a:solidFill>
              </a:rPr>
              <a:t>page:11</a:t>
            </a:r>
            <a:r>
              <a:rPr lang="zh-TW" altLang="en-US" b="1" dirty="0">
                <a:solidFill>
                  <a:srgbClr val="FF0000"/>
                </a:solidFill>
              </a:rPr>
              <a:t> 作法</a:t>
            </a:r>
            <a:endParaRPr lang="en-US" altLang="zh-TW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刪除 </a:t>
            </a:r>
            <a:endParaRPr lang="en-US" altLang="zh-TW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Page:4 1.15K</a:t>
            </a:r>
          </a:p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Page:5 1.15K</a:t>
            </a:r>
          </a:p>
          <a:p>
            <a:r>
              <a:rPr lang="zh-TW" altLang="en-US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至</a:t>
            </a:r>
            <a:endParaRPr lang="en-US" altLang="zh-TW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Page:25 10K </a:t>
            </a:r>
            <a:endParaRPr lang="en-US" altLang="zh-TW" dirty="0"/>
          </a:p>
          <a:p>
            <a:endParaRPr lang="en-US" altLang="zh-TW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依此檔 </a:t>
            </a:r>
            <a:r>
              <a:rPr lang="en-US" altLang="zh-TW" b="1" dirty="0">
                <a:solidFill>
                  <a:srgbClr val="FF0000"/>
                </a:solidFill>
              </a:rPr>
              <a:t>page:12,13</a:t>
            </a:r>
            <a:r>
              <a:rPr lang="zh-TW" altLang="en-US" b="1" dirty="0">
                <a:solidFill>
                  <a:srgbClr val="FF0000"/>
                </a:solidFill>
              </a:rPr>
              <a:t> 作法</a:t>
            </a:r>
            <a:endParaRPr lang="en-US" altLang="zh-TW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複製</a:t>
            </a:r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dirty="0"/>
          </a:p>
          <a:p>
            <a:r>
              <a:rPr lang="zh-TW" altLang="en-US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複製 </a:t>
            </a:r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Excel 1.15K_W-1</a:t>
            </a:r>
          </a:p>
          <a:p>
            <a:r>
              <a:rPr lang="zh-TW" altLang="en-US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複製 </a:t>
            </a:r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Excel 1.15K_W_1</a:t>
            </a:r>
          </a:p>
          <a:p>
            <a:r>
              <a:rPr lang="zh-TW" altLang="en-US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至</a:t>
            </a:r>
            <a:endParaRPr lang="en-US" altLang="zh-TW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複製 </a:t>
            </a:r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Excel 10K_W-1</a:t>
            </a:r>
          </a:p>
          <a:p>
            <a:endParaRPr lang="en-US" altLang="zh-TW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依序完成 </a:t>
            </a:r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“HR-Rs trend by entity 1131007.pptx”</a:t>
            </a:r>
          </a:p>
          <a:p>
            <a:endParaRPr lang="zh-TW" altLang="en-US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7648B72E-6A9B-86FA-377F-71D37F148B68}"/>
              </a:ext>
            </a:extLst>
          </p:cNvPr>
          <p:cNvSpPr txBox="1">
            <a:spLocks/>
          </p:cNvSpPr>
          <p:nvPr/>
        </p:nvSpPr>
        <p:spPr>
          <a:xfrm>
            <a:off x="430148" y="5868106"/>
            <a:ext cx="8229600" cy="50405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 baseline="0">
                <a:solidFill>
                  <a:srgbClr val="D006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r>
              <a:rPr kumimoji="0" lang="en-US" altLang="zh-TW" dirty="0"/>
              <a:t>PS:</a:t>
            </a:r>
            <a:r>
              <a:rPr kumimoji="0" lang="zh-TW" altLang="en-US" dirty="0"/>
              <a:t> 前面均是前置作業只需做一次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76665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21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95536" y="1844824"/>
            <a:ext cx="8352928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sz="2800" dirty="0"/>
              <a:t>HR-Rs trend by entity</a:t>
            </a:r>
            <a:r>
              <a:rPr kumimoji="0" lang="zh-TW" altLang="en-US" sz="2800" dirty="0"/>
              <a:t> 操作方式</a:t>
            </a:r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2454082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E15D7E68-F2AE-A865-5E87-102D77403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521" y="1862960"/>
            <a:ext cx="6496957" cy="2191056"/>
          </a:xfrm>
          <a:prstGeom prst="rect">
            <a:avLst/>
          </a:prstGeom>
        </p:spPr>
      </p:pic>
      <p:sp>
        <p:nvSpPr>
          <p:cNvPr id="2" name="Rectangle 36">
            <a:extLst>
              <a:ext uri="{FF2B5EF4-FFF2-40B4-BE49-F238E27FC236}">
                <a16:creationId xmlns:a16="http://schemas.microsoft.com/office/drawing/2014/main" id="{E8F166BA-F04A-7CEF-5484-7AF5D3D84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1247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89">
            <a:extLst>
              <a:ext uri="{FF2B5EF4-FFF2-40B4-BE49-F238E27FC236}">
                <a16:creationId xmlns:a16="http://schemas.microsoft.com/office/drawing/2014/main" id="{B835D175-357E-0F35-C7DE-2909BA82D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703663-BFBE-AB28-64B8-0ED35137DFD6}"/>
              </a:ext>
            </a:extLst>
          </p:cNvPr>
          <p:cNvSpPr/>
          <p:nvPr/>
        </p:nvSpPr>
        <p:spPr>
          <a:xfrm>
            <a:off x="1442034" y="2862982"/>
            <a:ext cx="6255444" cy="1191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3C88C70-6185-531C-0F8F-FAA2BAA12913}"/>
              </a:ext>
            </a:extLst>
          </p:cNvPr>
          <p:cNvSpPr txBox="1"/>
          <p:nvPr/>
        </p:nvSpPr>
        <p:spPr>
          <a:xfrm>
            <a:off x="1141955" y="4597018"/>
            <a:ext cx="720359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b="1" dirty="0"/>
              <a:t>開啟 </a:t>
            </a:r>
            <a:r>
              <a:rPr lang="en-US" altLang="zh-TW" b="1" dirty="0"/>
              <a:t>Database.accdb</a:t>
            </a:r>
            <a:r>
              <a:rPr lang="zh-TW" altLang="en-US" b="1" dirty="0"/>
              <a:t> 檔案 </a:t>
            </a:r>
            <a:endParaRPr lang="en-US" altLang="zh-TW" b="1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F4AE44D-2463-C495-8524-C72B35D2553E}"/>
              </a:ext>
            </a:extLst>
          </p:cNvPr>
          <p:cNvCxnSpPr>
            <a:cxnSpLocks/>
          </p:cNvCxnSpPr>
          <p:nvPr/>
        </p:nvCxnSpPr>
        <p:spPr>
          <a:xfrm flipV="1">
            <a:off x="1288766" y="3298772"/>
            <a:ext cx="432048" cy="13205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標題 2">
            <a:extLst>
              <a:ext uri="{FF2B5EF4-FFF2-40B4-BE49-F238E27FC236}">
                <a16:creationId xmlns:a16="http://schemas.microsoft.com/office/drawing/2014/main" id="{15399ABD-11A9-B50F-8CFD-360FA546F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</p:spPr>
        <p:txBody>
          <a:bodyPr/>
          <a:lstStyle/>
          <a:p>
            <a:r>
              <a:rPr lang="zh-TW" altLang="en-US" dirty="0"/>
              <a:t>開啟您的電腦 </a:t>
            </a:r>
            <a:r>
              <a:rPr lang="en-US" altLang="zh-TW" b="1" dirty="0"/>
              <a:t>.accdb</a:t>
            </a:r>
            <a:r>
              <a:rPr lang="zh-TW" altLang="en-US" b="1" dirty="0"/>
              <a:t> </a:t>
            </a:r>
            <a:r>
              <a:rPr lang="zh-TW" altLang="en-US" dirty="0"/>
              <a:t>檔案</a:t>
            </a:r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B9294B0-950E-D644-7EF6-D806219F3594}"/>
              </a:ext>
            </a:extLst>
          </p:cNvPr>
          <p:cNvSpPr txBox="1"/>
          <p:nvPr/>
        </p:nvSpPr>
        <p:spPr>
          <a:xfrm>
            <a:off x="1156554" y="5170980"/>
            <a:ext cx="720359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b="1" dirty="0"/>
              <a:t>執行兩次 開啟 </a:t>
            </a:r>
            <a:r>
              <a:rPr lang="en-US" altLang="zh-TW" b="1" dirty="0"/>
              <a:t>Database.accdb</a:t>
            </a:r>
            <a:r>
              <a:rPr lang="zh-TW" altLang="en-US" b="1" dirty="0"/>
              <a:t> 檔案 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3682829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A7D3055-B866-ACB1-D22D-A3A6AB5AE2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80BE55-84F0-7C4C-E801-3F13ACEF2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403" y="2425236"/>
            <a:ext cx="6496957" cy="219105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4DDE54C-8D2A-4680-B321-3DED16C620C8}"/>
              </a:ext>
            </a:extLst>
          </p:cNvPr>
          <p:cNvSpPr/>
          <p:nvPr/>
        </p:nvSpPr>
        <p:spPr>
          <a:xfrm>
            <a:off x="1556916" y="3425258"/>
            <a:ext cx="6255444" cy="1191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C914C44-93E3-686C-4F3A-354FEACBA3E0}"/>
              </a:ext>
            </a:extLst>
          </p:cNvPr>
          <p:cNvSpPr txBox="1"/>
          <p:nvPr/>
        </p:nvSpPr>
        <p:spPr>
          <a:xfrm>
            <a:off x="1256837" y="5159294"/>
            <a:ext cx="720359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b="1" dirty="0"/>
              <a:t>開啟 </a:t>
            </a:r>
            <a:r>
              <a:rPr lang="en-US" altLang="zh-TW" b="1" dirty="0"/>
              <a:t>HR-List-1.15k.xlsm </a:t>
            </a:r>
            <a:r>
              <a:rPr lang="zh-TW" altLang="en-US" b="1" dirty="0"/>
              <a:t>及 </a:t>
            </a:r>
            <a:r>
              <a:rPr lang="en-US" altLang="zh-TW" b="1" dirty="0"/>
              <a:t>HR-List-1.17K.xlsm</a:t>
            </a:r>
            <a:r>
              <a:rPr lang="zh-TW" altLang="en-US" b="1" dirty="0"/>
              <a:t> 兩檔案執行 </a:t>
            </a:r>
            <a:endParaRPr lang="en-US" altLang="zh-TW" b="1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600618A-85DF-831D-96BA-98E98F189E62}"/>
              </a:ext>
            </a:extLst>
          </p:cNvPr>
          <p:cNvCxnSpPr>
            <a:cxnSpLocks/>
          </p:cNvCxnSpPr>
          <p:nvPr/>
        </p:nvCxnSpPr>
        <p:spPr>
          <a:xfrm flipV="1">
            <a:off x="1403648" y="4149080"/>
            <a:ext cx="360040" cy="10325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標題 2">
            <a:extLst>
              <a:ext uri="{FF2B5EF4-FFF2-40B4-BE49-F238E27FC236}">
                <a16:creationId xmlns:a16="http://schemas.microsoft.com/office/drawing/2014/main" id="{6545C765-247A-6158-6E53-73C9E50D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503237"/>
          </a:xfrm>
        </p:spPr>
        <p:txBody>
          <a:bodyPr/>
          <a:lstStyle/>
          <a:p>
            <a:r>
              <a:rPr lang="zh-TW" altLang="en-US" dirty="0"/>
              <a:t>開啟您的電腦 </a:t>
            </a:r>
            <a:r>
              <a:rPr lang="en-US" altLang="zh-TW" dirty="0"/>
              <a:t>.</a:t>
            </a:r>
            <a:r>
              <a:rPr lang="en-US" altLang="zh-TW" b="1" dirty="0" err="1"/>
              <a:t>xlsm</a:t>
            </a:r>
            <a:r>
              <a:rPr lang="zh-TW" altLang="en-US" b="1" dirty="0"/>
              <a:t> </a:t>
            </a:r>
            <a:r>
              <a:rPr lang="zh-TW" altLang="en-US" dirty="0"/>
              <a:t>檔案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102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7B17314-076F-8C29-2B03-CEF268B36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31" y="1138916"/>
            <a:ext cx="6754168" cy="556337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C7D2D31-3476-6CD0-E84C-8C8287802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945" y="1702923"/>
            <a:ext cx="5982535" cy="3162741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A9C129D-D787-E8C9-FDF5-0309A6A833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52297FB-CB22-3B89-B1A6-8452EC74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兩個 </a:t>
            </a:r>
            <a:r>
              <a:rPr lang="en-US" altLang="zh-TW" dirty="0"/>
              <a:t>Excel </a:t>
            </a:r>
            <a:r>
              <a:rPr lang="zh-TW" altLang="en-US" dirty="0"/>
              <a:t>檔都要作</a:t>
            </a:r>
            <a:endParaRPr 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B4AA12C-8EED-7375-66F3-CA23534BD3EB}"/>
              </a:ext>
            </a:extLst>
          </p:cNvPr>
          <p:cNvCxnSpPr>
            <a:cxnSpLocks/>
          </p:cNvCxnSpPr>
          <p:nvPr/>
        </p:nvCxnSpPr>
        <p:spPr>
          <a:xfrm flipH="1">
            <a:off x="3342081" y="5949280"/>
            <a:ext cx="3571235" cy="4062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C88B29C9-F7AE-FEBF-5606-1DF1764751AD}"/>
              </a:ext>
            </a:extLst>
          </p:cNvPr>
          <p:cNvSpPr/>
          <p:nvPr/>
        </p:nvSpPr>
        <p:spPr>
          <a:xfrm>
            <a:off x="2337873" y="6358410"/>
            <a:ext cx="648072" cy="366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C0C0C0"/>
              </a:highlight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F78C6F1-CBB9-F05A-3343-475C4866650E}"/>
              </a:ext>
            </a:extLst>
          </p:cNvPr>
          <p:cNvSpPr txBox="1"/>
          <p:nvPr/>
        </p:nvSpPr>
        <p:spPr>
          <a:xfrm>
            <a:off x="6913316" y="5691015"/>
            <a:ext cx="2230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C0C0C0"/>
                </a:highlight>
              </a:rPr>
              <a:t>選取 </a:t>
            </a:r>
            <a:r>
              <a:rPr lang="en-US" altLang="zh-TW" dirty="0">
                <a:highlight>
                  <a:srgbClr val="C0C0C0"/>
                </a:highlight>
              </a:rPr>
              <a:t>Data </a:t>
            </a:r>
            <a:r>
              <a:rPr lang="zh-TW" altLang="en-US" dirty="0">
                <a:highlight>
                  <a:srgbClr val="C0C0C0"/>
                </a:highlight>
              </a:rPr>
              <a:t>資料表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904F8BF-CC7E-6EA6-D842-4F51351EA660}"/>
              </a:ext>
            </a:extLst>
          </p:cNvPr>
          <p:cNvSpPr txBox="1"/>
          <p:nvPr/>
        </p:nvSpPr>
        <p:spPr>
          <a:xfrm>
            <a:off x="8297694" y="5317507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7EC8AA9-5674-4604-E785-53A671D23012}"/>
              </a:ext>
            </a:extLst>
          </p:cNvPr>
          <p:cNvSpPr txBox="1"/>
          <p:nvPr/>
        </p:nvSpPr>
        <p:spPr>
          <a:xfrm>
            <a:off x="7531214" y="1282228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C39236C-44D1-3181-3962-D1B04A5FC211}"/>
              </a:ext>
            </a:extLst>
          </p:cNvPr>
          <p:cNvSpPr txBox="1"/>
          <p:nvPr/>
        </p:nvSpPr>
        <p:spPr>
          <a:xfrm>
            <a:off x="6986898" y="2012878"/>
            <a:ext cx="2230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>
                <a:highlight>
                  <a:srgbClr val="C0C0C0"/>
                </a:highlight>
              </a:rPr>
              <a:t>點選重新整理按</a:t>
            </a:r>
            <a:endParaRPr lang="en-US" dirty="0">
              <a:highlight>
                <a:srgbClr val="C0C0C0"/>
              </a:highlight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D8F3FB2-EDA5-7FB0-0110-3B1996C977B0}"/>
              </a:ext>
            </a:extLst>
          </p:cNvPr>
          <p:cNvCxnSpPr>
            <a:cxnSpLocks/>
          </p:cNvCxnSpPr>
          <p:nvPr/>
        </p:nvCxnSpPr>
        <p:spPr>
          <a:xfrm flipH="1">
            <a:off x="6190457" y="2429397"/>
            <a:ext cx="1172712" cy="6226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6857AFB-A1C9-3375-7740-5A0059615D6B}"/>
              </a:ext>
            </a:extLst>
          </p:cNvPr>
          <p:cNvCxnSpPr>
            <a:cxnSpLocks/>
          </p:cNvCxnSpPr>
          <p:nvPr/>
        </p:nvCxnSpPr>
        <p:spPr>
          <a:xfrm flipH="1">
            <a:off x="6986898" y="2429397"/>
            <a:ext cx="933422" cy="1035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DD802E92-7A1D-6018-D66E-5CF7743795EB}"/>
              </a:ext>
            </a:extLst>
          </p:cNvPr>
          <p:cNvSpPr/>
          <p:nvPr/>
        </p:nvSpPr>
        <p:spPr>
          <a:xfrm>
            <a:off x="5825650" y="3012360"/>
            <a:ext cx="648072" cy="2698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C0C0C0"/>
              </a:highligh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9114862-9332-1BD5-0F40-BBE0B25A7595}"/>
              </a:ext>
            </a:extLst>
          </p:cNvPr>
          <p:cNvSpPr/>
          <p:nvPr/>
        </p:nvSpPr>
        <p:spPr>
          <a:xfrm>
            <a:off x="5825650" y="3464493"/>
            <a:ext cx="1266630" cy="314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88634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FCEFA828-5254-D739-1ED1-A43E6E95B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2" y="1321701"/>
            <a:ext cx="9144000" cy="540289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1EF89158-5C6C-A3C4-9FAB-071853573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909" y="1770499"/>
            <a:ext cx="5601482" cy="321989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A9C129D-D787-E8C9-FDF5-0309A6A833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52297FB-CB22-3B89-B1A6-8452EC74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B4AA12C-8EED-7375-66F3-CA23534BD3E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691680" y="5875681"/>
            <a:ext cx="4782042" cy="5546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C88B29C9-F7AE-FEBF-5606-1DF1764751AD}"/>
              </a:ext>
            </a:extLst>
          </p:cNvPr>
          <p:cNvSpPr/>
          <p:nvPr/>
        </p:nvSpPr>
        <p:spPr>
          <a:xfrm>
            <a:off x="971600" y="6430326"/>
            <a:ext cx="720080" cy="366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C0C0C0"/>
              </a:highlight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F78C6F1-CBB9-F05A-3343-475C4866650E}"/>
              </a:ext>
            </a:extLst>
          </p:cNvPr>
          <p:cNvSpPr txBox="1"/>
          <p:nvPr/>
        </p:nvSpPr>
        <p:spPr>
          <a:xfrm>
            <a:off x="6473722" y="5691015"/>
            <a:ext cx="2670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C0C0C0"/>
                </a:highlight>
              </a:rPr>
              <a:t>選取 </a:t>
            </a:r>
            <a:r>
              <a:rPr lang="en-US" altLang="zh-TW" dirty="0" err="1">
                <a:highlight>
                  <a:srgbClr val="C0C0C0"/>
                </a:highlight>
              </a:rPr>
              <a:t>Route_List</a:t>
            </a:r>
            <a:r>
              <a:rPr lang="en-US" altLang="zh-TW" dirty="0">
                <a:highlight>
                  <a:srgbClr val="C0C0C0"/>
                </a:highlight>
              </a:rPr>
              <a:t> </a:t>
            </a:r>
            <a:r>
              <a:rPr lang="zh-TW" altLang="en-US" dirty="0">
                <a:highlight>
                  <a:srgbClr val="C0C0C0"/>
                </a:highlight>
              </a:rPr>
              <a:t>資料表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904F8BF-CC7E-6EA6-D842-4F51351EA660}"/>
              </a:ext>
            </a:extLst>
          </p:cNvPr>
          <p:cNvSpPr txBox="1"/>
          <p:nvPr/>
        </p:nvSpPr>
        <p:spPr>
          <a:xfrm>
            <a:off x="8297694" y="5317507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7EC8AA9-5674-4604-E785-53A671D23012}"/>
              </a:ext>
            </a:extLst>
          </p:cNvPr>
          <p:cNvSpPr txBox="1"/>
          <p:nvPr/>
        </p:nvSpPr>
        <p:spPr>
          <a:xfrm>
            <a:off x="7531214" y="1282228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C39236C-44D1-3181-3962-D1B04A5FC211}"/>
              </a:ext>
            </a:extLst>
          </p:cNvPr>
          <p:cNvSpPr txBox="1"/>
          <p:nvPr/>
        </p:nvSpPr>
        <p:spPr>
          <a:xfrm>
            <a:off x="6986898" y="2012878"/>
            <a:ext cx="2230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>
                <a:highlight>
                  <a:srgbClr val="C0C0C0"/>
                </a:highlight>
              </a:rPr>
              <a:t>點選重新整理按</a:t>
            </a:r>
            <a:endParaRPr lang="en-US" dirty="0">
              <a:highlight>
                <a:srgbClr val="C0C0C0"/>
              </a:highlight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D8F3FB2-EDA5-7FB0-0110-3B1996C977B0}"/>
              </a:ext>
            </a:extLst>
          </p:cNvPr>
          <p:cNvCxnSpPr>
            <a:cxnSpLocks/>
          </p:cNvCxnSpPr>
          <p:nvPr/>
        </p:nvCxnSpPr>
        <p:spPr>
          <a:xfrm flipH="1">
            <a:off x="6190457" y="2429397"/>
            <a:ext cx="1172712" cy="6226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6857AFB-A1C9-3375-7740-5A0059615D6B}"/>
              </a:ext>
            </a:extLst>
          </p:cNvPr>
          <p:cNvCxnSpPr>
            <a:cxnSpLocks/>
          </p:cNvCxnSpPr>
          <p:nvPr/>
        </p:nvCxnSpPr>
        <p:spPr>
          <a:xfrm flipH="1">
            <a:off x="6986898" y="2429397"/>
            <a:ext cx="933422" cy="1035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DD802E92-7A1D-6018-D66E-5CF7743795EB}"/>
              </a:ext>
            </a:extLst>
          </p:cNvPr>
          <p:cNvSpPr/>
          <p:nvPr/>
        </p:nvSpPr>
        <p:spPr>
          <a:xfrm>
            <a:off x="5825650" y="3012360"/>
            <a:ext cx="648072" cy="2698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C0C0C0"/>
              </a:highligh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9114862-9332-1BD5-0F40-BBE0B25A7595}"/>
              </a:ext>
            </a:extLst>
          </p:cNvPr>
          <p:cNvSpPr/>
          <p:nvPr/>
        </p:nvSpPr>
        <p:spPr>
          <a:xfrm>
            <a:off x="5825650" y="3464493"/>
            <a:ext cx="1266630" cy="314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0458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C4760E1-FAA8-2DD8-F0A7-6897F99B14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A3F2243-4FF2-DCBE-027B-4CED87B4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複製 </a:t>
            </a:r>
            <a:r>
              <a:rPr lang="en-US" altLang="zh-TW" dirty="0"/>
              <a:t>1.17K/2.2K/4K </a:t>
            </a:r>
            <a:r>
              <a:rPr lang="zh-TW" altLang="en-US" dirty="0"/>
              <a:t>產出前四名 </a:t>
            </a:r>
            <a:r>
              <a:rPr lang="en-US" altLang="zh-TW" dirty="0"/>
              <a:t>Route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9D2DF9C-8D16-AB5E-4E29-A480C02B5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0920"/>
            <a:ext cx="9144000" cy="4668740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F9D4A98-E68B-903F-A6C0-0FC27C4556C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475656" y="1604109"/>
            <a:ext cx="1335139" cy="4035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49EBA41-2BAF-E1F7-A6CF-46052E5ACF10}"/>
              </a:ext>
            </a:extLst>
          </p:cNvPr>
          <p:cNvSpPr/>
          <p:nvPr/>
        </p:nvSpPr>
        <p:spPr>
          <a:xfrm>
            <a:off x="766727" y="5639828"/>
            <a:ext cx="720080" cy="8098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C0C0C0"/>
              </a:highlight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F10472F-E6E3-CEA4-8459-90C86FBFD4D7}"/>
              </a:ext>
            </a:extLst>
          </p:cNvPr>
          <p:cNvSpPr txBox="1"/>
          <p:nvPr/>
        </p:nvSpPr>
        <p:spPr>
          <a:xfrm>
            <a:off x="1475656" y="1234777"/>
            <a:ext cx="2670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C0C0C0"/>
                </a:highlight>
              </a:rPr>
              <a:t>複製 </a:t>
            </a:r>
            <a:r>
              <a:rPr lang="en-US" altLang="zh-TW" dirty="0">
                <a:highlight>
                  <a:srgbClr val="C0C0C0"/>
                </a:highlight>
              </a:rPr>
              <a:t>1.17K </a:t>
            </a:r>
            <a:r>
              <a:rPr lang="zh-TW" altLang="en-US" dirty="0">
                <a:highlight>
                  <a:srgbClr val="C0C0C0"/>
                </a:highlight>
              </a:rPr>
              <a:t>產出前四名</a:t>
            </a:r>
            <a:endParaRPr lang="en-US" dirty="0">
              <a:highlight>
                <a:srgbClr val="C0C0C0"/>
              </a:highlight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B2005A6-5505-B30A-6A91-DB0EE2EAEB6B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669868" y="1604109"/>
            <a:ext cx="1854460" cy="6727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96105083-1406-99A9-F271-5546CDC0ADF2}"/>
              </a:ext>
            </a:extLst>
          </p:cNvPr>
          <p:cNvSpPr/>
          <p:nvPr/>
        </p:nvSpPr>
        <p:spPr>
          <a:xfrm>
            <a:off x="7524328" y="2348880"/>
            <a:ext cx="648072" cy="8098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C0C0C0"/>
              </a:highlight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403A391-67DC-6AAA-DE69-1F5ED526B55C}"/>
              </a:ext>
            </a:extLst>
          </p:cNvPr>
          <p:cNvSpPr txBox="1"/>
          <p:nvPr/>
        </p:nvSpPr>
        <p:spPr>
          <a:xfrm>
            <a:off x="4334729" y="1234777"/>
            <a:ext cx="2670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C0C0C0"/>
                </a:highlight>
              </a:rPr>
              <a:t>貼至 </a:t>
            </a:r>
            <a:r>
              <a:rPr lang="en-US" altLang="zh-TW" dirty="0">
                <a:highlight>
                  <a:srgbClr val="C0C0C0"/>
                </a:highlight>
              </a:rPr>
              <a:t>K</a:t>
            </a:r>
            <a:r>
              <a:rPr lang="zh-TW" altLang="en-US" dirty="0">
                <a:highlight>
                  <a:srgbClr val="C0C0C0"/>
                </a:highlight>
              </a:rPr>
              <a:t> 攔 </a:t>
            </a:r>
            <a:r>
              <a:rPr lang="en-US" altLang="zh-TW" dirty="0">
                <a:highlight>
                  <a:srgbClr val="C0C0C0"/>
                </a:highlight>
              </a:rPr>
              <a:t>1.17K </a:t>
            </a:r>
            <a:r>
              <a:rPr lang="zh-TW" altLang="en-US" dirty="0">
                <a:highlight>
                  <a:srgbClr val="C0C0C0"/>
                </a:highlight>
              </a:rPr>
              <a:t>相對位置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4A7B01C-5EB6-44FC-DA3E-4304A77ED2E6}"/>
              </a:ext>
            </a:extLst>
          </p:cNvPr>
          <p:cNvSpPr txBox="1"/>
          <p:nvPr/>
        </p:nvSpPr>
        <p:spPr>
          <a:xfrm>
            <a:off x="4140176" y="1078618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BCA22F2-D76A-1C92-B47F-5DC3F740A80B}"/>
              </a:ext>
            </a:extLst>
          </p:cNvPr>
          <p:cNvSpPr txBox="1"/>
          <p:nvPr/>
        </p:nvSpPr>
        <p:spPr>
          <a:xfrm>
            <a:off x="1275345" y="1165236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7709E82-AF27-03DA-D8D5-15942908A0D4}"/>
              </a:ext>
            </a:extLst>
          </p:cNvPr>
          <p:cNvSpPr txBox="1"/>
          <p:nvPr/>
        </p:nvSpPr>
        <p:spPr>
          <a:xfrm>
            <a:off x="7617997" y="4743438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D37AA3F-F4EB-D056-DB82-62C56877A2CD}"/>
              </a:ext>
            </a:extLst>
          </p:cNvPr>
          <p:cNvSpPr/>
          <p:nvPr/>
        </p:nvSpPr>
        <p:spPr>
          <a:xfrm>
            <a:off x="8528941" y="2348879"/>
            <a:ext cx="648072" cy="2232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C0C0C0"/>
              </a:highlight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559F151-3BAB-5785-36CF-78F49E9C9BB4}"/>
              </a:ext>
            </a:extLst>
          </p:cNvPr>
          <p:cNvSpPr txBox="1"/>
          <p:nvPr/>
        </p:nvSpPr>
        <p:spPr>
          <a:xfrm>
            <a:off x="7445248" y="5149087"/>
            <a:ext cx="18640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C0C0C0"/>
                </a:highlight>
              </a:rPr>
              <a:t>貼至 </a:t>
            </a:r>
            <a:r>
              <a:rPr lang="en-US" altLang="zh-TW" dirty="0">
                <a:highlight>
                  <a:srgbClr val="C0C0C0"/>
                </a:highlight>
              </a:rPr>
              <a:t>K</a:t>
            </a:r>
            <a:r>
              <a:rPr lang="zh-TW" altLang="en-US" dirty="0">
                <a:highlight>
                  <a:srgbClr val="C0C0C0"/>
                </a:highlight>
              </a:rPr>
              <a:t> 攔 至 </a:t>
            </a:r>
            <a:r>
              <a:rPr lang="en-US" altLang="zh-TW" dirty="0">
                <a:highlight>
                  <a:srgbClr val="C0C0C0"/>
                </a:highlight>
              </a:rPr>
              <a:t>M</a:t>
            </a:r>
            <a:r>
              <a:rPr lang="zh-TW" altLang="en-US" dirty="0">
                <a:highlight>
                  <a:srgbClr val="C0C0C0"/>
                </a:highlight>
              </a:rPr>
              <a:t>攔</a:t>
            </a:r>
            <a:r>
              <a:rPr lang="en-US" altLang="zh-TW" dirty="0">
                <a:highlight>
                  <a:srgbClr val="C0C0C0"/>
                </a:highlight>
              </a:rPr>
              <a:t> </a:t>
            </a:r>
          </a:p>
          <a:p>
            <a:r>
              <a:rPr lang="zh-TW" altLang="en-US" dirty="0">
                <a:highlight>
                  <a:srgbClr val="C0C0C0"/>
                </a:highlight>
              </a:rPr>
              <a:t>相對位置</a:t>
            </a:r>
            <a:endParaRPr lang="en-US" dirty="0">
              <a:highlight>
                <a:srgbClr val="C0C0C0"/>
              </a:highlight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BA319C0-BA9F-947E-9245-339A572D250F}"/>
              </a:ext>
            </a:extLst>
          </p:cNvPr>
          <p:cNvCxnSpPr>
            <a:cxnSpLocks/>
          </p:cNvCxnSpPr>
          <p:nvPr/>
        </p:nvCxnSpPr>
        <p:spPr>
          <a:xfrm flipV="1">
            <a:off x="8172400" y="4625863"/>
            <a:ext cx="514400" cy="4505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513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4B278E-438D-BEAF-4094-1C25FC3CDB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8D93C29-4F1D-242F-17ED-7D4C80C0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4E4FF3C-AF5C-30CF-AA70-BDE99EE30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30" y="2338235"/>
            <a:ext cx="8516539" cy="2181529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45967CF-F423-95B2-EA89-99C2428DAEE4}"/>
              </a:ext>
            </a:extLst>
          </p:cNvPr>
          <p:cNvCxnSpPr>
            <a:cxnSpLocks/>
          </p:cNvCxnSpPr>
          <p:nvPr/>
        </p:nvCxnSpPr>
        <p:spPr>
          <a:xfrm flipH="1">
            <a:off x="3640476" y="1829553"/>
            <a:ext cx="393512" cy="4798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BF99D710-9C74-3B52-F241-2E5543CA3D43}"/>
              </a:ext>
            </a:extLst>
          </p:cNvPr>
          <p:cNvSpPr/>
          <p:nvPr/>
        </p:nvSpPr>
        <p:spPr>
          <a:xfrm>
            <a:off x="3071472" y="2498098"/>
            <a:ext cx="807851" cy="8547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44CEA86-868F-171B-9508-B60EF61A852A}"/>
              </a:ext>
            </a:extLst>
          </p:cNvPr>
          <p:cNvSpPr txBox="1"/>
          <p:nvPr/>
        </p:nvSpPr>
        <p:spPr>
          <a:xfrm>
            <a:off x="4033988" y="1644887"/>
            <a:ext cx="3274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重複 按 全部重新</a:t>
            </a:r>
            <a:r>
              <a:rPr lang="zh-TW" altLang="en-US"/>
              <a:t>整理 </a:t>
            </a:r>
            <a:r>
              <a:rPr lang="en-US" altLang="zh-TW" dirty="0"/>
              <a:t>2</a:t>
            </a:r>
            <a:r>
              <a:rPr lang="zh-TW" altLang="en-US" dirty="0"/>
              <a:t>次</a:t>
            </a:r>
            <a:endParaRPr 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B657AB7-C24E-E2F0-24B2-8F7044E63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34" y="4982074"/>
            <a:ext cx="4191585" cy="50489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E6882D1-0810-6C95-5816-7814A639C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34" y="5781021"/>
            <a:ext cx="3143689" cy="666843"/>
          </a:xfrm>
          <a:prstGeom prst="rect">
            <a:avLst/>
          </a:prstGeom>
        </p:spPr>
      </p:pic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1C33A5A-A985-9387-452F-2499A58E7B35}"/>
              </a:ext>
            </a:extLst>
          </p:cNvPr>
          <p:cNvCxnSpPr>
            <a:cxnSpLocks/>
          </p:cNvCxnSpPr>
          <p:nvPr/>
        </p:nvCxnSpPr>
        <p:spPr>
          <a:xfrm flipH="1">
            <a:off x="5058883" y="4679362"/>
            <a:ext cx="554701" cy="2311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C8C35FE8-77CF-6328-CF6B-04EBB12DC986}"/>
              </a:ext>
            </a:extLst>
          </p:cNvPr>
          <p:cNvSpPr/>
          <p:nvPr/>
        </p:nvSpPr>
        <p:spPr>
          <a:xfrm>
            <a:off x="735634" y="4843779"/>
            <a:ext cx="4219691" cy="602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7446CE0-AE6A-E5AA-77F9-DA36DFD0DC68}"/>
              </a:ext>
            </a:extLst>
          </p:cNvPr>
          <p:cNvSpPr txBox="1"/>
          <p:nvPr/>
        </p:nvSpPr>
        <p:spPr>
          <a:xfrm>
            <a:off x="5078089" y="4294729"/>
            <a:ext cx="3752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檔案左下角顯示 </a:t>
            </a:r>
            <a:r>
              <a:rPr lang="en-US" altLang="zh-TW" dirty="0"/>
              <a:t>“</a:t>
            </a:r>
            <a:r>
              <a:rPr lang="zh-TW" altLang="en-US" dirty="0"/>
              <a:t>正在執行查詢</a:t>
            </a:r>
            <a:r>
              <a:rPr lang="en-US" altLang="zh-TW" dirty="0"/>
              <a:t>”</a:t>
            </a:r>
            <a:endParaRPr 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63BEAD6-C832-08F9-9EA4-E8EC2FE7DBCD}"/>
              </a:ext>
            </a:extLst>
          </p:cNvPr>
          <p:cNvSpPr txBox="1"/>
          <p:nvPr/>
        </p:nvSpPr>
        <p:spPr>
          <a:xfrm>
            <a:off x="4788024" y="5584151"/>
            <a:ext cx="3752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待檔案左下角顯示 </a:t>
            </a:r>
            <a:r>
              <a:rPr lang="en-US" altLang="zh-TW" dirty="0"/>
              <a:t>“</a:t>
            </a:r>
            <a:r>
              <a:rPr lang="zh-TW" altLang="en-US" dirty="0"/>
              <a:t>協助工具</a:t>
            </a:r>
            <a:r>
              <a:rPr lang="en-US" altLang="zh-TW" dirty="0"/>
              <a:t>:</a:t>
            </a:r>
            <a:r>
              <a:rPr lang="zh-TW" altLang="en-US" dirty="0"/>
              <a:t> 調查</a:t>
            </a:r>
            <a:r>
              <a:rPr lang="en-US" altLang="zh-TW" dirty="0"/>
              <a:t>”</a:t>
            </a:r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2E0F2FF-8516-76A4-44BC-2F2739F2AC69}"/>
              </a:ext>
            </a:extLst>
          </p:cNvPr>
          <p:cNvSpPr/>
          <p:nvPr/>
        </p:nvSpPr>
        <p:spPr>
          <a:xfrm>
            <a:off x="649018" y="5790739"/>
            <a:ext cx="3230305" cy="602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E001A3B-8F40-6AC9-5DFD-637930933283}"/>
              </a:ext>
            </a:extLst>
          </p:cNvPr>
          <p:cNvCxnSpPr>
            <a:cxnSpLocks/>
          </p:cNvCxnSpPr>
          <p:nvPr/>
        </p:nvCxnSpPr>
        <p:spPr>
          <a:xfrm flipH="1">
            <a:off x="4233323" y="5833715"/>
            <a:ext cx="554701" cy="2311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C1B9744-D00F-914D-D4F7-FF212F52386B}"/>
              </a:ext>
            </a:extLst>
          </p:cNvPr>
          <p:cNvSpPr txBox="1"/>
          <p:nvPr/>
        </p:nvSpPr>
        <p:spPr>
          <a:xfrm>
            <a:off x="4761324" y="6160631"/>
            <a:ext cx="746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完成</a:t>
            </a:r>
            <a:endParaRPr 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3B32746-31C6-CA24-10F7-FD77128DA467}"/>
              </a:ext>
            </a:extLst>
          </p:cNvPr>
          <p:cNvSpPr txBox="1"/>
          <p:nvPr/>
        </p:nvSpPr>
        <p:spPr>
          <a:xfrm>
            <a:off x="3831676" y="1436723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D813BD0-33A3-8376-E12D-6727E3AC6339}"/>
              </a:ext>
            </a:extLst>
          </p:cNvPr>
          <p:cNvSpPr txBox="1"/>
          <p:nvPr/>
        </p:nvSpPr>
        <p:spPr>
          <a:xfrm>
            <a:off x="4788024" y="4236707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49B4E90-A2A5-C120-FC77-B7325E8A31C5}"/>
              </a:ext>
            </a:extLst>
          </p:cNvPr>
          <p:cNvSpPr txBox="1"/>
          <p:nvPr/>
        </p:nvSpPr>
        <p:spPr>
          <a:xfrm>
            <a:off x="4593471" y="5541645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F76B763-55B7-1B3A-CB20-D203B66B20D2}"/>
              </a:ext>
            </a:extLst>
          </p:cNvPr>
          <p:cNvSpPr txBox="1"/>
          <p:nvPr/>
        </p:nvSpPr>
        <p:spPr>
          <a:xfrm>
            <a:off x="4560663" y="6145693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991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13FEAFC-1F99-2C60-DF9D-F2F883184B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28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D9C365-0A05-680A-48E1-E235F750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HR-Rs trend by entity 1131007.pptx </a:t>
            </a:r>
            <a:r>
              <a:rPr lang="zh-TW" altLang="en-US" dirty="0"/>
              <a:t>自動更新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0093D8F-88BA-F2CE-4B4B-A524C8464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654" y="1619185"/>
            <a:ext cx="4410691" cy="483937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E609418-D23D-2F24-FDD3-639BB91724AF}"/>
              </a:ext>
            </a:extLst>
          </p:cNvPr>
          <p:cNvSpPr txBox="1"/>
          <p:nvPr/>
        </p:nvSpPr>
        <p:spPr>
          <a:xfrm>
            <a:off x="1618909" y="2513811"/>
            <a:ext cx="720359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b="1" dirty="0"/>
              <a:t>開啟 </a:t>
            </a:r>
            <a:r>
              <a:rPr lang="en-US" altLang="zh-TW" b="1" dirty="0"/>
              <a:t>HR-Rs trend by entity 1131007.pptx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1760DC6-EC59-693E-8D06-6AF8343A06AC}"/>
              </a:ext>
            </a:extLst>
          </p:cNvPr>
          <p:cNvSpPr/>
          <p:nvPr/>
        </p:nvSpPr>
        <p:spPr>
          <a:xfrm>
            <a:off x="4362991" y="5946894"/>
            <a:ext cx="85771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1D0891D-2E00-4455-DA29-261F10AC037F}"/>
              </a:ext>
            </a:extLst>
          </p:cNvPr>
          <p:cNvCxnSpPr>
            <a:cxnSpLocks/>
          </p:cNvCxnSpPr>
          <p:nvPr/>
        </p:nvCxnSpPr>
        <p:spPr>
          <a:xfrm flipH="1">
            <a:off x="5021787" y="4907715"/>
            <a:ext cx="902747" cy="9067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7B32F3A-950D-DBE3-29FB-F672732C475C}"/>
              </a:ext>
            </a:extLst>
          </p:cNvPr>
          <p:cNvSpPr txBox="1"/>
          <p:nvPr/>
        </p:nvSpPr>
        <p:spPr>
          <a:xfrm>
            <a:off x="6228184" y="4538383"/>
            <a:ext cx="172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 更新連結</a:t>
            </a:r>
            <a:endParaRPr 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890FB2D-59F4-53E8-5B77-83C0890C11AA}"/>
              </a:ext>
            </a:extLst>
          </p:cNvPr>
          <p:cNvCxnSpPr>
            <a:cxnSpLocks/>
          </p:cNvCxnSpPr>
          <p:nvPr/>
        </p:nvCxnSpPr>
        <p:spPr>
          <a:xfrm>
            <a:off x="1422973" y="1644972"/>
            <a:ext cx="484731" cy="7759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92E0318-108D-9700-F8AC-9EB0DCF29A0F}"/>
              </a:ext>
            </a:extLst>
          </p:cNvPr>
          <p:cNvSpPr txBox="1"/>
          <p:nvPr/>
        </p:nvSpPr>
        <p:spPr>
          <a:xfrm>
            <a:off x="6033631" y="4536295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E4C50D3-2BCC-528B-8C59-19DD9962AB59}"/>
              </a:ext>
            </a:extLst>
          </p:cNvPr>
          <p:cNvSpPr txBox="1"/>
          <p:nvPr/>
        </p:nvSpPr>
        <p:spPr>
          <a:xfrm>
            <a:off x="1033867" y="1337757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25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28310E4-3465-9EF0-86B2-AB2B484CD6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9146D72-0682-1687-EE62-5246C6AA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400" dirty="0"/>
              <a:t>開啟 </a:t>
            </a:r>
            <a:r>
              <a:rPr lang="en-US" altLang="zh-TW" sz="2400" b="1" dirty="0"/>
              <a:t>HR-List-1.15k.xlsm</a:t>
            </a:r>
            <a:r>
              <a:rPr lang="zh-TW" altLang="en-US" sz="2400" b="1" dirty="0"/>
              <a:t> 檔案</a:t>
            </a:r>
            <a:r>
              <a:rPr lang="zh-TW" altLang="en-US" sz="2400" dirty="0"/>
              <a:t> </a:t>
            </a:r>
            <a:endParaRPr lang="en-US" sz="2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CA148D3-A66E-2C2E-9ED5-81894A885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37" y="1913471"/>
            <a:ext cx="9144000" cy="460573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AECE59A-6759-ADAA-36DB-AB355A7498B0}"/>
              </a:ext>
            </a:extLst>
          </p:cNvPr>
          <p:cNvSpPr/>
          <p:nvPr/>
        </p:nvSpPr>
        <p:spPr>
          <a:xfrm>
            <a:off x="1453781" y="1860984"/>
            <a:ext cx="37076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662A262-076F-135C-03C7-1199BFA4FCAF}"/>
              </a:ext>
            </a:extLst>
          </p:cNvPr>
          <p:cNvCxnSpPr>
            <a:cxnSpLocks/>
          </p:cNvCxnSpPr>
          <p:nvPr/>
        </p:nvCxnSpPr>
        <p:spPr>
          <a:xfrm flipH="1">
            <a:off x="1783730" y="1311869"/>
            <a:ext cx="569936" cy="4406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1AA538F-2A07-F84F-B8CA-63B1FDEC4846}"/>
              </a:ext>
            </a:extLst>
          </p:cNvPr>
          <p:cNvSpPr/>
          <p:nvPr/>
        </p:nvSpPr>
        <p:spPr>
          <a:xfrm>
            <a:off x="7236296" y="2936904"/>
            <a:ext cx="1907704" cy="36347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FCB1463-E21F-903A-60C2-7D22A62E7FCF}"/>
              </a:ext>
            </a:extLst>
          </p:cNvPr>
          <p:cNvCxnSpPr>
            <a:cxnSpLocks/>
          </p:cNvCxnSpPr>
          <p:nvPr/>
        </p:nvCxnSpPr>
        <p:spPr>
          <a:xfrm flipH="1">
            <a:off x="7667917" y="1574601"/>
            <a:ext cx="220287" cy="18543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5E16BBD-3511-1D57-5D3D-81DC08FA52D3}"/>
              </a:ext>
            </a:extLst>
          </p:cNvPr>
          <p:cNvCxnSpPr>
            <a:cxnSpLocks/>
          </p:cNvCxnSpPr>
          <p:nvPr/>
        </p:nvCxnSpPr>
        <p:spPr>
          <a:xfrm flipH="1">
            <a:off x="2666320" y="1484784"/>
            <a:ext cx="393512" cy="4798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9EAC1461-E8CB-0DB6-5530-3E6066A03A54}"/>
              </a:ext>
            </a:extLst>
          </p:cNvPr>
          <p:cNvSpPr/>
          <p:nvPr/>
        </p:nvSpPr>
        <p:spPr>
          <a:xfrm>
            <a:off x="2141921" y="2030668"/>
            <a:ext cx="63109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D040BD1-3016-A111-F3E8-5E74E1B12148}"/>
              </a:ext>
            </a:extLst>
          </p:cNvPr>
          <p:cNvSpPr txBox="1"/>
          <p:nvPr/>
        </p:nvSpPr>
        <p:spPr>
          <a:xfrm>
            <a:off x="568636" y="973882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72A3229-8635-1290-2A6B-81D381A18432}"/>
              </a:ext>
            </a:extLst>
          </p:cNvPr>
          <p:cNvSpPr txBox="1"/>
          <p:nvPr/>
        </p:nvSpPr>
        <p:spPr>
          <a:xfrm>
            <a:off x="2820065" y="1080309"/>
            <a:ext cx="3891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C6A3844-27B9-4270-B571-B9EE7D8FAC27}"/>
              </a:ext>
            </a:extLst>
          </p:cNvPr>
          <p:cNvSpPr txBox="1"/>
          <p:nvPr/>
        </p:nvSpPr>
        <p:spPr>
          <a:xfrm>
            <a:off x="971600" y="1015520"/>
            <a:ext cx="1074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/>
              <a:t>按 資料</a:t>
            </a:r>
            <a:endParaRPr 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17F9709-354E-3344-46EA-BE1DA5FC0BC2}"/>
              </a:ext>
            </a:extLst>
          </p:cNvPr>
          <p:cNvSpPr txBox="1"/>
          <p:nvPr/>
        </p:nvSpPr>
        <p:spPr>
          <a:xfrm>
            <a:off x="3165796" y="1068007"/>
            <a:ext cx="1622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 查詢與連線</a:t>
            </a:r>
            <a:endParaRPr 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17EDAD6-76FE-92C3-D687-E238D386B69E}"/>
              </a:ext>
            </a:extLst>
          </p:cNvPr>
          <p:cNvSpPr txBox="1"/>
          <p:nvPr/>
        </p:nvSpPr>
        <p:spPr>
          <a:xfrm>
            <a:off x="6856524" y="1205269"/>
            <a:ext cx="2107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編輯 </a:t>
            </a:r>
            <a:r>
              <a:rPr lang="en-US" altLang="zh-TW" dirty="0"/>
              <a:t>25</a:t>
            </a:r>
            <a:r>
              <a:rPr lang="zh-TW" altLang="en-US" dirty="0"/>
              <a:t>個連線</a:t>
            </a:r>
            <a:endParaRPr 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F935F0D-69EE-493E-2112-C683073A4A71}"/>
              </a:ext>
            </a:extLst>
          </p:cNvPr>
          <p:cNvSpPr txBox="1"/>
          <p:nvPr/>
        </p:nvSpPr>
        <p:spPr>
          <a:xfrm>
            <a:off x="6536215" y="1242788"/>
            <a:ext cx="3891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721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72DCB5F-72A1-FE5E-F5B9-A1A4ECF3C3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29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A48FBA8-C33A-3AD6-D5E2-FEAAC2B2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完成自動更新資料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08D203-B2E9-CCEB-BE20-F7ECD7D77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37" y="1530118"/>
            <a:ext cx="9144000" cy="436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5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9C77ABB-3EEF-BA53-67A4-754FB5D75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52" y="1146351"/>
            <a:ext cx="7668695" cy="537285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B1C2F9C-07FA-B452-3493-5886A9956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9CDDEB4-A6C3-78B4-44B1-0EBD55C8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點擊 </a:t>
            </a:r>
            <a:r>
              <a:rPr lang="zh-TW" altLang="en-US" b="1" dirty="0"/>
              <a:t>來自 </a:t>
            </a:r>
            <a:r>
              <a:rPr lang="en-US" altLang="zh-TW" b="1" dirty="0"/>
              <a:t>MS Access Database </a:t>
            </a:r>
            <a:r>
              <a:rPr lang="zh-TW" altLang="en-US" b="1" dirty="0"/>
              <a:t>的查詢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AF98F8-DD0E-108A-1078-E864F6A3B943}"/>
              </a:ext>
            </a:extLst>
          </p:cNvPr>
          <p:cNvSpPr/>
          <p:nvPr/>
        </p:nvSpPr>
        <p:spPr>
          <a:xfrm>
            <a:off x="1598494" y="2132856"/>
            <a:ext cx="569935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5895D48-BB5D-1980-8AC8-903D635EB3D3}"/>
              </a:ext>
            </a:extLst>
          </p:cNvPr>
          <p:cNvCxnSpPr>
            <a:cxnSpLocks/>
          </p:cNvCxnSpPr>
          <p:nvPr/>
        </p:nvCxnSpPr>
        <p:spPr>
          <a:xfrm>
            <a:off x="1259632" y="1146351"/>
            <a:ext cx="432048" cy="8424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7514DC-8A7F-5F84-4E35-DCD0CEDA749A}"/>
              </a:ext>
            </a:extLst>
          </p:cNvPr>
          <p:cNvSpPr txBox="1"/>
          <p:nvPr/>
        </p:nvSpPr>
        <p:spPr>
          <a:xfrm>
            <a:off x="894463" y="780168"/>
            <a:ext cx="1074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 定義</a:t>
            </a:r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74462FF-27D3-BE7C-D3DB-BDF004EE4704}"/>
              </a:ext>
            </a:extLst>
          </p:cNvPr>
          <p:cNvSpPr txBox="1"/>
          <p:nvPr/>
        </p:nvSpPr>
        <p:spPr>
          <a:xfrm>
            <a:off x="543099" y="768128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1A1C254-1476-68C6-AA1B-8F85ED759F00}"/>
              </a:ext>
            </a:extLst>
          </p:cNvPr>
          <p:cNvSpPr txBox="1"/>
          <p:nvPr/>
        </p:nvSpPr>
        <p:spPr>
          <a:xfrm>
            <a:off x="4306814" y="3070047"/>
            <a:ext cx="3891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A7C3A5F-2C25-1D02-5C1D-DA5A35CD67AF}"/>
              </a:ext>
            </a:extLst>
          </p:cNvPr>
          <p:cNvSpPr/>
          <p:nvPr/>
        </p:nvSpPr>
        <p:spPr>
          <a:xfrm>
            <a:off x="5292080" y="2132856"/>
            <a:ext cx="3024336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C8064D4-4758-BE9B-8E2E-FA143D3DCF0E}"/>
              </a:ext>
            </a:extLst>
          </p:cNvPr>
          <p:cNvCxnSpPr>
            <a:cxnSpLocks/>
          </p:cNvCxnSpPr>
          <p:nvPr/>
        </p:nvCxnSpPr>
        <p:spPr>
          <a:xfrm flipV="1">
            <a:off x="4584513" y="2367997"/>
            <a:ext cx="624218" cy="7236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1EAF29E-F211-6BC3-6BA8-125E51EA9143}"/>
              </a:ext>
            </a:extLst>
          </p:cNvPr>
          <p:cNvSpPr txBox="1"/>
          <p:nvPr/>
        </p:nvSpPr>
        <p:spPr>
          <a:xfrm>
            <a:off x="4560850" y="3079448"/>
            <a:ext cx="458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點擊 </a:t>
            </a:r>
            <a:r>
              <a:rPr lang="zh-TW" altLang="en-US" b="1" dirty="0"/>
              <a:t>來自 </a:t>
            </a:r>
            <a:r>
              <a:rPr lang="en-US" altLang="zh-TW" b="1" dirty="0"/>
              <a:t>MS Access Database </a:t>
            </a:r>
            <a:r>
              <a:rPr lang="zh-TW" altLang="en-US" b="1" dirty="0"/>
              <a:t>的查詢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5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95C13C36-8005-FE00-596E-EBB6D1E19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52" y="1163402"/>
            <a:ext cx="7668695" cy="5382376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ACDB206-BBEC-D192-BB9B-1BA0ECC38F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A180371-5CCF-592A-B6E4-041D389DD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4664"/>
            <a:ext cx="8352928" cy="504056"/>
          </a:xfrm>
        </p:spPr>
        <p:txBody>
          <a:bodyPr/>
          <a:lstStyle/>
          <a:p>
            <a:r>
              <a:rPr lang="zh-TW" altLang="en-US" dirty="0"/>
              <a:t>點擊 </a:t>
            </a:r>
            <a:r>
              <a:rPr lang="zh-TW" altLang="en-US" b="1" dirty="0"/>
              <a:t>來自 </a:t>
            </a:r>
            <a:r>
              <a:rPr lang="en-US" altLang="zh-TW" b="1" dirty="0"/>
              <a:t>MS Access Database </a:t>
            </a:r>
            <a:r>
              <a:rPr lang="zh-TW" altLang="en-US" b="1" dirty="0"/>
              <a:t>的查詢</a:t>
            </a:r>
            <a:endParaRPr 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65E250C-722A-0362-23F1-961F40ADB5E3}"/>
              </a:ext>
            </a:extLst>
          </p:cNvPr>
          <p:cNvSpPr txBox="1"/>
          <p:nvPr/>
        </p:nvSpPr>
        <p:spPr>
          <a:xfrm>
            <a:off x="1774681" y="2025714"/>
            <a:ext cx="55946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99FF"/>
                </a:highlight>
              </a:rPr>
              <a:t>C:\USERS\WCCHEN3\DOCUMENTS\SCRAP\New folder</a:t>
            </a:r>
          </a:p>
          <a:p>
            <a:r>
              <a:rPr lang="zh-TW" altLang="en-US" b="1" dirty="0">
                <a:highlight>
                  <a:srgbClr val="FF99FF"/>
                </a:highlight>
              </a:rPr>
              <a:t>修改成您電腦存放位置 </a:t>
            </a:r>
            <a:r>
              <a:rPr lang="en-US" altLang="zh-TW" b="1" dirty="0">
                <a:highlight>
                  <a:srgbClr val="FF99FF"/>
                </a:highlight>
              </a:rPr>
              <a:t>=&gt;</a:t>
            </a:r>
            <a:r>
              <a:rPr lang="zh-TW" altLang="en-US" b="1" dirty="0">
                <a:highlight>
                  <a:srgbClr val="FF99FF"/>
                </a:highlight>
              </a:rPr>
              <a:t> 需修改三個位置如下</a:t>
            </a:r>
            <a:endParaRPr lang="en-US" b="1" dirty="0">
              <a:highlight>
                <a:srgbClr val="FF99FF"/>
              </a:highlight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F3C2582-D56E-07DE-B98A-FB3411B107C6}"/>
              </a:ext>
            </a:extLst>
          </p:cNvPr>
          <p:cNvCxnSpPr>
            <a:cxnSpLocks/>
          </p:cNvCxnSpPr>
          <p:nvPr/>
        </p:nvCxnSpPr>
        <p:spPr>
          <a:xfrm flipH="1">
            <a:off x="3563888" y="2672045"/>
            <a:ext cx="432048" cy="918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2C336E8-A02E-E420-8A7C-CCF437BA59EB}"/>
              </a:ext>
            </a:extLst>
          </p:cNvPr>
          <p:cNvCxnSpPr>
            <a:cxnSpLocks/>
          </p:cNvCxnSpPr>
          <p:nvPr/>
        </p:nvCxnSpPr>
        <p:spPr>
          <a:xfrm flipH="1">
            <a:off x="3563888" y="2736324"/>
            <a:ext cx="792088" cy="11073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6B372A1-8D70-7A33-FDA0-66E06295C372}"/>
              </a:ext>
            </a:extLst>
          </p:cNvPr>
          <p:cNvCxnSpPr>
            <a:cxnSpLocks/>
          </p:cNvCxnSpPr>
          <p:nvPr/>
        </p:nvCxnSpPr>
        <p:spPr>
          <a:xfrm flipH="1">
            <a:off x="2068540" y="2768001"/>
            <a:ext cx="194857" cy="24325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C23CAC4-E249-E7A8-7AE5-D9F7D8935E72}"/>
              </a:ext>
            </a:extLst>
          </p:cNvPr>
          <p:cNvSpPr/>
          <p:nvPr/>
        </p:nvSpPr>
        <p:spPr>
          <a:xfrm>
            <a:off x="3642024" y="6260244"/>
            <a:ext cx="74511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F841909-C98B-274C-33FD-E42F30E181E2}"/>
              </a:ext>
            </a:extLst>
          </p:cNvPr>
          <p:cNvCxnSpPr>
            <a:cxnSpLocks/>
          </p:cNvCxnSpPr>
          <p:nvPr/>
        </p:nvCxnSpPr>
        <p:spPr>
          <a:xfrm>
            <a:off x="4124476" y="5863790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5962D1F-ACF5-1ED5-1DA5-44D7F9FF75F1}"/>
              </a:ext>
            </a:extLst>
          </p:cNvPr>
          <p:cNvSpPr txBox="1"/>
          <p:nvPr/>
        </p:nvSpPr>
        <p:spPr>
          <a:xfrm>
            <a:off x="3059832" y="5427843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4953F37-0917-6FB5-62BB-094376031F27}"/>
              </a:ext>
            </a:extLst>
          </p:cNvPr>
          <p:cNvSpPr txBox="1"/>
          <p:nvPr/>
        </p:nvSpPr>
        <p:spPr>
          <a:xfrm>
            <a:off x="3312346" y="5414780"/>
            <a:ext cx="1074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 確定</a:t>
            </a:r>
            <a:endParaRPr 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105146A-48D5-8871-B037-79E9DBDEA0FC}"/>
              </a:ext>
            </a:extLst>
          </p:cNvPr>
          <p:cNvSpPr txBox="1"/>
          <p:nvPr/>
        </p:nvSpPr>
        <p:spPr>
          <a:xfrm>
            <a:off x="1381378" y="2004052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01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17BDDE0D-09EB-0CAF-4CBA-F3D7F66F7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70141"/>
            <a:ext cx="7687748" cy="544906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2E1D346-4C01-F4C3-B915-A112C2138B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1436934-0A54-74F3-4AE9-279E83EC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修改後如下圖所示</a:t>
            </a:r>
            <a:endParaRPr 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F819CF6-3D3F-88F7-666C-22DEEFF505CF}"/>
              </a:ext>
            </a:extLst>
          </p:cNvPr>
          <p:cNvSpPr txBox="1"/>
          <p:nvPr/>
        </p:nvSpPr>
        <p:spPr>
          <a:xfrm>
            <a:off x="1774681" y="2025714"/>
            <a:ext cx="55946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99FF"/>
                </a:highlight>
              </a:rPr>
              <a:t>C:\USERS\WCCHEN3\DOCUMENTS\SCRAP\New folder</a:t>
            </a:r>
          </a:p>
          <a:p>
            <a:r>
              <a:rPr lang="zh-TW" altLang="en-US" b="1" dirty="0">
                <a:highlight>
                  <a:srgbClr val="FF99FF"/>
                </a:highlight>
              </a:rPr>
              <a:t>修改成您電腦存放位置 </a:t>
            </a:r>
            <a:r>
              <a:rPr lang="en-US" altLang="zh-TW" b="1" dirty="0">
                <a:highlight>
                  <a:srgbClr val="FF99FF"/>
                </a:highlight>
              </a:rPr>
              <a:t>=&gt;</a:t>
            </a:r>
            <a:r>
              <a:rPr lang="zh-TW" altLang="en-US" b="1" dirty="0">
                <a:highlight>
                  <a:srgbClr val="FF99FF"/>
                </a:highlight>
              </a:rPr>
              <a:t> 修改後如下</a:t>
            </a:r>
            <a:endParaRPr lang="en-US" b="1" dirty="0">
              <a:highlight>
                <a:srgbClr val="FF99FF"/>
              </a:highlight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9F731D1-8BC0-18D0-918A-50507AE5B200}"/>
              </a:ext>
            </a:extLst>
          </p:cNvPr>
          <p:cNvCxnSpPr>
            <a:cxnSpLocks/>
          </p:cNvCxnSpPr>
          <p:nvPr/>
        </p:nvCxnSpPr>
        <p:spPr>
          <a:xfrm flipH="1">
            <a:off x="4103825" y="2736324"/>
            <a:ext cx="324159" cy="6051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7E58F902-EBD2-F0F8-991A-0690FC266B4A}"/>
              </a:ext>
            </a:extLst>
          </p:cNvPr>
          <p:cNvCxnSpPr>
            <a:cxnSpLocks/>
          </p:cNvCxnSpPr>
          <p:nvPr/>
        </p:nvCxnSpPr>
        <p:spPr>
          <a:xfrm flipH="1">
            <a:off x="3849716" y="2672045"/>
            <a:ext cx="146220" cy="7841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947D844-61DB-3CDD-4E9A-169B4E569CC7}"/>
              </a:ext>
            </a:extLst>
          </p:cNvPr>
          <p:cNvCxnSpPr>
            <a:cxnSpLocks/>
          </p:cNvCxnSpPr>
          <p:nvPr/>
        </p:nvCxnSpPr>
        <p:spPr>
          <a:xfrm flipH="1">
            <a:off x="2699446" y="2672045"/>
            <a:ext cx="360386" cy="24891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57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AB866164-D5C1-3CC4-E27B-6029D0D86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533" y="1062705"/>
            <a:ext cx="3238952" cy="5639587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8B95BA7-2A55-0402-F80B-0368640850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0CA0E5A-564E-51DE-5CEF-A5BECAC5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依序編輯 </a:t>
            </a:r>
            <a:r>
              <a:rPr lang="en-US" altLang="zh-TW" dirty="0"/>
              <a:t>25</a:t>
            </a:r>
            <a:r>
              <a:rPr lang="zh-TW" altLang="en-US" dirty="0"/>
              <a:t>個連線 </a:t>
            </a:r>
            <a:r>
              <a:rPr lang="en-US" altLang="zh-TW" dirty="0"/>
              <a:t>(</a:t>
            </a:r>
            <a:r>
              <a:rPr lang="zh-TW" altLang="en-US" dirty="0"/>
              <a:t>兩個檔案都要改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8E8D58-2F79-3D73-505D-D47335ED2AE4}"/>
              </a:ext>
            </a:extLst>
          </p:cNvPr>
          <p:cNvSpPr/>
          <p:nvPr/>
        </p:nvSpPr>
        <p:spPr>
          <a:xfrm>
            <a:off x="2866530" y="1844824"/>
            <a:ext cx="3073622" cy="4857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D672F4C-4658-F9CE-024B-3FA567C8C5D1}"/>
              </a:ext>
            </a:extLst>
          </p:cNvPr>
          <p:cNvCxnSpPr>
            <a:cxnSpLocks/>
          </p:cNvCxnSpPr>
          <p:nvPr/>
        </p:nvCxnSpPr>
        <p:spPr>
          <a:xfrm flipH="1">
            <a:off x="3563888" y="908720"/>
            <a:ext cx="720080" cy="10729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45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7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95536" y="1844824"/>
            <a:ext cx="8352928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sz="2800" dirty="0"/>
              <a:t>HR-Rs trend by entity</a:t>
            </a:r>
            <a:r>
              <a:rPr kumimoji="0" lang="zh-TW" altLang="en-US" sz="2800" dirty="0"/>
              <a:t> </a:t>
            </a:r>
            <a:r>
              <a:rPr kumimoji="0" lang="en-US" altLang="zh-TW" sz="2800" dirty="0"/>
              <a:t>“Access Database” </a:t>
            </a:r>
            <a:r>
              <a:rPr kumimoji="0" lang="zh-TW" altLang="en-US" sz="2800" dirty="0"/>
              <a:t>操作方式</a:t>
            </a:r>
          </a:p>
        </p:txBody>
      </p:sp>
    </p:spTree>
    <p:extLst>
      <p:ext uri="{BB962C8B-B14F-4D97-AF65-F5344CB8AC3E}">
        <p14:creationId xmlns:p14="http://schemas.microsoft.com/office/powerpoint/2010/main" val="256157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E15D7E68-F2AE-A865-5E87-102D77403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521" y="1862960"/>
            <a:ext cx="6496957" cy="2191056"/>
          </a:xfrm>
          <a:prstGeom prst="rect">
            <a:avLst/>
          </a:prstGeom>
        </p:spPr>
      </p:pic>
      <p:sp>
        <p:nvSpPr>
          <p:cNvPr id="2" name="Rectangle 36">
            <a:extLst>
              <a:ext uri="{FF2B5EF4-FFF2-40B4-BE49-F238E27FC236}">
                <a16:creationId xmlns:a16="http://schemas.microsoft.com/office/drawing/2014/main" id="{E8F166BA-F04A-7CEF-5484-7AF5D3D84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1247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89">
            <a:extLst>
              <a:ext uri="{FF2B5EF4-FFF2-40B4-BE49-F238E27FC236}">
                <a16:creationId xmlns:a16="http://schemas.microsoft.com/office/drawing/2014/main" id="{B835D175-357E-0F35-C7DE-2909BA82D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806A5E-4ED6-0575-C619-688306B81181}"/>
              </a:ext>
            </a:extLst>
          </p:cNvPr>
          <p:cNvSpPr txBox="1"/>
          <p:nvPr/>
        </p:nvSpPr>
        <p:spPr>
          <a:xfrm>
            <a:off x="899592" y="1201174"/>
            <a:ext cx="7992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file"/>
              </a:rPr>
              <a:t>\\nthccimnas01\S000\DeptShare\S200\2024 </a:t>
            </a:r>
            <a:r>
              <a:rPr lang="en-US" dirty="0" err="1">
                <a:hlinkClick r:id="rId3" action="ppaction://hlinkfile"/>
              </a:rPr>
              <a:t>Wc</a:t>
            </a:r>
            <a:r>
              <a:rPr lang="en-US" dirty="0">
                <a:hlinkClick r:id="rId3" action="ppaction://hlinkfile"/>
              </a:rPr>
              <a:t> </a:t>
            </a:r>
            <a:r>
              <a:rPr lang="en-US" dirty="0" err="1">
                <a:hlinkClick r:id="rId3" action="ppaction://hlinkfile"/>
              </a:rPr>
              <a:t>交接</a:t>
            </a:r>
            <a:r>
              <a:rPr lang="en-US" dirty="0">
                <a:hlinkClick r:id="rId3" action="ppaction://hlinkfile"/>
              </a:rPr>
              <a:t>\HRRS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703663-BFBE-AB28-64B8-0ED35137DFD6}"/>
              </a:ext>
            </a:extLst>
          </p:cNvPr>
          <p:cNvSpPr/>
          <p:nvPr/>
        </p:nvSpPr>
        <p:spPr>
          <a:xfrm>
            <a:off x="1442034" y="2862982"/>
            <a:ext cx="6255444" cy="1191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3C88C70-6185-531C-0F8F-FAA2BAA12913}"/>
              </a:ext>
            </a:extLst>
          </p:cNvPr>
          <p:cNvSpPr txBox="1"/>
          <p:nvPr/>
        </p:nvSpPr>
        <p:spPr>
          <a:xfrm>
            <a:off x="1141955" y="4597018"/>
            <a:ext cx="720359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b="1" dirty="0"/>
              <a:t>開啟 </a:t>
            </a:r>
            <a:r>
              <a:rPr lang="en-US" altLang="zh-TW" b="1" dirty="0"/>
              <a:t>Database.accdb</a:t>
            </a:r>
            <a:r>
              <a:rPr lang="zh-TW" altLang="en-US" b="1" dirty="0"/>
              <a:t> 檔案 </a:t>
            </a:r>
            <a:endParaRPr lang="en-US" altLang="zh-TW" b="1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F4AE44D-2463-C495-8524-C72B35D2553E}"/>
              </a:ext>
            </a:extLst>
          </p:cNvPr>
          <p:cNvCxnSpPr>
            <a:cxnSpLocks/>
          </p:cNvCxnSpPr>
          <p:nvPr/>
        </p:nvCxnSpPr>
        <p:spPr>
          <a:xfrm flipV="1">
            <a:off x="1288766" y="3298772"/>
            <a:ext cx="432048" cy="13205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標題 2">
            <a:extLst>
              <a:ext uri="{FF2B5EF4-FFF2-40B4-BE49-F238E27FC236}">
                <a16:creationId xmlns:a16="http://schemas.microsoft.com/office/drawing/2014/main" id="{15399ABD-11A9-B50F-8CFD-360FA546F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</p:spPr>
        <p:txBody>
          <a:bodyPr/>
          <a:lstStyle/>
          <a:p>
            <a:r>
              <a:rPr lang="zh-TW" altLang="en-US" dirty="0"/>
              <a:t>將檔案複製至您的電腦同一位置</a:t>
            </a:r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B9294B0-950E-D644-7EF6-D806219F3594}"/>
              </a:ext>
            </a:extLst>
          </p:cNvPr>
          <p:cNvSpPr txBox="1"/>
          <p:nvPr/>
        </p:nvSpPr>
        <p:spPr>
          <a:xfrm>
            <a:off x="1156554" y="5170980"/>
            <a:ext cx="720359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b="1" dirty="0"/>
              <a:t>執行兩次 開啟 </a:t>
            </a:r>
            <a:r>
              <a:rPr lang="en-US" altLang="zh-TW" b="1" dirty="0"/>
              <a:t>Database.accdb</a:t>
            </a:r>
            <a:r>
              <a:rPr lang="zh-TW" altLang="en-US" b="1" dirty="0"/>
              <a:t> 檔案 </a:t>
            </a:r>
            <a:endParaRPr lang="en-US" altLang="zh-TW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37D6F85-C67B-5BCA-9BFC-5FE8ECBB3664}"/>
              </a:ext>
            </a:extLst>
          </p:cNvPr>
          <p:cNvSpPr txBox="1"/>
          <p:nvPr/>
        </p:nvSpPr>
        <p:spPr>
          <a:xfrm>
            <a:off x="1132950" y="5870466"/>
            <a:ext cx="7203595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b="1" dirty="0"/>
              <a:t>要修改 </a:t>
            </a:r>
            <a:r>
              <a:rPr lang="en-US" altLang="zh-TW" b="1" dirty="0"/>
              <a:t>Database.accdb</a:t>
            </a:r>
            <a:r>
              <a:rPr lang="zh-TW" altLang="en-US" b="1" dirty="0"/>
              <a:t> 檔案</a:t>
            </a:r>
            <a:endParaRPr lang="en-US" altLang="zh-TW" b="1" dirty="0"/>
          </a:p>
          <a:p>
            <a:r>
              <a:rPr lang="zh-TW" altLang="en-US" b="1" dirty="0"/>
              <a:t>按鍵盤 </a:t>
            </a:r>
            <a:r>
              <a:rPr lang="en-US" altLang="zh-TW" b="1" dirty="0"/>
              <a:t>Shift </a:t>
            </a:r>
            <a:r>
              <a:rPr lang="zh-TW" altLang="en-US" b="1" dirty="0"/>
              <a:t>鍵在開啟 </a:t>
            </a:r>
            <a:r>
              <a:rPr lang="en-US" altLang="zh-TW" b="1" dirty="0"/>
              <a:t>Database.accdb</a:t>
            </a:r>
            <a:r>
              <a:rPr lang="zh-TW" altLang="en-US" b="1" dirty="0"/>
              <a:t> </a:t>
            </a:r>
            <a:r>
              <a:rPr kumimoji="0" lang="zh-TW" altLang="en-US" sz="1800" b="1" dirty="0"/>
              <a:t>檔案</a:t>
            </a:r>
            <a:r>
              <a:rPr lang="zh-TW" altLang="en-US" b="1" dirty="0"/>
              <a:t> 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333572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D982D380248D468001CC0459944B8C" ma:contentTypeVersion="0" ma:contentTypeDescription="Create a new document." ma:contentTypeScope="" ma:versionID="ef01913f5f3fa06f9dc38835ddfe3714">
  <xsd:schema xmlns:xsd="http://www.w3.org/2001/XMLSchema" xmlns:xs="http://www.w3.org/2001/XMLSchema" xmlns:p="http://schemas.microsoft.com/office/2006/metadata/properties" xmlns:ns2="D382D93E-2480-468D-8001-CC0459944B8C" targetNamespace="http://schemas.microsoft.com/office/2006/metadata/properties" ma:root="true" ma:fieldsID="2397789e93110a84f930f733926bd105" ns2:_="">
    <xsd:import namespace="D382D93E-2480-468D-8001-CC0459944B8C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" minOccurs="0"/>
                <xsd:element ref="ns2:Status" minOccurs="0"/>
                <xsd:element ref="ns2:SPSPlus_DocField1" minOccurs="0"/>
                <xsd:element ref="ns2:SPSPlus_DocField2" minOccurs="0"/>
                <xsd:element ref="ns2:SPSPlus_DocField3" minOccurs="0"/>
                <xsd:element ref="ns2:wee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2D93E-2480-468D-8001-CC0459944B8C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擁有人" ma:internalName="Owner">
      <xsd:simpleType>
        <xsd:restriction base="dms:Text"/>
      </xsd:simpleType>
    </xsd:element>
    <xsd:element name="Description" ma:index="9" nillable="true" ma:displayName="描述" ma:internalName="Description">
      <xsd:simpleType>
        <xsd:restriction base="dms:Note">
          <xsd:maxLength value="255"/>
        </xsd:restriction>
      </xsd:simpleType>
    </xsd:element>
    <xsd:element name="Status" ma:index="10" nillable="true" ma:displayName="狀態" ma:internalName="Status">
      <xsd:simpleType>
        <xsd:restriction base="dms:Choice">
          <xsd:enumeration value="粗糙"/>
          <xsd:enumeration value="草稿"/>
          <xsd:enumeration value="預覽"/>
          <xsd:enumeration value="完稿"/>
        </xsd:restriction>
      </xsd:simpleType>
    </xsd:element>
    <xsd:element name="SPSPlus_DocField1" ma:index="11" nillable="true" ma:displayName="Hit Rates" ma:internalName="SPSPlus_DocField1" ma:readOnly="true">
      <xsd:simpleType>
        <xsd:restriction base="dms:Unknown"/>
      </xsd:simpleType>
    </xsd:element>
    <xsd:element name="SPSPlus_DocField2" ma:index="12" nillable="true" ma:displayName="Vote of useful" ma:internalName="SPSPlus_DocField2" ma:readOnly="true">
      <xsd:simpleType>
        <xsd:restriction base="dms:Unknown"/>
      </xsd:simpleType>
    </xsd:element>
    <xsd:element name="SPSPlus_DocField3" ma:index="13" nillable="true" ma:displayName="Vote of useless" ma:internalName="SPSPlus_DocField3" ma:readOnly="true">
      <xsd:simpleType>
        <xsd:restriction base="dms:Unknown"/>
      </xsd:simpleType>
    </xsd:element>
    <xsd:element name="week" ma:index="14" nillable="true" ma:displayName="week" ma:internalName="week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D382D93E-2480-468D-8001-CC0459944B8C" xsi:nil="true"/>
    <week xmlns="D382D93E-2480-468D-8001-CC0459944B8C" xsi:nil="true"/>
    <Status xmlns="D382D93E-2480-468D-8001-CC0459944B8C" xsi:nil="true"/>
    <Description xmlns="D382D93E-2480-468D-8001-CC0459944B8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BDB55F-B23D-41C7-AB01-3C92D43C04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82D93E-2480-468D-8001-CC0459944B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711116-2882-48F6-8F3B-8BE7C43F6DB3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D382D93E-2480-468D-8001-CC0459944B8C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1F41721-8BA7-426A-8F1E-0C7B8587C6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NTC_A</Template>
  <TotalTime>183603</TotalTime>
  <Words>594</Words>
  <Application>Microsoft Office PowerPoint</Application>
  <PresentationFormat>如螢幕大小 (4:3)</PresentationFormat>
  <Paragraphs>129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標楷體</vt:lpstr>
      <vt:lpstr>Arial</vt:lpstr>
      <vt:lpstr>Calibri</vt:lpstr>
      <vt:lpstr>Wingdings</vt:lpstr>
      <vt:lpstr>Office Theme</vt:lpstr>
      <vt:lpstr>1_Office Theme</vt:lpstr>
      <vt:lpstr>PowerPoint 簡報</vt:lpstr>
      <vt:lpstr>將檔案複製至您的電腦同一位置</vt:lpstr>
      <vt:lpstr>開啟 HR-List-1.15k.xlsm 檔案 </vt:lpstr>
      <vt:lpstr>點擊 來自 MS Access Database 的查詢</vt:lpstr>
      <vt:lpstr>點擊 來自 MS Access Database 的查詢</vt:lpstr>
      <vt:lpstr>修改後如下圖所示</vt:lpstr>
      <vt:lpstr>依序編輯 25個連線 (兩個檔案都要改)</vt:lpstr>
      <vt:lpstr>PowerPoint 簡報</vt:lpstr>
      <vt:lpstr>將檔案複製至您的電腦同一位置</vt:lpstr>
      <vt:lpstr>PowerPoint 簡報</vt:lpstr>
      <vt:lpstr>PowerPoint 簡報</vt:lpstr>
      <vt:lpstr>PowerPoint 簡報</vt:lpstr>
      <vt:lpstr>PowerPoint 簡報</vt:lpstr>
      <vt:lpstr>將檔案複製至您的電腦同一位置</vt:lpstr>
      <vt:lpstr>開啟 HR-List-1.15k.xlsm 檔案 </vt:lpstr>
      <vt:lpstr>開啟 HR-Rs trend by entity 1131007.pptx 檔案 </vt:lpstr>
      <vt:lpstr>刪除 page:3 HR-Rs trend by entity 原有 圖表 </vt:lpstr>
      <vt:lpstr>複製 Excel 1.15K_W 圖表</vt:lpstr>
      <vt:lpstr>選擇性貼上於 PowerPoint “HR-Rs trend by entity” 上  </vt:lpstr>
      <vt:lpstr>完成 HR-Rs trend by entity “1.15K”</vt:lpstr>
      <vt:lpstr>依 page:11 及 page:12,13</vt:lpstr>
      <vt:lpstr>PowerPoint 簡報</vt:lpstr>
      <vt:lpstr>開啟您的電腦 .accdb 檔案</vt:lpstr>
      <vt:lpstr>開啟您的電腦 .xlsm 檔案</vt:lpstr>
      <vt:lpstr>兩個 Excel 檔都要作</vt:lpstr>
      <vt:lpstr>PowerPoint 簡報</vt:lpstr>
      <vt:lpstr>複製 1.17K/2.2K/4K 產出前四名 Route</vt:lpstr>
      <vt:lpstr>PowerPoint 簡報</vt:lpstr>
      <vt:lpstr>HR-Rs trend by entity 1131007.pptx 自動更新</vt:lpstr>
      <vt:lpstr>完成自動更新資料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S400 Capital Budge Plan</dc:title>
  <dc:creator>SCCHEN1@nuvoton.com</dc:creator>
  <cp:lastModifiedBy>S210 WCChen3</cp:lastModifiedBy>
  <cp:revision>1893</cp:revision>
  <cp:lastPrinted>2021-10-06T02:29:51Z</cp:lastPrinted>
  <dcterms:created xsi:type="dcterms:W3CDTF">2012-03-21T02:57:47Z</dcterms:created>
  <dcterms:modified xsi:type="dcterms:W3CDTF">2024-10-20T03:04:09Z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0x0101003ED982D380248D468001CC0459944B8C</vt:lpwstr>
  </property>
  <property fmtid="{D5CDD505-2E9C-101B-9397-08002B2CF9AE}" pid="3" name="vti_description">
    <vt:lpwstr/>
  </property>
</Properties>
</file>