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400" r:id="rId6"/>
    <p:sldId id="405" r:id="rId7"/>
    <p:sldId id="370" r:id="rId8"/>
    <p:sldId id="378" r:id="rId9"/>
    <p:sldId id="389" r:id="rId10"/>
    <p:sldId id="390" r:id="rId11"/>
    <p:sldId id="383" r:id="rId12"/>
    <p:sldId id="384" r:id="rId13"/>
    <p:sldId id="385" r:id="rId14"/>
    <p:sldId id="386" r:id="rId15"/>
    <p:sldId id="393" r:id="rId16"/>
    <p:sldId id="398" r:id="rId17"/>
    <p:sldId id="375" r:id="rId18"/>
    <p:sldId id="363" r:id="rId19"/>
    <p:sldId id="391" r:id="rId20"/>
    <p:sldId id="392" r:id="rId21"/>
    <p:sldId id="403" r:id="rId22"/>
    <p:sldId id="395" r:id="rId23"/>
    <p:sldId id="387" r:id="rId24"/>
    <p:sldId id="388" r:id="rId25"/>
    <p:sldId id="396" r:id="rId26"/>
    <p:sldId id="402" r:id="rId27"/>
    <p:sldId id="404" r:id="rId28"/>
    <p:sldId id="394" r:id="rId29"/>
    <p:sldId id="397" r:id="rId3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600"/>
    <a:srgbClr val="0000FF"/>
    <a:srgbClr val="FF99FF"/>
    <a:srgbClr val="CC9900"/>
    <a:srgbClr val="FF6600"/>
    <a:srgbClr val="FF9900"/>
    <a:srgbClr val="D00600"/>
    <a:srgbClr val="E61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howGuides="1">
      <p:cViewPr varScale="1">
        <p:scale>
          <a:sx n="86" d="100"/>
          <a:sy n="86" d="100"/>
        </p:scale>
        <p:origin x="702" y="90"/>
      </p:cViewPr>
      <p:guideLst>
        <p:guide orient="horz" pos="34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FF07FB6-32F4-44DD-A2EE-9A906F4DEA18}" type="datetimeFigureOut">
              <a:rPr lang="zh-TW" altLang="en-US"/>
              <a:pPr>
                <a:defRPr/>
              </a:pPr>
              <a:t>2024/10/9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AFF498F-17C7-4C47-B127-B8E814E1BA6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28157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3E504B6-054D-48A5-A7E6-E037F33E5DCE}" type="datetimeFigureOut">
              <a:rPr lang="zh-TW" altLang="en-US"/>
              <a:pPr>
                <a:defRPr/>
              </a:pPr>
              <a:t>2024/10/9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8D882DBF-A89C-4E29-8D68-28C8438FAD0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0951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E11C4FF-72E0-4398-9ACE-F9E68E062286}" type="datetime1">
              <a:rPr lang="zh-TW" altLang="en-US" smtClean="0"/>
              <a:pPr eaLnBrk="1" hangingPunct="1">
                <a:spcBef>
                  <a:spcPct val="0"/>
                </a:spcBef>
              </a:pPr>
              <a:t>2024/10/9</a:t>
            </a:fld>
            <a:endParaRPr lang="zh-TW" altLang="en-US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F788C0D-C705-4E31-A3D5-E62236A055F3}" type="slidenum">
              <a:rPr lang="zh-TW" altLang="en-US" smtClean="0"/>
              <a:pPr eaLnBrk="1" hangingPunct="1">
                <a:spcBef>
                  <a:spcPct val="0"/>
                </a:spcBef>
              </a:pPr>
              <a:t>0</a:t>
            </a:fld>
            <a:endParaRPr lang="zh-TW" altLang="en-US"/>
          </a:p>
        </p:txBody>
      </p:sp>
      <p:sp>
        <p:nvSpPr>
          <p:cNvPr id="27654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296144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428C865C-ECED-42D2-85DC-526FFA73E7C1}" type="datetime1">
              <a:rPr lang="zh-TW" altLang="en-US"/>
              <a:pPr>
                <a:defRPr/>
              </a:pPr>
              <a:t>2024/10/9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2CF3B30-50A5-486A-B53F-AA74AE5B14CA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242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D7E42-A74A-4DE9-8945-E59712DDBC9C}" type="datetime1">
              <a:rPr lang="zh-TW" altLang="en-US"/>
              <a:pPr>
                <a:defRPr/>
              </a:pPr>
              <a:t>2024/10/9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E2982-038B-44DB-B7A9-F10C4E1BBFE2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55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75AAA-218B-47C0-8E02-9F4CE6ED87BC}" type="datetime1">
              <a:rPr lang="zh-TW" altLang="en-US"/>
              <a:pPr>
                <a:defRPr/>
              </a:pPr>
              <a:t>2024/10/9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4A3A9-3384-422C-B216-B20292025659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904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spcBef>
                <a:spcPts val="1000"/>
              </a:spcBef>
              <a:buFont typeface="Arial" pitchFamily="34" charset="0"/>
              <a:buChar char="•"/>
              <a:defRPr/>
            </a:lvl2pPr>
            <a:lvl3pPr>
              <a:spcBef>
                <a:spcPts val="1000"/>
              </a:spcBef>
              <a:defRPr/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7C1E5-FB44-4603-B71F-9BDC546F10AB}" type="datetime1">
              <a:rPr lang="zh-TW" altLang="en-US"/>
              <a:pPr>
                <a:defRPr/>
              </a:pPr>
              <a:t>2024/10/9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B86B1-EAE0-43EB-B14D-770186261D88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960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CFAFA-F960-4B3D-B5B3-8C0A1FB7C300}" type="datetime1">
              <a:rPr lang="zh-TW" altLang="en-US"/>
              <a:pPr>
                <a:defRPr/>
              </a:pPr>
              <a:t>2024/10/9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9C65E-273D-4AAA-8881-B26C7B0B511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303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1E86A-08D6-4C96-BD26-98229F38B408}" type="datetime1">
              <a:rPr lang="zh-TW" altLang="en-US"/>
              <a:pPr>
                <a:defRPr/>
              </a:pPr>
              <a:t>2024/10/9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5BF0F-67FA-4AD7-AC4A-1F3003DF89B3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555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DD1FA-811C-473D-A67B-4121A2613319}" type="datetime1">
              <a:rPr lang="zh-TW" altLang="en-US"/>
              <a:pPr>
                <a:defRPr/>
              </a:pPr>
              <a:t>2024/10/9</a:t>
            </a:fld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E98E4-F9E0-48DA-9D3D-9D5E14BD4345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45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75B16-D75D-4574-B4FB-F95EB37E9410}" type="datetime1">
              <a:rPr lang="zh-TW" altLang="en-US"/>
              <a:pPr>
                <a:defRPr/>
              </a:pPr>
              <a:t>2024/10/9</a:t>
            </a:fld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E8791-F201-453E-AED3-D1DEF200FE68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032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E708D-B9CE-4B7D-88EB-57D0FAD3E726}" type="datetime1">
              <a:rPr lang="zh-TW" altLang="en-US"/>
              <a:pPr>
                <a:defRPr/>
              </a:pPr>
              <a:t>2024/10/9</a:t>
            </a:fld>
            <a:endParaRPr lang="zh-TW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D7B60-195D-4F33-95EB-9F07B72C83F8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627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6D847-51F6-4C20-A6B0-D04A2FB19DBC}" type="datetime1">
              <a:rPr lang="zh-TW" altLang="en-US"/>
              <a:pPr>
                <a:defRPr/>
              </a:pPr>
              <a:t>2024/10/9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8E970-3402-444D-82A8-3088D58CA5B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978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3B633-F0C4-49AB-BC40-C76EA13222DA}" type="datetime1">
              <a:rPr lang="zh-TW" altLang="en-US"/>
              <a:pPr>
                <a:defRPr/>
              </a:pPr>
              <a:t>2024/10/9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57128-2679-41DF-A659-2B6D7734148D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668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09D3EFF-1B04-4569-A28C-E21CFB58E4B9}" type="datetime1">
              <a:rPr lang="zh-TW" altLang="en-US"/>
              <a:pPr>
                <a:defRPr/>
              </a:pPr>
              <a:t>2024/10/9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23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EAAAB2-C027-400E-A8A7-9F08AC88F790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33" r:id="rId1"/>
    <p:sldLayoutId id="2147485823" r:id="rId2"/>
    <p:sldLayoutId id="2147485824" r:id="rId3"/>
    <p:sldLayoutId id="2147485825" r:id="rId4"/>
    <p:sldLayoutId id="2147485826" r:id="rId5"/>
    <p:sldLayoutId id="2147485827" r:id="rId6"/>
    <p:sldLayoutId id="2147485828" r:id="rId7"/>
    <p:sldLayoutId id="2147485829" r:id="rId8"/>
    <p:sldLayoutId id="2147485830" r:id="rId9"/>
    <p:sldLayoutId id="2147485831" r:id="rId10"/>
    <p:sldLayoutId id="214748583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file:///C:\Users\wcchen3\Documents\VBDB\HRRs\HR-List-1.17K.xlsm!1.17K_W-2!R4C28:R37C3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file:///C:\Users\wcchen3\Documents\VBDB\HRRs\HR-List-1.17K.xlsm!1.17K_W-3!R4C28:R37C3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file:///C:\Users\wcchen3\Documents\VBDB\HRRs\HR-List-1.15K.xlsm!1.23K_W-2!R4C28:R37C39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file:///C:\Users\wcchen3\Documents\VBDB\HRRs\HR-List-1.15K.xlsm!1.23K_W-3!R4C28:R37C39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file:///C:\Users\wcchen3\Documents\VBDB\HRRs\HR-List-1.17K.xlsm!2.2K_W!R4C28:R37C3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file:///C:\Users\wcchen3\Documents\VBDB\HRRs\HR-List-1.17K.xlsm!2.2K_W-1!R4C28:R37C3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file:///C:\Users\wcchen3\Documents\VBDB\HRRs\HR-List-1.17K.xlsm!2.2K_W-2!R4C29:R37C4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file:///C:\Users\wcchen3\Documents\VBDB\HRRs\HR-List-1.17K.xlsm!2.2K_W-3!R4C28:R37C3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file:///C:\Users\wcchen3\Documents\VBDB\HRRs\HR-List-1.15k.xlsm!2.5K_W!R4C28:R37C39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file:///C:\Users\wcchen3\Documents\VBDB\HRRs\HR-List-1.17K.xlsm!4K_W-3!R4C28:R37C39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file:///C:\Users\wcchen3\Documents\VBDB\HRRs\HR-List-1.17K.xlsm!4K_W!R4C28:R37C3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file:///C:\Users\wcchen3\Documents\VBDB\HRRs\HR-List-1.17K.xlsm!4K_W-1!R4C28:R37C39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file:///C:\Users\wcchen3\Documents\VBDB\HRRs\HR-List-1.17K.xlsm!4K_W-2!R4C28:R37C39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file:///C:\Users\wcchen3\Documents\VBDB\HRRs\HR-List-1.15K.xlsm!2K_W-1!R4C28:R37C39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file:///C:\Users\wcchen3\Documents\VBDB\HRRs\HR-List-1.15K.xlsm!2K_W!R4C28:R37C3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file:///C:\Users\wcchen3\Documents\VBDB\HRRs\HR-List-1.15K.xlsm!10K_W!R4C28:R37C39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file:///C:\Users\wcchen3\Documents\VBDB\HRRs\HR-List-1.15K.xlsm!10K_W-1!R4C28:R37C39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file:///C:\Users\wcchen3\Documents\VBDB\HRRs\HR-List-1.15k.xlsm!1.15K_W!R4C28:R37C3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file:///C:\Users\wcchen3\Documents\VBDB\HRRs\HR-List-1.15K.xlsm!1.15K_W-1!R4C28:R37C3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file:///C:\Users\wcchen3\Documents\VBDB\HRRs\HR-List-1.15K.xlsm!1.15K_W_1!R4C28:R37C3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file:///C:\Users\wcchen3\Documents\VBDB\HRRs\HR-List-1.15K.xlsm!1.15K_W-2!R4C28:R37C3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file:///C:\Users\wcchen3\Documents\VBDB\HRRs\HR-List-1.17K.xlsm!1.17K_W!R4C28:R37C3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file:///C:\Users\wcchen3\Documents\VBDB\HRRs\HR-List-1.17K.xlsm!1.17K_W-1!R4C28:R37C3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5175"/>
            <a:ext cx="7772400" cy="14398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HR-Rs trend by entity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32588" y="5949950"/>
            <a:ext cx="2319337" cy="365125"/>
          </a:xfrm>
        </p:spPr>
        <p:txBody>
          <a:bodyPr/>
          <a:lstStyle/>
          <a:p>
            <a:pPr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字方塊 4"/>
          <p:cNvSpPr txBox="1">
            <a:spLocks noChangeArrowheads="1"/>
          </p:cNvSpPr>
          <p:nvPr/>
        </p:nvSpPr>
        <p:spPr bwMode="auto">
          <a:xfrm>
            <a:off x="395288" y="11588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0"/>
              <a:t>1.17K</a:t>
            </a:r>
            <a:endParaRPr lang="zh-TW" altLang="en-US" sz="1800" b="0"/>
          </a:p>
        </p:txBody>
      </p:sp>
      <p:graphicFrame>
        <p:nvGraphicFramePr>
          <p:cNvPr id="11267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895850"/>
              </p:ext>
            </p:extLst>
          </p:nvPr>
        </p:nvGraphicFramePr>
        <p:xfrm>
          <a:off x="0" y="650875"/>
          <a:ext cx="9144000" cy="624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448800" imgH="7191304" progId="Excel.SheetMacroEnabled.12">
                  <p:link updateAutomatic="1"/>
                </p:oleObj>
              </mc:Choice>
              <mc:Fallback>
                <p:oleObj name="Macro-Enabled Worksheet" r:id="rId2" imgW="9448800" imgH="7191304" progId="Excel.SheetMacroEnabled.12">
                  <p:link updateAutomatic="1"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50875"/>
                        <a:ext cx="9144000" cy="624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字方塊 4"/>
          <p:cNvSpPr txBox="1">
            <a:spLocks noChangeArrowheads="1"/>
          </p:cNvSpPr>
          <p:nvPr/>
        </p:nvSpPr>
        <p:spPr bwMode="auto">
          <a:xfrm>
            <a:off x="395288" y="11588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0"/>
              <a:t>1.17K</a:t>
            </a:r>
            <a:endParaRPr lang="zh-TW" altLang="en-US" sz="1800" b="0"/>
          </a:p>
        </p:txBody>
      </p:sp>
      <p:graphicFrame>
        <p:nvGraphicFramePr>
          <p:cNvPr id="12291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872627"/>
              </p:ext>
            </p:extLst>
          </p:nvPr>
        </p:nvGraphicFramePr>
        <p:xfrm>
          <a:off x="0" y="466725"/>
          <a:ext cx="9110662" cy="643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448800" imgH="7191304" progId="Excel.SheetMacroEnabled.12">
                  <p:link updateAutomatic="1"/>
                </p:oleObj>
              </mc:Choice>
              <mc:Fallback>
                <p:oleObj name="Macro-Enabled Worksheet" r:id="rId2" imgW="9448800" imgH="7191304" progId="Excel.SheetMacroEnabled.12">
                  <p:link updateAutomatic="1"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66725"/>
                        <a:ext cx="9110662" cy="643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3D0FA-4703-475A-B640-696A54A52A15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graphicFrame>
        <p:nvGraphicFramePr>
          <p:cNvPr id="13315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908261"/>
              </p:ext>
            </p:extLst>
          </p:nvPr>
        </p:nvGraphicFramePr>
        <p:xfrm>
          <a:off x="1" y="442913"/>
          <a:ext cx="9128124" cy="632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401195" imgH="7191304" progId="Excel.SheetMacroEnabled.12">
                  <p:link updateAutomatic="1"/>
                </p:oleObj>
              </mc:Choice>
              <mc:Fallback>
                <p:oleObj name="Macro-Enabled Worksheet" r:id="rId2" imgW="9401195" imgH="7191304" progId="Excel.SheetMacroEnabled.12">
                  <p:link updateAutomatic="1"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442913"/>
                        <a:ext cx="9128124" cy="632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文字方塊 4"/>
          <p:cNvSpPr txBox="1">
            <a:spLocks noChangeArrowheads="1"/>
          </p:cNvSpPr>
          <p:nvPr/>
        </p:nvSpPr>
        <p:spPr bwMode="auto">
          <a:xfrm>
            <a:off x="395288" y="11588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0"/>
              <a:t>1.23K</a:t>
            </a:r>
            <a:endParaRPr lang="zh-TW" altLang="en-US" sz="1800"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23D0FA-4703-475A-B640-696A54A52A15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sp>
        <p:nvSpPr>
          <p:cNvPr id="13316" name="文字方塊 4"/>
          <p:cNvSpPr txBox="1">
            <a:spLocks noChangeArrowheads="1"/>
          </p:cNvSpPr>
          <p:nvPr/>
        </p:nvSpPr>
        <p:spPr bwMode="auto">
          <a:xfrm>
            <a:off x="395288" y="11588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0"/>
              <a:t>1.23K</a:t>
            </a:r>
            <a:endParaRPr lang="zh-TW" altLang="en-US" sz="1800" b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297391"/>
              </p:ext>
            </p:extLst>
          </p:nvPr>
        </p:nvGraphicFramePr>
        <p:xfrm>
          <a:off x="0" y="442913"/>
          <a:ext cx="9144000" cy="632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401195" imgH="7191304" progId="Excel.SheetMacroEnabled.12">
                  <p:link updateAutomatic="1"/>
                </p:oleObj>
              </mc:Choice>
              <mc:Fallback>
                <p:oleObj name="Macro-Enabled Worksheet" r:id="rId2" imgW="9401195" imgH="719130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42913"/>
                        <a:ext cx="9144000" cy="632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1074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字方塊 4"/>
          <p:cNvSpPr txBox="1">
            <a:spLocks noChangeArrowheads="1"/>
          </p:cNvSpPr>
          <p:nvPr/>
        </p:nvSpPr>
        <p:spPr bwMode="auto">
          <a:xfrm>
            <a:off x="395288" y="11588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0"/>
              <a:t>2.2K</a:t>
            </a:r>
            <a:endParaRPr lang="zh-TW" altLang="en-US" sz="1800" b="0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128821"/>
              </p:ext>
            </p:extLst>
          </p:nvPr>
        </p:nvGraphicFramePr>
        <p:xfrm>
          <a:off x="0" y="442913"/>
          <a:ext cx="9142414" cy="632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448800" imgH="7191304" progId="Excel.SheetMacroEnabled.12">
                  <p:link updateAutomatic="1"/>
                </p:oleObj>
              </mc:Choice>
              <mc:Fallback>
                <p:oleObj name="Macro-Enabled Worksheet" r:id="rId2" imgW="9448800" imgH="719130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42913"/>
                        <a:ext cx="9142414" cy="6326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字方塊 4"/>
          <p:cNvSpPr txBox="1">
            <a:spLocks noChangeArrowheads="1"/>
          </p:cNvSpPr>
          <p:nvPr/>
        </p:nvSpPr>
        <p:spPr bwMode="auto">
          <a:xfrm>
            <a:off x="395288" y="11588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0"/>
              <a:t>2.2K</a:t>
            </a:r>
            <a:endParaRPr lang="zh-TW" altLang="en-US" sz="1800" b="0"/>
          </a:p>
        </p:txBody>
      </p:sp>
      <p:graphicFrame>
        <p:nvGraphicFramePr>
          <p:cNvPr id="15363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641097"/>
              </p:ext>
            </p:extLst>
          </p:nvPr>
        </p:nvGraphicFramePr>
        <p:xfrm>
          <a:off x="0" y="501650"/>
          <a:ext cx="9144000" cy="635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448800" imgH="7191304" progId="Excel.SheetMacroEnabled.12">
                  <p:link updateAutomatic="1"/>
                </p:oleObj>
              </mc:Choice>
              <mc:Fallback>
                <p:oleObj name="Macro-Enabled Worksheet" r:id="rId2" imgW="9448800" imgH="7191304" progId="Excel.SheetMacroEnabled.12">
                  <p:link updateAutomatic="1"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1650"/>
                        <a:ext cx="9144000" cy="635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字方塊 4"/>
          <p:cNvSpPr txBox="1">
            <a:spLocks noChangeArrowheads="1"/>
          </p:cNvSpPr>
          <p:nvPr/>
        </p:nvSpPr>
        <p:spPr bwMode="auto">
          <a:xfrm>
            <a:off x="395288" y="11588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0"/>
              <a:t>2.2K</a:t>
            </a:r>
            <a:endParaRPr lang="zh-TW" altLang="en-US" sz="1800" b="0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965165"/>
              </p:ext>
            </p:extLst>
          </p:nvPr>
        </p:nvGraphicFramePr>
        <p:xfrm>
          <a:off x="0" y="392113"/>
          <a:ext cx="9142412" cy="651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448800" imgH="7191304" progId="Excel.SheetMacroEnabled.12">
                  <p:link updateAutomatic="1"/>
                </p:oleObj>
              </mc:Choice>
              <mc:Fallback>
                <p:oleObj name="Macro-Enabled Worksheet" r:id="rId2" imgW="9448800" imgH="719130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392113"/>
                        <a:ext cx="9142412" cy="651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字方塊 4"/>
          <p:cNvSpPr txBox="1">
            <a:spLocks noChangeArrowheads="1"/>
          </p:cNvSpPr>
          <p:nvPr/>
        </p:nvSpPr>
        <p:spPr bwMode="auto">
          <a:xfrm>
            <a:off x="395288" y="11588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0"/>
              <a:t>2.2K</a:t>
            </a:r>
            <a:endParaRPr lang="zh-TW" altLang="en-US" sz="1800" b="0"/>
          </a:p>
        </p:txBody>
      </p:sp>
      <p:graphicFrame>
        <p:nvGraphicFramePr>
          <p:cNvPr id="17411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512683"/>
              </p:ext>
            </p:extLst>
          </p:nvPr>
        </p:nvGraphicFramePr>
        <p:xfrm>
          <a:off x="1" y="442913"/>
          <a:ext cx="9128124" cy="638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448800" imgH="7191304" progId="Excel.SheetMacroEnabled.12">
                  <p:link updateAutomatic="1"/>
                </p:oleObj>
              </mc:Choice>
              <mc:Fallback>
                <p:oleObj name="Macro-Enabled Worksheet" r:id="rId2" imgW="9448800" imgH="7191304" progId="Excel.SheetMacroEnabled.12">
                  <p:link updateAutomatic="1"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442913"/>
                        <a:ext cx="9128124" cy="638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字方塊 4"/>
          <p:cNvSpPr txBox="1">
            <a:spLocks noChangeArrowheads="1"/>
          </p:cNvSpPr>
          <p:nvPr/>
        </p:nvSpPr>
        <p:spPr bwMode="auto">
          <a:xfrm>
            <a:off x="395288" y="11588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0" dirty="0"/>
              <a:t>2.4K</a:t>
            </a:r>
            <a:endParaRPr lang="zh-TW" altLang="en-US" sz="1800" b="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414125"/>
              </p:ext>
            </p:extLst>
          </p:nvPr>
        </p:nvGraphicFramePr>
        <p:xfrm>
          <a:off x="0" y="442913"/>
          <a:ext cx="9144000" cy="647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401195" imgH="7191304" progId="Excel.SheetMacroEnabled.12">
                  <p:link updateAutomatic="1"/>
                </p:oleObj>
              </mc:Choice>
              <mc:Fallback>
                <p:oleObj name="Macro-Enabled Worksheet" r:id="rId2" imgW="9401195" imgH="7191304" progId="Excel.SheetMacroEnabled.12">
                  <p:link updateAutomatic="1"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42913"/>
                        <a:ext cx="9144000" cy="647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59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D1ABAF-4310-4236-8307-78267004B3E8}" type="slidenum">
              <a:rPr lang="zh-TW" altLang="en-US" smtClean="0"/>
              <a:pPr>
                <a:defRPr/>
              </a:pPr>
              <a:t>18</a:t>
            </a:fld>
            <a:endParaRPr lang="zh-TW" altLang="en-US" dirty="0"/>
          </a:p>
        </p:txBody>
      </p:sp>
      <p:graphicFrame>
        <p:nvGraphicFramePr>
          <p:cNvPr id="2048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207881"/>
              </p:ext>
            </p:extLst>
          </p:nvPr>
        </p:nvGraphicFramePr>
        <p:xfrm>
          <a:off x="1" y="442913"/>
          <a:ext cx="9128124" cy="646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448800" imgH="7191304" progId="Excel.SheetMacroEnabled.12">
                  <p:link updateAutomatic="1"/>
                </p:oleObj>
              </mc:Choice>
              <mc:Fallback>
                <p:oleObj name="Macro-Enabled Worksheet" r:id="rId2" imgW="9448800" imgH="7191304" progId="Excel.SheetMacroEnabled.12">
                  <p:link updateAutomatic="1"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442913"/>
                        <a:ext cx="9128124" cy="646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文字方塊 4"/>
          <p:cNvSpPr txBox="1">
            <a:spLocks noChangeArrowheads="1"/>
          </p:cNvSpPr>
          <p:nvPr/>
        </p:nvSpPr>
        <p:spPr bwMode="auto">
          <a:xfrm>
            <a:off x="395288" y="11588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0"/>
              <a:t>4K</a:t>
            </a:r>
            <a:endParaRPr lang="zh-TW" altLang="en-US" sz="180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D7B60-195D-4F33-95EB-9F07B72C83F8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91440" y="692696"/>
            <a:ext cx="5961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HRRs </a:t>
            </a:r>
            <a:r>
              <a:rPr lang="en-US" altLang="zh-TW" sz="4000" dirty="0" err="1"/>
              <a:t>Month_CPK</a:t>
            </a:r>
            <a:r>
              <a:rPr lang="en-US" altLang="zh-TW" sz="4000" dirty="0"/>
              <a:t> 1.67 ratio</a:t>
            </a:r>
            <a:endParaRPr lang="zh-TW" altLang="en-US" sz="4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AFEB49E-F6C2-0A5B-7E55-6B4F8AE0B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1536700"/>
            <a:ext cx="57912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10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字方塊 4"/>
          <p:cNvSpPr txBox="1">
            <a:spLocks noChangeArrowheads="1"/>
          </p:cNvSpPr>
          <p:nvPr/>
        </p:nvSpPr>
        <p:spPr bwMode="auto">
          <a:xfrm>
            <a:off x="395288" y="11588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0"/>
              <a:t>4K</a:t>
            </a:r>
            <a:endParaRPr lang="zh-TW" altLang="en-US" sz="1800" b="0"/>
          </a:p>
        </p:txBody>
      </p:sp>
      <p:graphicFrame>
        <p:nvGraphicFramePr>
          <p:cNvPr id="22531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59949"/>
              </p:ext>
            </p:extLst>
          </p:nvPr>
        </p:nvGraphicFramePr>
        <p:xfrm>
          <a:off x="1" y="447675"/>
          <a:ext cx="9142412" cy="646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448800" imgH="7191304" progId="Excel.SheetMacroEnabled.12">
                  <p:link updateAutomatic="1"/>
                </p:oleObj>
              </mc:Choice>
              <mc:Fallback>
                <p:oleObj name="Macro-Enabled Worksheet" r:id="rId2" imgW="9448800" imgH="7191304" progId="Excel.SheetMacroEnabled.12">
                  <p:link updateAutomatic="1"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447675"/>
                        <a:ext cx="9142412" cy="646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字方塊 4"/>
          <p:cNvSpPr txBox="1">
            <a:spLocks noChangeArrowheads="1"/>
          </p:cNvSpPr>
          <p:nvPr/>
        </p:nvSpPr>
        <p:spPr bwMode="auto">
          <a:xfrm>
            <a:off x="395288" y="11588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0"/>
              <a:t>4K</a:t>
            </a:r>
            <a:endParaRPr lang="zh-TW" altLang="en-US" sz="1800" b="0"/>
          </a:p>
        </p:txBody>
      </p:sp>
      <p:graphicFrame>
        <p:nvGraphicFramePr>
          <p:cNvPr id="23555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449084"/>
              </p:ext>
            </p:extLst>
          </p:nvPr>
        </p:nvGraphicFramePr>
        <p:xfrm>
          <a:off x="1" y="423863"/>
          <a:ext cx="9142412" cy="643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448800" imgH="7191304" progId="Excel.SheetMacroEnabled.12">
                  <p:link updateAutomatic="1"/>
                </p:oleObj>
              </mc:Choice>
              <mc:Fallback>
                <p:oleObj name="Macro-Enabled Worksheet" r:id="rId2" imgW="9448800" imgH="7191304" progId="Excel.SheetMacroEnabled.12">
                  <p:link updateAutomatic="1"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423863"/>
                        <a:ext cx="9142412" cy="643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CEB6CD-6BCB-44D5-B543-FB7B1F2922B1}" type="slidenum">
              <a:rPr lang="zh-TW" altLang="en-US" smtClean="0"/>
              <a:pPr>
                <a:defRPr/>
              </a:pPr>
              <a:t>21</a:t>
            </a:fld>
            <a:endParaRPr lang="zh-TW" altLang="en-US" dirty="0"/>
          </a:p>
        </p:txBody>
      </p:sp>
      <p:graphicFrame>
        <p:nvGraphicFramePr>
          <p:cNvPr id="21507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088866"/>
              </p:ext>
            </p:extLst>
          </p:nvPr>
        </p:nvGraphicFramePr>
        <p:xfrm>
          <a:off x="1" y="490538"/>
          <a:ext cx="9126536" cy="639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448800" imgH="7191304" progId="Excel.SheetMacroEnabled.12">
                  <p:link updateAutomatic="1"/>
                </p:oleObj>
              </mc:Choice>
              <mc:Fallback>
                <p:oleObj name="Macro-Enabled Worksheet" r:id="rId2" imgW="9448800" imgH="7191304" progId="Excel.SheetMacroEnabled.12">
                  <p:link updateAutomatic="1"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490538"/>
                        <a:ext cx="9126536" cy="639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文字方塊 4"/>
          <p:cNvSpPr txBox="1">
            <a:spLocks noChangeArrowheads="1"/>
          </p:cNvSpPr>
          <p:nvPr/>
        </p:nvSpPr>
        <p:spPr bwMode="auto">
          <a:xfrm>
            <a:off x="395288" y="11588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0"/>
              <a:t>4K</a:t>
            </a:r>
            <a:endParaRPr lang="zh-TW" altLang="en-US" sz="1800" b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方塊 4"/>
          <p:cNvSpPr txBox="1">
            <a:spLocks noChangeArrowheads="1"/>
          </p:cNvSpPr>
          <p:nvPr/>
        </p:nvSpPr>
        <p:spPr bwMode="auto">
          <a:xfrm>
            <a:off x="395288" y="11588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0" dirty="0"/>
              <a:t>10K</a:t>
            </a:r>
            <a:endParaRPr lang="zh-TW" altLang="en-US" sz="1800" b="0" dirty="0"/>
          </a:p>
        </p:txBody>
      </p:sp>
      <p:graphicFrame>
        <p:nvGraphicFramePr>
          <p:cNvPr id="19459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826280"/>
              </p:ext>
            </p:extLst>
          </p:nvPr>
        </p:nvGraphicFramePr>
        <p:xfrm>
          <a:off x="0" y="442913"/>
          <a:ext cx="9107488" cy="644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401195" imgH="7191304" progId="Excel.SheetMacroEnabled.12">
                  <p:link updateAutomatic="1"/>
                </p:oleObj>
              </mc:Choice>
              <mc:Fallback>
                <p:oleObj name="Macro-Enabled Worksheet" r:id="rId2" imgW="9401195" imgH="7191304" progId="Excel.SheetMacroEnabled.12">
                  <p:link updateAutomatic="1"/>
                  <p:pic>
                    <p:nvPicPr>
                      <p:cNvPr id="19459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2913"/>
                        <a:ext cx="9107488" cy="644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34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方塊 4"/>
          <p:cNvSpPr txBox="1">
            <a:spLocks noChangeArrowheads="1"/>
          </p:cNvSpPr>
          <p:nvPr/>
        </p:nvSpPr>
        <p:spPr bwMode="auto">
          <a:xfrm>
            <a:off x="395288" y="11588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0" dirty="0"/>
              <a:t>10K</a:t>
            </a:r>
            <a:endParaRPr lang="zh-TW" altLang="en-US" sz="1800" b="0" dirty="0"/>
          </a:p>
        </p:txBody>
      </p:sp>
      <p:graphicFrame>
        <p:nvGraphicFramePr>
          <p:cNvPr id="4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727908"/>
              </p:ext>
            </p:extLst>
          </p:nvPr>
        </p:nvGraphicFramePr>
        <p:xfrm>
          <a:off x="1" y="441325"/>
          <a:ext cx="9128124" cy="645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401195" imgH="7191304" progId="Excel.SheetMacroEnabled.12">
                  <p:link updateAutomatic="1"/>
                </p:oleObj>
              </mc:Choice>
              <mc:Fallback>
                <p:oleObj name="Macro-Enabled Worksheet" r:id="rId2" imgW="9401195" imgH="7191304" progId="Excel.SheetMacroEnabled.12">
                  <p:link updateAutomatic="1"/>
                  <p:pic>
                    <p:nvPicPr>
                      <p:cNvPr id="18443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441325"/>
                        <a:ext cx="9128124" cy="645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285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B9009C-7E75-48CE-8898-A884926BE049}" type="slidenum">
              <a:rPr lang="zh-TW" altLang="en-US" smtClean="0"/>
              <a:pPr>
                <a:defRPr/>
              </a:pPr>
              <a:t>24</a:t>
            </a:fld>
            <a:endParaRPr lang="zh-TW" altLang="en-US" dirty="0"/>
          </a:p>
        </p:txBody>
      </p:sp>
      <p:sp>
        <p:nvSpPr>
          <p:cNvPr id="24579" name="文字方塊 4"/>
          <p:cNvSpPr txBox="1">
            <a:spLocks noChangeArrowheads="1"/>
          </p:cNvSpPr>
          <p:nvPr/>
        </p:nvSpPr>
        <p:spPr bwMode="auto">
          <a:xfrm>
            <a:off x="395288" y="11588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0"/>
              <a:t>10K</a:t>
            </a:r>
            <a:endParaRPr lang="zh-TW" altLang="en-US" sz="1800" b="0"/>
          </a:p>
        </p:txBody>
      </p:sp>
      <p:graphicFrame>
        <p:nvGraphicFramePr>
          <p:cNvPr id="24580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436501"/>
              </p:ext>
            </p:extLst>
          </p:nvPr>
        </p:nvGraphicFramePr>
        <p:xfrm>
          <a:off x="1" y="441325"/>
          <a:ext cx="9128124" cy="645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401195" imgH="7191304" progId="Excel.SheetMacroEnabled.12">
                  <p:link updateAutomatic="1"/>
                </p:oleObj>
              </mc:Choice>
              <mc:Fallback>
                <p:oleObj name="Macro-Enabled Worksheet" r:id="rId2" imgW="9401195" imgH="7191304" progId="Excel.SheetMacroEnabled.12">
                  <p:link updateAutomatic="1"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441325"/>
                        <a:ext cx="9128124" cy="645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623F79-CA3F-4D02-9839-D0DB000D11CF}" type="slidenum">
              <a:rPr lang="zh-TW" altLang="en-US" smtClean="0"/>
              <a:pPr>
                <a:defRPr/>
              </a:pPr>
              <a:t>25</a:t>
            </a:fld>
            <a:endParaRPr lang="zh-TW" altLang="en-US" dirty="0"/>
          </a:p>
        </p:txBody>
      </p:sp>
      <p:sp>
        <p:nvSpPr>
          <p:cNvPr id="25603" name="文字方塊 4"/>
          <p:cNvSpPr txBox="1">
            <a:spLocks noChangeArrowheads="1"/>
          </p:cNvSpPr>
          <p:nvPr/>
        </p:nvSpPr>
        <p:spPr bwMode="auto">
          <a:xfrm>
            <a:off x="395288" y="11588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0"/>
              <a:t>10K</a:t>
            </a:r>
            <a:endParaRPr lang="zh-TW" altLang="en-US" sz="1800" b="0"/>
          </a:p>
        </p:txBody>
      </p:sp>
      <p:graphicFrame>
        <p:nvGraphicFramePr>
          <p:cNvPr id="25604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6691"/>
              </p:ext>
            </p:extLst>
          </p:nvPr>
        </p:nvGraphicFramePr>
        <p:xfrm>
          <a:off x="1" y="442913"/>
          <a:ext cx="9123362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401195" imgH="7191304" progId="Excel.SheetMacroEnabled.12">
                  <p:link updateAutomatic="1"/>
                </p:oleObj>
              </mc:Choice>
              <mc:Fallback>
                <p:oleObj name="Macro-Enabled Worksheet" r:id="rId2" imgW="9401195" imgH="7191304" progId="Excel.SheetMacroEnabled.12">
                  <p:link updateAutomatic="1"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442913"/>
                        <a:ext cx="9123362" cy="640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042BC8-EF79-4438-8E99-247DFE80172D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  <p:sp>
        <p:nvSpPr>
          <p:cNvPr id="5" name="投影片編號版面配置區 1"/>
          <p:cNvSpPr txBox="1">
            <a:spLocks/>
          </p:cNvSpPr>
          <p:nvPr/>
        </p:nvSpPr>
        <p:spPr>
          <a:xfrm>
            <a:off x="36623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9D042BC8-EF79-4438-8E99-247DFE80172D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  <p:sp>
        <p:nvSpPr>
          <p:cNvPr id="6" name="文字方塊 5"/>
          <p:cNvSpPr txBox="1">
            <a:spLocks noChangeArrowheads="1"/>
          </p:cNvSpPr>
          <p:nvPr/>
        </p:nvSpPr>
        <p:spPr bwMode="auto">
          <a:xfrm>
            <a:off x="2336800" y="15875"/>
            <a:ext cx="44614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3200" b="0" dirty="0"/>
              <a:t>HR-Rs</a:t>
            </a:r>
            <a:r>
              <a:rPr lang="zh-TW" altLang="en-US" sz="3200" b="0" dirty="0"/>
              <a:t>  </a:t>
            </a:r>
            <a:r>
              <a:rPr lang="en-US" altLang="zh-TW" sz="3200" b="0" u="sng"/>
              <a:t>09/23~10/07 </a:t>
            </a:r>
            <a:r>
              <a:rPr lang="zh-TW" altLang="en-US" sz="3200" b="0" dirty="0"/>
              <a:t>產出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ADE147-3A2F-4967-07CB-0424ACD3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04" y="600650"/>
            <a:ext cx="7772992" cy="62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2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字方塊 4"/>
          <p:cNvSpPr txBox="1">
            <a:spLocks noChangeArrowheads="1"/>
          </p:cNvSpPr>
          <p:nvPr/>
        </p:nvSpPr>
        <p:spPr bwMode="auto">
          <a:xfrm>
            <a:off x="323528" y="41832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0" dirty="0"/>
              <a:t>1.15K</a:t>
            </a:r>
            <a:endParaRPr lang="zh-TW" altLang="en-US" sz="1800" b="0" dirty="0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230261"/>
              </p:ext>
            </p:extLst>
          </p:nvPr>
        </p:nvGraphicFramePr>
        <p:xfrm>
          <a:off x="0" y="330200"/>
          <a:ext cx="9144000" cy="657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401195" imgH="7191304" progId="Excel.SheetMacroEnabled.12">
                  <p:link updateAutomatic="1"/>
                </p:oleObj>
              </mc:Choice>
              <mc:Fallback>
                <p:oleObj name="Macro-Enabled Worksheet" r:id="rId2" imgW="9401195" imgH="719130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330200"/>
                        <a:ext cx="9144000" cy="657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字方塊 4"/>
          <p:cNvSpPr txBox="1">
            <a:spLocks noChangeArrowheads="1"/>
          </p:cNvSpPr>
          <p:nvPr/>
        </p:nvSpPr>
        <p:spPr bwMode="auto">
          <a:xfrm>
            <a:off x="395288" y="11588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0"/>
              <a:t>1.15K</a:t>
            </a:r>
            <a:endParaRPr lang="zh-TW" altLang="en-US" sz="1800" b="0"/>
          </a:p>
        </p:txBody>
      </p:sp>
      <p:graphicFrame>
        <p:nvGraphicFramePr>
          <p:cNvPr id="6147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474645"/>
              </p:ext>
            </p:extLst>
          </p:nvPr>
        </p:nvGraphicFramePr>
        <p:xfrm>
          <a:off x="1" y="442913"/>
          <a:ext cx="9129712" cy="636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401195" imgH="7191304" progId="Excel.SheetMacroEnabled.12">
                  <p:link updateAutomatic="1"/>
                </p:oleObj>
              </mc:Choice>
              <mc:Fallback>
                <p:oleObj name="Macro-Enabled Worksheet" r:id="rId2" imgW="9401195" imgH="7191304" progId="Excel.SheetMacroEnabled.12">
                  <p:link updateAutomatic="1"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442913"/>
                        <a:ext cx="9129712" cy="636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字方塊 4"/>
          <p:cNvSpPr txBox="1">
            <a:spLocks noChangeArrowheads="1"/>
          </p:cNvSpPr>
          <p:nvPr/>
        </p:nvSpPr>
        <p:spPr bwMode="auto">
          <a:xfrm>
            <a:off x="395288" y="11588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0"/>
              <a:t>1.15K</a:t>
            </a:r>
            <a:endParaRPr lang="zh-TW" altLang="en-US" sz="1800" b="0"/>
          </a:p>
        </p:txBody>
      </p:sp>
      <p:graphicFrame>
        <p:nvGraphicFramePr>
          <p:cNvPr id="7171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584579"/>
              </p:ext>
            </p:extLst>
          </p:nvPr>
        </p:nvGraphicFramePr>
        <p:xfrm>
          <a:off x="1" y="442913"/>
          <a:ext cx="9128124" cy="644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401195" imgH="7191304" progId="Excel.SheetMacroEnabled.12">
                  <p:link updateAutomatic="1"/>
                </p:oleObj>
              </mc:Choice>
              <mc:Fallback>
                <p:oleObj name="Macro-Enabled Worksheet" r:id="rId2" imgW="9401195" imgH="7191304" progId="Excel.SheetMacroEnabled.12">
                  <p:link updateAutomatic="1"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442913"/>
                        <a:ext cx="9128124" cy="644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字方塊 4"/>
          <p:cNvSpPr txBox="1">
            <a:spLocks noChangeArrowheads="1"/>
          </p:cNvSpPr>
          <p:nvPr/>
        </p:nvSpPr>
        <p:spPr bwMode="auto">
          <a:xfrm>
            <a:off x="395288" y="11588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0"/>
              <a:t>1.15K</a:t>
            </a:r>
            <a:endParaRPr lang="zh-TW" altLang="en-US" sz="1800" b="0"/>
          </a:p>
        </p:txBody>
      </p:sp>
      <p:graphicFrame>
        <p:nvGraphicFramePr>
          <p:cNvPr id="8195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863369"/>
              </p:ext>
            </p:extLst>
          </p:nvPr>
        </p:nvGraphicFramePr>
        <p:xfrm>
          <a:off x="1" y="442913"/>
          <a:ext cx="9128124" cy="646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401195" imgH="7191304" progId="Excel.SheetMacroEnabled.12">
                  <p:link updateAutomatic="1"/>
                </p:oleObj>
              </mc:Choice>
              <mc:Fallback>
                <p:oleObj name="Macro-Enabled Worksheet" r:id="rId2" imgW="9401195" imgH="7191304" progId="Excel.SheetMacroEnabled.12">
                  <p:link updateAutomatic="1"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442913"/>
                        <a:ext cx="9128124" cy="646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字方塊 4"/>
          <p:cNvSpPr txBox="1">
            <a:spLocks noChangeArrowheads="1"/>
          </p:cNvSpPr>
          <p:nvPr/>
        </p:nvSpPr>
        <p:spPr bwMode="auto">
          <a:xfrm>
            <a:off x="395288" y="11588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0"/>
              <a:t>1.17K</a:t>
            </a:r>
            <a:endParaRPr lang="zh-TW" altLang="en-US" sz="1800" b="0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984145"/>
              </p:ext>
            </p:extLst>
          </p:nvPr>
        </p:nvGraphicFramePr>
        <p:xfrm>
          <a:off x="0" y="442913"/>
          <a:ext cx="9144000" cy="640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448800" imgH="7191304" progId="Excel.SheetMacroEnabled.12">
                  <p:link updateAutomatic="1"/>
                </p:oleObj>
              </mc:Choice>
              <mc:Fallback>
                <p:oleObj name="Macro-Enabled Worksheet" r:id="rId2" imgW="9448800" imgH="719130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42913"/>
                        <a:ext cx="9144000" cy="640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字方塊 4"/>
          <p:cNvSpPr txBox="1">
            <a:spLocks noChangeArrowheads="1"/>
          </p:cNvSpPr>
          <p:nvPr/>
        </p:nvSpPr>
        <p:spPr bwMode="auto">
          <a:xfrm>
            <a:off x="395288" y="11588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 b="0"/>
              <a:t>1.17K</a:t>
            </a:r>
            <a:endParaRPr lang="zh-TW" altLang="en-US" sz="1800" b="0"/>
          </a:p>
        </p:txBody>
      </p:sp>
      <p:graphicFrame>
        <p:nvGraphicFramePr>
          <p:cNvPr id="10243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599001"/>
              </p:ext>
            </p:extLst>
          </p:nvPr>
        </p:nvGraphicFramePr>
        <p:xfrm>
          <a:off x="1" y="723900"/>
          <a:ext cx="9142412" cy="617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448800" imgH="7191304" progId="Excel.SheetMacroEnabled.12">
                  <p:link updateAutomatic="1"/>
                </p:oleObj>
              </mc:Choice>
              <mc:Fallback>
                <p:oleObj name="Macro-Enabled Worksheet" r:id="rId2" imgW="9448800" imgH="7191304" progId="Excel.SheetMacroEnabled.12">
                  <p:link updateAutomatic="1"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723900"/>
                        <a:ext cx="9142412" cy="617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B72A579B9B74C8B60CD9DA12CE965" ma:contentTypeVersion="0" ma:contentTypeDescription="Create a new document." ma:contentTypeScope="" ma:versionID="7bfc160474e469b017f2f82ca208a82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F83662-51EB-4549-947D-12FB2FC5323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6E2AC4C-FE06-4EB5-A213-DB7E597777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C4C4DC-2307-47E5-9FCD-68E7D41EBB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61440</TotalTime>
  <Words>48</Words>
  <Application>Microsoft Office PowerPoint</Application>
  <PresentationFormat>如螢幕大小 (4:3)</PresentationFormat>
  <Paragraphs>38</Paragraphs>
  <Slides>26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連結</vt:lpstr>
      </vt:variant>
      <vt:variant>
        <vt:i4>23</vt:i4>
      </vt:variant>
      <vt:variant>
        <vt:lpstr>投影片標題</vt:lpstr>
      </vt:variant>
      <vt:variant>
        <vt:i4>26</vt:i4>
      </vt:variant>
    </vt:vector>
  </HeadingPairs>
  <TitlesOfParts>
    <vt:vector size="52" baseType="lpstr">
      <vt:lpstr>Arial</vt:lpstr>
      <vt:lpstr>Calibri</vt:lpstr>
      <vt:lpstr>Office Theme</vt:lpstr>
      <vt:lpstr>file:///C:\Users\wcchen3\Documents\VBDB\HRRs\HR-List-1.15k.xlsm!1.15K_W!R4C28:R37C39</vt:lpstr>
      <vt:lpstr>file:///C:\Users\wcchen3\Documents\VBDB\HRRs\HR-List-1.15K.xlsm!1.15K_W-1!R4C28:R37C39</vt:lpstr>
      <vt:lpstr>file:///C:\Users\wcchen3\Documents\VBDB\HRRs\HR-List-1.15K.xlsm!1.15K_W_1!R4C28:R37C39</vt:lpstr>
      <vt:lpstr>file:///C:\Users\wcchen3\Documents\VBDB\HRRs\HR-List-1.15K.xlsm!1.15K_W-2!R4C28:R37C39</vt:lpstr>
      <vt:lpstr>file:///C:\Users\wcchen3\Documents\VBDB\HRRs\HR-List-1.17K.xlsm!1.17K_W!R4C28:R37C39</vt:lpstr>
      <vt:lpstr>file:///C:\Users\wcchen3\Documents\VBDB\HRRs\HR-List-1.17K.xlsm!1.17K_W-1!R4C28:R37C39</vt:lpstr>
      <vt:lpstr>file:///C:\Users\wcchen3\Documents\VBDB\HRRs\HR-List-1.17K.xlsm!1.17K_W-2!R4C28:R37C39</vt:lpstr>
      <vt:lpstr>file:///C:\Users\wcchen3\Documents\VBDB\HRRs\HR-List-1.17K.xlsm!1.17K_W-3!R4C28:R37C39</vt:lpstr>
      <vt:lpstr>file:///C:\Users\wcchen3\Documents\VBDB\HRRs\HR-List-1.15K.xlsm!1.23K_W-2!R4C28:R37C39</vt:lpstr>
      <vt:lpstr>file:///C:\Users\wcchen3\Documents\VBDB\HRRs\HR-List-1.15K.xlsm!1.23K_W-3!R4C28:R37C39</vt:lpstr>
      <vt:lpstr>file:///C:\Users\wcchen3\Documents\VBDB\HRRs\HR-List-1.17K.xlsm!2.2K_W!R4C28:R37C39</vt:lpstr>
      <vt:lpstr>file:///C:\Users\wcchen3\Documents\VBDB\HRRs\HR-List-1.17K.xlsm!2.2K_W-1!R4C28:R37C39</vt:lpstr>
      <vt:lpstr>file:///C:\Users\wcchen3\Documents\VBDB\HRRs\HR-List-1.17K.xlsm!2.2K_W-2!R4C29:R37C40</vt:lpstr>
      <vt:lpstr>file:///C:\Users\wcchen3\Documents\VBDB\HRRs\HR-List-1.17K.xlsm!2.2K_W-3!R4C28:R37C39</vt:lpstr>
      <vt:lpstr>file:///C:\Users\wcchen3\Documents\VBDB\HRRs\HR-List-1.15k.xlsm!2.5K_W!R4C28:R37C39</vt:lpstr>
      <vt:lpstr>file:///C:\Users\wcchen3\Documents\VBDB\HRRs\HR-List-1.17K.xlsm!4K_W-3!R4C28:R37C39</vt:lpstr>
      <vt:lpstr>file:///C:\Users\wcchen3\Documents\VBDB\HRRs\HR-List-1.17K.xlsm!4K_W!R4C28:R37C39</vt:lpstr>
      <vt:lpstr>file:///C:\Users\wcchen3\Documents\VBDB\HRRs\HR-List-1.17K.xlsm!4K_W-1!R4C28:R37C39</vt:lpstr>
      <vt:lpstr>file:///C:\Users\wcchen3\Documents\VBDB\HRRs\HR-List-1.17K.xlsm!4K_W-2!R4C28:R37C39</vt:lpstr>
      <vt:lpstr>file:///C:\Users\wcchen3\Documents\VBDB\HRRs\HR-List-1.15K.xlsm!2K_W-1!R4C28:R37C39</vt:lpstr>
      <vt:lpstr>file:///C:\Users\wcchen3\Documents\VBDB\HRRs\HR-List-1.15K.xlsm!2K_W!R4C28:R37C39</vt:lpstr>
      <vt:lpstr>file:///C:\Users\wcchen3\Documents\VBDB\HRRs\HR-List-1.15K.xlsm!10K_W!R4C28:R37C39</vt:lpstr>
      <vt:lpstr>file:///C:\Users\wcchen3\Documents\VBDB\HRRs\HR-List-1.15K.xlsm!10K_W-1!R4C28:R37C39</vt:lpstr>
      <vt:lpstr>HR-Rs trend by entity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AD10 YHChang8</dc:creator>
  <cp:lastModifiedBy>S210 WCChen3</cp:lastModifiedBy>
  <cp:revision>1540</cp:revision>
  <dcterms:created xsi:type="dcterms:W3CDTF">2012-03-21T02:57:47Z</dcterms:created>
  <dcterms:modified xsi:type="dcterms:W3CDTF">2024-10-09T01:51:52Z</dcterms:modified>
</cp:coreProperties>
</file>