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6" r:id="rId2"/>
    <p:sldId id="277" r:id="rId3"/>
    <p:sldId id="305" r:id="rId4"/>
    <p:sldId id="306" r:id="rId5"/>
    <p:sldId id="307" r:id="rId6"/>
    <p:sldId id="309" r:id="rId7"/>
    <p:sldId id="311" r:id="rId8"/>
    <p:sldId id="314" r:id="rId9"/>
    <p:sldId id="312" r:id="rId10"/>
    <p:sldId id="315" r:id="rId11"/>
    <p:sldId id="316" r:id="rId12"/>
    <p:sldId id="317" r:id="rId13"/>
    <p:sldId id="313" r:id="rId14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CD5B5"/>
    <a:srgbClr val="CC0000"/>
    <a:srgbClr val="F248E6"/>
    <a:srgbClr val="F793F0"/>
    <a:srgbClr val="93CDDD"/>
    <a:srgbClr val="E6A126"/>
    <a:srgbClr val="4F81BD"/>
    <a:srgbClr val="E7A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7" autoAdjust="0"/>
  </p:normalViewPr>
  <p:slideViewPr>
    <p:cSldViewPr showGuides="1">
      <p:cViewPr varScale="1">
        <p:scale>
          <a:sx n="80" d="100"/>
          <a:sy n="80" d="100"/>
        </p:scale>
        <p:origin x="1704" y="90"/>
      </p:cViewPr>
      <p:guideLst>
        <p:guide orient="horz" pos="29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7B46-A9F5-4F20-8438-42D9FE18D777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7D687-2452-416B-BB14-8567AE795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7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DD718A-E674-446F-8DAF-70238D204029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71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48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68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5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335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2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238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0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0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21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marL="0" lvl="1"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pPr defTabSz="89620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19E69-89C4-4F2F-8061-09A8B0830F00}" type="datetime1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570E2E-D8DC-4561-9036-3ABC8641FAF5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0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4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00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53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18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278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41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2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9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98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3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0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6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69088"/>
            <a:ext cx="2133600" cy="18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1F663CD7-4127-4492-BC3E-FB1C3345BF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7"/>
          <p:cNvSpPr>
            <a:spLocks noGrp="1"/>
          </p:cNvSpPr>
          <p:nvPr>
            <p:ph type="ctrTitle"/>
          </p:nvPr>
        </p:nvSpPr>
        <p:spPr>
          <a:xfrm>
            <a:off x="1943708" y="1988592"/>
            <a:ext cx="5328592" cy="864096"/>
          </a:xfrm>
        </p:spPr>
        <p:txBody>
          <a:bodyPr>
            <a:normAutofit/>
          </a:bodyPr>
          <a:lstStyle/>
          <a:p>
            <a:r>
              <a:rPr lang="en-US" altLang="zh-TW" dirty="0"/>
              <a:t>O.I</a:t>
            </a:r>
            <a:r>
              <a:rPr lang="zh-TW" altLang="en-US" dirty="0"/>
              <a:t>建立與修改系統流程說明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FC9CB-BEB9-4AC7-AA67-25DD8716668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idx="13"/>
          </p:nvPr>
        </p:nvSpPr>
        <p:spPr>
          <a:xfrm>
            <a:off x="2123728" y="3501008"/>
            <a:ext cx="4968552" cy="1152128"/>
          </a:xfrm>
        </p:spPr>
        <p:txBody>
          <a:bodyPr/>
          <a:lstStyle/>
          <a:p>
            <a:r>
              <a:rPr lang="en-US" altLang="zh-TW" dirty="0"/>
              <a:t>O.I</a:t>
            </a:r>
            <a:r>
              <a:rPr lang="zh-TW" altLang="en-US" dirty="0"/>
              <a:t>建立流程</a:t>
            </a:r>
          </a:p>
          <a:p>
            <a:r>
              <a:rPr lang="en-US" altLang="zh-TW" dirty="0"/>
              <a:t>O.I</a:t>
            </a:r>
            <a:r>
              <a:rPr lang="zh-TW" altLang="en-US" dirty="0"/>
              <a:t>修改流程</a:t>
            </a:r>
          </a:p>
          <a:p>
            <a:r>
              <a:rPr lang="en-US" altLang="zh-TW" dirty="0"/>
              <a:t>O.I</a:t>
            </a:r>
            <a:r>
              <a:rPr lang="zh-TW" altLang="en-US" dirty="0"/>
              <a:t>表單建立、變更及作廢操作說明</a:t>
            </a:r>
            <a:endParaRPr lang="en-US" altLang="zh-TW" sz="105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40C3562-B06E-5B69-8B7A-C21A7A645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8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A293EE90-13CA-F7E9-14E1-0EA8D2CD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99" y="1003961"/>
            <a:ext cx="4971382" cy="558166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5" name="標題 3"/>
          <p:cNvSpPr txBox="1">
            <a:spLocks/>
          </p:cNvSpPr>
          <p:nvPr/>
        </p:nvSpPr>
        <p:spPr bwMode="auto">
          <a:xfrm>
            <a:off x="511206" y="433696"/>
            <a:ext cx="82296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lang="zh-TW" altLang="en-US" dirty="0"/>
              <a:t>二、</a:t>
            </a:r>
            <a:r>
              <a:rPr lang="en-US" altLang="zh-TW" dirty="0"/>
              <a:t>O.I</a:t>
            </a:r>
            <a:r>
              <a:rPr lang="zh-TW" altLang="en-US" dirty="0"/>
              <a:t>修改流程</a:t>
            </a:r>
            <a:r>
              <a:rPr lang="en-US" altLang="zh-TW" sz="2000" dirty="0"/>
              <a:t>(</a:t>
            </a:r>
            <a:r>
              <a:rPr lang="zh-TW" altLang="en-US" sz="2000" dirty="0"/>
              <a:t>晶圓廠 </a:t>
            </a:r>
            <a:r>
              <a:rPr lang="en-US" altLang="zh-TW" sz="2000" dirty="0"/>
              <a:t>RTP-M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400" dirty="0"/>
          </a:p>
        </p:txBody>
      </p:sp>
      <p:grpSp>
        <p:nvGrpSpPr>
          <p:cNvPr id="6" name="群組 5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內容版面配置區 1"/>
          <p:cNvSpPr txBox="1">
            <a:spLocks/>
          </p:cNvSpPr>
          <p:nvPr/>
        </p:nvSpPr>
        <p:spPr bwMode="auto">
          <a:xfrm>
            <a:off x="539552" y="3501008"/>
            <a:ext cx="2207642" cy="6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TW" altLang="en-US" sz="1600" dirty="0">
                <a:latin typeface="微軟正黑體" panose="020B0604030504040204" pitchFamily="34" charset="-120"/>
              </a:rPr>
              <a:t>確認內容及流程無誤後，送出</a:t>
            </a:r>
            <a:r>
              <a:rPr lang="en-US" altLang="zh-TW" sz="1600" dirty="0">
                <a:latin typeface="微軟正黑體" panose="020B0604030504040204" pitchFamily="34" charset="-120"/>
              </a:rPr>
              <a:t>(Submit)</a:t>
            </a:r>
            <a:r>
              <a:rPr lang="zh-TW" altLang="en-US" sz="1600" dirty="0">
                <a:latin typeface="微軟正黑體" panose="020B0604030504040204" pitchFamily="34" charset="-120"/>
              </a:rPr>
              <a:t>或暫存</a:t>
            </a:r>
            <a:r>
              <a:rPr lang="en-US" altLang="zh-TW" sz="1600" dirty="0">
                <a:latin typeface="微軟正黑體" panose="020B0604030504040204" pitchFamily="34" charset="-120"/>
              </a:rPr>
              <a:t>(Draft)</a:t>
            </a:r>
            <a:r>
              <a:rPr lang="zh-TW" altLang="en-US" sz="1600" dirty="0">
                <a:latin typeface="微軟正黑體" panose="020B0604030504040204" pitchFamily="34" charset="-120"/>
              </a:rPr>
              <a:t>文件。</a:t>
            </a:r>
            <a:endParaRPr lang="en-US" altLang="zh-TW" sz="1600" dirty="0">
              <a:latin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4835" y="6096881"/>
            <a:ext cx="129511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3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614D523-158C-67CA-D061-B95F3EFC8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99" y="3367781"/>
            <a:ext cx="5685081" cy="25094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A30807D-1A35-B0A1-B79E-E0E52BE29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005" y="895962"/>
            <a:ext cx="4603475" cy="220139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</a:t>
            </a:r>
            <a:r>
              <a:rPr lang="en-US" altLang="zh-TW" dirty="0"/>
              <a:t>O.I</a:t>
            </a:r>
            <a:r>
              <a:rPr lang="zh-TW" altLang="en-US" dirty="0"/>
              <a:t>作廢流程 </a:t>
            </a:r>
            <a:r>
              <a:rPr lang="en-US" altLang="zh-TW" sz="2000" dirty="0"/>
              <a:t>(</a:t>
            </a:r>
            <a:r>
              <a:rPr lang="zh-TW" altLang="en-US" sz="2000" dirty="0"/>
              <a:t>晶圓廠 氮化矽沉積爐管 </a:t>
            </a:r>
            <a:r>
              <a:rPr lang="en-US" altLang="zh-TW" sz="2000" dirty="0"/>
              <a:t>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內容版面配置區 1"/>
          <p:cNvSpPr txBox="1">
            <a:spLocks/>
          </p:cNvSpPr>
          <p:nvPr/>
        </p:nvSpPr>
        <p:spPr bwMode="auto">
          <a:xfrm>
            <a:off x="492150" y="1114884"/>
            <a:ext cx="3773332" cy="43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</a:rPr>
              <a:t>搜尋欲修改文件編號</a:t>
            </a:r>
          </a:p>
        </p:txBody>
      </p:sp>
      <p:sp>
        <p:nvSpPr>
          <p:cNvPr id="7" name="矩形 6"/>
          <p:cNvSpPr/>
          <p:nvPr/>
        </p:nvSpPr>
        <p:spPr>
          <a:xfrm>
            <a:off x="495283" y="3429000"/>
            <a:ext cx="2495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[Obsolete]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進入作廢文件頁面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719426" y="2555137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1" y="1493274"/>
            <a:ext cx="4165813" cy="4012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13700" y="1429049"/>
            <a:ext cx="798260" cy="271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211960" y="1196752"/>
            <a:ext cx="648072" cy="355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98152" y="3386985"/>
            <a:ext cx="360040" cy="27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4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D589D94C-D21D-6EDE-A2E6-B29D01357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844" y="5734286"/>
            <a:ext cx="5535388" cy="6857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F02CE61-61A6-9F73-56F6-03FBD0FA6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584" y="3566204"/>
            <a:ext cx="5424702" cy="17028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84D586A-02CD-01F2-B8E6-2654532B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178" y="949491"/>
            <a:ext cx="5448500" cy="241989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</a:t>
            </a:r>
            <a:r>
              <a:rPr lang="en-US" altLang="zh-TW" dirty="0"/>
              <a:t>O.I</a:t>
            </a:r>
            <a:r>
              <a:rPr lang="zh-TW" altLang="en-US" dirty="0"/>
              <a:t>作廢流程 </a:t>
            </a:r>
            <a:r>
              <a:rPr lang="en-US" altLang="zh-TW" sz="2000" dirty="0"/>
              <a:t>(</a:t>
            </a:r>
            <a:r>
              <a:rPr lang="zh-TW" altLang="en-US" sz="2000" dirty="0"/>
              <a:t>晶圓廠 氮化矽沉積爐管 </a:t>
            </a:r>
            <a:r>
              <a:rPr lang="en-US" altLang="zh-TW" sz="2000" dirty="0"/>
              <a:t>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3229584" y="4062711"/>
            <a:ext cx="4222736" cy="628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82844" y="5880975"/>
            <a:ext cx="741084" cy="431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id="{0262683B-452F-085F-CF52-800F6D95D3F2}"/>
              </a:ext>
            </a:extLst>
          </p:cNvPr>
          <p:cNvSpPr txBox="1">
            <a:spLocks/>
          </p:cNvSpPr>
          <p:nvPr/>
        </p:nvSpPr>
        <p:spPr bwMode="auto">
          <a:xfrm>
            <a:off x="387536" y="1072108"/>
            <a:ext cx="2207642" cy="39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進入作廢文件頁面</a:t>
            </a:r>
            <a:endParaRPr lang="en-US" altLang="zh-TW" sz="1600" dirty="0">
              <a:latin typeface="微軟正黑體" panose="020B0604030504040204" pitchFamily="34" charset="-120"/>
            </a:endParaRPr>
          </a:p>
        </p:txBody>
      </p:sp>
      <p:sp>
        <p:nvSpPr>
          <p:cNvPr id="18" name="向下箭號 24">
            <a:extLst>
              <a:ext uri="{FF2B5EF4-FFF2-40B4-BE49-F238E27FC236}">
                <a16:creationId xmlns:a16="http://schemas.microsoft.com/office/drawing/2014/main" id="{DABCD869-579A-E02B-AD1A-9212EF0C7AF5}"/>
              </a:ext>
            </a:extLst>
          </p:cNvPr>
          <p:cNvSpPr/>
          <p:nvPr/>
        </p:nvSpPr>
        <p:spPr>
          <a:xfrm>
            <a:off x="1496238" y="2159437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41">
            <a:extLst>
              <a:ext uri="{FF2B5EF4-FFF2-40B4-BE49-F238E27FC236}">
                <a16:creationId xmlns:a16="http://schemas.microsoft.com/office/drawing/2014/main" id="{D3A9BDF3-6BE2-117D-3776-320D28F7892F}"/>
              </a:ext>
            </a:extLst>
          </p:cNvPr>
          <p:cNvSpPr/>
          <p:nvPr/>
        </p:nvSpPr>
        <p:spPr>
          <a:xfrm>
            <a:off x="1491357" y="4828577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內容版面配置區 1">
            <a:extLst>
              <a:ext uri="{FF2B5EF4-FFF2-40B4-BE49-F238E27FC236}">
                <a16:creationId xmlns:a16="http://schemas.microsoft.com/office/drawing/2014/main" id="{478C8651-F3E9-DB96-42FA-DC899B71BB9F}"/>
              </a:ext>
            </a:extLst>
          </p:cNvPr>
          <p:cNvSpPr txBox="1">
            <a:spLocks/>
          </p:cNvSpPr>
          <p:nvPr/>
        </p:nvSpPr>
        <p:spPr bwMode="auto">
          <a:xfrm>
            <a:off x="387536" y="3862140"/>
            <a:ext cx="2207642" cy="39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1600" dirty="0">
                <a:latin typeface="微軟正黑體" panose="020B0604030504040204" pitchFamily="34" charset="-120"/>
              </a:rPr>
              <a:t>鍵入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作廢文件原因</a:t>
            </a:r>
            <a:endParaRPr lang="en-US" altLang="zh-TW" sz="1600" dirty="0">
              <a:latin typeface="微軟正黑體" panose="020B0604030504040204" pitchFamily="34" charset="-120"/>
            </a:endParaRPr>
          </a:p>
        </p:txBody>
      </p:sp>
      <p:sp>
        <p:nvSpPr>
          <p:cNvPr id="21" name="內容版面配置區 1">
            <a:extLst>
              <a:ext uri="{FF2B5EF4-FFF2-40B4-BE49-F238E27FC236}">
                <a16:creationId xmlns:a16="http://schemas.microsoft.com/office/drawing/2014/main" id="{B5917300-F212-51D6-9134-653B195EAE78}"/>
              </a:ext>
            </a:extLst>
          </p:cNvPr>
          <p:cNvSpPr txBox="1">
            <a:spLocks/>
          </p:cNvSpPr>
          <p:nvPr/>
        </p:nvSpPr>
        <p:spPr bwMode="auto">
          <a:xfrm>
            <a:off x="495548" y="5684373"/>
            <a:ext cx="2207642" cy="40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1600" dirty="0">
                <a:latin typeface="微軟正黑體" panose="020B0604030504040204" pitchFamily="34" charset="-120"/>
              </a:rPr>
              <a:t>送出</a:t>
            </a:r>
            <a:r>
              <a:rPr lang="en-US" altLang="zh-TW" sz="1600" dirty="0">
                <a:latin typeface="微軟正黑體" panose="020B0604030504040204" pitchFamily="34" charset="-120"/>
              </a:rPr>
              <a:t>(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Obsolete</a:t>
            </a:r>
            <a:r>
              <a:rPr lang="en-US" altLang="zh-TW" sz="1600" dirty="0">
                <a:latin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09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40960" cy="504056"/>
          </a:xfrm>
        </p:spPr>
        <p:txBody>
          <a:bodyPr/>
          <a:lstStyle/>
          <a:p>
            <a:r>
              <a:rPr lang="zh-TW" altLang="en-US" dirty="0"/>
              <a:t>四、表單編號方式說明</a:t>
            </a:r>
            <a:r>
              <a:rPr lang="en-US" altLang="zh-TW" sz="2000" dirty="0"/>
              <a:t>(</a:t>
            </a:r>
            <a:r>
              <a:rPr lang="zh-TW" altLang="en-US" sz="2000" dirty="0"/>
              <a:t>晶圓廠 閘層氧化爐管操作</a:t>
            </a:r>
            <a:r>
              <a:rPr lang="en-US" altLang="zh-TW" sz="2000" dirty="0"/>
              <a:t>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394420" y="2306944"/>
            <a:ext cx="286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G3212-1100-01-A</a:t>
            </a:r>
            <a:endParaRPr lang="zh-TW" altLang="en-US" sz="24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1468112" y="2696534"/>
            <a:ext cx="18421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003819" y="2732120"/>
            <a:ext cx="14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O.I</a:t>
            </a:r>
            <a:r>
              <a: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本文編號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3130762" y="2729994"/>
            <a:ext cx="14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表單編號</a:t>
            </a:r>
          </a:p>
        </p:txBody>
      </p:sp>
      <p:cxnSp>
        <p:nvCxnSpPr>
          <p:cNvPr id="30" name="直線接點 29"/>
          <p:cNvCxnSpPr/>
          <p:nvPr/>
        </p:nvCxnSpPr>
        <p:spPr>
          <a:xfrm>
            <a:off x="3412328" y="269653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1298206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表單編號通常依本文內出現順序以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01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開始編排，若有出現表單作廢情況，則跳過作廢表單編號往下排序。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表單內容有修改就會進版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版次由系統自動帶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→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→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AA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→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AB…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3923928" y="2727868"/>
            <a:ext cx="1427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表單版別</a:t>
            </a:r>
          </a:p>
        </p:txBody>
      </p:sp>
      <p:cxnSp>
        <p:nvCxnSpPr>
          <p:cNvPr id="40" name="直線接點 39"/>
          <p:cNvCxnSpPr/>
          <p:nvPr/>
        </p:nvCxnSpPr>
        <p:spPr>
          <a:xfrm>
            <a:off x="3844690" y="269653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7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O.I</a:t>
            </a:r>
            <a:r>
              <a:rPr lang="zh-TW" altLang="en-US" dirty="0"/>
              <a:t>建立流程 </a:t>
            </a:r>
            <a:r>
              <a:rPr lang="en-US" altLang="zh-TW" sz="2000" dirty="0"/>
              <a:t>(C113305-1 36% HCl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內容版面配置區 1"/>
          <p:cNvSpPr txBox="1">
            <a:spLocks/>
          </p:cNvSpPr>
          <p:nvPr/>
        </p:nvSpPr>
        <p:spPr bwMode="auto">
          <a:xfrm>
            <a:off x="179512" y="1114884"/>
            <a:ext cx="3773332" cy="43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</a:rPr>
              <a:t>進入首頁</a:t>
            </a:r>
            <a:r>
              <a:rPr lang="en-US" altLang="zh-TW" dirty="0">
                <a:latin typeface="微軟正黑體" panose="020B0604030504040204" pitchFamily="34" charset="-120"/>
              </a:rPr>
              <a:t>-</a:t>
            </a:r>
            <a:r>
              <a:rPr lang="en-US" altLang="zh-TW" dirty="0" err="1">
                <a:latin typeface="微軟正黑體" panose="020B0604030504040204" pitchFamily="34" charset="-120"/>
              </a:rPr>
              <a:t>NuDMS</a:t>
            </a:r>
            <a:r>
              <a:rPr lang="zh-TW" altLang="en-US" dirty="0">
                <a:latin typeface="微軟正黑體" panose="020B0604030504040204" pitchFamily="34" charset="-120"/>
              </a:rPr>
              <a:t>系統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9288" t="10800" r="18500" b="32443"/>
          <a:stretch/>
        </p:blipFill>
        <p:spPr>
          <a:xfrm rot="10800000" flipH="1" flipV="1">
            <a:off x="3275856" y="1114885"/>
            <a:ext cx="5004544" cy="26021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76056" y="2996952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4060838"/>
            <a:ext cx="2956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文件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：可看到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Main Category</a:t>
            </a:r>
            <a:endParaRPr lang="zh-TW" altLang="zh-TW" sz="24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18501" t="10101" r="57875" b="42300"/>
          <a:stretch/>
        </p:blipFill>
        <p:spPr>
          <a:xfrm>
            <a:off x="3288432" y="4044171"/>
            <a:ext cx="2183850" cy="24750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309144" y="4353225"/>
            <a:ext cx="3600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1719426" y="2555137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39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2E229822-BB44-E71C-81F8-CC239D33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00" y="963393"/>
            <a:ext cx="5730299" cy="541793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O.I</a:t>
            </a:r>
            <a:r>
              <a:rPr lang="zh-TW" altLang="en-US" dirty="0"/>
              <a:t>建立流程 </a:t>
            </a:r>
            <a:r>
              <a:rPr lang="en-US" altLang="zh-TW" sz="2000" dirty="0"/>
              <a:t>(C113305-1 36% HCl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61070" y="3263169"/>
            <a:ext cx="2956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子類別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Sub Category[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材料規範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(37XX)]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：可看到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Type</a:t>
            </a:r>
            <a:endParaRPr lang="zh-TW" altLang="zh-TW" sz="24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1502" y="1096037"/>
            <a:ext cx="279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規範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進入規範類文件清單</a:t>
            </a:r>
            <a:endParaRPr lang="zh-TW" altLang="zh-TW" sz="24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13700" y="2978085"/>
            <a:ext cx="455659" cy="28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580112" y="5088857"/>
            <a:ext cx="1027520" cy="339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794340" y="3503961"/>
            <a:ext cx="972120" cy="213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7200" y="4673805"/>
            <a:ext cx="295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擇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Type[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化學品材料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(3730)]</a:t>
            </a:r>
            <a:endParaRPr lang="zh-TW" altLang="zh-TW" sz="24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1748861" y="2289511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1748861" y="4094166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6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1560E64B-C2D1-D2E6-88C6-91D79F170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671" y="3447667"/>
            <a:ext cx="5646280" cy="32937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BD2DF3-BC60-5FD0-C96D-4CC1DB30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243" y="1003961"/>
            <a:ext cx="5123876" cy="256979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O.I</a:t>
            </a:r>
            <a:r>
              <a:rPr lang="zh-TW" altLang="en-US" dirty="0"/>
              <a:t>建立流程 </a:t>
            </a:r>
            <a:r>
              <a:rPr lang="en-US" altLang="zh-TW" sz="2000" dirty="0"/>
              <a:t>(C113305-1 36% HCl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61502" y="1096037"/>
            <a:ext cx="2790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5.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3730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下分類，頁首皆顯示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3730/List</a:t>
            </a:r>
          </a:p>
          <a:p>
            <a:pPr marL="180975" lvl="0" indent="-3175">
              <a:spcAft>
                <a:spcPts val="0"/>
              </a:spcAft>
            </a:pP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下方會顯示於</a:t>
            </a: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type</a:t>
            </a:r>
            <a:r>
              <a:rPr lang="zh-TW" altLang="en-US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處點選類別目前已存在的文件清單</a:t>
            </a: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3730</a:t>
            </a:r>
            <a:r>
              <a:rPr lang="zh-TW" altLang="en-US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為例</a:t>
            </a: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矩形 15"/>
          <p:cNvSpPr/>
          <p:nvPr/>
        </p:nvSpPr>
        <p:spPr>
          <a:xfrm>
            <a:off x="3252245" y="1615354"/>
            <a:ext cx="2471883" cy="157462"/>
          </a:xfrm>
          <a:prstGeom prst="rect">
            <a:avLst/>
          </a:prstGeom>
          <a:solidFill>
            <a:schemeClr val="accent3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>
            <a:off x="3113910" y="2582834"/>
            <a:ext cx="216024" cy="864833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61501" y="3945935"/>
            <a:ext cx="2790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[Create]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進入建立新文件頁面</a:t>
            </a: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鍵入文件標題</a:t>
            </a: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180975" lvl="0" indent="-180975">
              <a:spcAft>
                <a:spcPts val="0"/>
              </a:spcAft>
            </a:pPr>
            <a:endParaRPr lang="zh-TW" altLang="zh-TW" sz="24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02259" y="1731261"/>
            <a:ext cx="216025" cy="157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108227" y="1615354"/>
            <a:ext cx="144016" cy="144016"/>
          </a:xfrm>
          <a:prstGeom prst="right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40856" y="5927815"/>
            <a:ext cx="2016224" cy="199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779912" y="5434131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文件標題</a:t>
            </a:r>
          </a:p>
        </p:txBody>
      </p:sp>
      <p:sp>
        <p:nvSpPr>
          <p:cNvPr id="26" name="向下箭號 25"/>
          <p:cNvSpPr/>
          <p:nvPr/>
        </p:nvSpPr>
        <p:spPr>
          <a:xfrm>
            <a:off x="1748860" y="2830548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2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O.I</a:t>
            </a:r>
            <a:r>
              <a:rPr lang="zh-TW" altLang="en-US" dirty="0"/>
              <a:t>建立流程 </a:t>
            </a:r>
            <a:r>
              <a:rPr lang="en-US" altLang="zh-TW" sz="2000" dirty="0"/>
              <a:t>(C113305-1 36% HCl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61502" y="1096037"/>
            <a:ext cx="279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7. Purpose *</a:t>
            </a:r>
          </a:p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請填寫申請目的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1501" y="3998520"/>
            <a:ext cx="27907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[Related Doc]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80975" indent="-180975"/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上傳電子檔</a:t>
            </a:r>
            <a:endParaRPr lang="en-US" altLang="zh-TW" sz="1200" b="1" kern="100" dirty="0">
              <a:solidFill>
                <a:srgbClr val="0000FF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80975" lvl="0" indent="-180975">
              <a:spcAft>
                <a:spcPts val="0"/>
              </a:spcAft>
            </a:pPr>
            <a:endParaRPr lang="zh-TW" altLang="zh-TW" sz="24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2419" y="1162726"/>
            <a:ext cx="709501" cy="248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5868144" y="1742472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1744559" y="1906510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7AF24CE-8812-EC61-6C9E-6A0E3D51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31" y="1105162"/>
            <a:ext cx="6448425" cy="107632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552A93DD-94BE-8C80-2F84-26987F7E476B}"/>
              </a:ext>
            </a:extLst>
          </p:cNvPr>
          <p:cNvSpPr/>
          <p:nvPr/>
        </p:nvSpPr>
        <p:spPr>
          <a:xfrm>
            <a:off x="457200" y="2377929"/>
            <a:ext cx="279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8. Apply Timing *</a:t>
            </a:r>
          </a:p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請填寫使用時機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2361A009-4FD2-4EB6-F1E6-A3D20666E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931" y="2374362"/>
            <a:ext cx="5895975" cy="1238250"/>
          </a:xfrm>
          <a:prstGeom prst="rect">
            <a:avLst/>
          </a:prstGeom>
        </p:spPr>
      </p:pic>
      <p:sp>
        <p:nvSpPr>
          <p:cNvPr id="25" name="向下箭號 22">
            <a:extLst>
              <a:ext uri="{FF2B5EF4-FFF2-40B4-BE49-F238E27FC236}">
                <a16:creationId xmlns:a16="http://schemas.microsoft.com/office/drawing/2014/main" id="{F04C8C97-6729-D39F-C1B4-CE4DE6B2DBED}"/>
              </a:ext>
            </a:extLst>
          </p:cNvPr>
          <p:cNvSpPr/>
          <p:nvPr/>
        </p:nvSpPr>
        <p:spPr>
          <a:xfrm>
            <a:off x="1744559" y="3371300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6A7B08C-9C2E-D7EE-4E5D-326E14FC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320" y="3862749"/>
            <a:ext cx="5124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A3A1727D-1B55-20DF-EFFB-0F676FFB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90" y="4777690"/>
            <a:ext cx="2933700" cy="723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4063009-B083-02C9-EB3E-07583EC8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203" y="2783153"/>
            <a:ext cx="5819261" cy="193064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</a:t>
            </a:r>
            <a:r>
              <a:rPr lang="en-US" altLang="zh-TW" dirty="0"/>
              <a:t>O.I</a:t>
            </a:r>
            <a:r>
              <a:rPr lang="zh-TW" altLang="en-US" dirty="0"/>
              <a:t>建立流程 </a:t>
            </a:r>
            <a:r>
              <a:rPr lang="en-US" altLang="zh-TW" sz="2000" dirty="0"/>
              <a:t>(C113305-1 36% HCl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53168" y="1317446"/>
            <a:ext cx="279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10.[Flow]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呈現此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task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的傳簽流程及分發單位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3168" y="2848445"/>
            <a:ext cx="279074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[Cosign+]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增加當次的會簽人員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58775" indent="-176213">
              <a:buFont typeface="Wingdings" panose="05000000000000000000" pitchFamily="2" charset="2"/>
              <a:buChar char="ü"/>
            </a:pP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[User]</a:t>
            </a:r>
            <a:r>
              <a:rPr lang="zh-TW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會簽個人</a:t>
            </a:r>
          </a:p>
          <a:p>
            <a:pPr marL="358775" indent="-176213">
              <a:buFont typeface="Wingdings" panose="05000000000000000000" pitchFamily="2" charset="2"/>
              <a:buChar char="ü"/>
            </a:pP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Dept</a:t>
            </a: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]</a:t>
            </a:r>
            <a:r>
              <a:rPr lang="zh-TW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會簽單位主管</a:t>
            </a:r>
          </a:p>
          <a:p>
            <a:pPr marL="358775" indent="-176213">
              <a:buFont typeface="Wingdings" panose="05000000000000000000" pitchFamily="2" charset="2"/>
              <a:buChar char="ü"/>
            </a:pPr>
            <a:r>
              <a:rPr lang="en-US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[Group]Group</a:t>
            </a:r>
            <a:r>
              <a:rPr lang="zh-TW" altLang="zh-TW" sz="1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下所有主管</a:t>
            </a:r>
          </a:p>
        </p:txBody>
      </p:sp>
      <p:sp>
        <p:nvSpPr>
          <p:cNvPr id="12" name="矩形 11"/>
          <p:cNvSpPr/>
          <p:nvPr/>
        </p:nvSpPr>
        <p:spPr>
          <a:xfrm>
            <a:off x="3183287" y="2744240"/>
            <a:ext cx="495433" cy="259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3189451" y="4950289"/>
            <a:ext cx="800218" cy="399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70958" y="4789360"/>
            <a:ext cx="2790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12.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[Submit]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開始傳簽流程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0F8902-6328-52BD-0B3C-3772D1C8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502" y="1301370"/>
            <a:ext cx="5868962" cy="13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8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FEF5498-77FB-02B3-F0C0-74656B82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79" y="3382005"/>
            <a:ext cx="5342601" cy="23926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A3747E-F58D-2AC6-9AD8-CE034B6FF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299" y="995203"/>
            <a:ext cx="4242189" cy="1907838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O.I</a:t>
            </a:r>
            <a:r>
              <a:rPr lang="zh-TW" altLang="en-US" dirty="0"/>
              <a:t>修改流程 </a:t>
            </a:r>
            <a:r>
              <a:rPr lang="en-US" altLang="zh-TW" sz="2000" dirty="0"/>
              <a:t>(</a:t>
            </a:r>
            <a:r>
              <a:rPr lang="zh-TW" altLang="en-US" sz="2000" dirty="0"/>
              <a:t>晶圓廠 </a:t>
            </a:r>
            <a:r>
              <a:rPr lang="en-US" altLang="zh-TW" sz="2000" dirty="0"/>
              <a:t>RTP-M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內容版面配置區 1"/>
          <p:cNvSpPr txBox="1">
            <a:spLocks/>
          </p:cNvSpPr>
          <p:nvPr/>
        </p:nvSpPr>
        <p:spPr bwMode="auto">
          <a:xfrm>
            <a:off x="492150" y="1114884"/>
            <a:ext cx="3773332" cy="43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</a:rPr>
              <a:t>搜尋欲修改文件編號</a:t>
            </a:r>
          </a:p>
        </p:txBody>
      </p:sp>
      <p:sp>
        <p:nvSpPr>
          <p:cNvPr id="7" name="矩形 6"/>
          <p:cNvSpPr/>
          <p:nvPr/>
        </p:nvSpPr>
        <p:spPr>
          <a:xfrm>
            <a:off x="495283" y="3429000"/>
            <a:ext cx="249567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-180975">
              <a:spcAft>
                <a:spcPts val="0"/>
              </a:spcAft>
            </a:pP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點選</a:t>
            </a:r>
            <a:r>
              <a:rPr lang="en-US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[Revise]</a:t>
            </a:r>
            <a:r>
              <a:rPr lang="zh-TW" altLang="zh-TW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en-US" sz="1600" b="1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進入修改文件頁面</a:t>
            </a: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80975" lvl="0" indent="-180975">
              <a:spcAft>
                <a:spcPts val="0"/>
              </a:spcAft>
            </a:pPr>
            <a:endParaRPr lang="en-US" altLang="zh-TW" sz="1600" b="1" kern="1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80975" lvl="0" indent="-180975">
              <a:spcAft>
                <a:spcPts val="0"/>
              </a:spcAft>
            </a:pPr>
            <a:r>
              <a:rPr lang="en-US" altLang="zh-TW" sz="1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版次由系統自動帶入</a:t>
            </a:r>
            <a:r>
              <a:rPr lang="en-US" altLang="zh-TW" sz="1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1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ZAAAB…</a:t>
            </a:r>
            <a:endParaRPr lang="zh-TW" altLang="zh-TW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719426" y="2555137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1" y="1493274"/>
            <a:ext cx="4165813" cy="40121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13700" y="1429049"/>
            <a:ext cx="798260" cy="271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211960" y="1196752"/>
            <a:ext cx="648072" cy="355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065836" y="3386985"/>
            <a:ext cx="360040" cy="27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6307179" y="5085184"/>
            <a:ext cx="432048" cy="360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5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2DB54CD3-206E-902C-FC75-B4AE0358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332276"/>
            <a:ext cx="6343650" cy="501015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5" name="標題 3"/>
          <p:cNvSpPr txBox="1">
            <a:spLocks/>
          </p:cNvSpPr>
          <p:nvPr/>
        </p:nvSpPr>
        <p:spPr bwMode="auto">
          <a:xfrm>
            <a:off x="511206" y="433696"/>
            <a:ext cx="82296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lang="zh-TW" altLang="en-US" dirty="0"/>
              <a:t>二、</a:t>
            </a:r>
            <a:r>
              <a:rPr lang="en-US" altLang="zh-TW" dirty="0"/>
              <a:t>O.I</a:t>
            </a:r>
            <a:r>
              <a:rPr lang="zh-TW" altLang="en-US" dirty="0"/>
              <a:t>修改流程</a:t>
            </a:r>
            <a:r>
              <a:rPr lang="en-US" altLang="zh-TW" sz="2000" dirty="0"/>
              <a:t>(</a:t>
            </a:r>
            <a:r>
              <a:rPr lang="zh-TW" altLang="en-US" sz="2000" dirty="0"/>
              <a:t>晶圓廠 </a:t>
            </a:r>
            <a:r>
              <a:rPr lang="en-US" altLang="zh-TW" sz="2000" dirty="0"/>
              <a:t>RTP-M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400" dirty="0"/>
          </a:p>
        </p:txBody>
      </p:sp>
      <p:grpSp>
        <p:nvGrpSpPr>
          <p:cNvPr id="6" name="群組 5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987824" y="5726559"/>
            <a:ext cx="28803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B16996B-7920-6890-367B-3378FB916F38}"/>
              </a:ext>
            </a:extLst>
          </p:cNvPr>
          <p:cNvSpPr txBox="1">
            <a:spLocks/>
          </p:cNvSpPr>
          <p:nvPr/>
        </p:nvSpPr>
        <p:spPr bwMode="auto">
          <a:xfrm>
            <a:off x="485800" y="5356307"/>
            <a:ext cx="243468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</a:rPr>
              <a:t>上傳修改後電子檔</a:t>
            </a:r>
          </a:p>
        </p:txBody>
      </p:sp>
    </p:spTree>
    <p:extLst>
      <p:ext uri="{BB962C8B-B14F-4D97-AF65-F5344CB8AC3E}">
        <p14:creationId xmlns:p14="http://schemas.microsoft.com/office/powerpoint/2010/main" val="6784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F532F201-F57A-801D-6C8D-523B7331C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26" y="3277445"/>
            <a:ext cx="5343525" cy="82867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94EBD5A-A59A-530A-7A9B-7B0968AF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868" y="2333952"/>
            <a:ext cx="5314950" cy="9048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52FA108-B27B-E29E-C32F-4E45301DCC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229"/>
          <a:stretch/>
        </p:blipFill>
        <p:spPr>
          <a:xfrm>
            <a:off x="2664842" y="1051986"/>
            <a:ext cx="6324521" cy="82307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FC9CB-BEB9-4AC7-AA67-25DD8716668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O.I</a:t>
            </a:r>
            <a:r>
              <a:rPr lang="zh-TW" altLang="en-US" dirty="0"/>
              <a:t>修改流程</a:t>
            </a:r>
            <a:r>
              <a:rPr lang="en-US" altLang="zh-TW" sz="2000" dirty="0"/>
              <a:t>( </a:t>
            </a:r>
            <a:r>
              <a:rPr lang="zh-TW" altLang="en-US" sz="2000" dirty="0"/>
              <a:t>晶圓廠 </a:t>
            </a:r>
            <a:r>
              <a:rPr lang="en-US" altLang="zh-TW" sz="2000" dirty="0"/>
              <a:t>RTP-M O.I</a:t>
            </a:r>
            <a:r>
              <a:rPr lang="zh-TW" altLang="en-US" sz="2000" dirty="0"/>
              <a:t>為例</a:t>
            </a:r>
            <a:r>
              <a:rPr lang="en-US" altLang="zh-TW" sz="2000" dirty="0"/>
              <a:t>)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971600" y="829752"/>
            <a:ext cx="7308812" cy="108000"/>
            <a:chOff x="971600" y="829752"/>
            <a:chExt cx="7308812" cy="10800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971600" y="895961"/>
              <a:ext cx="7308812" cy="182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9716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172400" y="829752"/>
              <a:ext cx="108000" cy="108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內容版面配置區 1"/>
          <p:cNvSpPr txBox="1">
            <a:spLocks/>
          </p:cNvSpPr>
          <p:nvPr/>
        </p:nvSpPr>
        <p:spPr bwMode="auto">
          <a:xfrm>
            <a:off x="457200" y="2424702"/>
            <a:ext cx="2207642" cy="39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1600" dirty="0">
                <a:latin typeface="微軟正黑體" panose="020B0604030504040204" pitchFamily="34" charset="-120"/>
              </a:rPr>
              <a:t>鍵入文件 修改原因</a:t>
            </a:r>
            <a:endParaRPr lang="en-US" altLang="zh-TW" sz="1600" dirty="0">
              <a:latin typeface="微軟正黑體" panose="020B0604030504040204" pitchFamily="34" charset="-120"/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508515" y="2888312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03190" y="2368507"/>
            <a:ext cx="6120680" cy="772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下箭號 41"/>
          <p:cNvSpPr/>
          <p:nvPr/>
        </p:nvSpPr>
        <p:spPr>
          <a:xfrm>
            <a:off x="1491357" y="3849656"/>
            <a:ext cx="216024" cy="251647"/>
          </a:xfrm>
          <a:prstGeom prst="downArrow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C26943-826D-1B31-7A9C-7DCB2D9E9D9D}"/>
              </a:ext>
            </a:extLst>
          </p:cNvPr>
          <p:cNvSpPr/>
          <p:nvPr/>
        </p:nvSpPr>
        <p:spPr>
          <a:xfrm>
            <a:off x="2696840" y="3295173"/>
            <a:ext cx="6120680" cy="772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241D1E-AA30-9A11-3D1C-82FE6EF31B61}"/>
              </a:ext>
            </a:extLst>
          </p:cNvPr>
          <p:cNvSpPr/>
          <p:nvPr/>
        </p:nvSpPr>
        <p:spPr>
          <a:xfrm>
            <a:off x="2696840" y="4194861"/>
            <a:ext cx="6447160" cy="91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內容版面配置區 1">
            <a:extLst>
              <a:ext uri="{FF2B5EF4-FFF2-40B4-BE49-F238E27FC236}">
                <a16:creationId xmlns:a16="http://schemas.microsoft.com/office/drawing/2014/main" id="{C801679D-3344-876C-9EA3-33FA7C554DAC}"/>
              </a:ext>
            </a:extLst>
          </p:cNvPr>
          <p:cNvSpPr txBox="1">
            <a:spLocks/>
          </p:cNvSpPr>
          <p:nvPr/>
        </p:nvSpPr>
        <p:spPr bwMode="auto">
          <a:xfrm>
            <a:off x="457200" y="3198322"/>
            <a:ext cx="2207642" cy="39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TW" altLang="en-US" sz="1600" dirty="0">
                <a:latin typeface="微軟正黑體" panose="020B0604030504040204" pitchFamily="34" charset="-120"/>
              </a:rPr>
              <a:t>鍵入文件 修訂前</a:t>
            </a:r>
            <a:endParaRPr lang="en-US" altLang="zh-TW" sz="1600" dirty="0">
              <a:latin typeface="微軟正黑體" panose="020B0604030504040204" pitchFamily="34" charset="-120"/>
            </a:endParaRPr>
          </a:p>
        </p:txBody>
      </p: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id="{03FFD607-C529-2C2C-2521-DF0DAB18296B}"/>
              </a:ext>
            </a:extLst>
          </p:cNvPr>
          <p:cNvSpPr txBox="1">
            <a:spLocks/>
          </p:cNvSpPr>
          <p:nvPr/>
        </p:nvSpPr>
        <p:spPr bwMode="auto">
          <a:xfrm>
            <a:off x="495548" y="4273404"/>
            <a:ext cx="2207642" cy="40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Calibri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D00600"/>
              </a:buClr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TW" altLang="en-US" sz="1600" dirty="0">
                <a:latin typeface="微軟正黑體" panose="020B0604030504040204" pitchFamily="34" charset="-120"/>
              </a:rPr>
              <a:t>鍵入文件 修訂後</a:t>
            </a:r>
            <a:endParaRPr lang="en-US" altLang="zh-TW" sz="1600" dirty="0">
              <a:latin typeface="微軟正黑體" panose="020B0604030504040204" pitchFamily="34" charset="-120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E70CFD2-444B-693E-A791-13AD291D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163" y="4218861"/>
            <a:ext cx="6424751" cy="7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818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12798</TotalTime>
  <Words>673</Words>
  <Application>Microsoft Office PowerPoint</Application>
  <PresentationFormat>如螢幕大小 (4:3)</PresentationFormat>
  <Paragraphs>112</Paragraphs>
  <Slides>13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Unicode MS</vt:lpstr>
      <vt:lpstr>微軟正黑體</vt:lpstr>
      <vt:lpstr>Arial</vt:lpstr>
      <vt:lpstr>Calibri</vt:lpstr>
      <vt:lpstr>Times New Roman</vt:lpstr>
      <vt:lpstr>Wingdings</vt:lpstr>
      <vt:lpstr>佈景主題1</vt:lpstr>
      <vt:lpstr>O.I建立與修改系統流程說明</vt:lpstr>
      <vt:lpstr>一、O.I建立流程 (C113305-1 36% HCl O.I為例)</vt:lpstr>
      <vt:lpstr>一、O.I建立流程 (C113305-1 36% HCl O.I為例)</vt:lpstr>
      <vt:lpstr>一、O.I建立流程 (C113305-1 36% HCl O.I為例)</vt:lpstr>
      <vt:lpstr>一、O.I建立流程 (C113305-1 36% HCl O.I為例)</vt:lpstr>
      <vt:lpstr>一、O.I建立流程 (C113305-1 36% HCl O.I為例)</vt:lpstr>
      <vt:lpstr>二、O.I修改流程 (晶圓廠 RTP-M O.I為例)</vt:lpstr>
      <vt:lpstr>PowerPoint 簡報</vt:lpstr>
      <vt:lpstr>二、O.I修改流程( 晶圓廠 RTP-M O.I為例)</vt:lpstr>
      <vt:lpstr>PowerPoint 簡報</vt:lpstr>
      <vt:lpstr>三、O.I作廢流程 (晶圓廠 氮化矽沉積爐管 O.I為例)</vt:lpstr>
      <vt:lpstr>三、O.I作廢流程 (晶圓廠 氮化矽沉積爐管 O.I為例)</vt:lpstr>
      <vt:lpstr>四、表單編號方式說明(晶圓廠 閘層氧化爐管操作O.I為例)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O.I建立與修改系統流程說明</dc:title>
  <dc:creator>S210 WCChen3</dc:creator>
  <cp:lastModifiedBy>S210 WCChen3</cp:lastModifiedBy>
  <cp:revision>3</cp:revision>
  <cp:lastPrinted>2023-06-14T02:38:06Z</cp:lastPrinted>
  <dcterms:created xsi:type="dcterms:W3CDTF">2019-11-21T02:44:24Z</dcterms:created>
  <dcterms:modified xsi:type="dcterms:W3CDTF">2024-11-03T02:24:34Z</dcterms:modified>
</cp:coreProperties>
</file>