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7" r:id="rId2"/>
    <p:sldMasterId id="2147483702" r:id="rId3"/>
  </p:sldMasterIdLst>
  <p:notesMasterIdLst>
    <p:notesMasterId r:id="rId25"/>
  </p:notesMasterIdLst>
  <p:sldIdLst>
    <p:sldId id="262" r:id="rId4"/>
    <p:sldId id="264" r:id="rId5"/>
    <p:sldId id="282" r:id="rId6"/>
    <p:sldId id="265" r:id="rId7"/>
    <p:sldId id="274" r:id="rId8"/>
    <p:sldId id="266" r:id="rId9"/>
    <p:sldId id="275" r:id="rId10"/>
    <p:sldId id="267" r:id="rId11"/>
    <p:sldId id="276" r:id="rId12"/>
    <p:sldId id="268" r:id="rId13"/>
    <p:sldId id="277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>
      <p:cViewPr varScale="1">
        <p:scale>
          <a:sx n="86" d="100"/>
          <a:sy n="86" d="100"/>
        </p:scale>
        <p:origin x="1314" y="90"/>
      </p:cViewPr>
      <p:guideLst>
        <p:guide orient="horz" pos="22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7E55F-EE9E-4946-8E89-AEBB81BB2D53}" type="datetimeFigureOut">
              <a:rPr lang="zh-TW" altLang="en-US" smtClean="0"/>
              <a:t>2024/10/14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10B92-6143-4672-B95D-E89DF97EEE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6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868AE030-5700-4E02-85B6-6F5588C30EAB}" type="datetime1">
              <a:rPr lang="zh-TW" altLang="en-US" smtClean="0"/>
              <a:pPr eaLnBrk="1" hangingPunct="1"/>
              <a:t>2024/10/14</a:t>
            </a:fld>
            <a:endParaRPr lang="zh-TW" altLang="en-US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/>
            <a:fld id="{95F0B23D-A217-45FC-B246-EA76ABB3DDBA}" type="slidenum">
              <a:rPr lang="zh-TW" altLang="en-US" smtClean="0"/>
              <a:pPr eaLnBrk="1" hangingPunct="1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66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PPT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23850" y="1382713"/>
            <a:ext cx="8424863" cy="1470025"/>
          </a:xfrm>
        </p:spPr>
        <p:txBody>
          <a:bodyPr/>
          <a:lstStyle>
            <a:lvl1pPr algn="ctr">
              <a:defRPr sz="4800">
                <a:solidFill>
                  <a:srgbClr val="CE0800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0888" y="4629150"/>
            <a:ext cx="7632700" cy="528638"/>
          </a:xfrm>
        </p:spPr>
        <p:txBody>
          <a:bodyPr/>
          <a:lstStyle>
            <a:lvl1pPr marL="0" indent="0" algn="ctr">
              <a:buFont typeface="Arial" charset="0"/>
              <a:buNone/>
              <a:defRPr sz="2400" b="1">
                <a:solidFill>
                  <a:srgbClr val="CE0800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EF30B-C516-4DD1-897C-1D52BCB744F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207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3310F-F249-4907-A9A6-619E8E8A4B0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506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FB7E1-C17D-42CD-9256-21D282B1A9B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834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03350" y="2278063"/>
            <a:ext cx="3522663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78413" y="2278063"/>
            <a:ext cx="3522662" cy="3598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3CBC0-0ECB-44A9-9D05-D8DDD44838E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539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F7D72-B958-4D36-A108-510BFE92CA0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343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09943-910E-4F8F-83D0-70AA027DE75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90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1530B-0C7F-436F-AB0E-E41A08AD0DD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34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6B1FA-3A20-4F37-801E-7B1F3117B59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2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FEAAB-4C49-4E0D-9D1D-A7FC612690A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34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0D0C7-16FB-4049-B48D-2AD1857A3BBB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3070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34163" y="917575"/>
            <a:ext cx="1970087" cy="49593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9138" y="917575"/>
            <a:ext cx="5762625" cy="49593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133E0-A63B-41AC-B8D4-C296BF14E6E2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3050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9138" y="917575"/>
            <a:ext cx="7885112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1403350" y="2278063"/>
            <a:ext cx="7197725" cy="3598862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78D9C-40A1-47EB-BFC4-F49844EB31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33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719138" y="917575"/>
            <a:ext cx="7885112" cy="49593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D0CF5-C8A9-44D2-BD36-D1680753A27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386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VertTx" preserve="1">
  <p:cSld name="標題，美工圖案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9138" y="917575"/>
            <a:ext cx="7885112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美工圖案版面配置區 2"/>
          <p:cNvSpPr>
            <a:spLocks noGrp="1"/>
          </p:cNvSpPr>
          <p:nvPr>
            <p:ph type="clipArt" sz="half" idx="1"/>
          </p:nvPr>
        </p:nvSpPr>
        <p:spPr>
          <a:xfrm>
            <a:off x="1403350" y="2278063"/>
            <a:ext cx="3522663" cy="3598862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直排文字版面配置區 3"/>
          <p:cNvSpPr>
            <a:spLocks noGrp="1"/>
          </p:cNvSpPr>
          <p:nvPr>
            <p:ph type="body" orient="vert" sz="half" idx="2"/>
          </p:nvPr>
        </p:nvSpPr>
        <p:spPr>
          <a:xfrm>
            <a:off x="5078413" y="2278063"/>
            <a:ext cx="3522662" cy="35988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EAA00-C0FE-4571-886C-33FB3665FB3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50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49300" y="1916113"/>
            <a:ext cx="7635875" cy="1470025"/>
          </a:xfrm>
        </p:spPr>
        <p:txBody>
          <a:bodyPr/>
          <a:lstStyle>
            <a:lvl1pPr algn="ctr">
              <a:defRPr sz="4400">
                <a:solidFill>
                  <a:srgbClr val="CE0800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700588"/>
            <a:ext cx="7632700" cy="528637"/>
          </a:xfrm>
        </p:spPr>
        <p:txBody>
          <a:bodyPr/>
          <a:lstStyle>
            <a:lvl1pPr marL="0" indent="0" algn="ctr">
              <a:buFont typeface="Arial" charset="0"/>
              <a:buNone/>
              <a:defRPr sz="2000" b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8AAAF171-0294-42F8-8D09-700B859518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114032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086C92B6-DB91-4537-B553-58D1EA06A09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17111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AD5CD403-40A4-4B71-A948-7DD4A3782A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07101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03350" y="2278063"/>
            <a:ext cx="3487738" cy="3743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3488" y="2278063"/>
            <a:ext cx="3489325" cy="3743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CB5812E0-DBD2-48B3-A0E7-30DB10D72F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610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945C9894-CA4E-4B8A-9498-7DE106B370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92071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3A8D48E7-4AEC-4AA2-8B03-15A2707E132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52491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1096E10B-1666-4B7C-BE00-4EF4D11CDF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70267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4319282F-A7BE-4E03-A07D-FDD3386B2C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19827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2B0409A2-0904-45D0-801D-315B1D9A0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96106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E6D8E2C1-DCD6-43E0-8FE2-A9A59A64B2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94486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80188" y="906463"/>
            <a:ext cx="1952625" cy="51149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9138" y="906463"/>
            <a:ext cx="5708650" cy="51149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1" hangingPunct="1">
              <a:defRPr kumimoji="1">
                <a:ea typeface="新細明體" pitchFamily="18" charset="-120"/>
              </a:defRPr>
            </a:lvl1pPr>
          </a:lstStyle>
          <a:p>
            <a:pPr>
              <a:defRPr/>
            </a:pPr>
            <a:fld id="{BECEC7AC-0F79-4F18-80AF-D561713588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891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 descr="PPT-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917575"/>
            <a:ext cx="7885112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2278063"/>
            <a:ext cx="7197725" cy="359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Click to edit Second</a:t>
            </a:r>
            <a:r>
              <a:rPr lang="zh-TW" altLang="en-US"/>
              <a:t> </a:t>
            </a:r>
            <a:r>
              <a:rPr lang="en-US" altLang="zh-TW"/>
              <a:t>text styles</a:t>
            </a:r>
          </a:p>
          <a:p>
            <a:pPr lvl="2"/>
            <a:r>
              <a:rPr lang="en-US" altLang="zh-TW"/>
              <a:t>Click to edit Third text styles</a:t>
            </a:r>
          </a:p>
          <a:p>
            <a:pPr lvl="3"/>
            <a:r>
              <a:rPr lang="en-US" altLang="zh-TW"/>
              <a:t>Click to edit Forth text styles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400"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44CD64-DC62-44F1-912A-DE2DF0BC31C2}" type="slidenum">
              <a:rPr lang="en-US" altLang="zh-TW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67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5F5F5F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►"/>
        <a:defRPr sz="2000">
          <a:solidFill>
            <a:srgbClr val="64646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2800">
          <a:solidFill>
            <a:srgbClr val="646464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600">
          <a:solidFill>
            <a:srgbClr val="646464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 2" pitchFamily="18" charset="2"/>
        <a:buChar char=""/>
        <a:defRPr sz="1400">
          <a:solidFill>
            <a:srgbClr val="646464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PT-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906463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2278063"/>
            <a:ext cx="712946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Click to edit Second text styles</a:t>
            </a:r>
          </a:p>
          <a:p>
            <a:pPr lvl="2"/>
            <a:r>
              <a:rPr lang="en-US" altLang="zh-TW"/>
              <a:t>Click to edit Third text styles</a:t>
            </a:r>
          </a:p>
          <a:p>
            <a:pPr lvl="3"/>
            <a:r>
              <a:rPr lang="en-US" altLang="zh-TW"/>
              <a:t>Click to edit Forth text styles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9DAA8F-FF1A-45D7-BE83-786C998DC9BD}" type="slidenum">
              <a:rPr lang="en-US" altLang="zh-TW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750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►"/>
        <a:defRPr kumimoji="1">
          <a:solidFill>
            <a:srgbClr val="646464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600">
          <a:solidFill>
            <a:srgbClr val="646464"/>
          </a:solidFill>
          <a:latin typeface="+mn-lt"/>
          <a:ea typeface="+mn-ea"/>
          <a:cs typeface="Arial Unicode MS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▪"/>
        <a:defRPr sz="1400">
          <a:solidFill>
            <a:srgbClr val="646464"/>
          </a:solidFill>
          <a:latin typeface="+mn-lt"/>
          <a:ea typeface="+mn-ea"/>
          <a:cs typeface="Arial Unicode MS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 2" pitchFamily="18" charset="2"/>
        <a:buChar char=""/>
        <a:defRPr sz="1400">
          <a:solidFill>
            <a:srgbClr val="646464"/>
          </a:solidFill>
          <a:latin typeface="+mn-lt"/>
          <a:ea typeface="+mn-ea"/>
          <a:cs typeface="Arial Unicode MS" pitchFamily="34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defRPr sz="2400">
          <a:solidFill>
            <a:srgbClr val="646464"/>
          </a:solidFill>
          <a:latin typeface="+mn-lt"/>
          <a:ea typeface="Arial Unicode MS" pitchFamily="34" charset="-120"/>
          <a:cs typeface="Arial Unicode MS" pitchFamily="34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file:///C:\Users\wcchen3\Documents\VBDB\Wsix_PY_Rs\A0412I-WSIX%20By%20Chamber_1025.xlsm!A0412I_1_D!%5bA0412I-WSIX%20By%20Chamber_1025.xlsm%5dA0412I_1_D%20&#22294;&#34920;%201" TargetMode="Externa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file:///C:\Users\wcchen3\Documents\VBDB\Wsix_PY_Rs\A0412I-WSIX%20By%20Chamber_1025.xlsm!A0412I_Range_1D!%5bA0412I-WSIX%20By%20Chamber_1025.xlsm%5dA0412I_Range_1D%20&#22294;&#34920;%201" TargetMode="Externa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file:///C:\Users\wcchen3\Documents\VBDB\Wsix_PY_Rs\A0412I-WSIX%20By%20Chamber_1025.xlsm!A0412I_2!%5bA0412I-WSIX%20By%20Chamber_1025.xlsm%5dA0412I_2%20&#22294;&#34920;%201" TargetMode="Externa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file:///C:\Users\wcchen3\Documents\VBDB\Wsix_PY_Rs\A0412I-WSIX%20By%20Chamber_1025.xlsm!A0412I_2_Ch!%5bA0412I-WSIX%20By%20Chamber_1025.xlsm%5dA0412I_2_Ch%20&#22294;&#34920;%201" TargetMode="Externa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file:///C:\Users\wcchen3\Documents\VBDB\Wsix_PY_Rs\A0412I-WSIX%20By%20Chamber_1025.xlsm!A0412I_2_A!%5bA0412I-WSIX%20By%20Chamber_1025.xlsm%5dA0412I_2_A%20&#22294;&#34920;%201" TargetMode="Externa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file:///C:\Users\wcchen3\Documents\VBDB\Wsix_PY_Rs\A0412I-WSIX%20By%20Chamber_1025.xlsm!A0412I_Range_2A!%5bA0412I-WSIX%20By%20Chamber_1025.xlsm%5dA0412I_Range_2A%20&#22294;&#34920;%201" TargetMode="Externa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file:///C:\Users\wcchen3\Documents\VBDB\Wsix_PY_Rs\A0412I-WSIX%20By%20Chamber_1025.xlsm!A0412I_2_B!%5bA0412I-WSIX%20By%20Chamber_1025.xlsm%5dA0412I_2_B%20&#22294;&#34920;%201" TargetMode="Externa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file:///C:\Users\wcchen3\Documents\VBDB\Wsix_PY_Rs\A0412I-WSIX%20By%20Chamber_1025.xlsm!A0412I_Range_2B!%5bA0412I-WSIX%20By%20Chamber_1025.xlsm%5dA0412I_Range_2B%20&#22294;&#34920;%201" TargetMode="Externa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file:///C:\Users\wcchen3\Documents\VBDB\Wsix_PY_Rs\A0412I-WSIX%20By%20Chamber_1025.xlsm!A0412I_2_C!%5bA0412I-WSIX%20By%20Chamber_1025.xlsm%5dA0412I_2_C%20&#22294;&#34920;%201" TargetMode="Externa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file:///C:\Users\wcchen3\Documents\VBDB\Wsix_PY_Rs\A0412I-WSIX%20By%20Chamber_1025.xlsm!A0412I_Range_2C!%5bA0412I-WSIX%20By%20Chamber_1025.xlsm%5dA0412I_Range_2C%20&#22294;&#34920;%201" TargetMode="Externa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file:///C:\Users\wcchen3\Documents\VBDB\Wsix_PY_Rs\A0412I-WSIX%20By%20Chamber_1025.xlsm!A0412I_1!%5bA0412I-WSIX%20By%20Chamber_1025.xlsm%5dA0412I_1%20&#22294;&#34920;%201" TargetMode="Externa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file:///C:\Users\wcchen3\Documents\VBDB\Wsix_PY_Rs\A0412I-WSIX%20By%20Chamber_1025.xlsm!A0412I_2_D!%5bA0412I-WSIX%20By%20Chamber_1025.xlsm%5dA0412I_2_D%20&#22294;&#34920;%201" TargetMode="Externa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file:///C:\Users\wcchen3\Documents\VBDB\Wsix_PY_Rs\A0412I-WSIX%20By%20Chamber_1025.xlsm!A0412I_Range_2D!%5bA0412I-WSIX%20By%20Chamber_1025.xlsm%5dA0412I_Range_2D%20&#22294;&#34920;%201" TargetMode="Externa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file:///C:\Users\wcchen3\Documents\VBDB\Wsix_PY_Rs\A0412I-WSIX%20By%20Chamber_1025.xlsm!A0412I_Ch!%5bA0412I-WSIX%20By%20Chamber_1025.xlsm%5dA0412I_Ch%20&#22294;&#34920;%202" TargetMode="Externa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file:///C:\Users\wcchen3\Documents\VBDB\Wsix_PY_Rs\A0412I-WSIX%20By%20Chamber_1025.xlsm!A0412I_1_A!%5bA0412I-WSIX%20By%20Chamber_1025.xlsm%5dA0412I_1_A%20&#22294;&#34920;%201" TargetMode="Externa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file:///C:\Users\wcchen3\Documents\VBDB\Wsix_PY_Rs\A0412I-WSIX%20By%20Chamber_1025.xlsm!A0412I_Range_1A!%5bA0412I-WSIX%20By%20Chamber_1025.xlsm%5dA0412I_Range_1A%20&#22294;&#34920;%201" TargetMode="Externa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file:///C:\Users\wcchen3\Documents\VBDB\Wsix_PY_Rs\A0412I-WSIX%20By%20Chamber_1025.xlsm!A0412I_1_B!%5bA0412I-WSIX%20By%20Chamber_1025.xlsm%5dA0412I_1_B%20&#22294;&#34920;%201" TargetMode="Externa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file:///C:\Users\wcchen3\Documents\VBDB\Wsix_PY_Rs\A0412I-WSIX%20By%20Chamber_1025.xlsm!A0412I_Range_1B!%5bA0412I-WSIX%20By%20Chamber_1025.xlsm%5dA0412I_Range_1B%20&#22294;&#34920;%201" TargetMode="Externa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file:///C:\Users\wcchen3\Documents\VBDB\Wsix_PY_Rs\A0412I-WSIX%20By%20Chamber_1025.xlsm!A0412I_1_C!%5bA0412I-WSIX%20By%20Chamber_1025.xlsm%5dA0412I_1_C%20&#22294;&#34920;%201" TargetMode="Externa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file:///C:\Users\wcchen3\Documents\VBDB\Wsix_PY_Rs\A0412I-WSIX%20By%20Chamber_1025.xlsm!A0412I_Range_1C!%5bA0412I-WSIX%20By%20Chamber_1025.xlsm%5dA0412I_Range_1C%20&#22294;&#34920;%201" TargetMode="Externa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2"/>
          <p:cNvSpPr>
            <a:spLocks noGrp="1" noChangeArrowheads="1"/>
          </p:cNvSpPr>
          <p:nvPr>
            <p:ph type="ctrTitle"/>
          </p:nvPr>
        </p:nvSpPr>
        <p:spPr>
          <a:xfrm>
            <a:off x="458788" y="2057400"/>
            <a:ext cx="8226425" cy="808038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 anchorCtr="1"/>
          <a:lstStyle/>
          <a:p>
            <a:pPr eaLnBrk="1" hangingPunct="1"/>
            <a:r>
              <a:rPr lang="en-US" altLang="zh-TW" sz="36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PY1Rs WSIX By Chamber </a:t>
            </a:r>
            <a:r>
              <a:rPr lang="zh-TW" altLang="en-US" sz="3600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比較</a:t>
            </a:r>
            <a:endParaRPr lang="en-US" altLang="zh-TW" sz="3600" dirty="0">
              <a:solidFill>
                <a:srgbClr val="0000FF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4025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A0412I WSIX-1 By Chamber D </a:t>
            </a:r>
            <a:endParaRPr lang="zh-TW" altLang="en-US" dirty="0"/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9517972C-A103-0667-6B16-B7347130AF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078682"/>
              </p:ext>
            </p:extLst>
          </p:nvPr>
        </p:nvGraphicFramePr>
        <p:xfrm>
          <a:off x="73025" y="914400"/>
          <a:ext cx="9001125" cy="544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00865" imgH="5448016" progId="Excel.SheetMacroEnabled.12">
                  <p:link updateAutomatic="1"/>
                </p:oleObj>
              </mc:Choice>
              <mc:Fallback>
                <p:oleObj name="Macro-Enabled Worksheet" r:id="rId2" imgW="9000865" imgH="5448016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025" y="914400"/>
                        <a:ext cx="9001125" cy="544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200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A0412I WSIX-1 By Site To Site Range D </a:t>
            </a:r>
            <a:endParaRPr lang="zh-TW" altLang="en-US" dirty="0"/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E5A6E2C4-D8AD-995C-F670-B327CE8136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581737"/>
              </p:ext>
            </p:extLst>
          </p:nvPr>
        </p:nvGraphicFramePr>
        <p:xfrm>
          <a:off x="57150" y="927100"/>
          <a:ext cx="9029700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29620" imgH="5438739" progId="Excel.SheetMacroEnabled.12">
                  <p:link updateAutomatic="1"/>
                </p:oleObj>
              </mc:Choice>
              <mc:Fallback>
                <p:oleObj name="Macro-Enabled Worksheet" r:id="rId2" imgW="9029620" imgH="543873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150" y="927100"/>
                        <a:ext cx="9029700" cy="543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51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548680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A0412I WSIX-2 By Chamber </a:t>
            </a:r>
            <a:endParaRPr lang="zh-TW" altLang="en-US" dirty="0"/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4A702234-3E45-3975-A9DE-62943CB952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185353"/>
              </p:ext>
            </p:extLst>
          </p:nvPr>
        </p:nvGraphicFramePr>
        <p:xfrm>
          <a:off x="57150" y="941388"/>
          <a:ext cx="9029700" cy="541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29620" imgH="5419547" progId="Excel.SheetMacroEnabled.12">
                  <p:link updateAutomatic="1"/>
                </p:oleObj>
              </mc:Choice>
              <mc:Fallback>
                <p:oleObj name="Macro-Enabled Worksheet" r:id="rId2" imgW="9029620" imgH="541954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150" y="941388"/>
                        <a:ext cx="9029700" cy="541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506194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548680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A0412I WSIX-2 By Chamber To Chamber</a:t>
            </a:r>
            <a:endParaRPr lang="zh-TW" altLang="en-US" dirty="0"/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B673D430-907A-8607-746F-DB5092626A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809490"/>
              </p:ext>
            </p:extLst>
          </p:nvPr>
        </p:nvGraphicFramePr>
        <p:xfrm>
          <a:off x="57150" y="935038"/>
          <a:ext cx="9029700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29620" imgH="5429143" progId="Excel.SheetMacroEnabled.12">
                  <p:link updateAutomatic="1"/>
                </p:oleObj>
              </mc:Choice>
              <mc:Fallback>
                <p:oleObj name="Macro-Enabled Worksheet" r:id="rId2" imgW="9029620" imgH="542914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150" y="935038"/>
                        <a:ext cx="9029700" cy="542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92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A0412I WSIX-2 By Chamber A </a:t>
            </a:r>
            <a:endParaRPr lang="zh-TW" altLang="en-US" dirty="0"/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6B74C7A5-B99C-E96B-E670-F04157F0A2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02919"/>
              </p:ext>
            </p:extLst>
          </p:nvPr>
        </p:nvGraphicFramePr>
        <p:xfrm>
          <a:off x="53975" y="941388"/>
          <a:ext cx="9039225" cy="541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39205" imgH="5419547" progId="Excel.SheetMacroEnabled.12">
                  <p:link updateAutomatic="1"/>
                </p:oleObj>
              </mc:Choice>
              <mc:Fallback>
                <p:oleObj name="Macro-Enabled Worksheet" r:id="rId2" imgW="9039205" imgH="541954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75" y="941388"/>
                        <a:ext cx="9039225" cy="541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9527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A0412I WSIX-2 By Site To Site Range A </a:t>
            </a:r>
            <a:endParaRPr lang="zh-TW" altLang="en-US" dirty="0"/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9F6EDDF5-E375-E212-04DB-CD2EF432C4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026788"/>
              </p:ext>
            </p:extLst>
          </p:nvPr>
        </p:nvGraphicFramePr>
        <p:xfrm>
          <a:off x="61913" y="927100"/>
          <a:ext cx="9020175" cy="544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20035" imgH="5448016" progId="Excel.SheetMacroEnabled.12">
                  <p:link updateAutomatic="1"/>
                </p:oleObj>
              </mc:Choice>
              <mc:Fallback>
                <p:oleObj name="Macro-Enabled Worksheet" r:id="rId2" imgW="9020035" imgH="5448016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913" y="927100"/>
                        <a:ext cx="9020175" cy="544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766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A0412I WSIX-2 By Chamber B </a:t>
            </a:r>
            <a:endParaRPr lang="zh-TW" altLang="en-US" dirty="0"/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0DEB88C9-C942-F5CB-8998-74B33CCB66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003029"/>
              </p:ext>
            </p:extLst>
          </p:nvPr>
        </p:nvGraphicFramePr>
        <p:xfrm>
          <a:off x="80963" y="941388"/>
          <a:ext cx="8982075" cy="541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8982015" imgH="5419547" progId="Excel.SheetMacroEnabled.12">
                  <p:link updateAutomatic="1"/>
                </p:oleObj>
              </mc:Choice>
              <mc:Fallback>
                <p:oleObj name="Macro-Enabled Worksheet" r:id="rId2" imgW="8982015" imgH="541954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963" y="941388"/>
                        <a:ext cx="8982075" cy="541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8169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A0412I WSIX-2 By Site To Site Range B </a:t>
            </a:r>
            <a:endParaRPr lang="zh-TW" altLang="en-US" dirty="0"/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D5AADBC9-E9C4-E867-E799-5685758049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67467"/>
              </p:ext>
            </p:extLst>
          </p:nvPr>
        </p:nvGraphicFramePr>
        <p:xfrm>
          <a:off x="49213" y="941388"/>
          <a:ext cx="9048750" cy="541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48470" imgH="5419547" progId="Excel.SheetMacroEnabled.12">
                  <p:link updateAutomatic="1"/>
                </p:oleObj>
              </mc:Choice>
              <mc:Fallback>
                <p:oleObj name="Macro-Enabled Worksheet" r:id="rId2" imgW="9048470" imgH="541954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213" y="941388"/>
                        <a:ext cx="9048750" cy="541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2254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A0412I WSIX-2 By Chamber C </a:t>
            </a:r>
            <a:endParaRPr lang="zh-TW" altLang="en-US" dirty="0"/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FBA8E1A8-78F8-DF99-7923-E0B4A4B29F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930276"/>
              </p:ext>
            </p:extLst>
          </p:nvPr>
        </p:nvGraphicFramePr>
        <p:xfrm>
          <a:off x="73025" y="922338"/>
          <a:ext cx="9001125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00865" imgH="5438739" progId="Excel.SheetMacroEnabled.12">
                  <p:link updateAutomatic="1"/>
                </p:oleObj>
              </mc:Choice>
              <mc:Fallback>
                <p:oleObj name="Macro-Enabled Worksheet" r:id="rId2" imgW="9000865" imgH="543873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025" y="922338"/>
                        <a:ext cx="9001125" cy="543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4762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A0412I WSIX-2 By Site To Site Range C </a:t>
            </a:r>
            <a:endParaRPr lang="zh-TW" altLang="en-US" dirty="0"/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93990F27-2513-EA07-6AF9-0C3E9ED719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819267"/>
              </p:ext>
            </p:extLst>
          </p:nvPr>
        </p:nvGraphicFramePr>
        <p:xfrm>
          <a:off x="53975" y="936625"/>
          <a:ext cx="9039225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39205" imgH="5429143" progId="Excel.SheetMacroEnabled.12">
                  <p:link updateAutomatic="1"/>
                </p:oleObj>
              </mc:Choice>
              <mc:Fallback>
                <p:oleObj name="Macro-Enabled Worksheet" r:id="rId2" imgW="9039205" imgH="542914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75" y="936625"/>
                        <a:ext cx="9039225" cy="542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0269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548680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A0412I WSIX-1 By Chamber </a:t>
            </a:r>
            <a:endParaRPr lang="zh-TW" altLang="en-US" dirty="0"/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422E4795-9C6F-2D72-F0A9-D247787C3D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159123"/>
              </p:ext>
            </p:extLst>
          </p:nvPr>
        </p:nvGraphicFramePr>
        <p:xfrm>
          <a:off x="71438" y="914400"/>
          <a:ext cx="9001125" cy="546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00865" imgH="5467208" progId="Excel.SheetMacroEnabled.12">
                  <p:link updateAutomatic="1"/>
                </p:oleObj>
              </mc:Choice>
              <mc:Fallback>
                <p:oleObj name="Macro-Enabled Worksheet" r:id="rId2" imgW="9000865" imgH="5467208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438" y="914400"/>
                        <a:ext cx="9001125" cy="546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458544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A0412I WSIX-2 By Chamber D </a:t>
            </a:r>
            <a:endParaRPr lang="zh-TW" altLang="en-US" dirty="0"/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69A810CE-8B8D-652F-2036-52ED7D4898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433509"/>
              </p:ext>
            </p:extLst>
          </p:nvPr>
        </p:nvGraphicFramePr>
        <p:xfrm>
          <a:off x="61913" y="922338"/>
          <a:ext cx="9020175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20035" imgH="5438739" progId="Excel.SheetMacroEnabled.12">
                  <p:link updateAutomatic="1"/>
                </p:oleObj>
              </mc:Choice>
              <mc:Fallback>
                <p:oleObj name="Macro-Enabled Worksheet" r:id="rId2" imgW="9020035" imgH="543873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913" y="922338"/>
                        <a:ext cx="9020175" cy="543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055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A0412I WSIX-2 By Site To Site Range D </a:t>
            </a:r>
            <a:endParaRPr lang="zh-TW" altLang="en-US" dirty="0"/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57E295A9-2FFD-91AD-5E0D-A947111D2F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67425"/>
              </p:ext>
            </p:extLst>
          </p:nvPr>
        </p:nvGraphicFramePr>
        <p:xfrm>
          <a:off x="53975" y="941388"/>
          <a:ext cx="9039225" cy="541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39205" imgH="5419547" progId="Excel.SheetMacroEnabled.12">
                  <p:link updateAutomatic="1"/>
                </p:oleObj>
              </mc:Choice>
              <mc:Fallback>
                <p:oleObj name="Macro-Enabled Worksheet" r:id="rId2" imgW="9039205" imgH="541954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975" y="941388"/>
                        <a:ext cx="9039225" cy="541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46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548680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A0412I WSIX-1 By Chamber To Chamber</a:t>
            </a:r>
            <a:endParaRPr lang="zh-TW" altLang="en-US" dirty="0"/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F5B26099-5355-3842-C595-71DEFD2F8D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234912"/>
              </p:ext>
            </p:extLst>
          </p:nvPr>
        </p:nvGraphicFramePr>
        <p:xfrm>
          <a:off x="73025" y="944563"/>
          <a:ext cx="9001125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00865" imgH="5438739" progId="Excel.SheetMacroEnabled.12">
                  <p:link updateAutomatic="1"/>
                </p:oleObj>
              </mc:Choice>
              <mc:Fallback>
                <p:oleObj name="Macro-Enabled Worksheet" r:id="rId2" imgW="9000865" imgH="543873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025" y="944563"/>
                        <a:ext cx="9001125" cy="543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813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A0412I WSIX-1 By Chamber A </a:t>
            </a:r>
            <a:endParaRPr lang="zh-TW" altLang="en-US" dirty="0"/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37741F98-DF1C-1CA1-1F9E-B3A1EB04CB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454181"/>
              </p:ext>
            </p:extLst>
          </p:nvPr>
        </p:nvGraphicFramePr>
        <p:xfrm>
          <a:off x="71438" y="942975"/>
          <a:ext cx="9001125" cy="541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00865" imgH="5419547" progId="Excel.SheetMacroEnabled.12">
                  <p:link updateAutomatic="1"/>
                </p:oleObj>
              </mc:Choice>
              <mc:Fallback>
                <p:oleObj name="Macro-Enabled Worksheet" r:id="rId2" imgW="9000865" imgH="541954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438" y="942975"/>
                        <a:ext cx="9001125" cy="541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742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A0412I WSIX-1 By Site To Site Range A </a:t>
            </a:r>
            <a:endParaRPr lang="zh-TW" altLang="en-US" dirty="0"/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BD554A4D-ED6D-81C3-A895-3ACF9E21FA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93329"/>
              </p:ext>
            </p:extLst>
          </p:nvPr>
        </p:nvGraphicFramePr>
        <p:xfrm>
          <a:off x="66675" y="933450"/>
          <a:ext cx="901065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10450" imgH="5409951" progId="Excel.SheetMacroEnabled.12">
                  <p:link updateAutomatic="1"/>
                </p:oleObj>
              </mc:Choice>
              <mc:Fallback>
                <p:oleObj name="Macro-Enabled Worksheet" r:id="rId2" imgW="9010450" imgH="5409951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675" y="933450"/>
                        <a:ext cx="9010650" cy="541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919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A0412I WSIX-1 By Chamber B </a:t>
            </a:r>
            <a:endParaRPr lang="zh-TW" altLang="en-US" dirty="0"/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BD9547F2-6A5E-DC77-FD1C-2A80A07ADD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100093"/>
              </p:ext>
            </p:extLst>
          </p:nvPr>
        </p:nvGraphicFramePr>
        <p:xfrm>
          <a:off x="63500" y="915988"/>
          <a:ext cx="9020175" cy="545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20035" imgH="5457612" progId="Excel.SheetMacroEnabled.12">
                  <p:link updateAutomatic="1"/>
                </p:oleObj>
              </mc:Choice>
              <mc:Fallback>
                <p:oleObj name="Macro-Enabled Worksheet" r:id="rId2" imgW="9020035" imgH="5457612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500" y="915988"/>
                        <a:ext cx="9020175" cy="545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327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A0412I WSIX-1 By Site To Site Range B </a:t>
            </a:r>
            <a:endParaRPr lang="zh-TW" altLang="en-US" dirty="0"/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95C38F7E-1E5E-F60E-47F7-0A99EAC97F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386082"/>
              </p:ext>
            </p:extLst>
          </p:nvPr>
        </p:nvGraphicFramePr>
        <p:xfrm>
          <a:off x="63500" y="931863"/>
          <a:ext cx="9020175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20035" imgH="5429143" progId="Excel.SheetMacroEnabled.12">
                  <p:link updateAutomatic="1"/>
                </p:oleObj>
              </mc:Choice>
              <mc:Fallback>
                <p:oleObj name="Macro-Enabled Worksheet" r:id="rId2" imgW="9020035" imgH="5429143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500" y="931863"/>
                        <a:ext cx="9020175" cy="542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754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9512" y="54868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A0412I WSIX-1 By Chamber C </a:t>
            </a:r>
            <a:endParaRPr lang="zh-TW" altLang="en-US" dirty="0"/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1F8DD97E-37A9-0700-D2C9-B680A25739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607918"/>
              </p:ext>
            </p:extLst>
          </p:nvPr>
        </p:nvGraphicFramePr>
        <p:xfrm>
          <a:off x="63500" y="922338"/>
          <a:ext cx="9020175" cy="544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9020035" imgH="5448016" progId="Excel.SheetMacroEnabled.12">
                  <p:link updateAutomatic="1"/>
                </p:oleObj>
              </mc:Choice>
              <mc:Fallback>
                <p:oleObj name="Macro-Enabled Worksheet" r:id="rId2" imgW="9020035" imgH="5448016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500" y="922338"/>
                        <a:ext cx="9020175" cy="544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693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9512" y="548680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A0412I WSIX-1 By Site To Site Range C </a:t>
            </a:r>
            <a:endParaRPr lang="zh-TW" altLang="en-US" dirty="0"/>
          </a:p>
        </p:txBody>
      </p:sp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6BA5A95B-C732-EDB1-9D81-AB7114DE3E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091106"/>
              </p:ext>
            </p:extLst>
          </p:nvPr>
        </p:nvGraphicFramePr>
        <p:xfrm>
          <a:off x="76200" y="927100"/>
          <a:ext cx="8991600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8991600" imgH="5438739" progId="Excel.SheetMacroEnabled.12">
                  <p:link updateAutomatic="1"/>
                </p:oleObj>
              </mc:Choice>
              <mc:Fallback>
                <p:oleObj name="Macro-Enabled Worksheet" r:id="rId2" imgW="8991600" imgH="543873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" y="927100"/>
                        <a:ext cx="8991600" cy="543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94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200 backup 4843站 WAT.potx" id="{B0EE3807-9C2E-4219-9B5F-85E7C49F20C1}" vid="{8049EBB3-662D-46C8-8B31-8E559E455852}"/>
    </a:ext>
  </a:extLst>
</a:theme>
</file>

<file path=ppt/theme/theme2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新細明體"/>
        <a:cs typeface=""/>
      </a:majorFont>
      <a:minorFont>
        <a:latin typeface="Arial Unicode MS"/>
        <a:ea typeface="新細明體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6200 backup 4843站 WAT.potx" id="{B0EE3807-9C2E-4219-9B5F-85E7C49F20C1}" vid="{AB5A0F14-3737-4151-8C96-74703B42A61D}"/>
    </a:ext>
  </a:extLst>
</a:theme>
</file>

<file path=ppt/theme/theme3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新細明體"/>
        <a:cs typeface=""/>
      </a:majorFont>
      <a:minorFont>
        <a:latin typeface="Arial Unicode MS"/>
        <a:ea typeface="新細明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6200 backup 4843站 WAT.potx" id="{B0EE3807-9C2E-4219-9B5F-85E7C49F20C1}" vid="{69613037-68A2-482D-9E8C-7A2DEB34C2FC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6200 backup 4843站 WAT</Template>
  <TotalTime>13103</TotalTime>
  <Words>131</Words>
  <Application>Microsoft Office PowerPoint</Application>
  <PresentationFormat>如螢幕大小 (4:3)</PresentationFormat>
  <Paragraphs>23</Paragraphs>
  <Slides>21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連結</vt:lpstr>
      </vt:variant>
      <vt:variant>
        <vt:i4>20</vt:i4>
      </vt:variant>
      <vt:variant>
        <vt:lpstr>投影片標題</vt:lpstr>
      </vt:variant>
      <vt:variant>
        <vt:i4>21</vt:i4>
      </vt:variant>
    </vt:vector>
  </HeadingPairs>
  <TitlesOfParts>
    <vt:vector size="51" baseType="lpstr">
      <vt:lpstr>Arial Unicode MS</vt:lpstr>
      <vt:lpstr>新細明體</vt:lpstr>
      <vt:lpstr>標楷體</vt:lpstr>
      <vt:lpstr>Arial</vt:lpstr>
      <vt:lpstr>Calibri</vt:lpstr>
      <vt:lpstr>Verdana</vt:lpstr>
      <vt:lpstr>Wingdings 2</vt:lpstr>
      <vt:lpstr>Office 佈景主題</vt:lpstr>
      <vt:lpstr>1_Blank Presentation</vt:lpstr>
      <vt:lpstr>Blank Presentation</vt:lpstr>
      <vt:lpstr>C:\Users\wcchen3\Documents\VBDB\Wsix_PY_Rs\A0412I-WSIX By Chamber_1025.xlsm!A0412I_1![A0412I-WSIX By Chamber_1025.xlsm]A0412I_1 圖表 1</vt:lpstr>
      <vt:lpstr>C:\Users\wcchen3\Documents\VBDB\Wsix_PY_Rs\A0412I-WSIX By Chamber_1025.xlsm!A0412I_Ch![A0412I-WSIX By Chamber_1025.xlsm]A0412I_Ch 圖表 2</vt:lpstr>
      <vt:lpstr>C:\Users\wcchen3\Documents\VBDB\Wsix_PY_Rs\A0412I-WSIX By Chamber_1025.xlsm!A0412I_1_A![A0412I-WSIX By Chamber_1025.xlsm]A0412I_1_A 圖表 1</vt:lpstr>
      <vt:lpstr>C:\Users\wcchen3\Documents\VBDB\Wsix_PY_Rs\A0412I-WSIX By Chamber_1025.xlsm!A0412I_Range_1A![A0412I-WSIX By Chamber_1025.xlsm]A0412I_Range_1A 圖表 1</vt:lpstr>
      <vt:lpstr>C:\Users\wcchen3\Documents\VBDB\Wsix_PY_Rs\A0412I-WSIX By Chamber_1025.xlsm!A0412I_1_B![A0412I-WSIX By Chamber_1025.xlsm]A0412I_1_B 圖表 1</vt:lpstr>
      <vt:lpstr>C:\Users\wcchen3\Documents\VBDB\Wsix_PY_Rs\A0412I-WSIX By Chamber_1025.xlsm!A0412I_Range_1B![A0412I-WSIX By Chamber_1025.xlsm]A0412I_Range_1B 圖表 1</vt:lpstr>
      <vt:lpstr>C:\Users\wcchen3\Documents\VBDB\Wsix_PY_Rs\A0412I-WSIX By Chamber_1025.xlsm!A0412I_1_C![A0412I-WSIX By Chamber_1025.xlsm]A0412I_1_C 圖表 1</vt:lpstr>
      <vt:lpstr>C:\Users\wcchen3\Documents\VBDB\Wsix_PY_Rs\A0412I-WSIX By Chamber_1025.xlsm!A0412I_Range_1C![A0412I-WSIX By Chamber_1025.xlsm]A0412I_Range_1C 圖表 1</vt:lpstr>
      <vt:lpstr>C:\Users\wcchen3\Documents\VBDB\Wsix_PY_Rs\A0412I-WSIX By Chamber_1025.xlsm!A0412I_1_D![A0412I-WSIX By Chamber_1025.xlsm]A0412I_1_D 圖表 1</vt:lpstr>
      <vt:lpstr>C:\Users\wcchen3\Documents\VBDB\Wsix_PY_Rs\A0412I-WSIX By Chamber_1025.xlsm!A0412I_Range_1D![A0412I-WSIX By Chamber_1025.xlsm]A0412I_Range_1D 圖表 1</vt:lpstr>
      <vt:lpstr>C:\Users\wcchen3\Documents\VBDB\Wsix_PY_Rs\A0412I-WSIX By Chamber_1025.xlsm!A0412I_2![A0412I-WSIX By Chamber_1025.xlsm]A0412I_2 圖表 1</vt:lpstr>
      <vt:lpstr>C:\Users\wcchen3\Documents\VBDB\Wsix_PY_Rs\A0412I-WSIX By Chamber_1025.xlsm!A0412I_2_Ch![A0412I-WSIX By Chamber_1025.xlsm]A0412I_2_Ch 圖表 1</vt:lpstr>
      <vt:lpstr>C:\Users\wcchen3\Documents\VBDB\Wsix_PY_Rs\A0412I-WSIX By Chamber_1025.xlsm!A0412I_2_A![A0412I-WSIX By Chamber_1025.xlsm]A0412I_2_A 圖表 1</vt:lpstr>
      <vt:lpstr>C:\Users\wcchen3\Documents\VBDB\Wsix_PY_Rs\A0412I-WSIX By Chamber_1025.xlsm!A0412I_Range_2A![A0412I-WSIX By Chamber_1025.xlsm]A0412I_Range_2A 圖表 1</vt:lpstr>
      <vt:lpstr>C:\Users\wcchen3\Documents\VBDB\Wsix_PY_Rs\A0412I-WSIX By Chamber_1025.xlsm!A0412I_2_B![A0412I-WSIX By Chamber_1025.xlsm]A0412I_2_B 圖表 1</vt:lpstr>
      <vt:lpstr>C:\Users\wcchen3\Documents\VBDB\Wsix_PY_Rs\A0412I-WSIX By Chamber_1025.xlsm!A0412I_Range_2B![A0412I-WSIX By Chamber_1025.xlsm]A0412I_Range_2B 圖表 1</vt:lpstr>
      <vt:lpstr>C:\Users\wcchen3\Documents\VBDB\Wsix_PY_Rs\A0412I-WSIX By Chamber_1025.xlsm!A0412I_2_C![A0412I-WSIX By Chamber_1025.xlsm]A0412I_2_C 圖表 1</vt:lpstr>
      <vt:lpstr>C:\Users\wcchen3\Documents\VBDB\Wsix_PY_Rs\A0412I-WSIX By Chamber_1025.xlsm!A0412I_Range_2C![A0412I-WSIX By Chamber_1025.xlsm]A0412I_Range_2C 圖表 1</vt:lpstr>
      <vt:lpstr>C:\Users\wcchen3\Documents\VBDB\Wsix_PY_Rs\A0412I-WSIX By Chamber_1025.xlsm!A0412I_2_D![A0412I-WSIX By Chamber_1025.xlsm]A0412I_2_D 圖表 1</vt:lpstr>
      <vt:lpstr>C:\Users\wcchen3\Documents\VBDB\Wsix_PY_Rs\A0412I-WSIX By Chamber_1025.xlsm!A0412I_Range_2D![A0412I-WSIX By Chamber_1025.xlsm]A0412I_Range_2D 圖表 1</vt:lpstr>
      <vt:lpstr>PY1Rs WSIX By Chamber 比較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PY1Rs WSIX By Chamber 比較</dc:title>
  <dc:creator>S210 WCChen3</dc:creator>
  <cp:lastModifiedBy>S210 WCChen3</cp:lastModifiedBy>
  <cp:revision>158</cp:revision>
  <dcterms:created xsi:type="dcterms:W3CDTF">2019-04-16T05:52:41Z</dcterms:created>
  <dcterms:modified xsi:type="dcterms:W3CDTF">2024-10-14T02:25:09Z</dcterms:modified>
</cp:coreProperties>
</file>