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62"/>
  </p:notesMasterIdLst>
  <p:handoutMasterIdLst>
    <p:handoutMasterId r:id="rId63"/>
  </p:handoutMasterIdLst>
  <p:sldIdLst>
    <p:sldId id="259" r:id="rId6"/>
    <p:sldId id="422" r:id="rId7"/>
    <p:sldId id="398" r:id="rId8"/>
    <p:sldId id="395" r:id="rId9"/>
    <p:sldId id="399" r:id="rId10"/>
    <p:sldId id="403" r:id="rId11"/>
    <p:sldId id="474" r:id="rId12"/>
    <p:sldId id="439" r:id="rId13"/>
    <p:sldId id="440" r:id="rId14"/>
    <p:sldId id="441" r:id="rId15"/>
    <p:sldId id="475" r:id="rId16"/>
    <p:sldId id="476" r:id="rId17"/>
    <p:sldId id="478" r:id="rId18"/>
    <p:sldId id="443" r:id="rId19"/>
    <p:sldId id="437" r:id="rId20"/>
    <p:sldId id="479" r:id="rId21"/>
    <p:sldId id="477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8" r:id="rId30"/>
    <p:sldId id="489" r:id="rId31"/>
    <p:sldId id="490" r:id="rId32"/>
    <p:sldId id="491" r:id="rId33"/>
    <p:sldId id="492" r:id="rId34"/>
    <p:sldId id="494" r:id="rId35"/>
    <p:sldId id="495" r:id="rId36"/>
    <p:sldId id="496" r:id="rId37"/>
    <p:sldId id="497" r:id="rId38"/>
    <p:sldId id="501" r:id="rId39"/>
    <p:sldId id="498" r:id="rId40"/>
    <p:sldId id="499" r:id="rId41"/>
    <p:sldId id="493" r:id="rId42"/>
    <p:sldId id="507" r:id="rId43"/>
    <p:sldId id="508" r:id="rId44"/>
    <p:sldId id="509" r:id="rId45"/>
    <p:sldId id="502" r:id="rId46"/>
    <p:sldId id="503" r:id="rId47"/>
    <p:sldId id="504" r:id="rId48"/>
    <p:sldId id="505" r:id="rId49"/>
    <p:sldId id="506" r:id="rId50"/>
    <p:sldId id="400" r:id="rId51"/>
    <p:sldId id="510" r:id="rId52"/>
    <p:sldId id="465" r:id="rId53"/>
    <p:sldId id="466" r:id="rId54"/>
    <p:sldId id="444" r:id="rId55"/>
    <p:sldId id="445" r:id="rId56"/>
    <p:sldId id="446" r:id="rId57"/>
    <p:sldId id="447" r:id="rId58"/>
    <p:sldId id="512" r:id="rId59"/>
    <p:sldId id="513" r:id="rId60"/>
    <p:sldId id="511" r:id="rId61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422"/>
            <p14:sldId id="398"/>
            <p14:sldId id="395"/>
            <p14:sldId id="399"/>
            <p14:sldId id="403"/>
            <p14:sldId id="474"/>
            <p14:sldId id="439"/>
            <p14:sldId id="440"/>
            <p14:sldId id="441"/>
            <p14:sldId id="475"/>
            <p14:sldId id="476"/>
            <p14:sldId id="478"/>
            <p14:sldId id="443"/>
            <p14:sldId id="437"/>
            <p14:sldId id="479"/>
            <p14:sldId id="477"/>
            <p14:sldId id="480"/>
            <p14:sldId id="481"/>
            <p14:sldId id="482"/>
            <p14:sldId id="483"/>
            <p14:sldId id="484"/>
            <p14:sldId id="485"/>
            <p14:sldId id="486"/>
            <p14:sldId id="488"/>
            <p14:sldId id="489"/>
            <p14:sldId id="490"/>
            <p14:sldId id="491"/>
            <p14:sldId id="492"/>
            <p14:sldId id="494"/>
            <p14:sldId id="495"/>
            <p14:sldId id="496"/>
            <p14:sldId id="497"/>
            <p14:sldId id="501"/>
            <p14:sldId id="498"/>
            <p14:sldId id="499"/>
            <p14:sldId id="493"/>
            <p14:sldId id="507"/>
            <p14:sldId id="508"/>
            <p14:sldId id="509"/>
            <p14:sldId id="502"/>
            <p14:sldId id="503"/>
            <p14:sldId id="504"/>
            <p14:sldId id="505"/>
            <p14:sldId id="506"/>
            <p14:sldId id="400"/>
            <p14:sldId id="510"/>
            <p14:sldId id="465"/>
            <p14:sldId id="466"/>
            <p14:sldId id="444"/>
            <p14:sldId id="445"/>
            <p14:sldId id="446"/>
            <p14:sldId id="447"/>
            <p14:sldId id="512"/>
            <p14:sldId id="513"/>
            <p14:sldId id="5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66"/>
    <a:srgbClr val="000066"/>
    <a:srgbClr val="E6E6E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6" autoAdjust="0"/>
    <p:restoredTop sz="92857" autoAdjust="0"/>
  </p:normalViewPr>
  <p:slideViewPr>
    <p:cSldViewPr showGuides="1">
      <p:cViewPr varScale="1">
        <p:scale>
          <a:sx n="86" d="100"/>
          <a:sy n="86" d="100"/>
        </p:scale>
        <p:origin x="1380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2024/12/1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2024/12/1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2024/12/1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2800" dirty="0" err="1"/>
              <a:t>Poewr_BI</a:t>
            </a:r>
            <a:r>
              <a:rPr kumimoji="0" lang="en-US" altLang="zh-TW" sz="2800" dirty="0"/>
              <a:t> </a:t>
            </a:r>
            <a:r>
              <a:rPr kumimoji="0" lang="en-US" altLang="zh-TW" sz="2800" dirty="0" err="1"/>
              <a:t>Machine_Particle</a:t>
            </a:r>
            <a:r>
              <a:rPr kumimoji="0" lang="en-US" altLang="zh-TW" sz="2800" dirty="0"/>
              <a:t> </a:t>
            </a:r>
            <a:r>
              <a:rPr kumimoji="0" lang="zh-TW" altLang="en-US" sz="2800" dirty="0"/>
              <a:t>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4D0C860B-7418-B79C-41C6-EDD0BD462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48" y="1909550"/>
            <a:ext cx="6658904" cy="303889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EA04341-D165-4C9D-991E-3A5963D26A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D58E515-8BE8-51D1-E31E-ADC0BC79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2B4C072-C3C8-593A-3F1F-158AEBD283D7}"/>
              </a:ext>
            </a:extLst>
          </p:cNvPr>
          <p:cNvSpPr txBox="1"/>
          <p:nvPr/>
        </p:nvSpPr>
        <p:spPr>
          <a:xfrm>
            <a:off x="5901299" y="2486125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年初至今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9128F73-E897-DD98-68DD-EF4B6B309C39}"/>
              </a:ext>
            </a:extLst>
          </p:cNvPr>
          <p:cNvSpPr txBox="1"/>
          <p:nvPr/>
        </p:nvSpPr>
        <p:spPr>
          <a:xfrm>
            <a:off x="5599613" y="2486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D915F2-CB16-C034-2259-F2567E7DE6EA}"/>
              </a:ext>
            </a:extLst>
          </p:cNvPr>
          <p:cNvSpPr/>
          <p:nvPr/>
        </p:nvSpPr>
        <p:spPr>
          <a:xfrm>
            <a:off x="6193939" y="4371875"/>
            <a:ext cx="744649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CB0637-EE19-B8E5-B0C3-B9DE0FF86393}"/>
              </a:ext>
            </a:extLst>
          </p:cNvPr>
          <p:cNvSpPr txBox="1"/>
          <p:nvPr/>
        </p:nvSpPr>
        <p:spPr>
          <a:xfrm>
            <a:off x="6795818" y="3417466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7616470-25B1-0F32-CA84-8A30A6603BDB}"/>
              </a:ext>
            </a:extLst>
          </p:cNvPr>
          <p:cNvCxnSpPr>
            <a:cxnSpLocks/>
          </p:cNvCxnSpPr>
          <p:nvPr/>
        </p:nvCxnSpPr>
        <p:spPr>
          <a:xfrm flipH="1">
            <a:off x="6492209" y="3861048"/>
            <a:ext cx="641251" cy="428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86EB491-573F-D176-F58C-42239ED1761A}"/>
              </a:ext>
            </a:extLst>
          </p:cNvPr>
          <p:cNvSpPr txBox="1"/>
          <p:nvPr/>
        </p:nvSpPr>
        <p:spPr>
          <a:xfrm>
            <a:off x="6636902" y="3408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BDC38B44-5AAA-B673-0FDD-0A65085A82A7}"/>
              </a:ext>
            </a:extLst>
          </p:cNvPr>
          <p:cNvCxnSpPr>
            <a:cxnSpLocks/>
          </p:cNvCxnSpPr>
          <p:nvPr/>
        </p:nvCxnSpPr>
        <p:spPr>
          <a:xfrm flipH="1">
            <a:off x="3864730" y="3090210"/>
            <a:ext cx="1546460" cy="1584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D6F1A47F-6716-4B80-A7C8-78AC714E65AA}"/>
              </a:ext>
            </a:extLst>
          </p:cNvPr>
          <p:cNvSpPr/>
          <p:nvPr/>
        </p:nvSpPr>
        <p:spPr>
          <a:xfrm>
            <a:off x="3198139" y="4707004"/>
            <a:ext cx="1684196" cy="222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1A58EE-0903-260C-6845-F3E6C153F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0ED84ED-FE4F-05F3-9BD1-B82083B2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dirty="0"/>
              <a:t>篩選</a:t>
            </a:r>
            <a:r>
              <a:rPr lang="zh-TW" altLang="en-US" dirty="0"/>
              <a:t> </a:t>
            </a:r>
            <a:r>
              <a:rPr lang="en-US" altLang="zh-TW" dirty="0"/>
              <a:t>ENTITY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465128-1E3C-7DBD-43C7-BA18AF298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86" y="942068"/>
            <a:ext cx="4607946" cy="5487725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38863EF-23FB-F0BF-F881-F1AC426624C3}"/>
              </a:ext>
            </a:extLst>
          </p:cNvPr>
          <p:cNvCxnSpPr>
            <a:cxnSpLocks/>
          </p:cNvCxnSpPr>
          <p:nvPr/>
        </p:nvCxnSpPr>
        <p:spPr>
          <a:xfrm flipH="1" flipV="1">
            <a:off x="5278113" y="1095822"/>
            <a:ext cx="772601" cy="31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6470F5A-BAA7-48D9-C8A2-B082E5BF9104}"/>
              </a:ext>
            </a:extLst>
          </p:cNvPr>
          <p:cNvSpPr/>
          <p:nvPr/>
        </p:nvSpPr>
        <p:spPr>
          <a:xfrm>
            <a:off x="3546660" y="931701"/>
            <a:ext cx="1645100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8677A4-B1B4-E10E-8D7E-1A565E77E02C}"/>
              </a:ext>
            </a:extLst>
          </p:cNvPr>
          <p:cNvSpPr txBox="1"/>
          <p:nvPr/>
        </p:nvSpPr>
        <p:spPr>
          <a:xfrm>
            <a:off x="6085309" y="911156"/>
            <a:ext cx="198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ENTITY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2B9F82-FBC4-2953-1785-D952C29D326B}"/>
              </a:ext>
            </a:extLst>
          </p:cNvPr>
          <p:cNvSpPr/>
          <p:nvPr/>
        </p:nvSpPr>
        <p:spPr>
          <a:xfrm>
            <a:off x="5004621" y="2717302"/>
            <a:ext cx="1699218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2D7B61-DCDD-B30B-3F35-6DBF575B1520}"/>
              </a:ext>
            </a:extLst>
          </p:cNvPr>
          <p:cNvSpPr txBox="1"/>
          <p:nvPr/>
        </p:nvSpPr>
        <p:spPr>
          <a:xfrm>
            <a:off x="6229325" y="2295875"/>
            <a:ext cx="216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文字篩選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155BAA-15ED-C100-885D-A42AA6E360BF}"/>
              </a:ext>
            </a:extLst>
          </p:cNvPr>
          <p:cNvSpPr txBox="1"/>
          <p:nvPr/>
        </p:nvSpPr>
        <p:spPr>
          <a:xfrm>
            <a:off x="6703839" y="3465063"/>
            <a:ext cx="1517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開頭為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ABB3C0E1-76A9-493B-54B1-099CCA36A770}"/>
              </a:ext>
            </a:extLst>
          </p:cNvPr>
          <p:cNvSpPr/>
          <p:nvPr/>
        </p:nvSpPr>
        <p:spPr>
          <a:xfrm>
            <a:off x="6867865" y="1557487"/>
            <a:ext cx="441580" cy="6075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0A15FE33-949F-79CA-03D2-00AB029E2C19}"/>
              </a:ext>
            </a:extLst>
          </p:cNvPr>
          <p:cNvSpPr/>
          <p:nvPr/>
        </p:nvSpPr>
        <p:spPr>
          <a:xfrm>
            <a:off x="6871332" y="2718806"/>
            <a:ext cx="441580" cy="6075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AF989C1-3006-9169-B03B-841F6E51F9B4}"/>
              </a:ext>
            </a:extLst>
          </p:cNvPr>
          <p:cNvCxnSpPr>
            <a:cxnSpLocks/>
          </p:cNvCxnSpPr>
          <p:nvPr/>
        </p:nvCxnSpPr>
        <p:spPr>
          <a:xfrm flipH="1" flipV="1">
            <a:off x="5278113" y="2438244"/>
            <a:ext cx="816177" cy="921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05F304D-9079-A7D1-5F10-3826FAC7B552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6300192" y="3022495"/>
            <a:ext cx="360040" cy="663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137F1FD-9C4A-FDCB-0519-D11FD8E8F205}"/>
              </a:ext>
            </a:extLst>
          </p:cNvPr>
          <p:cNvSpPr/>
          <p:nvPr/>
        </p:nvSpPr>
        <p:spPr>
          <a:xfrm>
            <a:off x="2092126" y="2224256"/>
            <a:ext cx="2911922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5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3F16B5-39C0-9038-C732-4A517A78A5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4602717-4973-FE49-88D4-41F1C420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A25D45-53BC-449B-B9C6-7A776972D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74" y="1923840"/>
            <a:ext cx="6639852" cy="3010320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AFCED0D-C0B0-FD0A-4207-5FEF1ACA9DAA}"/>
              </a:ext>
            </a:extLst>
          </p:cNvPr>
          <p:cNvCxnSpPr>
            <a:cxnSpLocks/>
          </p:cNvCxnSpPr>
          <p:nvPr/>
        </p:nvCxnSpPr>
        <p:spPr>
          <a:xfrm flipH="1">
            <a:off x="5094454" y="2954508"/>
            <a:ext cx="1265972" cy="4795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E6FD79F-3E8B-9631-0FC5-7865484FECB7}"/>
              </a:ext>
            </a:extLst>
          </p:cNvPr>
          <p:cNvSpPr/>
          <p:nvPr/>
        </p:nvSpPr>
        <p:spPr>
          <a:xfrm>
            <a:off x="3216016" y="3924247"/>
            <a:ext cx="1645100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E185F9B-6BBA-41B7-072B-9E7BCC75C477}"/>
              </a:ext>
            </a:extLst>
          </p:cNvPr>
          <p:cNvSpPr txBox="1"/>
          <p:nvPr/>
        </p:nvSpPr>
        <p:spPr>
          <a:xfrm>
            <a:off x="6732240" y="3711732"/>
            <a:ext cx="2260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鍵入欲篩選機台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B17B5CE-06FA-B23A-682A-152FE8CDA12D}"/>
              </a:ext>
            </a:extLst>
          </p:cNvPr>
          <p:cNvSpPr/>
          <p:nvPr/>
        </p:nvSpPr>
        <p:spPr>
          <a:xfrm>
            <a:off x="7406908" y="3045831"/>
            <a:ext cx="441580" cy="5239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DB4E00-8D3E-85FD-833F-D3B03152FB47}"/>
              </a:ext>
            </a:extLst>
          </p:cNvPr>
          <p:cNvSpPr/>
          <p:nvPr/>
        </p:nvSpPr>
        <p:spPr>
          <a:xfrm>
            <a:off x="3200683" y="3317750"/>
            <a:ext cx="1645100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6C6E283-4681-AF92-3ABE-302A8EB6261E}"/>
              </a:ext>
            </a:extLst>
          </p:cNvPr>
          <p:cNvSpPr txBox="1"/>
          <p:nvPr/>
        </p:nvSpPr>
        <p:spPr>
          <a:xfrm>
            <a:off x="6609096" y="2511946"/>
            <a:ext cx="2077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鍵入欲篩選機台</a:t>
            </a:r>
            <a:endParaRPr lang="en-US" altLang="zh-TW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6B1620E-8224-BE22-F453-12D24271B140}"/>
              </a:ext>
            </a:extLst>
          </p:cNvPr>
          <p:cNvCxnSpPr>
            <a:cxnSpLocks/>
          </p:cNvCxnSpPr>
          <p:nvPr/>
        </p:nvCxnSpPr>
        <p:spPr>
          <a:xfrm flipH="1">
            <a:off x="4932040" y="3903492"/>
            <a:ext cx="1800200" cy="1473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3738B41-302E-E72F-F52F-5F2B9AAFE2BA}"/>
              </a:ext>
            </a:extLst>
          </p:cNvPr>
          <p:cNvSpPr/>
          <p:nvPr/>
        </p:nvSpPr>
        <p:spPr>
          <a:xfrm>
            <a:off x="1479216" y="3596936"/>
            <a:ext cx="1645100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842414-AD7F-7321-2B1A-8D3C1AE9AB96}"/>
              </a:ext>
            </a:extLst>
          </p:cNvPr>
          <p:cNvSpPr txBox="1"/>
          <p:nvPr/>
        </p:nvSpPr>
        <p:spPr>
          <a:xfrm>
            <a:off x="51011" y="3519330"/>
            <a:ext cx="1112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或</a:t>
            </a:r>
            <a:endParaRPr lang="en-US" altLang="zh-TW" dirty="0">
              <a:highlight>
                <a:srgbClr val="FFFF00"/>
              </a:highlight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B071233-BF61-1544-8820-ECEE41831211}"/>
              </a:ext>
            </a:extLst>
          </p:cNvPr>
          <p:cNvCxnSpPr>
            <a:cxnSpLocks/>
          </p:cNvCxnSpPr>
          <p:nvPr/>
        </p:nvCxnSpPr>
        <p:spPr>
          <a:xfrm>
            <a:off x="897371" y="3711732"/>
            <a:ext cx="493374" cy="11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030CC08-0FBD-BDA5-3E9F-6A5E545900B9}"/>
              </a:ext>
            </a:extLst>
          </p:cNvPr>
          <p:cNvSpPr/>
          <p:nvPr/>
        </p:nvSpPr>
        <p:spPr>
          <a:xfrm>
            <a:off x="6193939" y="4371875"/>
            <a:ext cx="744649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FFEBBE4-5345-E22B-AA1D-A58AEEF24279}"/>
              </a:ext>
            </a:extLst>
          </p:cNvPr>
          <p:cNvSpPr txBox="1"/>
          <p:nvPr/>
        </p:nvSpPr>
        <p:spPr>
          <a:xfrm>
            <a:off x="7099844" y="5053010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3683AA1-A3A3-1125-CC2B-7AF5272D903B}"/>
              </a:ext>
            </a:extLst>
          </p:cNvPr>
          <p:cNvCxnSpPr>
            <a:cxnSpLocks/>
          </p:cNvCxnSpPr>
          <p:nvPr/>
        </p:nvCxnSpPr>
        <p:spPr>
          <a:xfrm flipH="1" flipV="1">
            <a:off x="6609096" y="4860930"/>
            <a:ext cx="267160" cy="3000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8127DD1B-D18D-8C32-8154-36BB4F93BFD5}"/>
              </a:ext>
            </a:extLst>
          </p:cNvPr>
          <p:cNvSpPr/>
          <p:nvPr/>
        </p:nvSpPr>
        <p:spPr>
          <a:xfrm>
            <a:off x="7533314" y="4199914"/>
            <a:ext cx="441580" cy="7579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5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C968DC0-4BEC-4652-010E-DEBB9E244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DAD6F84-E34B-5505-C2DC-B3594529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新增年及月資料欄位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40EB8E-3BA5-F595-D359-81670AEC5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136"/>
            <a:ext cx="9144000" cy="3547088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0BE5B5B-FA26-A6A5-7B6B-BFA9E37A02F4}"/>
              </a:ext>
            </a:extLst>
          </p:cNvPr>
          <p:cNvCxnSpPr>
            <a:cxnSpLocks/>
          </p:cNvCxnSpPr>
          <p:nvPr/>
        </p:nvCxnSpPr>
        <p:spPr>
          <a:xfrm flipH="1">
            <a:off x="2300141" y="1662584"/>
            <a:ext cx="482782" cy="378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BB05C192-54F6-2B6F-6919-37A1C8708D20}"/>
              </a:ext>
            </a:extLst>
          </p:cNvPr>
          <p:cNvSpPr/>
          <p:nvPr/>
        </p:nvSpPr>
        <p:spPr>
          <a:xfrm>
            <a:off x="1437556" y="2040657"/>
            <a:ext cx="86409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481D25-46C8-ABD7-7203-C9430690DDC3}"/>
              </a:ext>
            </a:extLst>
          </p:cNvPr>
          <p:cNvSpPr txBox="1"/>
          <p:nvPr/>
        </p:nvSpPr>
        <p:spPr>
          <a:xfrm>
            <a:off x="1955460" y="1212867"/>
            <a:ext cx="198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新增資料行</a:t>
            </a:r>
            <a:endParaRPr lang="en-US" altLang="zh-TW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501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BBC217D-21AB-1704-5FF3-91032576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5" y="1662432"/>
            <a:ext cx="8983329" cy="428684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EB78CB-3A5B-5BD9-F714-DCB18A1D43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AB33CA9-0113-44BA-9803-3EFD8B7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插入年資料欄位</a:t>
            </a:r>
            <a:endParaRPr 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9E8B282-6DD3-DA50-A6EC-353B8D3A81DF}"/>
              </a:ext>
            </a:extLst>
          </p:cNvPr>
          <p:cNvCxnSpPr>
            <a:cxnSpLocks/>
          </p:cNvCxnSpPr>
          <p:nvPr/>
        </p:nvCxnSpPr>
        <p:spPr>
          <a:xfrm flipH="1" flipV="1">
            <a:off x="6342744" y="2563212"/>
            <a:ext cx="716398" cy="2270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1208814-B9AD-D190-75BB-818FE13FAC16}"/>
              </a:ext>
            </a:extLst>
          </p:cNvPr>
          <p:cNvSpPr/>
          <p:nvPr/>
        </p:nvSpPr>
        <p:spPr>
          <a:xfrm>
            <a:off x="1964854" y="3339470"/>
            <a:ext cx="1611292" cy="2609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52F1B94-3F55-44B3-8F0E-23AEEA543D47}"/>
              </a:ext>
            </a:extLst>
          </p:cNvPr>
          <p:cNvSpPr txBox="1"/>
          <p:nvPr/>
        </p:nvSpPr>
        <p:spPr>
          <a:xfrm>
            <a:off x="7164288" y="2882527"/>
            <a:ext cx="1788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新增資料年欄位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0CB2258-1460-E849-38F3-57CCE97B7C65}"/>
              </a:ext>
            </a:extLst>
          </p:cNvPr>
          <p:cNvSpPr txBox="1"/>
          <p:nvPr/>
        </p:nvSpPr>
        <p:spPr>
          <a:xfrm>
            <a:off x="1403648" y="2420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575FE0-DE92-10E9-52CE-429F655D1D0E}"/>
              </a:ext>
            </a:extLst>
          </p:cNvPr>
          <p:cNvSpPr/>
          <p:nvPr/>
        </p:nvSpPr>
        <p:spPr>
          <a:xfrm>
            <a:off x="5817309" y="2121372"/>
            <a:ext cx="484592" cy="701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CF96113-8AE4-6BE5-7981-AB31600DD2AE}"/>
              </a:ext>
            </a:extLst>
          </p:cNvPr>
          <p:cNvSpPr txBox="1"/>
          <p:nvPr/>
        </p:nvSpPr>
        <p:spPr>
          <a:xfrm>
            <a:off x="1714592" y="2420888"/>
            <a:ext cx="2080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TRANS_DT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6CCF082-1B57-D93E-3FBD-7E7074F23CB0}"/>
              </a:ext>
            </a:extLst>
          </p:cNvPr>
          <p:cNvCxnSpPr>
            <a:cxnSpLocks/>
          </p:cNvCxnSpPr>
          <p:nvPr/>
        </p:nvCxnSpPr>
        <p:spPr>
          <a:xfrm>
            <a:off x="2359582" y="2881401"/>
            <a:ext cx="341803" cy="408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9AD7A3-31FF-51B9-E01A-842E4B723C77}"/>
              </a:ext>
            </a:extLst>
          </p:cNvPr>
          <p:cNvSpPr txBox="1"/>
          <p:nvPr/>
        </p:nvSpPr>
        <p:spPr>
          <a:xfrm>
            <a:off x="6924651" y="2882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B3AFFF7-F5C7-6A56-C511-479576E56338}"/>
              </a:ext>
            </a:extLst>
          </p:cNvPr>
          <p:cNvSpPr/>
          <p:nvPr/>
        </p:nvSpPr>
        <p:spPr>
          <a:xfrm>
            <a:off x="5901365" y="3431381"/>
            <a:ext cx="2236307" cy="227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5BF1D17-560B-7A82-67C4-031DB9748DC1}"/>
              </a:ext>
            </a:extLst>
          </p:cNvPr>
          <p:cNvCxnSpPr>
            <a:cxnSpLocks/>
          </p:cNvCxnSpPr>
          <p:nvPr/>
        </p:nvCxnSpPr>
        <p:spPr>
          <a:xfrm flipH="1">
            <a:off x="7052983" y="3251859"/>
            <a:ext cx="349686" cy="876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268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263D343-3837-049F-E0E6-85FA2EE9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225"/>
            <a:ext cx="9144000" cy="453005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44CCE57-2122-1301-F05F-F09F257EBC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50A5CFC-8419-6612-FBFA-93CB0A48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插入月資料欄位</a:t>
            </a:r>
            <a:endParaRPr 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802AAA0-B425-B998-AB5B-43CC953E57B9}"/>
              </a:ext>
            </a:extLst>
          </p:cNvPr>
          <p:cNvCxnSpPr>
            <a:cxnSpLocks/>
          </p:cNvCxnSpPr>
          <p:nvPr/>
        </p:nvCxnSpPr>
        <p:spPr>
          <a:xfrm flipH="1" flipV="1">
            <a:off x="6182888" y="2301522"/>
            <a:ext cx="1018084" cy="315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BFE90AF-BC93-4FEA-206E-6894D103A968}"/>
              </a:ext>
            </a:extLst>
          </p:cNvPr>
          <p:cNvSpPr/>
          <p:nvPr/>
        </p:nvSpPr>
        <p:spPr>
          <a:xfrm>
            <a:off x="1907704" y="3025817"/>
            <a:ext cx="1611292" cy="2923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231C6DF-8D6B-0361-64C4-60703889584F}"/>
              </a:ext>
            </a:extLst>
          </p:cNvPr>
          <p:cNvSpPr txBox="1"/>
          <p:nvPr/>
        </p:nvSpPr>
        <p:spPr>
          <a:xfrm>
            <a:off x="6846490" y="2695493"/>
            <a:ext cx="1788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新增資料月欄位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1B9052-F14F-4EC8-A270-46E96FCAB108}"/>
              </a:ext>
            </a:extLst>
          </p:cNvPr>
          <p:cNvSpPr txBox="1"/>
          <p:nvPr/>
        </p:nvSpPr>
        <p:spPr>
          <a:xfrm>
            <a:off x="1403648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A8B03FE-ADCF-7DFA-6A5C-0F6BCCB7C094}"/>
              </a:ext>
            </a:extLst>
          </p:cNvPr>
          <p:cNvSpPr/>
          <p:nvPr/>
        </p:nvSpPr>
        <p:spPr>
          <a:xfrm>
            <a:off x="5657453" y="1859682"/>
            <a:ext cx="484592" cy="701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56E9789-71C3-EB7E-997B-C1FA00830F4E}"/>
              </a:ext>
            </a:extLst>
          </p:cNvPr>
          <p:cNvSpPr txBox="1"/>
          <p:nvPr/>
        </p:nvSpPr>
        <p:spPr>
          <a:xfrm>
            <a:off x="1714592" y="2204864"/>
            <a:ext cx="2080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TRANS_DT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18C2688-D968-2E58-9B4E-52677249B79E}"/>
              </a:ext>
            </a:extLst>
          </p:cNvPr>
          <p:cNvCxnSpPr>
            <a:cxnSpLocks/>
          </p:cNvCxnSpPr>
          <p:nvPr/>
        </p:nvCxnSpPr>
        <p:spPr>
          <a:xfrm>
            <a:off x="2333057" y="2531342"/>
            <a:ext cx="341803" cy="408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E0C982E-8F65-3013-0D2E-2352510F68D4}"/>
              </a:ext>
            </a:extLst>
          </p:cNvPr>
          <p:cNvSpPr txBox="1"/>
          <p:nvPr/>
        </p:nvSpPr>
        <p:spPr>
          <a:xfrm>
            <a:off x="6606853" y="2695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71E10F-D1BE-4544-D0CD-AE561DFFB739}"/>
              </a:ext>
            </a:extLst>
          </p:cNvPr>
          <p:cNvSpPr/>
          <p:nvPr/>
        </p:nvSpPr>
        <p:spPr>
          <a:xfrm>
            <a:off x="5891840" y="3374231"/>
            <a:ext cx="2236307" cy="227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CE2320A-DE82-FFFB-DE79-EF83C9E7598D}"/>
              </a:ext>
            </a:extLst>
          </p:cNvPr>
          <p:cNvCxnSpPr>
            <a:cxnSpLocks/>
          </p:cNvCxnSpPr>
          <p:nvPr/>
        </p:nvCxnSpPr>
        <p:spPr>
          <a:xfrm flipH="1">
            <a:off x="6969705" y="3142928"/>
            <a:ext cx="626631" cy="1467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97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D767956-2F4F-8CB4-03A3-8A327533C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" y="1385595"/>
            <a:ext cx="9107171" cy="418205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44CCE57-2122-1301-F05F-F09F257EBC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50A5CFC-8419-6612-FBFA-93CB0A48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插入日資料欄位</a:t>
            </a:r>
            <a:endParaRPr 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802AAA0-B425-B998-AB5B-43CC953E57B9}"/>
              </a:ext>
            </a:extLst>
          </p:cNvPr>
          <p:cNvCxnSpPr>
            <a:cxnSpLocks/>
          </p:cNvCxnSpPr>
          <p:nvPr/>
        </p:nvCxnSpPr>
        <p:spPr>
          <a:xfrm flipH="1" flipV="1">
            <a:off x="6316238" y="2272947"/>
            <a:ext cx="560018" cy="868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BFE90AF-BC93-4FEA-206E-6894D103A968}"/>
              </a:ext>
            </a:extLst>
          </p:cNvPr>
          <p:cNvSpPr/>
          <p:nvPr/>
        </p:nvSpPr>
        <p:spPr>
          <a:xfrm>
            <a:off x="2051720" y="3054392"/>
            <a:ext cx="1467276" cy="2541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231C6DF-8D6B-0361-64C4-60703889584F}"/>
              </a:ext>
            </a:extLst>
          </p:cNvPr>
          <p:cNvSpPr txBox="1"/>
          <p:nvPr/>
        </p:nvSpPr>
        <p:spPr>
          <a:xfrm>
            <a:off x="7160374" y="3029226"/>
            <a:ext cx="1788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新增資料日欄位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1B9052-F14F-4EC8-A270-46E96FCAB108}"/>
              </a:ext>
            </a:extLst>
          </p:cNvPr>
          <p:cNvSpPr txBox="1"/>
          <p:nvPr/>
        </p:nvSpPr>
        <p:spPr>
          <a:xfrm>
            <a:off x="1403648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A8B03FE-ADCF-7DFA-6A5C-0F6BCCB7C094}"/>
              </a:ext>
            </a:extLst>
          </p:cNvPr>
          <p:cNvSpPr/>
          <p:nvPr/>
        </p:nvSpPr>
        <p:spPr>
          <a:xfrm>
            <a:off x="5790803" y="1831107"/>
            <a:ext cx="484592" cy="701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56E9789-71C3-EB7E-997B-C1FA00830F4E}"/>
              </a:ext>
            </a:extLst>
          </p:cNvPr>
          <p:cNvSpPr txBox="1"/>
          <p:nvPr/>
        </p:nvSpPr>
        <p:spPr>
          <a:xfrm>
            <a:off x="1714592" y="2204864"/>
            <a:ext cx="2080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TRANS_DT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18C2688-D968-2E58-9B4E-52677249B79E}"/>
              </a:ext>
            </a:extLst>
          </p:cNvPr>
          <p:cNvCxnSpPr>
            <a:cxnSpLocks/>
          </p:cNvCxnSpPr>
          <p:nvPr/>
        </p:nvCxnSpPr>
        <p:spPr>
          <a:xfrm>
            <a:off x="2333057" y="2531342"/>
            <a:ext cx="341803" cy="408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E0C982E-8F65-3013-0D2E-2352510F68D4}"/>
              </a:ext>
            </a:extLst>
          </p:cNvPr>
          <p:cNvSpPr txBox="1"/>
          <p:nvPr/>
        </p:nvSpPr>
        <p:spPr>
          <a:xfrm>
            <a:off x="6920737" y="3029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71E10F-D1BE-4544-D0CD-AE561DFFB739}"/>
              </a:ext>
            </a:extLst>
          </p:cNvPr>
          <p:cNvSpPr/>
          <p:nvPr/>
        </p:nvSpPr>
        <p:spPr>
          <a:xfrm>
            <a:off x="6065325" y="3980773"/>
            <a:ext cx="2395107" cy="287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C3CE8FE-C6D2-0DA7-5417-C1AB77C89CAB}"/>
              </a:ext>
            </a:extLst>
          </p:cNvPr>
          <p:cNvCxnSpPr>
            <a:cxnSpLocks/>
          </p:cNvCxnSpPr>
          <p:nvPr/>
        </p:nvCxnSpPr>
        <p:spPr>
          <a:xfrm flipH="1">
            <a:off x="6876256" y="3429000"/>
            <a:ext cx="720080" cy="4728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13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0A252FD-71D4-31AB-2727-C9D0FF7754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F49D988-5B78-72AC-C671-EC18D8C2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插入小時資料欄位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70BC16E-485D-0BFC-FA22-D0D45ED79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209"/>
            <a:ext cx="9144000" cy="3753582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1DEB534-CC95-1F37-EBE2-6B4D1EDE68BA}"/>
              </a:ext>
            </a:extLst>
          </p:cNvPr>
          <p:cNvCxnSpPr>
            <a:cxnSpLocks/>
          </p:cNvCxnSpPr>
          <p:nvPr/>
        </p:nvCxnSpPr>
        <p:spPr>
          <a:xfrm flipH="1" flipV="1">
            <a:off x="6135866" y="2163732"/>
            <a:ext cx="702568" cy="3083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2602AC6-0592-24B8-1F72-B8CB4C8D4A97}"/>
              </a:ext>
            </a:extLst>
          </p:cNvPr>
          <p:cNvSpPr/>
          <p:nvPr/>
        </p:nvSpPr>
        <p:spPr>
          <a:xfrm>
            <a:off x="1729780" y="3054393"/>
            <a:ext cx="1467276" cy="2318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D192F1F-2CC2-E899-2E71-B8B3C1F9C688}"/>
              </a:ext>
            </a:extLst>
          </p:cNvPr>
          <p:cNvSpPr txBox="1"/>
          <p:nvPr/>
        </p:nvSpPr>
        <p:spPr>
          <a:xfrm>
            <a:off x="6854874" y="2489966"/>
            <a:ext cx="2037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新增資料小時欄位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C92110-AF0A-8A3D-8E0D-852CA32F20F1}"/>
              </a:ext>
            </a:extLst>
          </p:cNvPr>
          <p:cNvSpPr txBox="1"/>
          <p:nvPr/>
        </p:nvSpPr>
        <p:spPr>
          <a:xfrm>
            <a:off x="1081708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126FC2-5F7F-078A-6618-0CDC23C98863}"/>
              </a:ext>
            </a:extLst>
          </p:cNvPr>
          <p:cNvSpPr/>
          <p:nvPr/>
        </p:nvSpPr>
        <p:spPr>
          <a:xfrm>
            <a:off x="5497438" y="1926357"/>
            <a:ext cx="484592" cy="701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057CCD-E6C8-5129-1CD3-53D970C8796B}"/>
              </a:ext>
            </a:extLst>
          </p:cNvPr>
          <p:cNvSpPr txBox="1"/>
          <p:nvPr/>
        </p:nvSpPr>
        <p:spPr>
          <a:xfrm>
            <a:off x="1392652" y="2204864"/>
            <a:ext cx="2080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TRANS_DT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C6B59E1-A2A1-CB0E-D93A-1A865EFA75D5}"/>
              </a:ext>
            </a:extLst>
          </p:cNvPr>
          <p:cNvCxnSpPr>
            <a:cxnSpLocks/>
          </p:cNvCxnSpPr>
          <p:nvPr/>
        </p:nvCxnSpPr>
        <p:spPr>
          <a:xfrm>
            <a:off x="2011117" y="2531342"/>
            <a:ext cx="341803" cy="408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6632A29-C746-689F-8CCA-C153CA2C5084}"/>
              </a:ext>
            </a:extLst>
          </p:cNvPr>
          <p:cNvSpPr txBox="1"/>
          <p:nvPr/>
        </p:nvSpPr>
        <p:spPr>
          <a:xfrm>
            <a:off x="6607205" y="2472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73CD4B-BB4F-1281-CC55-26066C1BCA1C}"/>
              </a:ext>
            </a:extLst>
          </p:cNvPr>
          <p:cNvSpPr/>
          <p:nvPr/>
        </p:nvSpPr>
        <p:spPr>
          <a:xfrm>
            <a:off x="5602781" y="3125051"/>
            <a:ext cx="2209580" cy="287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7D53A64-44A4-392C-3C08-33C3285513E3}"/>
              </a:ext>
            </a:extLst>
          </p:cNvPr>
          <p:cNvCxnSpPr>
            <a:cxnSpLocks/>
          </p:cNvCxnSpPr>
          <p:nvPr/>
        </p:nvCxnSpPr>
        <p:spPr>
          <a:xfrm flipH="1">
            <a:off x="6908891" y="2827532"/>
            <a:ext cx="392087" cy="2268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145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B9179E-92F7-C6F1-781D-C72279264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7B15E16-055F-6E53-B652-5C12F944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插入分鐘資料欄位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0DA714-2DFD-0AAE-CAE9-D5CA033ED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516"/>
            <a:ext cx="9144000" cy="4023732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C636494-8478-D6BD-059F-41A7BB419C1F}"/>
              </a:ext>
            </a:extLst>
          </p:cNvPr>
          <p:cNvCxnSpPr>
            <a:cxnSpLocks/>
          </p:cNvCxnSpPr>
          <p:nvPr/>
        </p:nvCxnSpPr>
        <p:spPr>
          <a:xfrm flipH="1" flipV="1">
            <a:off x="6660232" y="2521221"/>
            <a:ext cx="437262" cy="204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BB735467-3A6A-B7E8-7671-81BEBA38EE54}"/>
              </a:ext>
            </a:extLst>
          </p:cNvPr>
          <p:cNvSpPr/>
          <p:nvPr/>
        </p:nvSpPr>
        <p:spPr>
          <a:xfrm>
            <a:off x="1988840" y="3308516"/>
            <a:ext cx="1467276" cy="2424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C0DDEE-A2CD-0AC6-EDA3-329F45500D31}"/>
              </a:ext>
            </a:extLst>
          </p:cNvPr>
          <p:cNvSpPr txBox="1"/>
          <p:nvPr/>
        </p:nvSpPr>
        <p:spPr>
          <a:xfrm>
            <a:off x="6999634" y="2744089"/>
            <a:ext cx="2039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新增資料分鐘欄位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1B1B65-9DFC-5D57-F7F6-CD33F5CB10F4}"/>
              </a:ext>
            </a:extLst>
          </p:cNvPr>
          <p:cNvSpPr txBox="1"/>
          <p:nvPr/>
        </p:nvSpPr>
        <p:spPr>
          <a:xfrm>
            <a:off x="1340768" y="2458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57F7CF-24A5-B780-416B-8D2AAA01D228}"/>
              </a:ext>
            </a:extLst>
          </p:cNvPr>
          <p:cNvSpPr/>
          <p:nvPr/>
        </p:nvSpPr>
        <p:spPr>
          <a:xfrm>
            <a:off x="6025023" y="2074241"/>
            <a:ext cx="484592" cy="701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EF187D-D3B0-AC6D-0830-77D1F6D3001E}"/>
              </a:ext>
            </a:extLst>
          </p:cNvPr>
          <p:cNvSpPr txBox="1"/>
          <p:nvPr/>
        </p:nvSpPr>
        <p:spPr>
          <a:xfrm>
            <a:off x="1651712" y="2458987"/>
            <a:ext cx="2080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TRANS_DT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2B76C79-0BB9-215C-3682-520064E386CC}"/>
              </a:ext>
            </a:extLst>
          </p:cNvPr>
          <p:cNvCxnSpPr>
            <a:cxnSpLocks/>
          </p:cNvCxnSpPr>
          <p:nvPr/>
        </p:nvCxnSpPr>
        <p:spPr>
          <a:xfrm>
            <a:off x="2270177" y="2785465"/>
            <a:ext cx="341803" cy="408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D8030-812A-B1EB-58B6-08711D9CC5DF}"/>
              </a:ext>
            </a:extLst>
          </p:cNvPr>
          <p:cNvSpPr txBox="1"/>
          <p:nvPr/>
        </p:nvSpPr>
        <p:spPr>
          <a:xfrm>
            <a:off x="6751965" y="2726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B5C369-7436-6AFA-D0F3-DB881B9EE7DB}"/>
              </a:ext>
            </a:extLst>
          </p:cNvPr>
          <p:cNvSpPr/>
          <p:nvPr/>
        </p:nvSpPr>
        <p:spPr>
          <a:xfrm>
            <a:off x="6306788" y="3530435"/>
            <a:ext cx="1145532" cy="287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6FB9907-FF96-4370-D2BD-EDA5D1F7704B}"/>
              </a:ext>
            </a:extLst>
          </p:cNvPr>
          <p:cNvCxnSpPr>
            <a:cxnSpLocks/>
          </p:cNvCxnSpPr>
          <p:nvPr/>
        </p:nvCxnSpPr>
        <p:spPr>
          <a:xfrm flipH="1">
            <a:off x="7167951" y="3081655"/>
            <a:ext cx="392087" cy="2268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123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73021B-E0C4-7492-A761-67394CA39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90907CC-D667-0C17-CCA5-3C007B48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因為 </a:t>
            </a:r>
            <a:r>
              <a:rPr lang="en-US" altLang="zh-TW" dirty="0"/>
              <a:t>MVOU </a:t>
            </a:r>
            <a:r>
              <a:rPr lang="zh-TW" altLang="en-US" dirty="0"/>
              <a:t>時會有時間差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04B512-5186-1048-11D9-A91005FD0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9" y="1766655"/>
            <a:ext cx="8640381" cy="332468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E235ACD-0092-F9B0-D682-8A3F60ACDDEC}"/>
              </a:ext>
            </a:extLst>
          </p:cNvPr>
          <p:cNvSpPr txBox="1"/>
          <p:nvPr/>
        </p:nvSpPr>
        <p:spPr>
          <a:xfrm>
            <a:off x="2627784" y="1497094"/>
            <a:ext cx="2039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新增條件資料行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791F7F-0A59-65E0-0AB6-45174DEFB760}"/>
              </a:ext>
            </a:extLst>
          </p:cNvPr>
          <p:cNvSpPr/>
          <p:nvPr/>
        </p:nvSpPr>
        <p:spPr>
          <a:xfrm>
            <a:off x="1619672" y="2199531"/>
            <a:ext cx="1145532" cy="287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60C470A-B323-C2E1-0BF3-4ED9ABBFA950}"/>
              </a:ext>
            </a:extLst>
          </p:cNvPr>
          <p:cNvCxnSpPr>
            <a:cxnSpLocks/>
          </p:cNvCxnSpPr>
          <p:nvPr/>
        </p:nvCxnSpPr>
        <p:spPr>
          <a:xfrm flipH="1">
            <a:off x="2915816" y="1966196"/>
            <a:ext cx="392087" cy="2268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32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37BF10-DEEF-05E3-10C0-E4B9FED332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421524-3B69-2AC4-073D-912C1FBA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dirty="0" err="1"/>
              <a:t>Poewr_BI</a:t>
            </a:r>
            <a:r>
              <a:rPr lang="en-US" altLang="zh-TW" dirty="0"/>
              <a:t> 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0BEC07-8512-5A35-5624-75EF4C492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239" y="1350343"/>
            <a:ext cx="9144000" cy="50808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6F1E940-7A6D-AD8F-1B9F-3FCA19C1A508}"/>
              </a:ext>
            </a:extLst>
          </p:cNvPr>
          <p:cNvSpPr txBox="1"/>
          <p:nvPr/>
        </p:nvSpPr>
        <p:spPr>
          <a:xfrm>
            <a:off x="1763688" y="2997235"/>
            <a:ext cx="4032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從 </a:t>
            </a:r>
            <a:r>
              <a:rPr lang="en-US" altLang="zh-TW" dirty="0">
                <a:highlight>
                  <a:srgbClr val="FFFF00"/>
                </a:highlight>
              </a:rPr>
              <a:t>SQL Server </a:t>
            </a:r>
            <a:r>
              <a:rPr lang="zh-TW" altLang="en-US" dirty="0">
                <a:highlight>
                  <a:srgbClr val="FFFF00"/>
                </a:highlight>
              </a:rPr>
              <a:t>資料庫匯入資料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3869C23-4C46-24FD-B1E5-F7AE6C6C5C59}"/>
              </a:ext>
            </a:extLst>
          </p:cNvPr>
          <p:cNvCxnSpPr>
            <a:cxnSpLocks/>
          </p:cNvCxnSpPr>
          <p:nvPr/>
        </p:nvCxnSpPr>
        <p:spPr>
          <a:xfrm flipH="1" flipV="1">
            <a:off x="2483768" y="2308940"/>
            <a:ext cx="936104" cy="616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92AFB0D-FEB9-D10C-CDEC-188696BE5230}"/>
              </a:ext>
            </a:extLst>
          </p:cNvPr>
          <p:cNvSpPr/>
          <p:nvPr/>
        </p:nvSpPr>
        <p:spPr>
          <a:xfrm>
            <a:off x="2051720" y="1556792"/>
            <a:ext cx="432048" cy="648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6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3FCC23-612D-2BC0-C5E5-3F6A5BB7BE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2B7916E-E7F7-8A26-7C5E-9E8F371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59</a:t>
            </a:r>
            <a:r>
              <a:rPr lang="zh-TW" altLang="en-US" dirty="0"/>
              <a:t> 分要進位為小時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AF68B45-AA5E-76D9-0555-2D45BEFD2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8" y="1759656"/>
            <a:ext cx="8735644" cy="382958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4905BE8-8575-513C-0ABB-4E3C6BDF23C5}"/>
              </a:ext>
            </a:extLst>
          </p:cNvPr>
          <p:cNvSpPr txBox="1"/>
          <p:nvPr/>
        </p:nvSpPr>
        <p:spPr>
          <a:xfrm>
            <a:off x="3644842" y="2375755"/>
            <a:ext cx="3015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59 </a:t>
            </a:r>
            <a:r>
              <a:rPr lang="zh-TW" altLang="en-US" dirty="0">
                <a:highlight>
                  <a:srgbClr val="FFFF00"/>
                </a:highlight>
              </a:rPr>
              <a:t>分要進位為 </a:t>
            </a:r>
            <a:r>
              <a:rPr lang="en-US" altLang="zh-TW" dirty="0">
                <a:highlight>
                  <a:srgbClr val="FFFF00"/>
                </a:highlight>
              </a:rPr>
              <a:t>1</a:t>
            </a:r>
            <a:r>
              <a:rPr lang="zh-TW" altLang="en-US" dirty="0">
                <a:highlight>
                  <a:srgbClr val="FFFF00"/>
                </a:highlight>
              </a:rPr>
              <a:t> 小時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415A69-42D3-87A7-7935-B83C01B3C930}"/>
              </a:ext>
            </a:extLst>
          </p:cNvPr>
          <p:cNvSpPr/>
          <p:nvPr/>
        </p:nvSpPr>
        <p:spPr>
          <a:xfrm>
            <a:off x="3957835" y="3411357"/>
            <a:ext cx="1688231" cy="287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831C98C-E11D-2FA5-22DE-2A9AE5B5CB02}"/>
              </a:ext>
            </a:extLst>
          </p:cNvPr>
          <p:cNvCxnSpPr>
            <a:cxnSpLocks/>
          </p:cNvCxnSpPr>
          <p:nvPr/>
        </p:nvCxnSpPr>
        <p:spPr>
          <a:xfrm>
            <a:off x="4499992" y="2798239"/>
            <a:ext cx="792088" cy="506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22013BB-A075-E5FE-D324-B0584F329E9E}"/>
              </a:ext>
            </a:extLst>
          </p:cNvPr>
          <p:cNvSpPr/>
          <p:nvPr/>
        </p:nvSpPr>
        <p:spPr>
          <a:xfrm>
            <a:off x="6502158" y="3429000"/>
            <a:ext cx="1688231" cy="287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DF47C3-812A-E73C-E8CC-E70ECAE767F8}"/>
              </a:ext>
            </a:extLst>
          </p:cNvPr>
          <p:cNvSpPr/>
          <p:nvPr/>
        </p:nvSpPr>
        <p:spPr>
          <a:xfrm>
            <a:off x="827584" y="4581128"/>
            <a:ext cx="1688231" cy="287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86CA563-95C4-FEA7-FEF2-046101A5F76A}"/>
              </a:ext>
            </a:extLst>
          </p:cNvPr>
          <p:cNvCxnSpPr>
            <a:cxnSpLocks/>
          </p:cNvCxnSpPr>
          <p:nvPr/>
        </p:nvCxnSpPr>
        <p:spPr>
          <a:xfrm>
            <a:off x="5103964" y="2798239"/>
            <a:ext cx="1729353" cy="516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41C39FF-71B7-9F84-09EA-704FC2515E9B}"/>
              </a:ext>
            </a:extLst>
          </p:cNvPr>
          <p:cNvCxnSpPr>
            <a:cxnSpLocks/>
          </p:cNvCxnSpPr>
          <p:nvPr/>
        </p:nvCxnSpPr>
        <p:spPr>
          <a:xfrm flipH="1">
            <a:off x="2515815" y="2798239"/>
            <a:ext cx="1521115" cy="1566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882074A-5E2F-0B6B-9BEC-2B6149FF21A2}"/>
              </a:ext>
            </a:extLst>
          </p:cNvPr>
          <p:cNvSpPr/>
          <p:nvPr/>
        </p:nvSpPr>
        <p:spPr>
          <a:xfrm>
            <a:off x="7265434" y="5048709"/>
            <a:ext cx="744649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CC67870-A005-F03A-73DB-C76AA1577866}"/>
              </a:ext>
            </a:extLst>
          </p:cNvPr>
          <p:cNvSpPr txBox="1"/>
          <p:nvPr/>
        </p:nvSpPr>
        <p:spPr>
          <a:xfrm>
            <a:off x="4896036" y="5026032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C0E6340-D3BB-63D6-4ECF-AEE0141F7E28}"/>
              </a:ext>
            </a:extLst>
          </p:cNvPr>
          <p:cNvCxnSpPr>
            <a:cxnSpLocks/>
          </p:cNvCxnSpPr>
          <p:nvPr/>
        </p:nvCxnSpPr>
        <p:spPr>
          <a:xfrm>
            <a:off x="6156176" y="5229748"/>
            <a:ext cx="9276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F54DC3AD-35DD-91F7-5F51-66623BBD1734}"/>
              </a:ext>
            </a:extLst>
          </p:cNvPr>
          <p:cNvSpPr/>
          <p:nvPr/>
        </p:nvSpPr>
        <p:spPr>
          <a:xfrm>
            <a:off x="5034218" y="3971383"/>
            <a:ext cx="441580" cy="7579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26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D865895-E3D9-FC3B-63FC-57C3647E27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4B5983F-6275-2BFF-AB4B-494733C6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小時與分鐘進位為小時相加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9A5633-88D6-1E80-B7D7-5F59DDEEE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11" y="1328444"/>
            <a:ext cx="6649378" cy="420111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89942F1-DF42-E90E-FC29-7F1E931322EE}"/>
              </a:ext>
            </a:extLst>
          </p:cNvPr>
          <p:cNvSpPr txBox="1"/>
          <p:nvPr/>
        </p:nvSpPr>
        <p:spPr>
          <a:xfrm>
            <a:off x="3635896" y="1513447"/>
            <a:ext cx="2341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小時加進位為 </a:t>
            </a:r>
            <a:r>
              <a:rPr lang="en-US" altLang="zh-TW" dirty="0">
                <a:highlight>
                  <a:srgbClr val="FFFF00"/>
                </a:highlight>
              </a:rPr>
              <a:t>1</a:t>
            </a:r>
            <a:r>
              <a:rPr lang="zh-TW" altLang="en-US" dirty="0">
                <a:highlight>
                  <a:srgbClr val="FFFF00"/>
                </a:highlight>
              </a:rPr>
              <a:t> 小時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01085C-829F-7927-FD27-1883EE4B0DC6}"/>
              </a:ext>
            </a:extLst>
          </p:cNvPr>
          <p:cNvSpPr/>
          <p:nvPr/>
        </p:nvSpPr>
        <p:spPr>
          <a:xfrm>
            <a:off x="1475656" y="2795786"/>
            <a:ext cx="1688231" cy="287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8F67461-0F0B-28E9-A41B-CBCD7806F675}"/>
              </a:ext>
            </a:extLst>
          </p:cNvPr>
          <p:cNvCxnSpPr>
            <a:cxnSpLocks/>
          </p:cNvCxnSpPr>
          <p:nvPr/>
        </p:nvCxnSpPr>
        <p:spPr>
          <a:xfrm flipH="1">
            <a:off x="3163887" y="1907074"/>
            <a:ext cx="1268863" cy="801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99E8F47-BD09-E661-53EA-7760B92E3F81}"/>
              </a:ext>
            </a:extLst>
          </p:cNvPr>
          <p:cNvSpPr/>
          <p:nvPr/>
        </p:nvSpPr>
        <p:spPr>
          <a:xfrm>
            <a:off x="6158835" y="4973603"/>
            <a:ext cx="744649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436C1D8-EE65-66FA-4E80-6402B8B9E901}"/>
              </a:ext>
            </a:extLst>
          </p:cNvPr>
          <p:cNvSpPr txBox="1"/>
          <p:nvPr/>
        </p:nvSpPr>
        <p:spPr>
          <a:xfrm>
            <a:off x="3789437" y="4950926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97D5DCC-7F7F-3B1E-B84E-05C76116D9F0}"/>
              </a:ext>
            </a:extLst>
          </p:cNvPr>
          <p:cNvCxnSpPr>
            <a:cxnSpLocks/>
          </p:cNvCxnSpPr>
          <p:nvPr/>
        </p:nvCxnSpPr>
        <p:spPr>
          <a:xfrm>
            <a:off x="5049577" y="5154642"/>
            <a:ext cx="9276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5E7EC53B-2E22-7F4E-96E5-E00CA8BCD0D9}"/>
              </a:ext>
            </a:extLst>
          </p:cNvPr>
          <p:cNvSpPr/>
          <p:nvPr/>
        </p:nvSpPr>
        <p:spPr>
          <a:xfrm>
            <a:off x="4211960" y="3239898"/>
            <a:ext cx="441580" cy="7579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71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E05C88-2EAF-BF7E-3DAB-CFEB79141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C82804F-CA03-E2CA-6701-A287B4E5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合併查詢需要合併欄位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2A68BC-1EDE-EF0D-E8F1-2AEE888B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158"/>
            <a:ext cx="9144000" cy="310368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D501DD4-0C40-12A8-D7BC-DC5499043B84}"/>
              </a:ext>
            </a:extLst>
          </p:cNvPr>
          <p:cNvSpPr txBox="1"/>
          <p:nvPr/>
        </p:nvSpPr>
        <p:spPr>
          <a:xfrm>
            <a:off x="1835696" y="1208273"/>
            <a:ext cx="458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合併  </a:t>
            </a:r>
            <a:r>
              <a:rPr lang="en-US" altLang="zh-TW" dirty="0">
                <a:highlight>
                  <a:srgbClr val="FFFF00"/>
                </a:highlight>
              </a:rPr>
              <a:t>“</a:t>
            </a:r>
            <a:r>
              <a:rPr lang="zh-TW" altLang="en-US" dirty="0">
                <a:highlight>
                  <a:srgbClr val="FFFF00"/>
                </a:highlight>
              </a:rPr>
              <a:t>機台 </a:t>
            </a:r>
            <a:r>
              <a:rPr lang="en-US" altLang="zh-TW" dirty="0">
                <a:highlight>
                  <a:srgbClr val="FFFF00"/>
                </a:highlight>
              </a:rPr>
              <a:t>/</a:t>
            </a:r>
            <a:r>
              <a:rPr lang="zh-TW" altLang="en-US" dirty="0">
                <a:highlight>
                  <a:srgbClr val="FFFF00"/>
                </a:highlight>
              </a:rPr>
              <a:t> 年 </a:t>
            </a:r>
            <a:r>
              <a:rPr lang="en-US" altLang="zh-TW" dirty="0">
                <a:highlight>
                  <a:srgbClr val="FFFF00"/>
                </a:highlight>
              </a:rPr>
              <a:t>/</a:t>
            </a:r>
            <a:r>
              <a:rPr lang="zh-TW" altLang="en-US" dirty="0">
                <a:highlight>
                  <a:srgbClr val="FFFF00"/>
                </a:highlight>
              </a:rPr>
              <a:t> 月 </a:t>
            </a:r>
            <a:r>
              <a:rPr lang="en-US" altLang="zh-TW" dirty="0">
                <a:highlight>
                  <a:srgbClr val="FFFF00"/>
                </a:highlight>
              </a:rPr>
              <a:t>/</a:t>
            </a:r>
            <a:r>
              <a:rPr lang="zh-TW" altLang="en-US" dirty="0">
                <a:highlight>
                  <a:srgbClr val="FFFF00"/>
                </a:highlight>
              </a:rPr>
              <a:t> 日 </a:t>
            </a:r>
            <a:r>
              <a:rPr lang="en-US" altLang="zh-TW" dirty="0">
                <a:highlight>
                  <a:srgbClr val="FFFF00"/>
                </a:highlight>
              </a:rPr>
              <a:t>/</a:t>
            </a:r>
            <a:r>
              <a:rPr lang="zh-TW" altLang="en-US" dirty="0">
                <a:highlight>
                  <a:srgbClr val="FFFF00"/>
                </a:highlight>
              </a:rPr>
              <a:t> 小時</a:t>
            </a:r>
            <a:r>
              <a:rPr lang="en-US" altLang="zh-TW" dirty="0">
                <a:highlight>
                  <a:srgbClr val="FFFF00"/>
                </a:highlight>
              </a:rPr>
              <a:t>”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F9F799-9771-F8F4-4F4A-4741F457A2DB}"/>
              </a:ext>
            </a:extLst>
          </p:cNvPr>
          <p:cNvSpPr/>
          <p:nvPr/>
        </p:nvSpPr>
        <p:spPr>
          <a:xfrm>
            <a:off x="1729779" y="3808090"/>
            <a:ext cx="2088233" cy="287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7BE7B0-E572-BA0B-4CC3-74058C02AE11}"/>
              </a:ext>
            </a:extLst>
          </p:cNvPr>
          <p:cNvSpPr/>
          <p:nvPr/>
        </p:nvSpPr>
        <p:spPr>
          <a:xfrm>
            <a:off x="6043394" y="4406831"/>
            <a:ext cx="744649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7F7573E-7AAB-AC34-3440-8B71F95FAB0E}"/>
              </a:ext>
            </a:extLst>
          </p:cNvPr>
          <p:cNvSpPr txBox="1"/>
          <p:nvPr/>
        </p:nvSpPr>
        <p:spPr>
          <a:xfrm>
            <a:off x="3673996" y="4384154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5D66BBC-A563-C77D-109A-7FA08DC2F473}"/>
              </a:ext>
            </a:extLst>
          </p:cNvPr>
          <p:cNvCxnSpPr>
            <a:cxnSpLocks/>
          </p:cNvCxnSpPr>
          <p:nvPr/>
        </p:nvCxnSpPr>
        <p:spPr>
          <a:xfrm>
            <a:off x="4934136" y="4587870"/>
            <a:ext cx="9276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FFA7E0-4F8D-2AEA-D645-B9A6DE014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5F9FF0A-AA07-9600-4560-D2B24543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移除重複資料為單一筆資料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46DF22-62BD-1F38-2965-EC4A95B7B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08" y="1267797"/>
            <a:ext cx="3105583" cy="49632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9D12BDD-3416-D32C-0D02-A0409575ED62}"/>
              </a:ext>
            </a:extLst>
          </p:cNvPr>
          <p:cNvSpPr/>
          <p:nvPr/>
        </p:nvSpPr>
        <p:spPr>
          <a:xfrm>
            <a:off x="4065133" y="2500744"/>
            <a:ext cx="2088233" cy="287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7C56D2-6386-016C-3370-88883A97889D}"/>
              </a:ext>
            </a:extLst>
          </p:cNvPr>
          <p:cNvSpPr txBox="1"/>
          <p:nvPr/>
        </p:nvSpPr>
        <p:spPr>
          <a:xfrm>
            <a:off x="4427984" y="1330273"/>
            <a:ext cx="3596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在 </a:t>
            </a:r>
            <a:r>
              <a:rPr lang="en-US" altLang="zh-TW" dirty="0" err="1">
                <a:highlight>
                  <a:srgbClr val="FFFF00"/>
                </a:highlight>
              </a:rPr>
              <a:t>qq</a:t>
            </a:r>
            <a:r>
              <a:rPr lang="zh-TW" altLang="en-US" dirty="0">
                <a:highlight>
                  <a:srgbClr val="FFFF00"/>
                </a:highlight>
              </a:rPr>
              <a:t> 欄 按右鍵選 移除重複項目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DEE18B6-2490-CD67-7912-EBD3DEF8D64C}"/>
              </a:ext>
            </a:extLst>
          </p:cNvPr>
          <p:cNvCxnSpPr>
            <a:cxnSpLocks/>
          </p:cNvCxnSpPr>
          <p:nvPr/>
        </p:nvCxnSpPr>
        <p:spPr>
          <a:xfrm flipH="1">
            <a:off x="5448169" y="1747782"/>
            <a:ext cx="473042" cy="630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536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C1A091F-7BC4-94A3-A090-30B6A77A59CA}"/>
              </a:ext>
            </a:extLst>
          </p:cNvPr>
          <p:cNvSpPr txBox="1"/>
          <p:nvPr/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要查詢機台</a:t>
            </a:r>
            <a:r>
              <a:rPr lang="en-US" altLang="en-US" sz="1700" b="1" dirty="0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 PARTICLE </a:t>
            </a: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狀況需合併</a:t>
            </a:r>
            <a:r>
              <a:rPr lang="en-US" altLang="en-US" sz="1700" b="1" dirty="0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  </a:t>
            </a: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v_mvou</a:t>
            </a:r>
            <a:r>
              <a:rPr lang="en-US" altLang="en-US" sz="1700" b="1" dirty="0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 &amp; </a:t>
            </a: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v_rtc_data</a:t>
            </a:r>
            <a:r>
              <a:rPr lang="en-US" altLang="en-US" sz="1700" b="1" dirty="0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兩資料表</a:t>
            </a:r>
            <a:endParaRPr lang="en-US" altLang="en-US" sz="1700" b="1" dirty="0">
              <a:highlight>
                <a:srgbClr val="FFFF00"/>
              </a:highlight>
              <a:ea typeface="微軟正黑體" panose="020B0604030504040204" pitchFamily="34" charset="-12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en-US" sz="1700" b="1" dirty="0">
              <a:highlight>
                <a:srgbClr val="FFFF00"/>
              </a:highlight>
              <a:ea typeface="微軟正黑體" panose="020B0604030504040204" pitchFamily="34" charset="-12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要合併的資料表欄位必須相同</a:t>
            </a:r>
            <a:endParaRPr lang="en-US" altLang="en-US" sz="1700" b="1" dirty="0">
              <a:highlight>
                <a:srgbClr val="FFFF00"/>
              </a:highlight>
              <a:ea typeface="微軟正黑體" panose="020B0604030504040204" pitchFamily="34" charset="-12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en-US" sz="1700" b="1" dirty="0">
              <a:highlight>
                <a:srgbClr val="FFFF00"/>
              </a:highlight>
              <a:ea typeface="微軟正黑體" panose="020B0604030504040204" pitchFamily="34" charset="-12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en-US" sz="1700" b="1" dirty="0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AA = UNION('v_</a:t>
            </a: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mvou</a:t>
            </a:r>
            <a:r>
              <a:rPr lang="en-US" altLang="en-US" sz="1700" b="1" dirty="0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','</a:t>
            </a: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v_rtc_data</a:t>
            </a:r>
            <a:r>
              <a:rPr lang="en-US" altLang="en-US" sz="1700" b="1" dirty="0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’)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en-US" sz="1700" b="1" dirty="0">
              <a:highlight>
                <a:srgbClr val="FFFF00"/>
              </a:highlight>
              <a:ea typeface="微軟正黑體" panose="020B0604030504040204" pitchFamily="34" charset="-12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en-US" sz="1700" b="1" dirty="0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AA </a:t>
            </a: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新資料表名稱</a:t>
            </a:r>
            <a:endParaRPr lang="en-US" altLang="en-US" sz="1700" b="1" dirty="0">
              <a:highlight>
                <a:srgbClr val="FFFF00"/>
              </a:highlight>
              <a:ea typeface="微軟正黑體" panose="020B0604030504040204" pitchFamily="34" charset="-12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en-US" sz="1700" b="1" dirty="0">
              <a:highlight>
                <a:srgbClr val="FFFF00"/>
              </a:highlight>
              <a:ea typeface="微軟正黑體" panose="020B0604030504040204" pitchFamily="34" charset="-12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en-US" sz="1700" b="1" dirty="0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UNION </a:t>
            </a: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合併的資料表函數</a:t>
            </a:r>
            <a:endParaRPr lang="en-US" altLang="en-US" sz="1700" b="1" dirty="0">
              <a:highlight>
                <a:srgbClr val="FFFF00"/>
              </a:highlight>
              <a:ea typeface="微軟正黑體" panose="020B0604030504040204" pitchFamily="34" charset="-12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en-US" sz="1700" b="1" dirty="0">
              <a:highlight>
                <a:srgbClr val="FFFF00"/>
              </a:highlight>
              <a:ea typeface="微軟正黑體" panose="020B0604030504040204" pitchFamily="34" charset="-12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v_mvou</a:t>
            </a:r>
            <a:r>
              <a:rPr lang="en-US" altLang="en-US" sz="1700" b="1" dirty="0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  &amp; </a:t>
            </a: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v_rtc_data</a:t>
            </a:r>
            <a:r>
              <a:rPr lang="en-US" altLang="en-US" sz="1700" b="1" dirty="0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為要合併的資料表</a:t>
            </a:r>
            <a:endParaRPr lang="en-US" altLang="en-US" sz="1700" b="1" dirty="0">
              <a:highlight>
                <a:srgbClr val="FFFF00"/>
              </a:highlight>
              <a:ea typeface="微軟正黑體" panose="020B0604030504040204" pitchFamily="34" charset="-12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en-US" sz="1700" b="1" dirty="0">
              <a:highlight>
                <a:srgbClr val="FFFF00"/>
              </a:highlight>
              <a:ea typeface="微軟正黑體" panose="020B0604030504040204" pitchFamily="34" charset="-12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en-US" sz="1700" b="1" dirty="0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v_rtc_data</a:t>
            </a:r>
            <a:r>
              <a:rPr lang="en-US" altLang="en-US" sz="1700" b="1" dirty="0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資料表</a:t>
            </a:r>
            <a:r>
              <a:rPr lang="en-US" altLang="en-US" sz="1700" b="1" dirty="0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 無 spec </a:t>
            </a: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需合併</a:t>
            </a:r>
            <a:r>
              <a:rPr lang="en-US" altLang="en-US" sz="1700" b="1" dirty="0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機台及參數與</a:t>
            </a:r>
            <a:r>
              <a:rPr lang="en-US" altLang="en-US" sz="1700" b="1" dirty="0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v_rtc_spec</a:t>
            </a:r>
            <a:r>
              <a:rPr lang="en-US" altLang="en-US" sz="1700" b="1" dirty="0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資料表合併查詢</a:t>
            </a:r>
            <a:endParaRPr lang="en-US" altLang="en-US" sz="1700" b="1" dirty="0">
              <a:highlight>
                <a:srgbClr val="FFFF00"/>
              </a:highlight>
              <a:ea typeface="微軟正黑體" panose="020B0604030504040204" pitchFamily="34" charset="-12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en-US" sz="1700" b="1" dirty="0">
              <a:highlight>
                <a:srgbClr val="FFFF00"/>
              </a:highlight>
              <a:ea typeface="微軟正黑體" panose="020B0604030504040204" pitchFamily="34" charset="-12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合併查詢需要一個絕對比較欄位值</a:t>
            </a:r>
            <a:endParaRPr lang="en-US" altLang="en-US" sz="1700" b="1" dirty="0">
              <a:highlight>
                <a:srgbClr val="FFFF00"/>
              </a:highlight>
              <a:ea typeface="微軟正黑體" panose="020B0604030504040204" pitchFamily="34" charset="-12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en-US" sz="1700" b="1" dirty="0">
              <a:highlight>
                <a:srgbClr val="FFFF00"/>
              </a:highlight>
              <a:ea typeface="微軟正黑體" panose="020B0604030504040204" pitchFamily="34" charset="-12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v_rtc_data</a:t>
            </a:r>
            <a:r>
              <a:rPr lang="en-US" altLang="en-US" sz="1700" b="1" dirty="0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資料表新增</a:t>
            </a:r>
            <a:r>
              <a:rPr lang="en-US" altLang="en-US" sz="1700" b="1" dirty="0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 spec </a:t>
            </a:r>
            <a:r>
              <a:rPr lang="en-US" altLang="en-US" sz="1700" b="1" dirty="0" err="1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欄位區分</a:t>
            </a:r>
            <a:r>
              <a:rPr lang="en-US" altLang="en-US" sz="1700" b="1" dirty="0">
                <a:highlight>
                  <a:srgbClr val="FFFF00"/>
                </a:highlight>
                <a:ea typeface="微軟正黑體" panose="020B0604030504040204" pitchFamily="34" charset="-120"/>
                <a:cs typeface="Arial" pitchFamily="34" charset="0"/>
              </a:rPr>
              <a:t> OOC &amp; OOS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E1DC953-83A3-B8CC-5D6D-1E0D10D02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FF09819-A845-4EC2-8CF9-C1E34A8ED756}" type="slidenum">
              <a:rPr kumimoji="0" lang="zh-TW" altLang="en-US" kern="1200">
                <a:solidFill>
                  <a:prstClr val="white">
                    <a:lumMod val="65000"/>
                  </a:prst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23</a:t>
            </a:fld>
            <a:endParaRPr kumimoji="0" lang="zh-TW" altLang="en-US" kern="1200">
              <a:solidFill>
                <a:prstClr val="white">
                  <a:lumMod val="6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85D98DA-6F41-10E9-EA92-18894992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/>
              <a:t>合併資料表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93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37BF10-DEEF-05E3-10C0-E4B9FED332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24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421524-3B69-2AC4-073D-912C1FBA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Server </a:t>
            </a:r>
            <a:r>
              <a:rPr lang="zh-TW" altLang="en-US" dirty="0"/>
              <a:t>資料庫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0BEC07-8512-5A35-5624-75EF4C492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239" y="1350343"/>
            <a:ext cx="9144000" cy="50808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6F1E940-7A6D-AD8F-1B9F-3FCA19C1A508}"/>
              </a:ext>
            </a:extLst>
          </p:cNvPr>
          <p:cNvSpPr txBox="1"/>
          <p:nvPr/>
        </p:nvSpPr>
        <p:spPr>
          <a:xfrm>
            <a:off x="1763688" y="2997235"/>
            <a:ext cx="4032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從 </a:t>
            </a:r>
            <a:r>
              <a:rPr lang="en-US" altLang="zh-TW" dirty="0">
                <a:highlight>
                  <a:srgbClr val="FFFF00"/>
                </a:highlight>
              </a:rPr>
              <a:t>SQL Server </a:t>
            </a:r>
            <a:r>
              <a:rPr lang="zh-TW" altLang="en-US" dirty="0">
                <a:highlight>
                  <a:srgbClr val="FFFF00"/>
                </a:highlight>
              </a:rPr>
              <a:t>資料庫匯入資料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3869C23-4C46-24FD-B1E5-F7AE6C6C5C59}"/>
              </a:ext>
            </a:extLst>
          </p:cNvPr>
          <p:cNvCxnSpPr>
            <a:cxnSpLocks/>
          </p:cNvCxnSpPr>
          <p:nvPr/>
        </p:nvCxnSpPr>
        <p:spPr>
          <a:xfrm flipH="1" flipV="1">
            <a:off x="2483768" y="2308940"/>
            <a:ext cx="936104" cy="616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92AFB0D-FEB9-D10C-CDEC-188696BE5230}"/>
              </a:ext>
            </a:extLst>
          </p:cNvPr>
          <p:cNvSpPr/>
          <p:nvPr/>
        </p:nvSpPr>
        <p:spPr>
          <a:xfrm>
            <a:off x="2051720" y="1556792"/>
            <a:ext cx="432048" cy="648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87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D7166B7-EA10-53FC-7AFA-1EFD83626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3" y="859513"/>
            <a:ext cx="7878274" cy="539190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170112-4CE1-28AA-E86F-AEA437D28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634686F-2BF1-8270-AD40-DA9E058D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04056"/>
          </a:xfrm>
        </p:spPr>
        <p:txBody>
          <a:bodyPr/>
          <a:lstStyle/>
          <a:p>
            <a:r>
              <a:rPr lang="zh-TW" altLang="en-US" dirty="0"/>
              <a:t>連結資料庫</a:t>
            </a:r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D6E6193-D118-B177-5E03-724E28921C44}"/>
              </a:ext>
            </a:extLst>
          </p:cNvPr>
          <p:cNvSpPr txBox="1"/>
          <p:nvPr/>
        </p:nvSpPr>
        <p:spPr>
          <a:xfrm>
            <a:off x="4231010" y="2080189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</a:t>
            </a:r>
            <a:r>
              <a:rPr lang="en-US" altLang="zh-TW" dirty="0">
                <a:highlight>
                  <a:srgbClr val="FFFF00"/>
                </a:highlight>
              </a:rPr>
              <a:t>NTHCCIMDB08\CIMDB0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25D6BE8-E5E5-BCCB-38B0-5F6FEDE53D20}"/>
              </a:ext>
            </a:extLst>
          </p:cNvPr>
          <p:cNvCxnSpPr>
            <a:cxnSpLocks/>
          </p:cNvCxnSpPr>
          <p:nvPr/>
        </p:nvCxnSpPr>
        <p:spPr>
          <a:xfrm flipH="1">
            <a:off x="4231010" y="2547223"/>
            <a:ext cx="900100" cy="413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7CAA534-BFF2-E106-4C73-F4C8AC4ED202}"/>
              </a:ext>
            </a:extLst>
          </p:cNvPr>
          <p:cNvSpPr/>
          <p:nvPr/>
        </p:nvSpPr>
        <p:spPr>
          <a:xfrm>
            <a:off x="1501659" y="2960260"/>
            <a:ext cx="2520280" cy="550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9FCC2E8-E8CA-27EC-324E-90EBA73CE409}"/>
              </a:ext>
            </a:extLst>
          </p:cNvPr>
          <p:cNvSpPr txBox="1"/>
          <p:nvPr/>
        </p:nvSpPr>
        <p:spPr>
          <a:xfrm>
            <a:off x="7205936" y="4535204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62C9801-87AA-B851-7FF4-FBFB17C5B41E}"/>
              </a:ext>
            </a:extLst>
          </p:cNvPr>
          <p:cNvCxnSpPr>
            <a:cxnSpLocks/>
          </p:cNvCxnSpPr>
          <p:nvPr/>
        </p:nvCxnSpPr>
        <p:spPr>
          <a:xfrm flipH="1">
            <a:off x="6485856" y="4904536"/>
            <a:ext cx="792088" cy="16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1E78BCE-C533-70B5-C037-E3DA8FE6E223}"/>
              </a:ext>
            </a:extLst>
          </p:cNvPr>
          <p:cNvSpPr/>
          <p:nvPr/>
        </p:nvSpPr>
        <p:spPr>
          <a:xfrm>
            <a:off x="6291626" y="5144855"/>
            <a:ext cx="792088" cy="391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856B9F-3A56-82EA-2395-38189B2C3155}"/>
              </a:ext>
            </a:extLst>
          </p:cNvPr>
          <p:cNvSpPr txBox="1"/>
          <p:nvPr/>
        </p:nvSpPr>
        <p:spPr>
          <a:xfrm>
            <a:off x="4080167" y="2080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F4EAEA3-E213-613B-0E68-048DCB61B8E6}"/>
              </a:ext>
            </a:extLst>
          </p:cNvPr>
          <p:cNvSpPr txBox="1"/>
          <p:nvPr/>
        </p:nvSpPr>
        <p:spPr>
          <a:xfrm>
            <a:off x="7008941" y="4535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76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22EE35A-F785-7583-2DDA-9AC3EB4D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96884"/>
            <a:ext cx="7632848" cy="546688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6C65E4-419F-AA5E-295A-D71526A57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78199" y="6476221"/>
            <a:ext cx="979537" cy="366183"/>
          </a:xfrm>
        </p:spPr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04CD2BB7-2EFA-A61B-BC16-6B24BB0D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連接資料表 </a:t>
            </a:r>
            <a:r>
              <a:rPr lang="en-US" altLang="zh-TW" dirty="0" err="1"/>
              <a:t>v_rtc_spec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FCCECA-F1B4-E284-22C9-3370DD785687}"/>
              </a:ext>
            </a:extLst>
          </p:cNvPr>
          <p:cNvSpPr/>
          <p:nvPr/>
        </p:nvSpPr>
        <p:spPr>
          <a:xfrm>
            <a:off x="6234927" y="5958504"/>
            <a:ext cx="681276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F67623-D6A3-B150-6D69-3845C45327D3}"/>
              </a:ext>
            </a:extLst>
          </p:cNvPr>
          <p:cNvSpPr txBox="1"/>
          <p:nvPr/>
        </p:nvSpPr>
        <p:spPr>
          <a:xfrm>
            <a:off x="5941290" y="4427587"/>
            <a:ext cx="1511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</a:t>
            </a:r>
            <a:r>
              <a:rPr lang="zh-TW" altLang="en-US">
                <a:highlight>
                  <a:srgbClr val="FFFF00"/>
                </a:highlight>
              </a:rPr>
              <a:t>擊 轉換料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ADF881E-AC68-AC20-0D61-C23C7DA0A43C}"/>
              </a:ext>
            </a:extLst>
          </p:cNvPr>
          <p:cNvCxnSpPr>
            <a:cxnSpLocks/>
          </p:cNvCxnSpPr>
          <p:nvPr/>
        </p:nvCxnSpPr>
        <p:spPr>
          <a:xfrm>
            <a:off x="6474084" y="4837235"/>
            <a:ext cx="101481" cy="990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357FD2-070F-2C20-2AB8-1F8E8669DA82}"/>
              </a:ext>
            </a:extLst>
          </p:cNvPr>
          <p:cNvSpPr txBox="1"/>
          <p:nvPr/>
        </p:nvSpPr>
        <p:spPr>
          <a:xfrm>
            <a:off x="5724128" y="4427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9F8A3F-BBEA-37B8-5C02-D7176C3FA3E0}"/>
              </a:ext>
            </a:extLst>
          </p:cNvPr>
          <p:cNvSpPr/>
          <p:nvPr/>
        </p:nvSpPr>
        <p:spPr>
          <a:xfrm>
            <a:off x="1157649" y="3501767"/>
            <a:ext cx="3176226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6164F8B-2ED2-7A9A-F841-1647272FEC0A}"/>
              </a:ext>
            </a:extLst>
          </p:cNvPr>
          <p:cNvCxnSpPr>
            <a:cxnSpLocks/>
          </p:cNvCxnSpPr>
          <p:nvPr/>
        </p:nvCxnSpPr>
        <p:spPr>
          <a:xfrm flipH="1">
            <a:off x="2587820" y="2667758"/>
            <a:ext cx="301686" cy="671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4D64728-3A49-36E8-EEE0-6E94AE3D9169}"/>
              </a:ext>
            </a:extLst>
          </p:cNvPr>
          <p:cNvSpPr txBox="1"/>
          <p:nvPr/>
        </p:nvSpPr>
        <p:spPr>
          <a:xfrm>
            <a:off x="2507436" y="2219722"/>
            <a:ext cx="292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所需資料表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DA94B74-5432-CBF3-8A7D-1434077A6D3B}"/>
              </a:ext>
            </a:extLst>
          </p:cNvPr>
          <p:cNvSpPr txBox="1"/>
          <p:nvPr/>
        </p:nvSpPr>
        <p:spPr>
          <a:xfrm>
            <a:off x="2292950" y="22346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15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E6AF830-20C2-E09D-877D-8144EB1E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8190"/>
            <a:ext cx="9144000" cy="353418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52C8F2-2EFB-3A5C-51F1-1C8E646F71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84F66A-8033-AC95-38B2-BF96534B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選擇資料欄位</a:t>
            </a:r>
            <a:endParaRPr 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D2F8972-4BF3-0F7C-F8B8-2E257426D3FF}"/>
              </a:ext>
            </a:extLst>
          </p:cNvPr>
          <p:cNvCxnSpPr>
            <a:cxnSpLocks/>
          </p:cNvCxnSpPr>
          <p:nvPr/>
        </p:nvCxnSpPr>
        <p:spPr>
          <a:xfrm flipV="1">
            <a:off x="3335236" y="2780928"/>
            <a:ext cx="209602" cy="1027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4A5CFF9-412D-BB6D-AD6D-80B5F8ECE314}"/>
              </a:ext>
            </a:extLst>
          </p:cNvPr>
          <p:cNvSpPr/>
          <p:nvPr/>
        </p:nvSpPr>
        <p:spPr>
          <a:xfrm>
            <a:off x="3318822" y="2137634"/>
            <a:ext cx="442040" cy="571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B1304E-25C1-A80E-4ECC-58272634E5D0}"/>
              </a:ext>
            </a:extLst>
          </p:cNvPr>
          <p:cNvSpPr txBox="1"/>
          <p:nvPr/>
        </p:nvSpPr>
        <p:spPr>
          <a:xfrm>
            <a:off x="2636430" y="3808532"/>
            <a:ext cx="198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選擇資料行</a:t>
            </a:r>
            <a:endParaRPr lang="en-US" altLang="zh-TW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45561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9B5D5B0-A97C-F253-F690-95DFB2F9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04685"/>
            <a:ext cx="7632848" cy="564549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A544D-4F3B-2DA3-D011-7572C4D8BC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ED15C4-8D11-1B52-ABFE-82653164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dirty="0"/>
              <a:t>篩選</a:t>
            </a:r>
            <a:r>
              <a:rPr lang="zh-TW" altLang="en-US" dirty="0"/>
              <a:t> </a:t>
            </a:r>
            <a:r>
              <a:rPr lang="en-US" altLang="zh-TW" dirty="0"/>
              <a:t>equipment</a:t>
            </a:r>
            <a:endParaRPr 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BAEC478-5270-B594-E9CB-E31CD2ED8A88}"/>
              </a:ext>
            </a:extLst>
          </p:cNvPr>
          <p:cNvCxnSpPr>
            <a:cxnSpLocks/>
          </p:cNvCxnSpPr>
          <p:nvPr/>
        </p:nvCxnSpPr>
        <p:spPr>
          <a:xfrm flipH="1" flipV="1">
            <a:off x="4095104" y="1462951"/>
            <a:ext cx="772601" cy="31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C0F26F4B-FDB4-1396-13BA-3F987E83B2FC}"/>
              </a:ext>
            </a:extLst>
          </p:cNvPr>
          <p:cNvSpPr/>
          <p:nvPr/>
        </p:nvSpPr>
        <p:spPr>
          <a:xfrm>
            <a:off x="2363651" y="1298830"/>
            <a:ext cx="1645100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794984B-3766-8729-DE8D-C7ECFFF65BE6}"/>
              </a:ext>
            </a:extLst>
          </p:cNvPr>
          <p:cNvSpPr txBox="1"/>
          <p:nvPr/>
        </p:nvSpPr>
        <p:spPr>
          <a:xfrm>
            <a:off x="4902300" y="1278285"/>
            <a:ext cx="198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equipment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7CAC131-BC38-AE35-C902-E59DD622A4D0}"/>
              </a:ext>
            </a:extLst>
          </p:cNvPr>
          <p:cNvSpPr/>
          <p:nvPr/>
        </p:nvSpPr>
        <p:spPr>
          <a:xfrm>
            <a:off x="3821612" y="3084431"/>
            <a:ext cx="1699218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14433F4-C332-1C51-9EC8-8E8FFAA44B14}"/>
              </a:ext>
            </a:extLst>
          </p:cNvPr>
          <p:cNvSpPr txBox="1"/>
          <p:nvPr/>
        </p:nvSpPr>
        <p:spPr>
          <a:xfrm>
            <a:off x="5046316" y="2663004"/>
            <a:ext cx="216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文字篩選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BF4D75D-018E-2ADE-2B9A-87EE70F57F63}"/>
              </a:ext>
            </a:extLst>
          </p:cNvPr>
          <p:cNvSpPr txBox="1"/>
          <p:nvPr/>
        </p:nvSpPr>
        <p:spPr>
          <a:xfrm>
            <a:off x="5520830" y="3832192"/>
            <a:ext cx="1517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開頭為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32" name="箭號: 向下 31">
            <a:extLst>
              <a:ext uri="{FF2B5EF4-FFF2-40B4-BE49-F238E27FC236}">
                <a16:creationId xmlns:a16="http://schemas.microsoft.com/office/drawing/2014/main" id="{47D178F1-BD62-9CEC-3D65-49AA7F4CE115}"/>
              </a:ext>
            </a:extLst>
          </p:cNvPr>
          <p:cNvSpPr/>
          <p:nvPr/>
        </p:nvSpPr>
        <p:spPr>
          <a:xfrm>
            <a:off x="5684856" y="1924616"/>
            <a:ext cx="441580" cy="6075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20DE0AA1-6E4A-7FCF-9F09-A0810DED3D3A}"/>
              </a:ext>
            </a:extLst>
          </p:cNvPr>
          <p:cNvSpPr/>
          <p:nvPr/>
        </p:nvSpPr>
        <p:spPr>
          <a:xfrm>
            <a:off x="5688323" y="3085935"/>
            <a:ext cx="441580" cy="6075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52AD6B7-A358-0A8E-D898-7CC8CEAF653F}"/>
              </a:ext>
            </a:extLst>
          </p:cNvPr>
          <p:cNvCxnSpPr>
            <a:cxnSpLocks/>
          </p:cNvCxnSpPr>
          <p:nvPr/>
        </p:nvCxnSpPr>
        <p:spPr>
          <a:xfrm flipH="1" flipV="1">
            <a:off x="4095104" y="2805373"/>
            <a:ext cx="816177" cy="921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F4471F9-5594-7B65-3BD9-38625AF63E9A}"/>
              </a:ext>
            </a:extLst>
          </p:cNvPr>
          <p:cNvCxnSpPr>
            <a:cxnSpLocks/>
          </p:cNvCxnSpPr>
          <p:nvPr/>
        </p:nvCxnSpPr>
        <p:spPr>
          <a:xfrm flipH="1" flipV="1">
            <a:off x="5117183" y="3389624"/>
            <a:ext cx="360040" cy="663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E89C063-C903-5CBD-5AB7-53C7DB5C4176}"/>
              </a:ext>
            </a:extLst>
          </p:cNvPr>
          <p:cNvSpPr/>
          <p:nvPr/>
        </p:nvSpPr>
        <p:spPr>
          <a:xfrm>
            <a:off x="909117" y="2591385"/>
            <a:ext cx="2911922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3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490C8284-06B5-E168-FD9B-B081B86D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9" y="1255597"/>
            <a:ext cx="8735644" cy="521090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170112-4CE1-28AA-E86F-AEA437D28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634686F-2BF1-8270-AD40-DA9E058D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連結資料庫</a:t>
            </a:r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D6E6193-D118-B177-5E03-724E28921C44}"/>
              </a:ext>
            </a:extLst>
          </p:cNvPr>
          <p:cNvSpPr txBox="1"/>
          <p:nvPr/>
        </p:nvSpPr>
        <p:spPr>
          <a:xfrm>
            <a:off x="3700951" y="2044873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</a:t>
            </a:r>
            <a:r>
              <a:rPr lang="en-US" altLang="zh-TW" dirty="0">
                <a:highlight>
                  <a:srgbClr val="FFFF00"/>
                </a:highlight>
              </a:rPr>
              <a:t>nthccimdb01\cimdb01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25D6BE8-E5E5-BCCB-38B0-5F6FEDE53D20}"/>
              </a:ext>
            </a:extLst>
          </p:cNvPr>
          <p:cNvCxnSpPr>
            <a:cxnSpLocks/>
          </p:cNvCxnSpPr>
          <p:nvPr/>
        </p:nvCxnSpPr>
        <p:spPr>
          <a:xfrm flipH="1">
            <a:off x="3700951" y="2511907"/>
            <a:ext cx="900100" cy="413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7CAA534-BFF2-E106-4C73-F4C8AC4ED202}"/>
              </a:ext>
            </a:extLst>
          </p:cNvPr>
          <p:cNvSpPr/>
          <p:nvPr/>
        </p:nvSpPr>
        <p:spPr>
          <a:xfrm>
            <a:off x="971600" y="2924944"/>
            <a:ext cx="2520280" cy="550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9FCC2E8-E8CA-27EC-324E-90EBA73CE409}"/>
              </a:ext>
            </a:extLst>
          </p:cNvPr>
          <p:cNvSpPr txBox="1"/>
          <p:nvPr/>
        </p:nvSpPr>
        <p:spPr>
          <a:xfrm>
            <a:off x="6659328" y="4565787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62C9801-87AA-B851-7FF4-FBFB17C5B41E}"/>
              </a:ext>
            </a:extLst>
          </p:cNvPr>
          <p:cNvCxnSpPr>
            <a:cxnSpLocks/>
          </p:cNvCxnSpPr>
          <p:nvPr/>
        </p:nvCxnSpPr>
        <p:spPr>
          <a:xfrm flipH="1">
            <a:off x="5939248" y="4935119"/>
            <a:ext cx="792088" cy="16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1E78BCE-C533-70B5-C037-E3DA8FE6E223}"/>
              </a:ext>
            </a:extLst>
          </p:cNvPr>
          <p:cNvSpPr/>
          <p:nvPr/>
        </p:nvSpPr>
        <p:spPr>
          <a:xfrm>
            <a:off x="5745018" y="5175438"/>
            <a:ext cx="792088" cy="391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856B9F-3A56-82EA-2395-38189B2C3155}"/>
              </a:ext>
            </a:extLst>
          </p:cNvPr>
          <p:cNvSpPr txBox="1"/>
          <p:nvPr/>
        </p:nvSpPr>
        <p:spPr>
          <a:xfrm>
            <a:off x="3550108" y="2044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F4EAEA3-E213-613B-0E68-048DCB61B8E6}"/>
              </a:ext>
            </a:extLst>
          </p:cNvPr>
          <p:cNvSpPr txBox="1"/>
          <p:nvPr/>
        </p:nvSpPr>
        <p:spPr>
          <a:xfrm>
            <a:off x="6462333" y="4565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95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C8733993-56E7-C01A-9AE1-F0D677BF1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31" y="1410545"/>
            <a:ext cx="7430537" cy="461074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3F16B5-39C0-9038-C732-4A517A78A5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4602717-4973-FE49-88D4-41F1C420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B17B5CE-06FA-B23A-682A-152FE8CDA12D}"/>
              </a:ext>
            </a:extLst>
          </p:cNvPr>
          <p:cNvSpPr/>
          <p:nvPr/>
        </p:nvSpPr>
        <p:spPr>
          <a:xfrm>
            <a:off x="7666909" y="3440782"/>
            <a:ext cx="441580" cy="142837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DB4E00-8D3E-85FD-833F-D3B03152FB47}"/>
              </a:ext>
            </a:extLst>
          </p:cNvPr>
          <p:cNvSpPr/>
          <p:nvPr/>
        </p:nvSpPr>
        <p:spPr>
          <a:xfrm>
            <a:off x="5157057" y="3105022"/>
            <a:ext cx="1645100" cy="1764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6C6E283-4681-AF92-3ABE-302A8EB6261E}"/>
              </a:ext>
            </a:extLst>
          </p:cNvPr>
          <p:cNvSpPr txBox="1"/>
          <p:nvPr/>
        </p:nvSpPr>
        <p:spPr>
          <a:xfrm>
            <a:off x="6869097" y="2511946"/>
            <a:ext cx="2077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鍵入欲篩選機台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3738B41-302E-E72F-F52F-5F2B9AAFE2BA}"/>
              </a:ext>
            </a:extLst>
          </p:cNvPr>
          <p:cNvSpPr/>
          <p:nvPr/>
        </p:nvSpPr>
        <p:spPr>
          <a:xfrm>
            <a:off x="1113501" y="3440782"/>
            <a:ext cx="744649" cy="1896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842414-AD7F-7321-2B1A-8D3C1AE9AB96}"/>
              </a:ext>
            </a:extLst>
          </p:cNvPr>
          <p:cNvSpPr txBox="1"/>
          <p:nvPr/>
        </p:nvSpPr>
        <p:spPr>
          <a:xfrm>
            <a:off x="44780" y="2938493"/>
            <a:ext cx="1112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或</a:t>
            </a:r>
            <a:endParaRPr lang="en-US" altLang="zh-TW" dirty="0">
              <a:highlight>
                <a:srgbClr val="FFFF00"/>
              </a:highlight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B071233-BF61-1544-8820-ECEE41831211}"/>
              </a:ext>
            </a:extLst>
          </p:cNvPr>
          <p:cNvCxnSpPr>
            <a:cxnSpLocks/>
          </p:cNvCxnSpPr>
          <p:nvPr/>
        </p:nvCxnSpPr>
        <p:spPr>
          <a:xfrm>
            <a:off x="279255" y="3336786"/>
            <a:ext cx="679146" cy="405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030CC08-0FBD-BDA5-3E9F-6A5E545900B9}"/>
              </a:ext>
            </a:extLst>
          </p:cNvPr>
          <p:cNvSpPr/>
          <p:nvPr/>
        </p:nvSpPr>
        <p:spPr>
          <a:xfrm>
            <a:off x="6562979" y="5474478"/>
            <a:ext cx="744649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FFEBBE4-5345-E22B-AA1D-A58AEEF24279}"/>
              </a:ext>
            </a:extLst>
          </p:cNvPr>
          <p:cNvSpPr txBox="1"/>
          <p:nvPr/>
        </p:nvSpPr>
        <p:spPr>
          <a:xfrm>
            <a:off x="7476530" y="5014394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3683AA1-A3A3-1125-CC2B-7AF5272D903B}"/>
              </a:ext>
            </a:extLst>
          </p:cNvPr>
          <p:cNvCxnSpPr>
            <a:cxnSpLocks/>
          </p:cNvCxnSpPr>
          <p:nvPr/>
        </p:nvCxnSpPr>
        <p:spPr>
          <a:xfrm flipH="1">
            <a:off x="7020272" y="5239463"/>
            <a:ext cx="456258" cy="144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C949F5F-F9D3-E736-8752-1005C3DBBA7D}"/>
              </a:ext>
            </a:extLst>
          </p:cNvPr>
          <p:cNvCxnSpPr>
            <a:cxnSpLocks/>
          </p:cNvCxnSpPr>
          <p:nvPr/>
        </p:nvCxnSpPr>
        <p:spPr>
          <a:xfrm flipH="1">
            <a:off x="6869097" y="2938493"/>
            <a:ext cx="619966" cy="6345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F491AE2-C051-4CF5-8B6A-08B719EDF17C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667402" y="2340644"/>
            <a:ext cx="8365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E49883C-02D0-A6BC-D5D5-26F137EB325B}"/>
              </a:ext>
            </a:extLst>
          </p:cNvPr>
          <p:cNvSpPr/>
          <p:nvPr/>
        </p:nvSpPr>
        <p:spPr>
          <a:xfrm>
            <a:off x="958401" y="2240998"/>
            <a:ext cx="1645100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590241A-7A64-1E43-CE1D-3F5A2E09EAE0}"/>
              </a:ext>
            </a:extLst>
          </p:cNvPr>
          <p:cNvSpPr txBox="1"/>
          <p:nvPr/>
        </p:nvSpPr>
        <p:spPr>
          <a:xfrm>
            <a:off x="3503905" y="2155978"/>
            <a:ext cx="198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進階</a:t>
            </a:r>
            <a:endParaRPr lang="en-US" altLang="zh-TW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28851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9F77EA2-192C-7D7A-1742-05DA407A76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EB41892-543C-4A2D-FD6F-0BB0763A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ighlight>
                  <a:srgbClr val="FFFF00"/>
                </a:highlight>
              </a:rPr>
              <a:t>合併 機台及參數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4CA378-748F-089F-0537-F581FD24E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68" y="1485629"/>
            <a:ext cx="8164064" cy="38867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19A2EB8-68C9-C279-D332-13A97B1B388A}"/>
              </a:ext>
            </a:extLst>
          </p:cNvPr>
          <p:cNvSpPr/>
          <p:nvPr/>
        </p:nvSpPr>
        <p:spPr>
          <a:xfrm>
            <a:off x="2843808" y="1352777"/>
            <a:ext cx="3744416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C85287-DBD7-26BE-E1B0-CB1B7ACBB1BB}"/>
              </a:ext>
            </a:extLst>
          </p:cNvPr>
          <p:cNvSpPr/>
          <p:nvPr/>
        </p:nvSpPr>
        <p:spPr>
          <a:xfrm>
            <a:off x="6217033" y="4298830"/>
            <a:ext cx="744649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E5A652-3DF3-4E9F-4ED7-715627BD4FAC}"/>
              </a:ext>
            </a:extLst>
          </p:cNvPr>
          <p:cNvSpPr txBox="1"/>
          <p:nvPr/>
        </p:nvSpPr>
        <p:spPr>
          <a:xfrm>
            <a:off x="7130584" y="3838746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D6F6ABD-C192-6903-DC94-C9F397592011}"/>
              </a:ext>
            </a:extLst>
          </p:cNvPr>
          <p:cNvCxnSpPr>
            <a:cxnSpLocks/>
          </p:cNvCxnSpPr>
          <p:nvPr/>
        </p:nvCxnSpPr>
        <p:spPr>
          <a:xfrm flipH="1">
            <a:off x="6674326" y="4063815"/>
            <a:ext cx="456258" cy="144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221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9182865-B26E-B2B6-5030-D0B2CEA7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17360"/>
            <a:ext cx="7488832" cy="539196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6C65E4-419F-AA5E-295A-D71526A57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78199" y="6476221"/>
            <a:ext cx="979537" cy="366183"/>
          </a:xfrm>
        </p:spPr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04CD2BB7-2EFA-A61B-BC16-6B24BB0D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連接資料表 </a:t>
            </a:r>
            <a:r>
              <a:rPr lang="en-US" altLang="zh-TW" dirty="0" err="1"/>
              <a:t>v_rtc_data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FCCECA-F1B4-E284-22C9-3370DD785687}"/>
              </a:ext>
            </a:extLst>
          </p:cNvPr>
          <p:cNvSpPr/>
          <p:nvPr/>
        </p:nvSpPr>
        <p:spPr>
          <a:xfrm>
            <a:off x="6215471" y="5909864"/>
            <a:ext cx="681276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F67623-D6A3-B150-6D69-3845C45327D3}"/>
              </a:ext>
            </a:extLst>
          </p:cNvPr>
          <p:cNvSpPr txBox="1"/>
          <p:nvPr/>
        </p:nvSpPr>
        <p:spPr>
          <a:xfrm>
            <a:off x="5921834" y="4378947"/>
            <a:ext cx="1511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</a:t>
            </a:r>
            <a:r>
              <a:rPr lang="zh-TW" altLang="en-US">
                <a:highlight>
                  <a:srgbClr val="FFFF00"/>
                </a:highlight>
              </a:rPr>
              <a:t>擊 轉換料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ADF881E-AC68-AC20-0D61-C23C7DA0A43C}"/>
              </a:ext>
            </a:extLst>
          </p:cNvPr>
          <p:cNvCxnSpPr>
            <a:cxnSpLocks/>
          </p:cNvCxnSpPr>
          <p:nvPr/>
        </p:nvCxnSpPr>
        <p:spPr>
          <a:xfrm>
            <a:off x="6454628" y="4788595"/>
            <a:ext cx="101481" cy="990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357FD2-070F-2C20-2AB8-1F8E8669DA82}"/>
              </a:ext>
            </a:extLst>
          </p:cNvPr>
          <p:cNvSpPr txBox="1"/>
          <p:nvPr/>
        </p:nvSpPr>
        <p:spPr>
          <a:xfrm>
            <a:off x="5704672" y="4378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9F8A3F-BBEA-37B8-5C02-D7176C3FA3E0}"/>
              </a:ext>
            </a:extLst>
          </p:cNvPr>
          <p:cNvSpPr/>
          <p:nvPr/>
        </p:nvSpPr>
        <p:spPr>
          <a:xfrm>
            <a:off x="1157649" y="2814229"/>
            <a:ext cx="3176226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6164F8B-2ED2-7A9A-F841-1647272FEC0A}"/>
              </a:ext>
            </a:extLst>
          </p:cNvPr>
          <p:cNvCxnSpPr>
            <a:cxnSpLocks/>
          </p:cNvCxnSpPr>
          <p:nvPr/>
        </p:nvCxnSpPr>
        <p:spPr>
          <a:xfrm flipH="1">
            <a:off x="2587820" y="1980220"/>
            <a:ext cx="301686" cy="671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4D64728-3A49-36E8-EEE0-6E94AE3D9169}"/>
              </a:ext>
            </a:extLst>
          </p:cNvPr>
          <p:cNvSpPr txBox="1"/>
          <p:nvPr/>
        </p:nvSpPr>
        <p:spPr>
          <a:xfrm>
            <a:off x="2507436" y="1570432"/>
            <a:ext cx="292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所需資料表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DA94B74-5432-CBF3-8A7D-1434077A6D3B}"/>
              </a:ext>
            </a:extLst>
          </p:cNvPr>
          <p:cNvSpPr txBox="1"/>
          <p:nvPr/>
        </p:nvSpPr>
        <p:spPr>
          <a:xfrm>
            <a:off x="2292950" y="15470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41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50AF37F-4CAF-802D-AFEF-6CDC25D1D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1252"/>
            <a:ext cx="9144000" cy="346342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52C8F2-2EFB-3A5C-51F1-1C8E646F71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84F66A-8033-AC95-38B2-BF96534B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選擇資料欄位</a:t>
            </a:r>
            <a:endParaRPr 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D2F8972-4BF3-0F7C-F8B8-2E257426D3FF}"/>
              </a:ext>
            </a:extLst>
          </p:cNvPr>
          <p:cNvCxnSpPr>
            <a:cxnSpLocks/>
          </p:cNvCxnSpPr>
          <p:nvPr/>
        </p:nvCxnSpPr>
        <p:spPr>
          <a:xfrm flipV="1">
            <a:off x="3276868" y="2780928"/>
            <a:ext cx="209602" cy="1027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4A5CFF9-412D-BB6D-AD6D-80B5F8ECE314}"/>
              </a:ext>
            </a:extLst>
          </p:cNvPr>
          <p:cNvSpPr/>
          <p:nvPr/>
        </p:nvSpPr>
        <p:spPr>
          <a:xfrm>
            <a:off x="3260454" y="2137634"/>
            <a:ext cx="442040" cy="571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B1304E-25C1-A80E-4ECC-58272634E5D0}"/>
              </a:ext>
            </a:extLst>
          </p:cNvPr>
          <p:cNvSpPr txBox="1"/>
          <p:nvPr/>
        </p:nvSpPr>
        <p:spPr>
          <a:xfrm>
            <a:off x="2578062" y="3808532"/>
            <a:ext cx="198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選擇資料行</a:t>
            </a:r>
            <a:endParaRPr lang="en-US" altLang="zh-TW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2142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CCCA931-A465-505A-756F-0DEE28F35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08" y="915457"/>
            <a:ext cx="3286584" cy="575390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A544D-4F3B-2DA3-D011-7572C4D8BC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ED15C4-8D11-1B52-ABFE-82653164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已移除其他資料行</a:t>
            </a:r>
            <a:endParaRPr 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04BB5F6-E63C-147A-C01B-89EC6009C667}"/>
              </a:ext>
            </a:extLst>
          </p:cNvPr>
          <p:cNvCxnSpPr>
            <a:cxnSpLocks/>
          </p:cNvCxnSpPr>
          <p:nvPr/>
        </p:nvCxnSpPr>
        <p:spPr>
          <a:xfrm flipH="1" flipV="1">
            <a:off x="3734855" y="2708920"/>
            <a:ext cx="1341201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D10B992-F5A7-8990-C910-729FC2AB17E3}"/>
              </a:ext>
            </a:extLst>
          </p:cNvPr>
          <p:cNvSpPr/>
          <p:nvPr/>
        </p:nvSpPr>
        <p:spPr>
          <a:xfrm>
            <a:off x="3217655" y="2012296"/>
            <a:ext cx="243136" cy="1776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5E25AB-DE85-45FD-92FB-AC4B8CB18ED2}"/>
              </a:ext>
            </a:extLst>
          </p:cNvPr>
          <p:cNvSpPr txBox="1"/>
          <p:nvPr/>
        </p:nvSpPr>
        <p:spPr>
          <a:xfrm>
            <a:off x="5004048" y="3159962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打勾為留下資料欄位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20B9F96-8C7D-F0A3-8359-4E16F1AF0CE2}"/>
              </a:ext>
            </a:extLst>
          </p:cNvPr>
          <p:cNvSpPr txBox="1"/>
          <p:nvPr/>
        </p:nvSpPr>
        <p:spPr>
          <a:xfrm>
            <a:off x="4774370" y="3159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D9A599-C8ED-55B4-AA32-15F8A19EBFE0}"/>
              </a:ext>
            </a:extLst>
          </p:cNvPr>
          <p:cNvSpPr/>
          <p:nvPr/>
        </p:nvSpPr>
        <p:spPr>
          <a:xfrm>
            <a:off x="4503463" y="6277911"/>
            <a:ext cx="744649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2C68BE-06F0-6D01-4AAB-A06A53AAAE48}"/>
              </a:ext>
            </a:extLst>
          </p:cNvPr>
          <p:cNvSpPr txBox="1"/>
          <p:nvPr/>
        </p:nvSpPr>
        <p:spPr>
          <a:xfrm>
            <a:off x="4633148" y="4738424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85FFCE-1A12-47B6-8671-17AF116C42C8}"/>
              </a:ext>
            </a:extLst>
          </p:cNvPr>
          <p:cNvCxnSpPr>
            <a:cxnSpLocks/>
          </p:cNvCxnSpPr>
          <p:nvPr/>
        </p:nvCxnSpPr>
        <p:spPr>
          <a:xfrm flipH="1">
            <a:off x="4801733" y="5112815"/>
            <a:ext cx="593073" cy="1083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AE36E93-0E54-7CDD-B65D-5D602967BFFA}"/>
              </a:ext>
            </a:extLst>
          </p:cNvPr>
          <p:cNvSpPr txBox="1"/>
          <p:nvPr/>
        </p:nvSpPr>
        <p:spPr>
          <a:xfrm>
            <a:off x="4415985" y="4738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89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4A2EC10-1339-F5CD-86D2-7B71AD42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04" y="863616"/>
            <a:ext cx="8535591" cy="597300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A544D-4F3B-2DA3-D011-7572C4D8BC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-7937" y="6463446"/>
            <a:ext cx="979537" cy="366183"/>
          </a:xfrm>
        </p:spPr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ED15C4-8D11-1B52-ABFE-82653164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dirty="0"/>
              <a:t>篩選</a:t>
            </a:r>
            <a:r>
              <a:rPr lang="zh-TW" altLang="en-US" dirty="0"/>
              <a:t> </a:t>
            </a:r>
            <a:r>
              <a:rPr lang="en-US" altLang="zh-TW" dirty="0"/>
              <a:t>equipment</a:t>
            </a:r>
            <a:endParaRPr 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BAEC478-5270-B594-E9CB-E31CD2ED8A88}"/>
              </a:ext>
            </a:extLst>
          </p:cNvPr>
          <p:cNvCxnSpPr>
            <a:cxnSpLocks/>
          </p:cNvCxnSpPr>
          <p:nvPr/>
        </p:nvCxnSpPr>
        <p:spPr>
          <a:xfrm flipH="1" flipV="1">
            <a:off x="5451132" y="2490128"/>
            <a:ext cx="772601" cy="31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C0F26F4B-FDB4-1396-13BA-3F987E83B2FC}"/>
              </a:ext>
            </a:extLst>
          </p:cNvPr>
          <p:cNvSpPr/>
          <p:nvPr/>
        </p:nvSpPr>
        <p:spPr>
          <a:xfrm>
            <a:off x="3719679" y="2326007"/>
            <a:ext cx="1645100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794984B-3766-8729-DE8D-C7ECFFF65BE6}"/>
              </a:ext>
            </a:extLst>
          </p:cNvPr>
          <p:cNvSpPr txBox="1"/>
          <p:nvPr/>
        </p:nvSpPr>
        <p:spPr>
          <a:xfrm>
            <a:off x="6258328" y="2305462"/>
            <a:ext cx="198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equipment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7CAC131-BC38-AE35-C902-E59DD622A4D0}"/>
              </a:ext>
            </a:extLst>
          </p:cNvPr>
          <p:cNvSpPr/>
          <p:nvPr/>
        </p:nvSpPr>
        <p:spPr>
          <a:xfrm>
            <a:off x="5177640" y="4272376"/>
            <a:ext cx="1699218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14433F4-C332-1C51-9EC8-8E8FFAA44B14}"/>
              </a:ext>
            </a:extLst>
          </p:cNvPr>
          <p:cNvSpPr txBox="1"/>
          <p:nvPr/>
        </p:nvSpPr>
        <p:spPr>
          <a:xfrm>
            <a:off x="6402344" y="3810757"/>
            <a:ext cx="216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文字篩選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BF4D75D-018E-2ADE-2B9A-87EE70F57F63}"/>
              </a:ext>
            </a:extLst>
          </p:cNvPr>
          <p:cNvSpPr txBox="1"/>
          <p:nvPr/>
        </p:nvSpPr>
        <p:spPr>
          <a:xfrm>
            <a:off x="6876858" y="5020137"/>
            <a:ext cx="1517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開頭為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32" name="箭號: 向下 31">
            <a:extLst>
              <a:ext uri="{FF2B5EF4-FFF2-40B4-BE49-F238E27FC236}">
                <a16:creationId xmlns:a16="http://schemas.microsoft.com/office/drawing/2014/main" id="{47D178F1-BD62-9CEC-3D65-49AA7F4CE115}"/>
              </a:ext>
            </a:extLst>
          </p:cNvPr>
          <p:cNvSpPr/>
          <p:nvPr/>
        </p:nvSpPr>
        <p:spPr>
          <a:xfrm>
            <a:off x="7040884" y="3112561"/>
            <a:ext cx="441580" cy="6075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20DE0AA1-6E4A-7FCF-9F09-A0810DED3D3A}"/>
              </a:ext>
            </a:extLst>
          </p:cNvPr>
          <p:cNvSpPr/>
          <p:nvPr/>
        </p:nvSpPr>
        <p:spPr>
          <a:xfrm>
            <a:off x="7044351" y="4273880"/>
            <a:ext cx="441580" cy="6075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52AD6B7-A358-0A8E-D898-7CC8CEAF653F}"/>
              </a:ext>
            </a:extLst>
          </p:cNvPr>
          <p:cNvCxnSpPr>
            <a:cxnSpLocks/>
          </p:cNvCxnSpPr>
          <p:nvPr/>
        </p:nvCxnSpPr>
        <p:spPr>
          <a:xfrm flipH="1" flipV="1">
            <a:off x="5451132" y="3953126"/>
            <a:ext cx="816177" cy="921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F4471F9-5594-7B65-3BD9-38625AF63E9A}"/>
              </a:ext>
            </a:extLst>
          </p:cNvPr>
          <p:cNvCxnSpPr>
            <a:cxnSpLocks/>
          </p:cNvCxnSpPr>
          <p:nvPr/>
        </p:nvCxnSpPr>
        <p:spPr>
          <a:xfrm flipH="1" flipV="1">
            <a:off x="6473211" y="4577569"/>
            <a:ext cx="360040" cy="663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E89C063-C903-5CBD-5AB7-53C7DB5C4176}"/>
              </a:ext>
            </a:extLst>
          </p:cNvPr>
          <p:cNvSpPr/>
          <p:nvPr/>
        </p:nvSpPr>
        <p:spPr>
          <a:xfrm>
            <a:off x="2265145" y="3739138"/>
            <a:ext cx="2911922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54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C8733993-56E7-C01A-9AE1-F0D677BF1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31" y="1410545"/>
            <a:ext cx="7430537" cy="461074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3F16B5-39C0-9038-C732-4A517A78A5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4602717-4973-FE49-88D4-41F1C420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B17B5CE-06FA-B23A-682A-152FE8CDA12D}"/>
              </a:ext>
            </a:extLst>
          </p:cNvPr>
          <p:cNvSpPr/>
          <p:nvPr/>
        </p:nvSpPr>
        <p:spPr>
          <a:xfrm>
            <a:off x="7666909" y="3440782"/>
            <a:ext cx="441580" cy="142837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DB4E00-8D3E-85FD-833F-D3B03152FB47}"/>
              </a:ext>
            </a:extLst>
          </p:cNvPr>
          <p:cNvSpPr/>
          <p:nvPr/>
        </p:nvSpPr>
        <p:spPr>
          <a:xfrm>
            <a:off x="5157057" y="3105022"/>
            <a:ext cx="1645100" cy="1764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6C6E283-4681-AF92-3ABE-302A8EB6261E}"/>
              </a:ext>
            </a:extLst>
          </p:cNvPr>
          <p:cNvSpPr txBox="1"/>
          <p:nvPr/>
        </p:nvSpPr>
        <p:spPr>
          <a:xfrm>
            <a:off x="6869097" y="2511946"/>
            <a:ext cx="2077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鍵入欲篩選機台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3738B41-302E-E72F-F52F-5F2B9AAFE2BA}"/>
              </a:ext>
            </a:extLst>
          </p:cNvPr>
          <p:cNvSpPr/>
          <p:nvPr/>
        </p:nvSpPr>
        <p:spPr>
          <a:xfrm>
            <a:off x="1113501" y="3440782"/>
            <a:ext cx="744649" cy="1896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842414-AD7F-7321-2B1A-8D3C1AE9AB96}"/>
              </a:ext>
            </a:extLst>
          </p:cNvPr>
          <p:cNvSpPr txBox="1"/>
          <p:nvPr/>
        </p:nvSpPr>
        <p:spPr>
          <a:xfrm>
            <a:off x="44780" y="2938493"/>
            <a:ext cx="1112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或</a:t>
            </a:r>
            <a:endParaRPr lang="en-US" altLang="zh-TW" dirty="0">
              <a:highlight>
                <a:srgbClr val="FFFF00"/>
              </a:highlight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B071233-BF61-1544-8820-ECEE41831211}"/>
              </a:ext>
            </a:extLst>
          </p:cNvPr>
          <p:cNvCxnSpPr>
            <a:cxnSpLocks/>
          </p:cNvCxnSpPr>
          <p:nvPr/>
        </p:nvCxnSpPr>
        <p:spPr>
          <a:xfrm>
            <a:off x="279255" y="3336786"/>
            <a:ext cx="679146" cy="405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030CC08-0FBD-BDA5-3E9F-6A5E545900B9}"/>
              </a:ext>
            </a:extLst>
          </p:cNvPr>
          <p:cNvSpPr/>
          <p:nvPr/>
        </p:nvSpPr>
        <p:spPr>
          <a:xfrm>
            <a:off x="6562979" y="5474478"/>
            <a:ext cx="744649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FFEBBE4-5345-E22B-AA1D-A58AEEF24279}"/>
              </a:ext>
            </a:extLst>
          </p:cNvPr>
          <p:cNvSpPr txBox="1"/>
          <p:nvPr/>
        </p:nvSpPr>
        <p:spPr>
          <a:xfrm>
            <a:off x="7476530" y="5014394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3683AA1-A3A3-1125-CC2B-7AF5272D903B}"/>
              </a:ext>
            </a:extLst>
          </p:cNvPr>
          <p:cNvCxnSpPr>
            <a:cxnSpLocks/>
          </p:cNvCxnSpPr>
          <p:nvPr/>
        </p:nvCxnSpPr>
        <p:spPr>
          <a:xfrm flipH="1">
            <a:off x="7020272" y="5239463"/>
            <a:ext cx="456258" cy="144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C949F5F-F9D3-E736-8752-1005C3DBBA7D}"/>
              </a:ext>
            </a:extLst>
          </p:cNvPr>
          <p:cNvCxnSpPr>
            <a:cxnSpLocks/>
          </p:cNvCxnSpPr>
          <p:nvPr/>
        </p:nvCxnSpPr>
        <p:spPr>
          <a:xfrm flipH="1">
            <a:off x="6869097" y="2938493"/>
            <a:ext cx="619966" cy="6345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F491AE2-C051-4CF5-8B6A-08B719EDF17C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667402" y="2340644"/>
            <a:ext cx="8365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E49883C-02D0-A6BC-D5D5-26F137EB325B}"/>
              </a:ext>
            </a:extLst>
          </p:cNvPr>
          <p:cNvSpPr/>
          <p:nvPr/>
        </p:nvSpPr>
        <p:spPr>
          <a:xfrm>
            <a:off x="958401" y="2240998"/>
            <a:ext cx="1645100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590241A-7A64-1E43-CE1D-3F5A2E09EAE0}"/>
              </a:ext>
            </a:extLst>
          </p:cNvPr>
          <p:cNvSpPr txBox="1"/>
          <p:nvPr/>
        </p:nvSpPr>
        <p:spPr>
          <a:xfrm>
            <a:off x="3503905" y="2155978"/>
            <a:ext cx="198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進階</a:t>
            </a:r>
            <a:endParaRPr lang="en-US" altLang="zh-TW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1708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18C1016-546E-F3F0-588B-69DA1AE6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86" y="932821"/>
            <a:ext cx="5039428" cy="558531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7D497F0-272C-FA45-5E1F-58D2FDB160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E98486-8606-4C9D-F89E-0746B3C7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dirty="0"/>
              <a:t>篩選五年資料</a:t>
            </a:r>
            <a:br>
              <a:rPr kumimoji="0" lang="en-US" dirty="0"/>
            </a:br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661EA2A-D6AA-431D-F31E-8BFA7D876BDB}"/>
              </a:ext>
            </a:extLst>
          </p:cNvPr>
          <p:cNvCxnSpPr>
            <a:cxnSpLocks/>
          </p:cNvCxnSpPr>
          <p:nvPr/>
        </p:nvCxnSpPr>
        <p:spPr>
          <a:xfrm flipH="1" flipV="1">
            <a:off x="5420988" y="1067247"/>
            <a:ext cx="772601" cy="31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0AAC815-F123-953C-B8C8-BB5B89076657}"/>
              </a:ext>
            </a:extLst>
          </p:cNvPr>
          <p:cNvSpPr/>
          <p:nvPr/>
        </p:nvSpPr>
        <p:spPr>
          <a:xfrm>
            <a:off x="3689535" y="903126"/>
            <a:ext cx="1645100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64594D-DBB0-4A2F-F1D4-FBF9460E53F0}"/>
              </a:ext>
            </a:extLst>
          </p:cNvPr>
          <p:cNvSpPr txBox="1"/>
          <p:nvPr/>
        </p:nvSpPr>
        <p:spPr>
          <a:xfrm>
            <a:off x="6228184" y="882581"/>
            <a:ext cx="198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datetime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4CAA6-81C3-85BF-FE12-6528D3E2670B}"/>
              </a:ext>
            </a:extLst>
          </p:cNvPr>
          <p:cNvSpPr/>
          <p:nvPr/>
        </p:nvSpPr>
        <p:spPr>
          <a:xfrm>
            <a:off x="2272503" y="2198868"/>
            <a:ext cx="2952328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981D8D-D7E5-6EFB-FAB2-9222160575E4}"/>
              </a:ext>
            </a:extLst>
          </p:cNvPr>
          <p:cNvSpPr/>
          <p:nvPr/>
        </p:nvSpPr>
        <p:spPr>
          <a:xfrm>
            <a:off x="5311522" y="3398921"/>
            <a:ext cx="1699218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D5975D4-074E-261B-66A9-C01E417AEE9A}"/>
              </a:ext>
            </a:extLst>
          </p:cNvPr>
          <p:cNvSpPr txBox="1"/>
          <p:nvPr/>
        </p:nvSpPr>
        <p:spPr>
          <a:xfrm>
            <a:off x="6372200" y="2267300"/>
            <a:ext cx="216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日期</a:t>
            </a:r>
            <a:r>
              <a:rPr lang="en-US" altLang="zh-TW" dirty="0">
                <a:highlight>
                  <a:srgbClr val="FFFF00"/>
                </a:highlight>
              </a:rPr>
              <a:t>/</a:t>
            </a:r>
            <a:r>
              <a:rPr lang="zh-TW" altLang="en-US" dirty="0">
                <a:highlight>
                  <a:srgbClr val="FFFF00"/>
                </a:highlight>
              </a:rPr>
              <a:t>時間篩選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D836C8-9787-450E-F3E0-0CF283666FB5}"/>
              </a:ext>
            </a:extLst>
          </p:cNvPr>
          <p:cNvSpPr txBox="1"/>
          <p:nvPr/>
        </p:nvSpPr>
        <p:spPr>
          <a:xfrm>
            <a:off x="7322594" y="3332377"/>
            <a:ext cx="1517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之前的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053BD25E-261F-66D4-9598-712B93D94183}"/>
              </a:ext>
            </a:extLst>
          </p:cNvPr>
          <p:cNvSpPr/>
          <p:nvPr/>
        </p:nvSpPr>
        <p:spPr>
          <a:xfrm>
            <a:off x="7010740" y="1528912"/>
            <a:ext cx="441580" cy="6075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0E75922F-80C7-6809-6FF0-F001CDFAF75C}"/>
              </a:ext>
            </a:extLst>
          </p:cNvPr>
          <p:cNvSpPr/>
          <p:nvPr/>
        </p:nvSpPr>
        <p:spPr>
          <a:xfrm>
            <a:off x="7014207" y="2690231"/>
            <a:ext cx="441580" cy="6075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72380FD-6F6F-FB0B-C55C-C4D5346F8714}"/>
              </a:ext>
            </a:extLst>
          </p:cNvPr>
          <p:cNvCxnSpPr>
            <a:cxnSpLocks/>
          </p:cNvCxnSpPr>
          <p:nvPr/>
        </p:nvCxnSpPr>
        <p:spPr>
          <a:xfrm flipH="1" flipV="1">
            <a:off x="5420988" y="2409669"/>
            <a:ext cx="816177" cy="921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AB282F5-AD66-6EE4-8E97-751B2AAB4D46}"/>
              </a:ext>
            </a:extLst>
          </p:cNvPr>
          <p:cNvCxnSpPr>
            <a:cxnSpLocks/>
          </p:cNvCxnSpPr>
          <p:nvPr/>
        </p:nvCxnSpPr>
        <p:spPr>
          <a:xfrm flipH="1">
            <a:off x="7025030" y="3522073"/>
            <a:ext cx="283274" cy="84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441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DA3B6E4-E24D-7810-0DC0-616BE3D47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37" y="1863543"/>
            <a:ext cx="6630325" cy="315321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1F567D-A4B8-42EA-7467-81ABB33A2A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1BACAD6-39F7-9B7D-BD76-72037EFF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E733C03-3C7A-D702-F7EF-7B508B16C5F0}"/>
              </a:ext>
            </a:extLst>
          </p:cNvPr>
          <p:cNvCxnSpPr>
            <a:cxnSpLocks/>
          </p:cNvCxnSpPr>
          <p:nvPr/>
        </p:nvCxnSpPr>
        <p:spPr>
          <a:xfrm flipH="1">
            <a:off x="4895178" y="2524325"/>
            <a:ext cx="1930386" cy="630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8BA3A77-23D8-57D1-64FA-1512F6BEAEFA}"/>
              </a:ext>
            </a:extLst>
          </p:cNvPr>
          <p:cNvSpPr/>
          <p:nvPr/>
        </p:nvSpPr>
        <p:spPr>
          <a:xfrm>
            <a:off x="3250078" y="3242562"/>
            <a:ext cx="1645100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1A1BFF-B196-967B-D756-3075C1653993}"/>
              </a:ext>
            </a:extLst>
          </p:cNvPr>
          <p:cNvSpPr txBox="1"/>
          <p:nvPr/>
        </p:nvSpPr>
        <p:spPr>
          <a:xfrm>
            <a:off x="6864882" y="2248636"/>
            <a:ext cx="1112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</a:t>
            </a:r>
            <a:r>
              <a:rPr lang="en-US" altLang="zh-TW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A61368-DE85-162F-4481-BCFBF1D6877B}"/>
              </a:ext>
            </a:extLst>
          </p:cNvPr>
          <p:cNvSpPr/>
          <p:nvPr/>
        </p:nvSpPr>
        <p:spPr>
          <a:xfrm>
            <a:off x="4918146" y="3470324"/>
            <a:ext cx="1699218" cy="235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50A9C8-6E0E-7358-D8C8-9794B89B1C99}"/>
              </a:ext>
            </a:extLst>
          </p:cNvPr>
          <p:cNvSpPr txBox="1"/>
          <p:nvPr/>
        </p:nvSpPr>
        <p:spPr>
          <a:xfrm>
            <a:off x="7106037" y="3393082"/>
            <a:ext cx="1112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年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6DDFDAAE-E405-DD89-9BD3-F2D2A6CC3D55}"/>
              </a:ext>
            </a:extLst>
          </p:cNvPr>
          <p:cNvSpPr/>
          <p:nvPr/>
        </p:nvSpPr>
        <p:spPr>
          <a:xfrm>
            <a:off x="7264057" y="2756951"/>
            <a:ext cx="441580" cy="6075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C0674A1-BDDB-6734-F466-5B3CD447E9A5}"/>
              </a:ext>
            </a:extLst>
          </p:cNvPr>
          <p:cNvCxnSpPr>
            <a:cxnSpLocks/>
          </p:cNvCxnSpPr>
          <p:nvPr/>
        </p:nvCxnSpPr>
        <p:spPr>
          <a:xfrm flipH="1">
            <a:off x="6669327" y="3575128"/>
            <a:ext cx="391110" cy="314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086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47CCD6C-5254-43E1-0173-2911B876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69" y="908720"/>
            <a:ext cx="6716062" cy="556394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2943167-D2BF-58BE-B9BC-9543135E9B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6C4122-09B2-72A5-8502-5668696B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CBD31D0-FACE-C9DB-FEA5-35219E592A42}"/>
              </a:ext>
            </a:extLst>
          </p:cNvPr>
          <p:cNvCxnSpPr>
            <a:cxnSpLocks/>
          </p:cNvCxnSpPr>
          <p:nvPr/>
        </p:nvCxnSpPr>
        <p:spPr>
          <a:xfrm flipH="1">
            <a:off x="3359595" y="1988840"/>
            <a:ext cx="2004493" cy="5894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598CE77-BF54-5E9D-DE57-0A28DA98D4A0}"/>
              </a:ext>
            </a:extLst>
          </p:cNvPr>
          <p:cNvSpPr/>
          <p:nvPr/>
        </p:nvSpPr>
        <p:spPr>
          <a:xfrm>
            <a:off x="1476847" y="5234533"/>
            <a:ext cx="1645100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E89E2A4-C482-1F4F-2F57-92DBE7D0AC84}"/>
              </a:ext>
            </a:extLst>
          </p:cNvPr>
          <p:cNvSpPr txBox="1"/>
          <p:nvPr/>
        </p:nvSpPr>
        <p:spPr>
          <a:xfrm>
            <a:off x="4825334" y="3321579"/>
            <a:ext cx="2260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以年為單位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FBAEECAA-E539-2569-8F0B-31D7D5BF8E3A}"/>
              </a:ext>
            </a:extLst>
          </p:cNvPr>
          <p:cNvSpPr/>
          <p:nvPr/>
        </p:nvSpPr>
        <p:spPr>
          <a:xfrm>
            <a:off x="5572448" y="2191093"/>
            <a:ext cx="441580" cy="10651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C4C608-9C6D-41BD-7E3C-BE9FF67197DE}"/>
              </a:ext>
            </a:extLst>
          </p:cNvPr>
          <p:cNvSpPr/>
          <p:nvPr/>
        </p:nvSpPr>
        <p:spPr>
          <a:xfrm>
            <a:off x="1465824" y="2461984"/>
            <a:ext cx="1645100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D8E364-D93B-12EE-45C7-1A19C6FE53E9}"/>
              </a:ext>
            </a:extLst>
          </p:cNvPr>
          <p:cNvSpPr txBox="1"/>
          <p:nvPr/>
        </p:nvSpPr>
        <p:spPr>
          <a:xfrm>
            <a:off x="5399178" y="1656180"/>
            <a:ext cx="1112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或</a:t>
            </a:r>
            <a:endParaRPr lang="en-US" altLang="zh-TW" dirty="0">
              <a:highlight>
                <a:srgbClr val="FFFF00"/>
              </a:highlight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8AD3CD6-00F0-CE1D-BA5A-8D22D46E67F7}"/>
              </a:ext>
            </a:extLst>
          </p:cNvPr>
          <p:cNvCxnSpPr>
            <a:cxnSpLocks/>
          </p:cNvCxnSpPr>
          <p:nvPr/>
        </p:nvCxnSpPr>
        <p:spPr>
          <a:xfrm flipH="1">
            <a:off x="3126257" y="3756231"/>
            <a:ext cx="1877791" cy="16545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3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FEF6103-0B9F-DE87-4174-9247B7F4D891}"/>
              </a:ext>
            </a:extLst>
          </p:cNvPr>
          <p:cNvGrpSpPr/>
          <p:nvPr/>
        </p:nvGrpSpPr>
        <p:grpSpPr>
          <a:xfrm>
            <a:off x="1100816" y="1053883"/>
            <a:ext cx="7697492" cy="5615478"/>
            <a:chOff x="457201" y="1053882"/>
            <a:chExt cx="8341107" cy="6688537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3F47242A-DE68-F1E4-9FBF-6FCEE2649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870" y="1844824"/>
              <a:ext cx="8283438" cy="5897595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004B9127-CF54-C056-48DD-FE1CDC611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1" y="1053882"/>
              <a:ext cx="8340304" cy="1334768"/>
            </a:xfrm>
            <a:prstGeom prst="rect">
              <a:avLst/>
            </a:prstGeom>
          </p:spPr>
        </p:pic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6C65E4-419F-AA5E-295A-D71526A57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78199" y="6476221"/>
            <a:ext cx="979537" cy="366183"/>
          </a:xfrm>
        </p:spPr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04CD2BB7-2EFA-A61B-BC16-6B24BB0D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連接資料表 </a:t>
            </a:r>
            <a:r>
              <a:rPr lang="en-US" altLang="zh-TW" dirty="0" err="1"/>
              <a:t>v_mvou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FCCECA-F1B4-E284-22C9-3370DD785687}"/>
              </a:ext>
            </a:extLst>
          </p:cNvPr>
          <p:cNvSpPr/>
          <p:nvPr/>
        </p:nvSpPr>
        <p:spPr>
          <a:xfrm>
            <a:off x="7309380" y="6341924"/>
            <a:ext cx="681276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F67623-D6A3-B150-6D69-3845C45327D3}"/>
              </a:ext>
            </a:extLst>
          </p:cNvPr>
          <p:cNvSpPr txBox="1"/>
          <p:nvPr/>
        </p:nvSpPr>
        <p:spPr>
          <a:xfrm>
            <a:off x="7015743" y="4811007"/>
            <a:ext cx="1511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</a:t>
            </a:r>
            <a:r>
              <a:rPr lang="zh-TW" altLang="en-US">
                <a:highlight>
                  <a:srgbClr val="FFFF00"/>
                </a:highlight>
              </a:rPr>
              <a:t>擊 轉換料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ADF881E-AC68-AC20-0D61-C23C7DA0A43C}"/>
              </a:ext>
            </a:extLst>
          </p:cNvPr>
          <p:cNvCxnSpPr>
            <a:cxnSpLocks/>
          </p:cNvCxnSpPr>
          <p:nvPr/>
        </p:nvCxnSpPr>
        <p:spPr>
          <a:xfrm>
            <a:off x="7548537" y="5220655"/>
            <a:ext cx="101481" cy="990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357FD2-070F-2C20-2AB8-1F8E8669DA82}"/>
              </a:ext>
            </a:extLst>
          </p:cNvPr>
          <p:cNvSpPr txBox="1"/>
          <p:nvPr/>
        </p:nvSpPr>
        <p:spPr>
          <a:xfrm>
            <a:off x="6798581" y="4811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9F8A3F-BBEA-37B8-5C02-D7176C3FA3E0}"/>
              </a:ext>
            </a:extLst>
          </p:cNvPr>
          <p:cNvSpPr/>
          <p:nvPr/>
        </p:nvSpPr>
        <p:spPr>
          <a:xfrm>
            <a:off x="1395774" y="4902897"/>
            <a:ext cx="3176226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6164F8B-2ED2-7A9A-F841-1647272FEC0A}"/>
              </a:ext>
            </a:extLst>
          </p:cNvPr>
          <p:cNvCxnSpPr>
            <a:cxnSpLocks/>
          </p:cNvCxnSpPr>
          <p:nvPr/>
        </p:nvCxnSpPr>
        <p:spPr>
          <a:xfrm flipH="1">
            <a:off x="2825945" y="4068888"/>
            <a:ext cx="301686" cy="671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4D64728-3A49-36E8-EEE0-6E94AE3D9169}"/>
              </a:ext>
            </a:extLst>
          </p:cNvPr>
          <p:cNvSpPr txBox="1"/>
          <p:nvPr/>
        </p:nvSpPr>
        <p:spPr>
          <a:xfrm>
            <a:off x="2745561" y="3620852"/>
            <a:ext cx="292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所需資料表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DA94B74-5432-CBF3-8A7D-1434077A6D3B}"/>
              </a:ext>
            </a:extLst>
          </p:cNvPr>
          <p:cNvSpPr txBox="1"/>
          <p:nvPr/>
        </p:nvSpPr>
        <p:spPr>
          <a:xfrm>
            <a:off x="2531075" y="36357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73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19DD0C1-7C0E-6550-025F-C64FE8FC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11" y="1928603"/>
            <a:ext cx="6649378" cy="300079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EA04341-D165-4C9D-991E-3A5963D26A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D58E515-8BE8-51D1-E31E-ADC0BC79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42A0CFD-749A-ADB4-BFEE-AF14DE25F8C1}"/>
              </a:ext>
            </a:extLst>
          </p:cNvPr>
          <p:cNvCxnSpPr>
            <a:cxnSpLocks/>
          </p:cNvCxnSpPr>
          <p:nvPr/>
        </p:nvCxnSpPr>
        <p:spPr>
          <a:xfrm flipH="1">
            <a:off x="3864730" y="3090210"/>
            <a:ext cx="1546460" cy="1584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42B4C072-C3C8-593A-3F1F-158AEBD283D7}"/>
              </a:ext>
            </a:extLst>
          </p:cNvPr>
          <p:cNvSpPr txBox="1"/>
          <p:nvPr/>
        </p:nvSpPr>
        <p:spPr>
          <a:xfrm>
            <a:off x="5901299" y="2486125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年初至今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9128F73-E897-DD98-68DD-EF4B6B309C39}"/>
              </a:ext>
            </a:extLst>
          </p:cNvPr>
          <p:cNvSpPr txBox="1"/>
          <p:nvPr/>
        </p:nvSpPr>
        <p:spPr>
          <a:xfrm>
            <a:off x="5599613" y="2486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D915F2-CB16-C034-2259-F2567E7DE6EA}"/>
              </a:ext>
            </a:extLst>
          </p:cNvPr>
          <p:cNvSpPr/>
          <p:nvPr/>
        </p:nvSpPr>
        <p:spPr>
          <a:xfrm>
            <a:off x="6193939" y="4371875"/>
            <a:ext cx="744649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CB0637-EE19-B8E5-B0C3-B9DE0FF86393}"/>
              </a:ext>
            </a:extLst>
          </p:cNvPr>
          <p:cNvSpPr txBox="1"/>
          <p:nvPr/>
        </p:nvSpPr>
        <p:spPr>
          <a:xfrm>
            <a:off x="6795818" y="3417466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7616470-25B1-0F32-CA84-8A30A6603BDB}"/>
              </a:ext>
            </a:extLst>
          </p:cNvPr>
          <p:cNvCxnSpPr>
            <a:cxnSpLocks/>
          </p:cNvCxnSpPr>
          <p:nvPr/>
        </p:nvCxnSpPr>
        <p:spPr>
          <a:xfrm flipH="1">
            <a:off x="6492209" y="3861048"/>
            <a:ext cx="641251" cy="428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86EB491-573F-D176-F58C-42239ED1761A}"/>
              </a:ext>
            </a:extLst>
          </p:cNvPr>
          <p:cNvSpPr txBox="1"/>
          <p:nvPr/>
        </p:nvSpPr>
        <p:spPr>
          <a:xfrm>
            <a:off x="6636902" y="3408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A01A82-4F90-D1CA-514B-227DF391F060}"/>
              </a:ext>
            </a:extLst>
          </p:cNvPr>
          <p:cNvSpPr/>
          <p:nvPr/>
        </p:nvSpPr>
        <p:spPr>
          <a:xfrm>
            <a:off x="3198139" y="4707004"/>
            <a:ext cx="1684196" cy="222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72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7D01D3-4D12-D8C9-921A-F5E2BF4D4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221FFA-B34C-E01C-9A77-68F3AAD1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ighlight>
                  <a:srgbClr val="FFFF00"/>
                </a:highlight>
              </a:rPr>
              <a:t>合併 機台及參數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6F1746-7F4C-A46E-2D5F-1F89C1932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8" y="1514208"/>
            <a:ext cx="8945223" cy="382958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17459F6-61B5-A067-5BD0-A40373966821}"/>
              </a:ext>
            </a:extLst>
          </p:cNvPr>
          <p:cNvSpPr/>
          <p:nvPr/>
        </p:nvSpPr>
        <p:spPr>
          <a:xfrm>
            <a:off x="3419872" y="1478641"/>
            <a:ext cx="3744416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0EDDB6-697A-B8AB-8A97-2F629866B79F}"/>
              </a:ext>
            </a:extLst>
          </p:cNvPr>
          <p:cNvSpPr/>
          <p:nvPr/>
        </p:nvSpPr>
        <p:spPr>
          <a:xfrm>
            <a:off x="6585281" y="4453997"/>
            <a:ext cx="744649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9C008F-E31A-FC61-B54D-29F740D22E34}"/>
              </a:ext>
            </a:extLst>
          </p:cNvPr>
          <p:cNvSpPr txBox="1"/>
          <p:nvPr/>
        </p:nvSpPr>
        <p:spPr>
          <a:xfrm>
            <a:off x="7498832" y="3993913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E08A2E1-B346-D6E1-54B3-0E2D024558C8}"/>
              </a:ext>
            </a:extLst>
          </p:cNvPr>
          <p:cNvCxnSpPr>
            <a:cxnSpLocks/>
          </p:cNvCxnSpPr>
          <p:nvPr/>
        </p:nvCxnSpPr>
        <p:spPr>
          <a:xfrm flipH="1">
            <a:off x="7042574" y="4218982"/>
            <a:ext cx="456258" cy="144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81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8FF2A61-A980-4FD6-1A71-293E99D4A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F2D608E-0AD6-2C89-5605-02BB9AC7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ighlight>
                  <a:srgbClr val="FFFF00"/>
                </a:highlight>
              </a:rPr>
              <a:t>合併查詢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B43970-74AE-0908-9011-A0EB37244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4" y="1790471"/>
            <a:ext cx="7935432" cy="327705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A6E0098-A19A-D8F9-CE7A-251207307D41}"/>
              </a:ext>
            </a:extLst>
          </p:cNvPr>
          <p:cNvSpPr/>
          <p:nvPr/>
        </p:nvSpPr>
        <p:spPr>
          <a:xfrm>
            <a:off x="4610805" y="2160892"/>
            <a:ext cx="913551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1AE5980-96D2-F22A-92EC-FE04F9ACF34C}"/>
              </a:ext>
            </a:extLst>
          </p:cNvPr>
          <p:cNvSpPr txBox="1"/>
          <p:nvPr/>
        </p:nvSpPr>
        <p:spPr>
          <a:xfrm>
            <a:off x="5580112" y="1700808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合併查詢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22CBDAA-811A-6AE4-3D94-5404CF7ECAD0}"/>
              </a:ext>
            </a:extLst>
          </p:cNvPr>
          <p:cNvCxnSpPr>
            <a:cxnSpLocks/>
          </p:cNvCxnSpPr>
          <p:nvPr/>
        </p:nvCxnSpPr>
        <p:spPr>
          <a:xfrm flipH="1">
            <a:off x="5123854" y="1925877"/>
            <a:ext cx="456258" cy="144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02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339EA2-1B4D-121B-8EF1-4D503946F9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EE87FC1-06F3-0C04-BF09-6CD4996C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合併查詢需要一個絕對比較欄位值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64B29DB-2AFA-E26F-5C88-6000F957B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1080676"/>
            <a:ext cx="6048674" cy="544466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405F4D5-01AF-8E03-B604-1B28E9078EA3}"/>
              </a:ext>
            </a:extLst>
          </p:cNvPr>
          <p:cNvSpPr/>
          <p:nvPr/>
        </p:nvSpPr>
        <p:spPr>
          <a:xfrm>
            <a:off x="1691680" y="1842389"/>
            <a:ext cx="913551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D8E771-D2BF-AD20-AA43-C371FCC63670}"/>
              </a:ext>
            </a:extLst>
          </p:cNvPr>
          <p:cNvSpPr/>
          <p:nvPr/>
        </p:nvSpPr>
        <p:spPr>
          <a:xfrm>
            <a:off x="1691680" y="3429000"/>
            <a:ext cx="913551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0B4B5B1-6492-02B4-CEBE-91A6DF72E269}"/>
              </a:ext>
            </a:extLst>
          </p:cNvPr>
          <p:cNvCxnSpPr>
            <a:cxnSpLocks/>
          </p:cNvCxnSpPr>
          <p:nvPr/>
        </p:nvCxnSpPr>
        <p:spPr>
          <a:xfrm flipH="1" flipV="1">
            <a:off x="2399917" y="2204622"/>
            <a:ext cx="325119" cy="551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A546482-EA2F-0384-0EDD-D5B1C8C5C5EF}"/>
              </a:ext>
            </a:extLst>
          </p:cNvPr>
          <p:cNvCxnSpPr>
            <a:cxnSpLocks/>
          </p:cNvCxnSpPr>
          <p:nvPr/>
        </p:nvCxnSpPr>
        <p:spPr>
          <a:xfrm flipH="1">
            <a:off x="2220980" y="2928080"/>
            <a:ext cx="504056" cy="4835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D41EB8A-57FC-62B7-A69C-8704A162C2C5}"/>
              </a:ext>
            </a:extLst>
          </p:cNvPr>
          <p:cNvSpPr txBox="1"/>
          <p:nvPr/>
        </p:nvSpPr>
        <p:spPr>
          <a:xfrm>
            <a:off x="2148455" y="2652745"/>
            <a:ext cx="1866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highlight>
                  <a:srgbClr val="FFFF00"/>
                </a:highlight>
              </a:rPr>
              <a:t>合併查詢資料表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F371810-42A9-639E-776F-ED332080500D}"/>
              </a:ext>
            </a:extLst>
          </p:cNvPr>
          <p:cNvSpPr/>
          <p:nvPr/>
        </p:nvSpPr>
        <p:spPr>
          <a:xfrm>
            <a:off x="6300192" y="2145244"/>
            <a:ext cx="1080120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9CD8DC-4A87-1BB8-1E96-BDB0BD229D5E}"/>
              </a:ext>
            </a:extLst>
          </p:cNvPr>
          <p:cNvSpPr/>
          <p:nvPr/>
        </p:nvSpPr>
        <p:spPr>
          <a:xfrm>
            <a:off x="6516216" y="3757740"/>
            <a:ext cx="913551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3BF0EA8-3332-5889-4EA3-9B7ACFC7B6F3}"/>
              </a:ext>
            </a:extLst>
          </p:cNvPr>
          <p:cNvCxnSpPr>
            <a:cxnSpLocks/>
          </p:cNvCxnSpPr>
          <p:nvPr/>
        </p:nvCxnSpPr>
        <p:spPr>
          <a:xfrm flipH="1" flipV="1">
            <a:off x="6814958" y="2568537"/>
            <a:ext cx="325119" cy="551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CEFD404-5A84-F80B-9B04-3FF3A8A96E59}"/>
              </a:ext>
            </a:extLst>
          </p:cNvPr>
          <p:cNvCxnSpPr>
            <a:cxnSpLocks/>
          </p:cNvCxnSpPr>
          <p:nvPr/>
        </p:nvCxnSpPr>
        <p:spPr>
          <a:xfrm flipH="1">
            <a:off x="6636021" y="3291995"/>
            <a:ext cx="504056" cy="4835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9B61B50-340B-0FE5-55B5-7B8B4E703AAB}"/>
              </a:ext>
            </a:extLst>
          </p:cNvPr>
          <p:cNvSpPr txBox="1"/>
          <p:nvPr/>
        </p:nvSpPr>
        <p:spPr>
          <a:xfrm>
            <a:off x="5652120" y="3059668"/>
            <a:ext cx="316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合併查詢資料欄 機台 </a:t>
            </a:r>
            <a:r>
              <a:rPr lang="en-US" altLang="zh-TW" dirty="0">
                <a:highlight>
                  <a:srgbClr val="FFFF00"/>
                </a:highlight>
              </a:rPr>
              <a:t>&amp; </a:t>
            </a:r>
            <a:r>
              <a:rPr lang="zh-TW" altLang="en-US" dirty="0">
                <a:highlight>
                  <a:srgbClr val="FFFF00"/>
                </a:highlight>
              </a:rPr>
              <a:t>參數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4C0E6E-E779-FCA7-2360-CD009A9B2E3A}"/>
              </a:ext>
            </a:extLst>
          </p:cNvPr>
          <p:cNvSpPr/>
          <p:nvPr/>
        </p:nvSpPr>
        <p:spPr>
          <a:xfrm>
            <a:off x="6002050" y="6018428"/>
            <a:ext cx="744649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6DE15F8-1A62-A88A-868C-4333FD9461F6}"/>
              </a:ext>
            </a:extLst>
          </p:cNvPr>
          <p:cNvSpPr txBox="1"/>
          <p:nvPr/>
        </p:nvSpPr>
        <p:spPr>
          <a:xfrm>
            <a:off x="6603929" y="5064019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0657606-C3B1-F7DC-DC21-8626468E15E9}"/>
              </a:ext>
            </a:extLst>
          </p:cNvPr>
          <p:cNvCxnSpPr>
            <a:cxnSpLocks/>
          </p:cNvCxnSpPr>
          <p:nvPr/>
        </p:nvCxnSpPr>
        <p:spPr>
          <a:xfrm flipH="1">
            <a:off x="6300320" y="5507601"/>
            <a:ext cx="641251" cy="428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46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2FA2DDCC-353B-7AE9-12DD-4FE968D88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366" y="888022"/>
            <a:ext cx="3353268" cy="599736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B61E8C-3F75-2297-2594-7F8D94EEA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CDF77EF-07FD-1F13-C81D-72248340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合併查詢 </a:t>
            </a:r>
            <a:r>
              <a:rPr lang="en-US" altLang="zh-TW" dirty="0" err="1"/>
              <a:t>v_rtc_spec</a:t>
            </a:r>
            <a:r>
              <a:rPr lang="zh-TW" altLang="en-US" dirty="0"/>
              <a:t> 資料表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92A2A9-D4A9-0BE4-1C16-153D58001CCB}"/>
              </a:ext>
            </a:extLst>
          </p:cNvPr>
          <p:cNvSpPr/>
          <p:nvPr/>
        </p:nvSpPr>
        <p:spPr>
          <a:xfrm>
            <a:off x="3220101" y="4201249"/>
            <a:ext cx="2518371" cy="197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C6BFC29-1400-0FF4-C81A-25598560F5B6}"/>
              </a:ext>
            </a:extLst>
          </p:cNvPr>
          <p:cNvCxnSpPr>
            <a:cxnSpLocks/>
          </p:cNvCxnSpPr>
          <p:nvPr/>
        </p:nvCxnSpPr>
        <p:spPr>
          <a:xfrm flipH="1" flipV="1">
            <a:off x="5130038" y="2780198"/>
            <a:ext cx="776818" cy="5659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025C226-04B9-0556-A7F7-A7C54F4981B0}"/>
              </a:ext>
            </a:extLst>
          </p:cNvPr>
          <p:cNvCxnSpPr>
            <a:cxnSpLocks/>
          </p:cNvCxnSpPr>
          <p:nvPr/>
        </p:nvCxnSpPr>
        <p:spPr>
          <a:xfrm flipH="1">
            <a:off x="5113022" y="3522931"/>
            <a:ext cx="794888" cy="5659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7FF231-E915-EE76-78D9-DB55EA7BB4DC}"/>
              </a:ext>
            </a:extLst>
          </p:cNvPr>
          <p:cNvSpPr txBox="1"/>
          <p:nvPr/>
        </p:nvSpPr>
        <p:spPr>
          <a:xfrm>
            <a:off x="5907910" y="3252643"/>
            <a:ext cx="2120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合併查詢展開資料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7FD830-5F74-06D3-420C-03BAA2B9F448}"/>
              </a:ext>
            </a:extLst>
          </p:cNvPr>
          <p:cNvSpPr/>
          <p:nvPr/>
        </p:nvSpPr>
        <p:spPr>
          <a:xfrm>
            <a:off x="4511143" y="6362582"/>
            <a:ext cx="744649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518E5E-14C2-1C3C-738F-848DB7D96F45}"/>
              </a:ext>
            </a:extLst>
          </p:cNvPr>
          <p:cNvSpPr txBox="1"/>
          <p:nvPr/>
        </p:nvSpPr>
        <p:spPr>
          <a:xfrm>
            <a:off x="5113022" y="5408173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5D7DC5-FC93-A1BB-0D65-9B3B5039A169}"/>
              </a:ext>
            </a:extLst>
          </p:cNvPr>
          <p:cNvCxnSpPr>
            <a:cxnSpLocks/>
          </p:cNvCxnSpPr>
          <p:nvPr/>
        </p:nvCxnSpPr>
        <p:spPr>
          <a:xfrm flipH="1">
            <a:off x="4809413" y="5851755"/>
            <a:ext cx="641251" cy="428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53457E8-E37F-2A43-57F7-CBD4F3FBE9F5}"/>
              </a:ext>
            </a:extLst>
          </p:cNvPr>
          <p:cNvSpPr/>
          <p:nvPr/>
        </p:nvSpPr>
        <p:spPr>
          <a:xfrm>
            <a:off x="3242403" y="2409737"/>
            <a:ext cx="2518371" cy="197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73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9AECD6-32C0-42E7-FA2F-4687774CC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5EDEBCD-9A67-9126-CC26-13269E1F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合併查詢 </a:t>
            </a:r>
            <a:r>
              <a:rPr lang="en-US" altLang="zh-TW" dirty="0" err="1"/>
              <a:t>v_rtc_spec</a:t>
            </a:r>
            <a:r>
              <a:rPr lang="zh-TW" altLang="en-US" dirty="0"/>
              <a:t> 展開資料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8A91BD-B467-C350-01FA-C2683B906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5967"/>
            <a:ext cx="9144000" cy="352606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28A2B8D-C664-CB3C-C5D8-E85BDE2A1D21}"/>
              </a:ext>
            </a:extLst>
          </p:cNvPr>
          <p:cNvSpPr/>
          <p:nvPr/>
        </p:nvSpPr>
        <p:spPr>
          <a:xfrm>
            <a:off x="6012160" y="1916832"/>
            <a:ext cx="3024336" cy="3384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37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5D60EC6B-48A9-854F-9827-80E3C90B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0734"/>
            <a:ext cx="9144000" cy="444059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9220B8F-9B4E-5E53-8255-8E664E46C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848636-182D-6AF8-AB0F-2AA54942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匯入整合資料</a:t>
            </a:r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15B3D9A-15B1-0454-75F2-8D4862E7B1EB}"/>
              </a:ext>
            </a:extLst>
          </p:cNvPr>
          <p:cNvCxnSpPr>
            <a:cxnSpLocks/>
          </p:cNvCxnSpPr>
          <p:nvPr/>
        </p:nvCxnSpPr>
        <p:spPr>
          <a:xfrm flipH="1" flipV="1">
            <a:off x="1115616" y="2852936"/>
            <a:ext cx="1104877" cy="16761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F892600-BE47-4719-7964-FBD2D7001A40}"/>
              </a:ext>
            </a:extLst>
          </p:cNvPr>
          <p:cNvSpPr/>
          <p:nvPr/>
        </p:nvSpPr>
        <p:spPr>
          <a:xfrm>
            <a:off x="5659" y="2326358"/>
            <a:ext cx="1236133" cy="427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4B3A1A7-9878-A506-FEC9-DAFB9FDD2271}"/>
              </a:ext>
            </a:extLst>
          </p:cNvPr>
          <p:cNvSpPr txBox="1"/>
          <p:nvPr/>
        </p:nvSpPr>
        <p:spPr>
          <a:xfrm>
            <a:off x="1090472" y="4498864"/>
            <a:ext cx="191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關閉並套用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96005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334320-9C70-CF2F-E754-5EAEB0027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98D9494-D746-0B07-175D-E7BBC99F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v_mvou</a:t>
            </a:r>
            <a:r>
              <a:rPr lang="zh-TW" altLang="en-US" dirty="0"/>
              <a:t> 資料表 新增欄位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D392A1-87BE-3A5C-B804-7A4F5F3CAEF0}"/>
              </a:ext>
            </a:extLst>
          </p:cNvPr>
          <p:cNvSpPr txBox="1"/>
          <p:nvPr/>
        </p:nvSpPr>
        <p:spPr>
          <a:xfrm>
            <a:off x="971600" y="1232773"/>
            <a:ext cx="73448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v_mvou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v_rtc_data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要合併的資料表欄位必須相同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dirty="0" err="1"/>
              <a:t>v_mvou</a:t>
            </a:r>
            <a:r>
              <a:rPr lang="en-US" altLang="zh-TW" dirty="0"/>
              <a:t> </a:t>
            </a:r>
            <a:r>
              <a:rPr lang="zh-TW" altLang="en-US" dirty="0"/>
              <a:t>資料表 新增兩欄位</a:t>
            </a:r>
            <a:endParaRPr lang="en-US" altLang="zh-TW" dirty="0"/>
          </a:p>
          <a:p>
            <a:r>
              <a:rPr lang="en-US" dirty="0" err="1"/>
              <a:t>event_type</a:t>
            </a:r>
            <a:r>
              <a:rPr lang="en-US" dirty="0"/>
              <a:t> =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parameter =</a:t>
            </a:r>
            <a:r>
              <a:rPr lang="en-US" dirty="0"/>
              <a:t>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28507AF-B04B-AFDC-2028-D9B82BAF31BC}"/>
              </a:ext>
            </a:extLst>
          </p:cNvPr>
          <p:cNvSpPr txBox="1"/>
          <p:nvPr/>
        </p:nvSpPr>
        <p:spPr>
          <a:xfrm>
            <a:off x="971600" y="2690336"/>
            <a:ext cx="7552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欄位相同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v_mvou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v_rtc_data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合併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AA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‘v_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mvou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v_rtc_data</a:t>
            </a:r>
            <a:r>
              <a:rPr lang="zh-TW" alt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(2)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70B1D7F-4A87-F23A-9260-E7DB06878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92" y="1285889"/>
            <a:ext cx="1457528" cy="52013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2036D47-8BBA-2C9D-FBE3-C838F4D73B36}"/>
              </a:ext>
            </a:extLst>
          </p:cNvPr>
          <p:cNvSpPr/>
          <p:nvPr/>
        </p:nvSpPr>
        <p:spPr>
          <a:xfrm>
            <a:off x="7287987" y="1700808"/>
            <a:ext cx="1236133" cy="248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F110DA-BE82-2F70-C656-85729FE0DD1C}"/>
              </a:ext>
            </a:extLst>
          </p:cNvPr>
          <p:cNvSpPr/>
          <p:nvPr/>
        </p:nvSpPr>
        <p:spPr>
          <a:xfrm>
            <a:off x="7287987" y="2393986"/>
            <a:ext cx="1236133" cy="248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138EA0-2465-B807-0238-63B7771AA763}"/>
              </a:ext>
            </a:extLst>
          </p:cNvPr>
          <p:cNvSpPr/>
          <p:nvPr/>
        </p:nvSpPr>
        <p:spPr>
          <a:xfrm>
            <a:off x="7287987" y="4447364"/>
            <a:ext cx="1236133" cy="248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5B0A42-7B4A-550F-8DE1-7796FB5AB410}"/>
              </a:ext>
            </a:extLst>
          </p:cNvPr>
          <p:cNvSpPr/>
          <p:nvPr/>
        </p:nvSpPr>
        <p:spPr>
          <a:xfrm>
            <a:off x="7287987" y="5140542"/>
            <a:ext cx="1236133" cy="248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394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0B87BC5-00D4-6DA6-9DA6-6E8842CC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787" y="909286"/>
            <a:ext cx="3410426" cy="503942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BB5EB20-B629-1F4F-5BE5-54C25CF90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CD07DBF-59DF-764B-2ACD-777EEFDC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資料行</a:t>
            </a:r>
            <a:endParaRPr 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1727856-6466-DDCD-CB4D-A5AF9F2AC38C}"/>
              </a:ext>
            </a:extLst>
          </p:cNvPr>
          <p:cNvCxnSpPr>
            <a:cxnSpLocks/>
          </p:cNvCxnSpPr>
          <p:nvPr/>
        </p:nvCxnSpPr>
        <p:spPr>
          <a:xfrm flipV="1">
            <a:off x="3597315" y="3412816"/>
            <a:ext cx="1080120" cy="1013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B4F4ABF-43FD-BD0A-1FD7-531FE309B170}"/>
              </a:ext>
            </a:extLst>
          </p:cNvPr>
          <p:cNvSpPr/>
          <p:nvPr/>
        </p:nvSpPr>
        <p:spPr>
          <a:xfrm>
            <a:off x="4543728" y="3086520"/>
            <a:ext cx="1768591" cy="297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1ACD67-C646-754B-B198-5792A342ACF7}"/>
              </a:ext>
            </a:extLst>
          </p:cNvPr>
          <p:cNvSpPr txBox="1"/>
          <p:nvPr/>
        </p:nvSpPr>
        <p:spPr>
          <a:xfrm>
            <a:off x="2741491" y="4558836"/>
            <a:ext cx="2295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點右鍵 選新增資料行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951136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8F2ED6-BB6A-8B16-69D0-0AC81D5B85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FE6FF63-9572-5F9C-7CF7-793DD0CC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視需求新增 資料行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860A40-4590-58AD-E2D7-D7785C42B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" r="22031" b="7317"/>
          <a:stretch/>
        </p:blipFill>
        <p:spPr>
          <a:xfrm>
            <a:off x="-7937" y="1170435"/>
            <a:ext cx="2638793" cy="3620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A62228-60B6-94B0-43F0-61B5A8CC4F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55206" b="-2703"/>
          <a:stretch/>
        </p:blipFill>
        <p:spPr>
          <a:xfrm>
            <a:off x="-19193" y="2407547"/>
            <a:ext cx="2517643" cy="362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5A97535-DC3C-CDA2-EF9F-AA711CC00E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-7938" y="3089531"/>
            <a:ext cx="2638793" cy="362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9078026-291C-AB1D-F701-4133D8D00908}"/>
              </a:ext>
            </a:extLst>
          </p:cNvPr>
          <p:cNvSpPr txBox="1"/>
          <p:nvPr/>
        </p:nvSpPr>
        <p:spPr>
          <a:xfrm>
            <a:off x="4930492" y="1170435"/>
            <a:ext cx="396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公司計算為 </a:t>
            </a:r>
            <a:r>
              <a:rPr lang="en-US" altLang="zh-TW" dirty="0">
                <a:highlight>
                  <a:srgbClr val="FFFF00"/>
                </a:highlight>
              </a:rPr>
              <a:t>07:00:00 </a:t>
            </a:r>
            <a:r>
              <a:rPr lang="zh-TW" altLang="en-US" dirty="0">
                <a:highlight>
                  <a:srgbClr val="FFFF00"/>
                </a:highlight>
              </a:rPr>
              <a:t>至 隔天 </a:t>
            </a:r>
            <a:r>
              <a:rPr lang="en-US" altLang="zh-TW" dirty="0">
                <a:highlight>
                  <a:srgbClr val="FFFF00"/>
                </a:highlight>
              </a:rPr>
              <a:t>07:00:00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15688D7-8BAB-F059-E025-CE34B65F44D3}"/>
              </a:ext>
            </a:extLst>
          </p:cNvPr>
          <p:cNvSpPr txBox="1"/>
          <p:nvPr/>
        </p:nvSpPr>
        <p:spPr>
          <a:xfrm>
            <a:off x="4861568" y="2407547"/>
            <a:ext cx="396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月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8F6B8BC-56A6-8C22-83CF-F61E23239697}"/>
              </a:ext>
            </a:extLst>
          </p:cNvPr>
          <p:cNvSpPr txBox="1"/>
          <p:nvPr/>
        </p:nvSpPr>
        <p:spPr>
          <a:xfrm>
            <a:off x="4897390" y="3083645"/>
            <a:ext cx="396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年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C2F389B-E911-FCC7-322B-419EF1803B11}"/>
              </a:ext>
            </a:extLst>
          </p:cNvPr>
          <p:cNvSpPr txBox="1"/>
          <p:nvPr/>
        </p:nvSpPr>
        <p:spPr>
          <a:xfrm>
            <a:off x="4932040" y="4867900"/>
            <a:ext cx="396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計算 </a:t>
            </a:r>
            <a:r>
              <a:rPr lang="en-US" altLang="zh-TW" dirty="0" err="1">
                <a:highlight>
                  <a:srgbClr val="FFFF00"/>
                </a:highlight>
              </a:rPr>
              <a:t>particel</a:t>
            </a:r>
            <a:r>
              <a:rPr lang="en-US" altLang="zh-TW" dirty="0">
                <a:highlight>
                  <a:srgbClr val="FFFF00"/>
                </a:highlight>
              </a:rPr>
              <a:t> rate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標題 2">
            <a:extLst>
              <a:ext uri="{FF2B5EF4-FFF2-40B4-BE49-F238E27FC236}">
                <a16:creationId xmlns:a16="http://schemas.microsoft.com/office/drawing/2014/main" id="{44B873A4-B5D3-2392-55BB-8079456AB5CE}"/>
              </a:ext>
            </a:extLst>
          </p:cNvPr>
          <p:cNvSpPr txBox="1">
            <a:spLocks/>
          </p:cNvSpPr>
          <p:nvPr/>
        </p:nvSpPr>
        <p:spPr>
          <a:xfrm>
            <a:off x="323528" y="3785715"/>
            <a:ext cx="8229600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rgbClr val="D006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zh-TW" altLang="en-US" dirty="0"/>
              <a:t>視需求新增 量值</a:t>
            </a:r>
            <a:endParaRPr kumimoji="0" 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E669BA6-0AC9-3247-E85D-124A366EF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95863"/>
            <a:ext cx="9144000" cy="36060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AEE589D-8328-8065-0DDB-3FF9E6589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4828826"/>
            <a:ext cx="3524742" cy="295316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9F7D122C-4A85-4532-CE90-DF53D131F9BF}"/>
              </a:ext>
            </a:extLst>
          </p:cNvPr>
          <p:cNvSpPr txBox="1"/>
          <p:nvPr/>
        </p:nvSpPr>
        <p:spPr>
          <a:xfrm>
            <a:off x="4861568" y="2006892"/>
            <a:ext cx="396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</a:t>
            </a:r>
            <a:r>
              <a:rPr lang="en-US" altLang="zh-TW" dirty="0">
                <a:highlight>
                  <a:srgbClr val="FFFF00"/>
                </a:highlight>
              </a:rPr>
              <a:t>Quarter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8951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67419BD-9E42-E6F4-C9D0-F55B62D9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833"/>
            <a:ext cx="9144000" cy="292833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52C8F2-2EFB-3A5C-51F1-1C8E646F71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84F66A-8033-AC95-38B2-BF96534B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選擇資料欄位</a:t>
            </a:r>
            <a:endParaRPr 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D2F8972-4BF3-0F7C-F8B8-2E257426D3FF}"/>
              </a:ext>
            </a:extLst>
          </p:cNvPr>
          <p:cNvCxnSpPr>
            <a:cxnSpLocks/>
          </p:cNvCxnSpPr>
          <p:nvPr/>
        </p:nvCxnSpPr>
        <p:spPr>
          <a:xfrm flipV="1">
            <a:off x="3354286" y="2780928"/>
            <a:ext cx="209602" cy="1027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4A5CFF9-412D-BB6D-AD6D-80B5F8ECE314}"/>
              </a:ext>
            </a:extLst>
          </p:cNvPr>
          <p:cNvSpPr/>
          <p:nvPr/>
        </p:nvSpPr>
        <p:spPr>
          <a:xfrm>
            <a:off x="3337872" y="2137634"/>
            <a:ext cx="442040" cy="571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B1304E-25C1-A80E-4ECC-58272634E5D0}"/>
              </a:ext>
            </a:extLst>
          </p:cNvPr>
          <p:cNvSpPr txBox="1"/>
          <p:nvPr/>
        </p:nvSpPr>
        <p:spPr>
          <a:xfrm>
            <a:off x="2655480" y="3808532"/>
            <a:ext cx="198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選擇資料行</a:t>
            </a:r>
            <a:endParaRPr lang="en-US" altLang="zh-TW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547716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4E74EAC-E276-BADB-BA2D-9213B624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42" y="1219179"/>
            <a:ext cx="7278116" cy="530616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72EA8E-59C3-9DAC-3A51-7F6ACF488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ED05AC4-AE66-2FF1-49BD-1CAC5238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組建視覺效果交叉分析篩選器格式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AE3447-05E6-C7F0-3696-679A88E70DD9}"/>
              </a:ext>
            </a:extLst>
          </p:cNvPr>
          <p:cNvSpPr/>
          <p:nvPr/>
        </p:nvSpPr>
        <p:spPr>
          <a:xfrm>
            <a:off x="6792023" y="5364885"/>
            <a:ext cx="1274487" cy="219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5CD29E-3A2B-24C3-7A8E-3704C01E7032}"/>
              </a:ext>
            </a:extLst>
          </p:cNvPr>
          <p:cNvSpPr/>
          <p:nvPr/>
        </p:nvSpPr>
        <p:spPr>
          <a:xfrm>
            <a:off x="5386741" y="3243498"/>
            <a:ext cx="31241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ACBFEE-243D-3AEB-599C-DC3D80FB6D1E}"/>
              </a:ext>
            </a:extLst>
          </p:cNvPr>
          <p:cNvSpPr/>
          <p:nvPr/>
        </p:nvSpPr>
        <p:spPr>
          <a:xfrm>
            <a:off x="1259632" y="4797152"/>
            <a:ext cx="1676990" cy="1671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8783738-DBB2-133A-6A5C-1D1D2F381BDC}"/>
              </a:ext>
            </a:extLst>
          </p:cNvPr>
          <p:cNvCxnSpPr>
            <a:cxnSpLocks/>
          </p:cNvCxnSpPr>
          <p:nvPr/>
        </p:nvCxnSpPr>
        <p:spPr>
          <a:xfrm>
            <a:off x="1578598" y="1354648"/>
            <a:ext cx="545130" cy="2871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BD3826-2980-77B8-97F0-8029B07C5487}"/>
              </a:ext>
            </a:extLst>
          </p:cNvPr>
          <p:cNvSpPr txBox="1"/>
          <p:nvPr/>
        </p:nvSpPr>
        <p:spPr>
          <a:xfrm>
            <a:off x="992406" y="921920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年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73F32E2-3930-E5EA-F00A-2D744971EAC9}"/>
              </a:ext>
            </a:extLst>
          </p:cNvPr>
          <p:cNvCxnSpPr>
            <a:cxnSpLocks/>
          </p:cNvCxnSpPr>
          <p:nvPr/>
        </p:nvCxnSpPr>
        <p:spPr>
          <a:xfrm>
            <a:off x="1835696" y="1300330"/>
            <a:ext cx="3528392" cy="19846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8ED6508-7DDB-83AC-657C-016E254B0883}"/>
              </a:ext>
            </a:extLst>
          </p:cNvPr>
          <p:cNvCxnSpPr>
            <a:cxnSpLocks/>
          </p:cNvCxnSpPr>
          <p:nvPr/>
        </p:nvCxnSpPr>
        <p:spPr>
          <a:xfrm>
            <a:off x="1655676" y="1318938"/>
            <a:ext cx="3204356" cy="319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20C0056-0F96-6B64-D5C1-6D25CEB23B05}"/>
              </a:ext>
            </a:extLst>
          </p:cNvPr>
          <p:cNvSpPr/>
          <p:nvPr/>
        </p:nvSpPr>
        <p:spPr>
          <a:xfrm>
            <a:off x="4865210" y="4695599"/>
            <a:ext cx="1578998" cy="221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0109ACA-9AD6-1689-7B4C-DB717102568F}"/>
              </a:ext>
            </a:extLst>
          </p:cNvPr>
          <p:cNvCxnSpPr>
            <a:cxnSpLocks/>
          </p:cNvCxnSpPr>
          <p:nvPr/>
        </p:nvCxnSpPr>
        <p:spPr>
          <a:xfrm>
            <a:off x="6012160" y="5013176"/>
            <a:ext cx="720080" cy="4616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92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4311B351-208F-8E94-E97E-99FA66801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79" y="1497684"/>
            <a:ext cx="7287642" cy="531569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25BD81-5207-13DA-F540-07903BA3EC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8132" y="5844429"/>
            <a:ext cx="979537" cy="366183"/>
          </a:xfrm>
        </p:spPr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8C99FF7-E755-59F9-4A7C-4524843B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設定視覺效果格式</a:t>
            </a:r>
            <a:endParaRPr lang="en-US" dirty="0"/>
          </a:p>
        </p:txBody>
      </p:sp>
      <p:sp>
        <p:nvSpPr>
          <p:cNvPr id="8" name="投影片編號版面配置區 1">
            <a:extLst>
              <a:ext uri="{FF2B5EF4-FFF2-40B4-BE49-F238E27FC236}">
                <a16:creationId xmlns:a16="http://schemas.microsoft.com/office/drawing/2014/main" id="{9F8C1ED5-3ED4-5AD1-846B-C87C17A72D28}"/>
              </a:ext>
            </a:extLst>
          </p:cNvPr>
          <p:cNvSpPr txBox="1">
            <a:spLocks/>
          </p:cNvSpPr>
          <p:nvPr/>
        </p:nvSpPr>
        <p:spPr>
          <a:xfrm>
            <a:off x="12869" y="6345872"/>
            <a:ext cx="97953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5E3F31-4D94-6E01-9523-29266FA78212}"/>
              </a:ext>
            </a:extLst>
          </p:cNvPr>
          <p:cNvSpPr/>
          <p:nvPr/>
        </p:nvSpPr>
        <p:spPr>
          <a:xfrm>
            <a:off x="5441926" y="1952245"/>
            <a:ext cx="407976" cy="40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8E6F10-0CA5-997C-C135-AF84213C8A5E}"/>
              </a:ext>
            </a:extLst>
          </p:cNvPr>
          <p:cNvSpPr/>
          <p:nvPr/>
        </p:nvSpPr>
        <p:spPr>
          <a:xfrm>
            <a:off x="1226180" y="5085184"/>
            <a:ext cx="1617628" cy="1626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DF7051C-9B4F-9D6D-C71F-903880AC612B}"/>
              </a:ext>
            </a:extLst>
          </p:cNvPr>
          <p:cNvCxnSpPr>
            <a:cxnSpLocks/>
          </p:cNvCxnSpPr>
          <p:nvPr/>
        </p:nvCxnSpPr>
        <p:spPr>
          <a:xfrm>
            <a:off x="2327749" y="1952245"/>
            <a:ext cx="0" cy="2844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44C094-2255-B204-A1A7-0DE3F993899C}"/>
              </a:ext>
            </a:extLst>
          </p:cNvPr>
          <p:cNvSpPr txBox="1"/>
          <p:nvPr/>
        </p:nvSpPr>
        <p:spPr>
          <a:xfrm>
            <a:off x="375742" y="1084321"/>
            <a:ext cx="2571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視覺效果樣式之間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2479FB2-7623-C7BD-FC00-BC05BD2DAA19}"/>
              </a:ext>
            </a:extLst>
          </p:cNvPr>
          <p:cNvCxnSpPr>
            <a:cxnSpLocks/>
          </p:cNvCxnSpPr>
          <p:nvPr/>
        </p:nvCxnSpPr>
        <p:spPr>
          <a:xfrm>
            <a:off x="2643988" y="1707426"/>
            <a:ext cx="2711861" cy="382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9E0054B-8FAB-A77E-7C74-AC4111D58AEB}"/>
              </a:ext>
            </a:extLst>
          </p:cNvPr>
          <p:cNvCxnSpPr>
            <a:cxnSpLocks/>
          </p:cNvCxnSpPr>
          <p:nvPr/>
        </p:nvCxnSpPr>
        <p:spPr>
          <a:xfrm>
            <a:off x="2643988" y="1952245"/>
            <a:ext cx="2123534" cy="2153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3A68C07-C5D8-DECF-7D86-C2880DD823AB}"/>
              </a:ext>
            </a:extLst>
          </p:cNvPr>
          <p:cNvSpPr/>
          <p:nvPr/>
        </p:nvSpPr>
        <p:spPr>
          <a:xfrm>
            <a:off x="4881853" y="3668116"/>
            <a:ext cx="1495753" cy="2232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120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2D61AAF-11FF-CE61-790E-DDCF414BF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58" y="1368518"/>
            <a:ext cx="7411484" cy="537285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6E0042-8786-5C92-92CE-21B08DD5E2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EC17DAD-F939-5ABF-8DCA-55595F79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設定視覺效果格式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D14187-01B3-91E3-2408-A0ACF1B1EDD6}"/>
              </a:ext>
            </a:extLst>
          </p:cNvPr>
          <p:cNvSpPr/>
          <p:nvPr/>
        </p:nvSpPr>
        <p:spPr>
          <a:xfrm>
            <a:off x="5493219" y="1872242"/>
            <a:ext cx="407976" cy="40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256498-F8C8-1A01-E7EB-C1A1A4E3E72C}"/>
              </a:ext>
            </a:extLst>
          </p:cNvPr>
          <p:cNvSpPr/>
          <p:nvPr/>
        </p:nvSpPr>
        <p:spPr>
          <a:xfrm>
            <a:off x="1262872" y="5016017"/>
            <a:ext cx="1652943" cy="1653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62968CB-A9B9-4E37-AAC9-BD4C17132EA8}"/>
              </a:ext>
            </a:extLst>
          </p:cNvPr>
          <p:cNvCxnSpPr>
            <a:cxnSpLocks/>
          </p:cNvCxnSpPr>
          <p:nvPr/>
        </p:nvCxnSpPr>
        <p:spPr>
          <a:xfrm>
            <a:off x="1578598" y="1493794"/>
            <a:ext cx="473122" cy="3331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4ABFA7-FB2E-D8D3-A1A0-462BC439EA04}"/>
              </a:ext>
            </a:extLst>
          </p:cNvPr>
          <p:cNvSpPr txBox="1"/>
          <p:nvPr/>
        </p:nvSpPr>
        <p:spPr>
          <a:xfrm>
            <a:off x="395536" y="980728"/>
            <a:ext cx="3003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視覺效果樣式垂直清單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3B7471B-2DD4-E503-9F14-0C319B4205B2}"/>
              </a:ext>
            </a:extLst>
          </p:cNvPr>
          <p:cNvCxnSpPr>
            <a:cxnSpLocks/>
          </p:cNvCxnSpPr>
          <p:nvPr/>
        </p:nvCxnSpPr>
        <p:spPr>
          <a:xfrm>
            <a:off x="1835696" y="1439476"/>
            <a:ext cx="3528392" cy="62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5DEB7BC-7137-C2DC-D08B-844F6CE9AEFE}"/>
              </a:ext>
            </a:extLst>
          </p:cNvPr>
          <p:cNvCxnSpPr>
            <a:cxnSpLocks/>
          </p:cNvCxnSpPr>
          <p:nvPr/>
        </p:nvCxnSpPr>
        <p:spPr>
          <a:xfrm>
            <a:off x="1655676" y="1458084"/>
            <a:ext cx="3329712" cy="2907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DE7DEDE-033C-2F2B-B6EB-94FD058BA396}"/>
              </a:ext>
            </a:extLst>
          </p:cNvPr>
          <p:cNvSpPr/>
          <p:nvPr/>
        </p:nvSpPr>
        <p:spPr>
          <a:xfrm>
            <a:off x="4985388" y="4430893"/>
            <a:ext cx="144016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763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7F8F8E9-E848-9021-985A-3DE4C3D6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47" y="1482834"/>
            <a:ext cx="7201905" cy="525853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226735-D97A-9E68-D2C8-5DDC787A5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BC70308-4673-0442-762D-B936298F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組建視覺效果交叉分析篩選器格式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5AF9AC-1FD4-59D5-D0F5-87405507CCAB}"/>
              </a:ext>
            </a:extLst>
          </p:cNvPr>
          <p:cNvSpPr/>
          <p:nvPr/>
        </p:nvSpPr>
        <p:spPr>
          <a:xfrm>
            <a:off x="6626928" y="4013908"/>
            <a:ext cx="149992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870AA0-07A5-AB5D-B430-439293D6A618}"/>
              </a:ext>
            </a:extLst>
          </p:cNvPr>
          <p:cNvSpPr/>
          <p:nvPr/>
        </p:nvSpPr>
        <p:spPr>
          <a:xfrm>
            <a:off x="5308058" y="3557245"/>
            <a:ext cx="31241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AA72D1-D5B0-9676-55B0-A2301AE15EFB}"/>
              </a:ext>
            </a:extLst>
          </p:cNvPr>
          <p:cNvSpPr/>
          <p:nvPr/>
        </p:nvSpPr>
        <p:spPr>
          <a:xfrm>
            <a:off x="1165599" y="3904130"/>
            <a:ext cx="1610021" cy="2861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9B8D5D-83A4-F491-F274-F77413E0A923}"/>
              </a:ext>
            </a:extLst>
          </p:cNvPr>
          <p:cNvCxnSpPr>
            <a:cxnSpLocks/>
          </p:cNvCxnSpPr>
          <p:nvPr/>
        </p:nvCxnSpPr>
        <p:spPr>
          <a:xfrm>
            <a:off x="1578598" y="1493794"/>
            <a:ext cx="169112" cy="22074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5FF1896-08EF-A686-660D-3F341BDA9818}"/>
              </a:ext>
            </a:extLst>
          </p:cNvPr>
          <p:cNvSpPr txBox="1"/>
          <p:nvPr/>
        </p:nvSpPr>
        <p:spPr>
          <a:xfrm>
            <a:off x="992406" y="1061066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月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BFE2CC4-692F-B2EB-6CEC-57E75EE32A62}"/>
              </a:ext>
            </a:extLst>
          </p:cNvPr>
          <p:cNvCxnSpPr>
            <a:cxnSpLocks/>
          </p:cNvCxnSpPr>
          <p:nvPr/>
        </p:nvCxnSpPr>
        <p:spPr>
          <a:xfrm>
            <a:off x="1835696" y="1439476"/>
            <a:ext cx="3384376" cy="2195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7805662-34F9-606E-B52A-E5F96E27F3A4}"/>
              </a:ext>
            </a:extLst>
          </p:cNvPr>
          <p:cNvCxnSpPr>
            <a:cxnSpLocks/>
          </p:cNvCxnSpPr>
          <p:nvPr/>
        </p:nvCxnSpPr>
        <p:spPr>
          <a:xfrm>
            <a:off x="1655676" y="1458084"/>
            <a:ext cx="3276364" cy="3367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DC96FE7-41BD-59CF-E08E-E5F3E92F01F4}"/>
              </a:ext>
            </a:extLst>
          </p:cNvPr>
          <p:cNvSpPr/>
          <p:nvPr/>
        </p:nvSpPr>
        <p:spPr>
          <a:xfrm>
            <a:off x="4779558" y="4969534"/>
            <a:ext cx="1610021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B059F37-913E-74FF-D86E-7CC9C9106207}"/>
              </a:ext>
            </a:extLst>
          </p:cNvPr>
          <p:cNvCxnSpPr>
            <a:cxnSpLocks/>
          </p:cNvCxnSpPr>
          <p:nvPr/>
        </p:nvCxnSpPr>
        <p:spPr>
          <a:xfrm flipV="1">
            <a:off x="6326040" y="4419391"/>
            <a:ext cx="346992" cy="406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264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56F2853-28FC-E710-1592-07D7080E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00" y="1545874"/>
            <a:ext cx="7344800" cy="411537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226735-D97A-9E68-D2C8-5DDC787A5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BC70308-4673-0442-762D-B936298F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組建視覺效果交叉分析篩選器格式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5AF9AC-1FD4-59D5-D0F5-87405507CCAB}"/>
              </a:ext>
            </a:extLst>
          </p:cNvPr>
          <p:cNvSpPr/>
          <p:nvPr/>
        </p:nvSpPr>
        <p:spPr>
          <a:xfrm>
            <a:off x="6673680" y="4753257"/>
            <a:ext cx="149992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870AA0-07A5-AB5D-B430-439293D6A618}"/>
              </a:ext>
            </a:extLst>
          </p:cNvPr>
          <p:cNvSpPr/>
          <p:nvPr/>
        </p:nvSpPr>
        <p:spPr>
          <a:xfrm>
            <a:off x="5371553" y="3599575"/>
            <a:ext cx="31241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AA72D1-D5B0-9676-55B0-A2301AE15EFB}"/>
              </a:ext>
            </a:extLst>
          </p:cNvPr>
          <p:cNvSpPr/>
          <p:nvPr/>
        </p:nvSpPr>
        <p:spPr>
          <a:xfrm>
            <a:off x="1226115" y="4358587"/>
            <a:ext cx="1697059" cy="1178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9B8D5D-83A4-F491-F274-F77413E0A923}"/>
              </a:ext>
            </a:extLst>
          </p:cNvPr>
          <p:cNvCxnSpPr>
            <a:cxnSpLocks/>
          </p:cNvCxnSpPr>
          <p:nvPr/>
        </p:nvCxnSpPr>
        <p:spPr>
          <a:xfrm>
            <a:off x="1578598" y="1493794"/>
            <a:ext cx="169112" cy="22074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5FF1896-08EF-A686-660D-3F341BDA9818}"/>
              </a:ext>
            </a:extLst>
          </p:cNvPr>
          <p:cNvSpPr txBox="1"/>
          <p:nvPr/>
        </p:nvSpPr>
        <p:spPr>
          <a:xfrm>
            <a:off x="992406" y="1061066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</a:t>
            </a:r>
            <a:r>
              <a:rPr lang="en-US" altLang="zh-TW" dirty="0">
                <a:highlight>
                  <a:srgbClr val="FFFF00"/>
                </a:highlight>
              </a:rPr>
              <a:t>Quarter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BFE2CC4-692F-B2EB-6CEC-57E75EE32A62}"/>
              </a:ext>
            </a:extLst>
          </p:cNvPr>
          <p:cNvCxnSpPr>
            <a:cxnSpLocks/>
          </p:cNvCxnSpPr>
          <p:nvPr/>
        </p:nvCxnSpPr>
        <p:spPr>
          <a:xfrm>
            <a:off x="1835696" y="1439476"/>
            <a:ext cx="3384376" cy="2195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7805662-34F9-606E-B52A-E5F96E27F3A4}"/>
              </a:ext>
            </a:extLst>
          </p:cNvPr>
          <p:cNvCxnSpPr>
            <a:cxnSpLocks/>
          </p:cNvCxnSpPr>
          <p:nvPr/>
        </p:nvCxnSpPr>
        <p:spPr>
          <a:xfrm>
            <a:off x="1655676" y="1458084"/>
            <a:ext cx="3276364" cy="3367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DC96FE7-41BD-59CF-E08E-E5F3E92F01F4}"/>
              </a:ext>
            </a:extLst>
          </p:cNvPr>
          <p:cNvSpPr/>
          <p:nvPr/>
        </p:nvSpPr>
        <p:spPr>
          <a:xfrm>
            <a:off x="4860246" y="5016602"/>
            <a:ext cx="1610021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B059F37-913E-74FF-D86E-7CC9C9106207}"/>
              </a:ext>
            </a:extLst>
          </p:cNvPr>
          <p:cNvCxnSpPr>
            <a:cxnSpLocks/>
          </p:cNvCxnSpPr>
          <p:nvPr/>
        </p:nvCxnSpPr>
        <p:spPr>
          <a:xfrm flipV="1">
            <a:off x="6516216" y="5085184"/>
            <a:ext cx="288032" cy="1806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653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76B6629-271F-EC38-A3BF-8247CAB3C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C5EE3B8-E147-3486-78FE-90526E4B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 直條圖及表格顯示格式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5CED03-BFF7-BCE4-CAA2-A617B0BF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983"/>
            <a:ext cx="9144000" cy="493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382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70A1E99-8D9E-DDF8-5741-315626F50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E0BCDC6-DAA5-22C9-4489-EDC3868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 </a:t>
            </a:r>
            <a:r>
              <a:rPr lang="en-US" altLang="zh-TW" dirty="0"/>
              <a:t>2024</a:t>
            </a:r>
            <a:r>
              <a:rPr lang="zh-TW" altLang="en-US" dirty="0"/>
              <a:t> 篩選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0F4ECB5-7DA3-E948-0514-DAA45CE75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6205"/>
            <a:ext cx="9144000" cy="495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3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EF32FA79-A8BD-F9B3-2D5A-220C905F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45" y="897525"/>
            <a:ext cx="3296110" cy="591585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A544D-4F3B-2DA3-D011-7572C4D8BC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ED15C4-8D11-1B52-ABFE-82653164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已移除其他資料行</a:t>
            </a:r>
            <a:endParaRPr 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04BB5F6-E63C-147A-C01B-89EC6009C667}"/>
              </a:ext>
            </a:extLst>
          </p:cNvPr>
          <p:cNvCxnSpPr>
            <a:cxnSpLocks/>
          </p:cNvCxnSpPr>
          <p:nvPr/>
        </p:nvCxnSpPr>
        <p:spPr>
          <a:xfrm flipH="1" flipV="1">
            <a:off x="3734855" y="2708920"/>
            <a:ext cx="1341201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D10B992-F5A7-8990-C910-729FC2AB17E3}"/>
              </a:ext>
            </a:extLst>
          </p:cNvPr>
          <p:cNvSpPr/>
          <p:nvPr/>
        </p:nvSpPr>
        <p:spPr>
          <a:xfrm>
            <a:off x="3217655" y="2012296"/>
            <a:ext cx="243136" cy="39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5E25AB-DE85-45FD-92FB-AC4B8CB18ED2}"/>
              </a:ext>
            </a:extLst>
          </p:cNvPr>
          <p:cNvSpPr txBox="1"/>
          <p:nvPr/>
        </p:nvSpPr>
        <p:spPr>
          <a:xfrm>
            <a:off x="5004048" y="3159962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打勾為留下資料欄位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20B9F96-8C7D-F0A3-8359-4E16F1AF0CE2}"/>
              </a:ext>
            </a:extLst>
          </p:cNvPr>
          <p:cNvSpPr txBox="1"/>
          <p:nvPr/>
        </p:nvSpPr>
        <p:spPr>
          <a:xfrm>
            <a:off x="4774370" y="3159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D9A599-C8ED-55B4-AA32-15F8A19EBFE0}"/>
              </a:ext>
            </a:extLst>
          </p:cNvPr>
          <p:cNvSpPr/>
          <p:nvPr/>
        </p:nvSpPr>
        <p:spPr>
          <a:xfrm>
            <a:off x="4503463" y="6277911"/>
            <a:ext cx="744649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2C68BE-06F0-6D01-4AAB-A06A53AAAE48}"/>
              </a:ext>
            </a:extLst>
          </p:cNvPr>
          <p:cNvSpPr txBox="1"/>
          <p:nvPr/>
        </p:nvSpPr>
        <p:spPr>
          <a:xfrm>
            <a:off x="4633148" y="4738424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85FFCE-1A12-47B6-8671-17AF116C42C8}"/>
              </a:ext>
            </a:extLst>
          </p:cNvPr>
          <p:cNvCxnSpPr>
            <a:cxnSpLocks/>
          </p:cNvCxnSpPr>
          <p:nvPr/>
        </p:nvCxnSpPr>
        <p:spPr>
          <a:xfrm flipH="1">
            <a:off x="4801733" y="5112815"/>
            <a:ext cx="593073" cy="1083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AE36E93-0E54-7CDD-B65D-5D602967BFFA}"/>
              </a:ext>
            </a:extLst>
          </p:cNvPr>
          <p:cNvSpPr txBox="1"/>
          <p:nvPr/>
        </p:nvSpPr>
        <p:spPr>
          <a:xfrm>
            <a:off x="4415985" y="4738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3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7D497F0-272C-FA45-5E1F-58D2FDB160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E98486-8606-4C9D-F89E-0746B3C7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dirty="0"/>
              <a:t>篩選五年資料</a:t>
            </a:r>
            <a:br>
              <a:rPr kumimoji="0" lang="en-US" dirty="0"/>
            </a:b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44BE85-315B-4AC5-7BF2-2A04BFB0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70" y="908720"/>
            <a:ext cx="4906060" cy="5521074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661EA2A-D6AA-431D-F31E-8BFA7D876BDB}"/>
              </a:ext>
            </a:extLst>
          </p:cNvPr>
          <p:cNvCxnSpPr>
            <a:cxnSpLocks/>
          </p:cNvCxnSpPr>
          <p:nvPr/>
        </p:nvCxnSpPr>
        <p:spPr>
          <a:xfrm flipH="1" flipV="1">
            <a:off x="5420988" y="1067247"/>
            <a:ext cx="772601" cy="31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0AAC815-F123-953C-B8C8-BB5B89076657}"/>
              </a:ext>
            </a:extLst>
          </p:cNvPr>
          <p:cNvSpPr/>
          <p:nvPr/>
        </p:nvSpPr>
        <p:spPr>
          <a:xfrm>
            <a:off x="3689535" y="903126"/>
            <a:ext cx="1645100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64594D-DBB0-4A2F-F1D4-FBF9460E53F0}"/>
              </a:ext>
            </a:extLst>
          </p:cNvPr>
          <p:cNvSpPr txBox="1"/>
          <p:nvPr/>
        </p:nvSpPr>
        <p:spPr>
          <a:xfrm>
            <a:off x="6228184" y="882581"/>
            <a:ext cx="198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TRANS_DT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4CAA6-81C3-85BF-FE12-6528D3E2670B}"/>
              </a:ext>
            </a:extLst>
          </p:cNvPr>
          <p:cNvSpPr/>
          <p:nvPr/>
        </p:nvSpPr>
        <p:spPr>
          <a:xfrm>
            <a:off x="2272503" y="2198868"/>
            <a:ext cx="2952328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981D8D-D7E5-6EFB-FAB2-9222160575E4}"/>
              </a:ext>
            </a:extLst>
          </p:cNvPr>
          <p:cNvSpPr/>
          <p:nvPr/>
        </p:nvSpPr>
        <p:spPr>
          <a:xfrm>
            <a:off x="5311522" y="3398921"/>
            <a:ext cx="1699218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D5975D4-074E-261B-66A9-C01E417AEE9A}"/>
              </a:ext>
            </a:extLst>
          </p:cNvPr>
          <p:cNvSpPr txBox="1"/>
          <p:nvPr/>
        </p:nvSpPr>
        <p:spPr>
          <a:xfrm>
            <a:off x="6372200" y="2267300"/>
            <a:ext cx="216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日期</a:t>
            </a:r>
            <a:r>
              <a:rPr lang="en-US" altLang="zh-TW" dirty="0">
                <a:highlight>
                  <a:srgbClr val="FFFF00"/>
                </a:highlight>
              </a:rPr>
              <a:t>/</a:t>
            </a:r>
            <a:r>
              <a:rPr lang="zh-TW" altLang="en-US" dirty="0">
                <a:highlight>
                  <a:srgbClr val="FFFF00"/>
                </a:highlight>
              </a:rPr>
              <a:t>時間篩選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D836C8-9787-450E-F3E0-0CF283666FB5}"/>
              </a:ext>
            </a:extLst>
          </p:cNvPr>
          <p:cNvSpPr txBox="1"/>
          <p:nvPr/>
        </p:nvSpPr>
        <p:spPr>
          <a:xfrm>
            <a:off x="7322594" y="3332377"/>
            <a:ext cx="1517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之前的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053BD25E-261F-66D4-9598-712B93D94183}"/>
              </a:ext>
            </a:extLst>
          </p:cNvPr>
          <p:cNvSpPr/>
          <p:nvPr/>
        </p:nvSpPr>
        <p:spPr>
          <a:xfrm>
            <a:off x="7010740" y="1528912"/>
            <a:ext cx="441580" cy="6075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0E75922F-80C7-6809-6FF0-F001CDFAF75C}"/>
              </a:ext>
            </a:extLst>
          </p:cNvPr>
          <p:cNvSpPr/>
          <p:nvPr/>
        </p:nvSpPr>
        <p:spPr>
          <a:xfrm>
            <a:off x="7014207" y="2690231"/>
            <a:ext cx="441580" cy="6075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72380FD-6F6F-FB0B-C55C-C4D5346F8714}"/>
              </a:ext>
            </a:extLst>
          </p:cNvPr>
          <p:cNvCxnSpPr>
            <a:cxnSpLocks/>
          </p:cNvCxnSpPr>
          <p:nvPr/>
        </p:nvCxnSpPr>
        <p:spPr>
          <a:xfrm flipH="1" flipV="1">
            <a:off x="5420988" y="2409669"/>
            <a:ext cx="816177" cy="921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AB282F5-AD66-6EE4-8E97-751B2AAB4D46}"/>
              </a:ext>
            </a:extLst>
          </p:cNvPr>
          <p:cNvCxnSpPr>
            <a:cxnSpLocks/>
          </p:cNvCxnSpPr>
          <p:nvPr/>
        </p:nvCxnSpPr>
        <p:spPr>
          <a:xfrm flipH="1">
            <a:off x="7025030" y="3522073"/>
            <a:ext cx="283274" cy="84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91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7689578B-88AB-C0E3-16ED-9CDC38CF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58" y="1828576"/>
            <a:ext cx="6687483" cy="320084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1F567D-A4B8-42EA-7467-81ABB33A2A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1BACAD6-39F7-9B7D-BD76-72037EFF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E733C03-3C7A-D702-F7EF-7B508B16C5F0}"/>
              </a:ext>
            </a:extLst>
          </p:cNvPr>
          <p:cNvCxnSpPr>
            <a:cxnSpLocks/>
          </p:cNvCxnSpPr>
          <p:nvPr/>
        </p:nvCxnSpPr>
        <p:spPr>
          <a:xfrm flipH="1">
            <a:off x="4839423" y="2524325"/>
            <a:ext cx="1930386" cy="630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8BA3A77-23D8-57D1-64FA-1512F6BEAEFA}"/>
              </a:ext>
            </a:extLst>
          </p:cNvPr>
          <p:cNvSpPr/>
          <p:nvPr/>
        </p:nvSpPr>
        <p:spPr>
          <a:xfrm>
            <a:off x="3194323" y="3242562"/>
            <a:ext cx="1645100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1A1BFF-B196-967B-D756-3075C1653993}"/>
              </a:ext>
            </a:extLst>
          </p:cNvPr>
          <p:cNvSpPr txBox="1"/>
          <p:nvPr/>
        </p:nvSpPr>
        <p:spPr>
          <a:xfrm>
            <a:off x="6809127" y="2248636"/>
            <a:ext cx="1112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</a:t>
            </a:r>
            <a:r>
              <a:rPr lang="en-US" altLang="zh-TW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A61368-DE85-162F-4481-BCFBF1D6877B}"/>
              </a:ext>
            </a:extLst>
          </p:cNvPr>
          <p:cNvSpPr/>
          <p:nvPr/>
        </p:nvSpPr>
        <p:spPr>
          <a:xfrm>
            <a:off x="4862391" y="3470324"/>
            <a:ext cx="1699218" cy="235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50A9C8-6E0E-7358-D8C8-9794B89B1C99}"/>
              </a:ext>
            </a:extLst>
          </p:cNvPr>
          <p:cNvSpPr txBox="1"/>
          <p:nvPr/>
        </p:nvSpPr>
        <p:spPr>
          <a:xfrm>
            <a:off x="7050282" y="3393082"/>
            <a:ext cx="1112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年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6DDFDAAE-E405-DD89-9BD3-F2D2A6CC3D55}"/>
              </a:ext>
            </a:extLst>
          </p:cNvPr>
          <p:cNvSpPr/>
          <p:nvPr/>
        </p:nvSpPr>
        <p:spPr>
          <a:xfrm>
            <a:off x="7208302" y="2756951"/>
            <a:ext cx="441580" cy="6075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C0674A1-BDDB-6734-F466-5B3CD447E9A5}"/>
              </a:ext>
            </a:extLst>
          </p:cNvPr>
          <p:cNvCxnSpPr>
            <a:cxnSpLocks/>
          </p:cNvCxnSpPr>
          <p:nvPr/>
        </p:nvCxnSpPr>
        <p:spPr>
          <a:xfrm flipH="1">
            <a:off x="6613572" y="3575128"/>
            <a:ext cx="391110" cy="314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8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47CCD6C-5254-43E1-0173-2911B876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69" y="908720"/>
            <a:ext cx="6716062" cy="556394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2943167-D2BF-58BE-B9BC-9543135E9B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6C4122-09B2-72A5-8502-5668696B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CBD31D0-FACE-C9DB-FEA5-35219E592A42}"/>
              </a:ext>
            </a:extLst>
          </p:cNvPr>
          <p:cNvCxnSpPr>
            <a:cxnSpLocks/>
          </p:cNvCxnSpPr>
          <p:nvPr/>
        </p:nvCxnSpPr>
        <p:spPr>
          <a:xfrm flipH="1">
            <a:off x="3359595" y="1988840"/>
            <a:ext cx="2004493" cy="5894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598CE77-BF54-5E9D-DE57-0A28DA98D4A0}"/>
              </a:ext>
            </a:extLst>
          </p:cNvPr>
          <p:cNvSpPr/>
          <p:nvPr/>
        </p:nvSpPr>
        <p:spPr>
          <a:xfrm>
            <a:off x="1476847" y="5234533"/>
            <a:ext cx="1645100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E89E2A4-C482-1F4F-2F57-92DBE7D0AC84}"/>
              </a:ext>
            </a:extLst>
          </p:cNvPr>
          <p:cNvSpPr txBox="1"/>
          <p:nvPr/>
        </p:nvSpPr>
        <p:spPr>
          <a:xfrm>
            <a:off x="4825334" y="3321579"/>
            <a:ext cx="2260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以年為單位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FBAEECAA-E539-2569-8F0B-31D7D5BF8E3A}"/>
              </a:ext>
            </a:extLst>
          </p:cNvPr>
          <p:cNvSpPr/>
          <p:nvPr/>
        </p:nvSpPr>
        <p:spPr>
          <a:xfrm>
            <a:off x="5572448" y="2191093"/>
            <a:ext cx="441580" cy="10651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C4C608-9C6D-41BD-7E3C-BE9FF67197DE}"/>
              </a:ext>
            </a:extLst>
          </p:cNvPr>
          <p:cNvSpPr/>
          <p:nvPr/>
        </p:nvSpPr>
        <p:spPr>
          <a:xfrm>
            <a:off x="1465824" y="2461984"/>
            <a:ext cx="1645100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D8E364-D93B-12EE-45C7-1A19C6FE53E9}"/>
              </a:ext>
            </a:extLst>
          </p:cNvPr>
          <p:cNvSpPr txBox="1"/>
          <p:nvPr/>
        </p:nvSpPr>
        <p:spPr>
          <a:xfrm>
            <a:off x="5399178" y="1656180"/>
            <a:ext cx="1112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或</a:t>
            </a:r>
            <a:endParaRPr lang="en-US" altLang="zh-TW" dirty="0">
              <a:highlight>
                <a:srgbClr val="FFFF00"/>
              </a:highlight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8AD3CD6-00F0-CE1D-BA5A-8D22D46E67F7}"/>
              </a:ext>
            </a:extLst>
          </p:cNvPr>
          <p:cNvCxnSpPr>
            <a:cxnSpLocks/>
          </p:cNvCxnSpPr>
          <p:nvPr/>
        </p:nvCxnSpPr>
        <p:spPr>
          <a:xfrm flipH="1">
            <a:off x="3126257" y="3756231"/>
            <a:ext cx="1877791" cy="16545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0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Props1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711116-2882-48F6-8F3B-8BE7C43F6DB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D382D93E-2480-468D-8001-CC0459944B8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197462</TotalTime>
  <Words>835</Words>
  <Application>Microsoft Office PowerPoint</Application>
  <PresentationFormat>如螢幕大小 (4:3)</PresentationFormat>
  <Paragraphs>256</Paragraphs>
  <Slides>56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56</vt:i4>
      </vt:variant>
    </vt:vector>
  </HeadingPairs>
  <TitlesOfParts>
    <vt:vector size="63" baseType="lpstr">
      <vt:lpstr>微軟正黑體</vt:lpstr>
      <vt:lpstr>Arial</vt:lpstr>
      <vt:lpstr>Calibri</vt:lpstr>
      <vt:lpstr>Consolas</vt:lpstr>
      <vt:lpstr>Wingdings</vt:lpstr>
      <vt:lpstr>Office Theme</vt:lpstr>
      <vt:lpstr>1_Office Theme</vt:lpstr>
      <vt:lpstr>PowerPoint 簡報</vt:lpstr>
      <vt:lpstr>開啟 Poewr_BI </vt:lpstr>
      <vt:lpstr>連結資料庫</vt:lpstr>
      <vt:lpstr>連接資料表 v_mvou</vt:lpstr>
      <vt:lpstr>選擇資料欄位</vt:lpstr>
      <vt:lpstr>已移除其他資料行</vt:lpstr>
      <vt:lpstr>篩選五年資料 </vt:lpstr>
      <vt:lpstr>PowerPoint 簡報</vt:lpstr>
      <vt:lpstr>PowerPoint 簡報</vt:lpstr>
      <vt:lpstr>PowerPoint 簡報</vt:lpstr>
      <vt:lpstr>篩選 ENTITY</vt:lpstr>
      <vt:lpstr>PowerPoint 簡報</vt:lpstr>
      <vt:lpstr>新增年及月資料欄位</vt:lpstr>
      <vt:lpstr>插入年資料欄位</vt:lpstr>
      <vt:lpstr>插入月資料欄位</vt:lpstr>
      <vt:lpstr>插入日資料欄位</vt:lpstr>
      <vt:lpstr>插入小時資料欄位</vt:lpstr>
      <vt:lpstr>插入分鐘資料欄位</vt:lpstr>
      <vt:lpstr>因為 MVOU 時會有時間差</vt:lpstr>
      <vt:lpstr>59 分要進位為小時</vt:lpstr>
      <vt:lpstr>小時與分鐘進位為小時相加</vt:lpstr>
      <vt:lpstr>合併查詢需要合併欄位</vt:lpstr>
      <vt:lpstr>移除重複資料為單一筆資料</vt:lpstr>
      <vt:lpstr>合併資料表</vt:lpstr>
      <vt:lpstr>SQL Server 資料庫</vt:lpstr>
      <vt:lpstr>連結資料庫</vt:lpstr>
      <vt:lpstr>連接資料表 v_rtc_spec</vt:lpstr>
      <vt:lpstr>選擇資料欄位</vt:lpstr>
      <vt:lpstr>篩選 equipment</vt:lpstr>
      <vt:lpstr>PowerPoint 簡報</vt:lpstr>
      <vt:lpstr>合併 機台及參數</vt:lpstr>
      <vt:lpstr>連接資料表 v_rtc_data</vt:lpstr>
      <vt:lpstr>選擇資料欄位</vt:lpstr>
      <vt:lpstr>已移除其他資料行</vt:lpstr>
      <vt:lpstr>篩選 equipment</vt:lpstr>
      <vt:lpstr>PowerPoint 簡報</vt:lpstr>
      <vt:lpstr>篩選五年資料 </vt:lpstr>
      <vt:lpstr>PowerPoint 簡報</vt:lpstr>
      <vt:lpstr>PowerPoint 簡報</vt:lpstr>
      <vt:lpstr>PowerPoint 簡報</vt:lpstr>
      <vt:lpstr>合併 機台及參數</vt:lpstr>
      <vt:lpstr>合併查詢</vt:lpstr>
      <vt:lpstr>合併查詢需要一個絕對比較欄位值</vt:lpstr>
      <vt:lpstr>合併查詢 v_rtc_spec 資料表</vt:lpstr>
      <vt:lpstr>合併查詢 v_rtc_spec 展開資料</vt:lpstr>
      <vt:lpstr>匯入整合資料</vt:lpstr>
      <vt:lpstr>v_mvou 資料表 新增欄位</vt:lpstr>
      <vt:lpstr>新增 資料行</vt:lpstr>
      <vt:lpstr>視需求新增 資料行</vt:lpstr>
      <vt:lpstr>組建視覺效果交叉分析篩選器格式</vt:lpstr>
      <vt:lpstr>設定視覺效果格式</vt:lpstr>
      <vt:lpstr>設定視覺效果格式</vt:lpstr>
      <vt:lpstr>組建視覺效果交叉分析篩選器格式</vt:lpstr>
      <vt:lpstr>組建視覺效果交叉分析篩選器格式</vt:lpstr>
      <vt:lpstr>完成 直條圖及表格顯示格式</vt:lpstr>
      <vt:lpstr>顯示 2024 篩選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Poewr_BI impurity analytic report</dc:title>
  <dc:creator>S210 WCChen3</dc:creator>
  <cp:lastModifiedBy>S210 WCChen3</cp:lastModifiedBy>
  <cp:revision>1957</cp:revision>
  <cp:lastPrinted>2021-10-06T02:29:51Z</cp:lastPrinted>
  <dcterms:created xsi:type="dcterms:W3CDTF">2012-03-21T02:57:47Z</dcterms:created>
  <dcterms:modified xsi:type="dcterms:W3CDTF">2024-12-01T10:48:55Z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