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59"/>
  </p:notesMasterIdLst>
  <p:handoutMasterIdLst>
    <p:handoutMasterId r:id="rId60"/>
  </p:handoutMasterIdLst>
  <p:sldIdLst>
    <p:sldId id="259" r:id="rId6"/>
    <p:sldId id="693" r:id="rId7"/>
    <p:sldId id="439" r:id="rId8"/>
    <p:sldId id="394" r:id="rId9"/>
    <p:sldId id="395" r:id="rId10"/>
    <p:sldId id="686" r:id="rId11"/>
    <p:sldId id="694" r:id="rId12"/>
    <p:sldId id="396" r:id="rId13"/>
    <p:sldId id="695" r:id="rId14"/>
    <p:sldId id="696" r:id="rId15"/>
    <p:sldId id="697" r:id="rId16"/>
    <p:sldId id="440" r:id="rId17"/>
    <p:sldId id="404" r:id="rId18"/>
    <p:sldId id="405" r:id="rId19"/>
    <p:sldId id="401" r:id="rId20"/>
    <p:sldId id="402" r:id="rId21"/>
    <p:sldId id="400" r:id="rId22"/>
    <p:sldId id="698" r:id="rId23"/>
    <p:sldId id="403" r:id="rId24"/>
    <p:sldId id="406" r:id="rId25"/>
    <p:sldId id="407" r:id="rId26"/>
    <p:sldId id="408" r:id="rId27"/>
    <p:sldId id="700" r:id="rId28"/>
    <p:sldId id="701" r:id="rId29"/>
    <p:sldId id="702" r:id="rId30"/>
    <p:sldId id="441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704" r:id="rId41"/>
    <p:sldId id="705" r:id="rId42"/>
    <p:sldId id="685" r:id="rId43"/>
    <p:sldId id="683" r:id="rId44"/>
    <p:sldId id="684" r:id="rId45"/>
    <p:sldId id="687" r:id="rId46"/>
    <p:sldId id="703" r:id="rId47"/>
    <p:sldId id="689" r:id="rId48"/>
    <p:sldId id="690" r:id="rId49"/>
    <p:sldId id="691" r:id="rId50"/>
    <p:sldId id="431" r:id="rId51"/>
    <p:sldId id="432" r:id="rId52"/>
    <p:sldId id="433" r:id="rId53"/>
    <p:sldId id="435" r:id="rId54"/>
    <p:sldId id="436" r:id="rId55"/>
    <p:sldId id="438" r:id="rId56"/>
    <p:sldId id="299" r:id="rId57"/>
    <p:sldId id="302" r:id="rId58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693"/>
            <p14:sldId id="439"/>
            <p14:sldId id="394"/>
            <p14:sldId id="395"/>
            <p14:sldId id="686"/>
            <p14:sldId id="694"/>
            <p14:sldId id="396"/>
            <p14:sldId id="695"/>
            <p14:sldId id="696"/>
            <p14:sldId id="697"/>
            <p14:sldId id="440"/>
            <p14:sldId id="404"/>
            <p14:sldId id="405"/>
            <p14:sldId id="401"/>
            <p14:sldId id="402"/>
            <p14:sldId id="400"/>
            <p14:sldId id="698"/>
            <p14:sldId id="403"/>
            <p14:sldId id="406"/>
            <p14:sldId id="407"/>
            <p14:sldId id="408"/>
            <p14:sldId id="700"/>
            <p14:sldId id="701"/>
            <p14:sldId id="702"/>
            <p14:sldId id="441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704"/>
            <p14:sldId id="705"/>
            <p14:sldId id="685"/>
            <p14:sldId id="683"/>
            <p14:sldId id="684"/>
            <p14:sldId id="687"/>
            <p14:sldId id="703"/>
            <p14:sldId id="689"/>
            <p14:sldId id="690"/>
            <p14:sldId id="691"/>
            <p14:sldId id="431"/>
            <p14:sldId id="432"/>
            <p14:sldId id="433"/>
            <p14:sldId id="435"/>
            <p14:sldId id="436"/>
            <p14:sldId id="438"/>
            <p14:sldId id="299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68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2024/11/24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D5B4C8-7A46-3F41-2B42-C8B85F9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F38DD-7721-4B25-9D3F-7FCD2522B4C0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004BD7-5CD8-1576-BE84-43E7DB677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4FD16-4C94-45ED-AB17-66948ED6F9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3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  <p:sldLayoutId id="2147485004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Power_BI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新增連線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10535B-A175-8CA1-9F53-A8D06FA37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14BA8E-A480-7FB0-DBD8-FBBB675E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73B26D-6400-F0CF-E369-34105195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" y="1165468"/>
            <a:ext cx="823074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1900EB-BCF7-4758-8C9D-D6FEC63A4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599378-9319-66CD-DD39-C21D019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531330-7D34-C3D9-CC72-DE76369F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2071498"/>
            <a:ext cx="811643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6A94BE-1FAC-7191-FCEB-9A7AE5940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D9ECCE-FBAB-D33F-5F36-CC9FE575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nthccimdb02\cimdb02</a:t>
            </a:r>
            <a:r>
              <a:rPr lang="zh-TW" altLang="en-US" dirty="0"/>
              <a:t> 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435F10-24E6-0191-6AEC-6675B9BE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795234"/>
            <a:ext cx="6639852" cy="32675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7E10FE-996C-155E-0E23-C33111DB05A3}"/>
              </a:ext>
            </a:extLst>
          </p:cNvPr>
          <p:cNvSpPr/>
          <p:nvPr/>
        </p:nvSpPr>
        <p:spPr>
          <a:xfrm>
            <a:off x="6156176" y="450886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4879D0E-E6CE-8987-EA7B-02A92AEAB5B0}"/>
              </a:ext>
            </a:extLst>
          </p:cNvPr>
          <p:cNvCxnSpPr>
            <a:cxnSpLocks/>
          </p:cNvCxnSpPr>
          <p:nvPr/>
        </p:nvCxnSpPr>
        <p:spPr>
          <a:xfrm flipH="1">
            <a:off x="6535018" y="323583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73A76B7B-9046-C0A2-9426-10D1DEF11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368" y="280694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2EE312-002A-1AC6-F0BB-CC2F4A4FE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32" y="1388942"/>
            <a:ext cx="283071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nthccimdb02\cimdb02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44B9BF-2889-90A4-FBC3-8D3FD264CC75}"/>
              </a:ext>
            </a:extLst>
          </p:cNvPr>
          <p:cNvSpPr/>
          <p:nvPr/>
        </p:nvSpPr>
        <p:spPr>
          <a:xfrm>
            <a:off x="1437101" y="248252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4FCC56-99A3-4DC8-5AFD-C0FFF17028D7}"/>
              </a:ext>
            </a:extLst>
          </p:cNvPr>
          <p:cNvCxnSpPr>
            <a:cxnSpLocks/>
          </p:cNvCxnSpPr>
          <p:nvPr/>
        </p:nvCxnSpPr>
        <p:spPr>
          <a:xfrm flipH="1">
            <a:off x="2973574" y="180380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5C9858-E54F-32CF-AF2E-79861F03CEEA}"/>
              </a:ext>
            </a:extLst>
          </p:cNvPr>
          <p:cNvSpPr txBox="1"/>
          <p:nvPr/>
        </p:nvSpPr>
        <p:spPr>
          <a:xfrm>
            <a:off x="3424259" y="138894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0E5C8D-9FD8-1CF8-75E5-5EC4A5259E39}"/>
              </a:ext>
            </a:extLst>
          </p:cNvPr>
          <p:cNvSpPr txBox="1"/>
          <p:nvPr/>
        </p:nvSpPr>
        <p:spPr>
          <a:xfrm>
            <a:off x="6599654" y="282389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3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78A37-87DF-915E-9C34-21AAD59CE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8C9769-A6F6-AF6C-CEFA-EFA90121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195BF6-00E2-9D94-4134-6D498A9F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9" y="1346667"/>
            <a:ext cx="8354591" cy="47345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14AB07D-4188-EE7E-4F29-D503E5919B69}"/>
              </a:ext>
            </a:extLst>
          </p:cNvPr>
          <p:cNvSpPr txBox="1"/>
          <p:nvPr/>
        </p:nvSpPr>
        <p:spPr>
          <a:xfrm>
            <a:off x="2771800" y="2492896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B6D25B-BF3A-83EC-DAA3-B396EF79B7BF}"/>
              </a:ext>
            </a:extLst>
          </p:cNvPr>
          <p:cNvSpPr/>
          <p:nvPr/>
        </p:nvSpPr>
        <p:spPr>
          <a:xfrm>
            <a:off x="3821357" y="3626433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1F63486-D6B9-9DCC-0371-7C6089AE1549}"/>
              </a:ext>
            </a:extLst>
          </p:cNvPr>
          <p:cNvCxnSpPr>
            <a:cxnSpLocks/>
          </p:cNvCxnSpPr>
          <p:nvPr/>
        </p:nvCxnSpPr>
        <p:spPr>
          <a:xfrm flipH="1">
            <a:off x="4272042" y="2862228"/>
            <a:ext cx="227950" cy="764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26E2628-FBBC-9988-714F-6390F10075AB}"/>
              </a:ext>
            </a:extLst>
          </p:cNvPr>
          <p:cNvSpPr/>
          <p:nvPr/>
        </p:nvSpPr>
        <p:spPr>
          <a:xfrm>
            <a:off x="7003959" y="546495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546147B-B22F-D72A-3C13-545631ECFE62}"/>
              </a:ext>
            </a:extLst>
          </p:cNvPr>
          <p:cNvCxnSpPr>
            <a:cxnSpLocks/>
          </p:cNvCxnSpPr>
          <p:nvPr/>
        </p:nvCxnSpPr>
        <p:spPr>
          <a:xfrm flipH="1">
            <a:off x="7382801" y="4574272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52DC81-E826-31B2-2102-A4E711187F7A}"/>
              </a:ext>
            </a:extLst>
          </p:cNvPr>
          <p:cNvSpPr txBox="1"/>
          <p:nvPr/>
        </p:nvSpPr>
        <p:spPr>
          <a:xfrm>
            <a:off x="6761225" y="414993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40996DB9-659C-50BE-8F18-4122EB2E0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959" y="4155547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5467FC-8903-B5FB-F114-B3BAD7B34635}"/>
              </a:ext>
            </a:extLst>
          </p:cNvPr>
          <p:cNvSpPr txBox="1"/>
          <p:nvPr/>
        </p:nvSpPr>
        <p:spPr>
          <a:xfrm>
            <a:off x="2566609" y="251118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1B30D4-3F79-B129-1E9C-DBD2153CD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9F706C-2B95-602B-7C2E-E6916480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539C77-77CA-CC5D-9627-09505FF9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1809524"/>
            <a:ext cx="8668960" cy="3238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2F6DF90-72B0-22D2-8267-48A693C46CB2}"/>
              </a:ext>
            </a:extLst>
          </p:cNvPr>
          <p:cNvSpPr/>
          <p:nvPr/>
        </p:nvSpPr>
        <p:spPr>
          <a:xfrm>
            <a:off x="7120932" y="447457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E7A9CE4-D6BD-3FB2-7D31-D759F4D2B2B4}"/>
              </a:ext>
            </a:extLst>
          </p:cNvPr>
          <p:cNvCxnSpPr>
            <a:cxnSpLocks/>
          </p:cNvCxnSpPr>
          <p:nvPr/>
        </p:nvCxnSpPr>
        <p:spPr>
          <a:xfrm flipH="1">
            <a:off x="7499774" y="320154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3">
            <a:extLst>
              <a:ext uri="{FF2B5EF4-FFF2-40B4-BE49-F238E27FC236}">
                <a16:creationId xmlns:a16="http://schemas.microsoft.com/office/drawing/2014/main" id="{3564311C-568F-8987-A00B-A5A753BE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124" y="277265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85335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1625CB-CCB9-DEE8-7C97-BE315CDED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0FCF1C0-513E-F117-5983-FC70CC0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\cimdb0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repADC2IDB 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資料表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C647AC-F41B-0269-4C43-8A8EA024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196752"/>
            <a:ext cx="8402223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54077F-7D78-DA68-7C6B-FF2B309B6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B310A3-48ED-0890-24B9-A44D23DA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A81035-D55C-559F-FEB7-7A4F7495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1268760"/>
            <a:ext cx="8287907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213EC-9D7F-FEB2-AC4F-AC546E1E6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503074-E386-4F4A-0691-4CE24450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6EF229-4356-C3EE-6071-C11C10B5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83" y="1290065"/>
            <a:ext cx="811643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4DA324-D528-B634-A33A-415F61D4C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9237AD-A134-4808-348E-846D25A6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E3CD07-F0F6-6C7F-9161-0F995103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9" y="1266523"/>
            <a:ext cx="822122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66EFB-6034-1517-3EE3-67387594C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F20BBC-9016-8DB5-84A5-9054EB2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\cimdb0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CIS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連線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96F7D5-D777-C380-5782-EF218028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1213036"/>
            <a:ext cx="7554379" cy="53061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239A19-BF24-A84F-43C4-D5D111601522}"/>
              </a:ext>
            </a:extLst>
          </p:cNvPr>
          <p:cNvSpPr txBox="1"/>
          <p:nvPr/>
        </p:nvSpPr>
        <p:spPr>
          <a:xfrm>
            <a:off x="2738899" y="1844824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 err="1">
                <a:highlight>
                  <a:srgbClr val="FFFF00"/>
                </a:highlight>
              </a:rPr>
              <a:t>batchotd</a:t>
            </a:r>
            <a:r>
              <a:rPr kumimoji="0" lang="en-US" altLang="zh-TW" dirty="0">
                <a:highlight>
                  <a:srgbClr val="FFFF00"/>
                </a:highlight>
              </a:rPr>
              <a:t>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forotd2015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292764-C97D-8B08-7156-CCD00455A11D}"/>
              </a:ext>
            </a:extLst>
          </p:cNvPr>
          <p:cNvSpPr/>
          <p:nvPr/>
        </p:nvSpPr>
        <p:spPr>
          <a:xfrm>
            <a:off x="3524354" y="3095842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7CE4BF-7406-A369-4383-E82095E0F0F0}"/>
              </a:ext>
            </a:extLst>
          </p:cNvPr>
          <p:cNvCxnSpPr>
            <a:cxnSpLocks/>
          </p:cNvCxnSpPr>
          <p:nvPr/>
        </p:nvCxnSpPr>
        <p:spPr>
          <a:xfrm flipH="1">
            <a:off x="3975039" y="2229308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B8B020B-9848-18DA-945C-6BF3698448D2}"/>
              </a:ext>
            </a:extLst>
          </p:cNvPr>
          <p:cNvSpPr/>
          <p:nvPr/>
        </p:nvSpPr>
        <p:spPr>
          <a:xfrm>
            <a:off x="6638376" y="587645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EC873A-1200-4718-1823-BFA643526750}"/>
              </a:ext>
            </a:extLst>
          </p:cNvPr>
          <p:cNvCxnSpPr>
            <a:cxnSpLocks/>
          </p:cNvCxnSpPr>
          <p:nvPr/>
        </p:nvCxnSpPr>
        <p:spPr>
          <a:xfrm flipH="1">
            <a:off x="7017218" y="4985772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781E4E-5070-B4BB-5B6C-075AD466DE73}"/>
              </a:ext>
            </a:extLst>
          </p:cNvPr>
          <p:cNvSpPr txBox="1"/>
          <p:nvPr/>
        </p:nvSpPr>
        <p:spPr>
          <a:xfrm>
            <a:off x="6395642" y="456143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A6CAF35F-50CA-C2F4-9004-C5C33ED4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376" y="4567047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18E8CF-3A51-D112-29BB-5A367E1EF982}"/>
              </a:ext>
            </a:extLst>
          </p:cNvPr>
          <p:cNvSpPr txBox="1"/>
          <p:nvPr/>
        </p:nvSpPr>
        <p:spPr>
          <a:xfrm>
            <a:off x="2544346" y="186299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0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418EA4-F13C-AC1F-1CE1-0C47C1575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C18377-67E2-0D79-0FC1-A2CC53E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目前使用資料庫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B01D57-4CD2-DE87-2C89-5F0AA19D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53581"/>
              </p:ext>
            </p:extLst>
          </p:nvPr>
        </p:nvGraphicFramePr>
        <p:xfrm>
          <a:off x="827584" y="1628800"/>
          <a:ext cx="7488832" cy="398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4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+mn-lt"/>
                        </a:rPr>
                        <a:t>資料庫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+mn-lt"/>
                        </a:rPr>
                        <a:t>使用者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+mn-lt"/>
                        </a:rPr>
                        <a:t>密碼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nthccimdb01\cimdb01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584700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CIS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batchotd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forotd2015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10796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USERIDB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68910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repADC2IDB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78692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nthccimdb</a:t>
                      </a: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WEHQDBMS01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fab2123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fab21230324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nthccimdb04\cimdb04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https://nuvoton.sharepoint.com/sites/Nuvoton_Power_BI_Data_Source/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3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1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F3DC84-CC75-0A5F-D6AE-7D937FCE5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0439A3-8990-2A90-620C-9A25F40B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461477-8635-E034-9DCB-13AFBE67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7" y="1299865"/>
            <a:ext cx="8345065" cy="42582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97DDF8-8E3B-F4EF-28AA-0FEC0BE16B43}"/>
              </a:ext>
            </a:extLst>
          </p:cNvPr>
          <p:cNvSpPr/>
          <p:nvPr/>
        </p:nvSpPr>
        <p:spPr>
          <a:xfrm>
            <a:off x="5663550" y="484205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99D9419-E656-F220-8DE0-938FFD8F5B54}"/>
              </a:ext>
            </a:extLst>
          </p:cNvPr>
          <p:cNvCxnSpPr>
            <a:cxnSpLocks/>
          </p:cNvCxnSpPr>
          <p:nvPr/>
        </p:nvCxnSpPr>
        <p:spPr>
          <a:xfrm flipH="1">
            <a:off x="6042392" y="3569030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13632B0B-ADC4-6239-E24E-CA4C7646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742" y="3140136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73306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27359D-310C-64C6-CA3E-D721B45E6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10C553A-FF5B-BAF9-3C2E-045F6D9D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\cimdb0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CIS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DF47DB-8703-1D97-7BCF-9D24E9F3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6" y="1366276"/>
            <a:ext cx="8468907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FA7708-0364-C688-04F8-A50E97595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D03A855-0D78-2785-4107-235133AD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2259E7-D117-F974-1448-F0CAA0EE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6" y="1196752"/>
            <a:ext cx="807832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5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AB232-D5D9-E05B-41AB-23F563742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6730ABF-BE07-6219-AA55-1F33773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\cimdb0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USERIDB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57F1FC-83DB-C8F4-A923-E9135D1E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0" y="1064515"/>
            <a:ext cx="7554379" cy="51727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75F20D-89B3-A554-7797-DF73E2DBCE42}"/>
              </a:ext>
            </a:extLst>
          </p:cNvPr>
          <p:cNvSpPr txBox="1"/>
          <p:nvPr/>
        </p:nvSpPr>
        <p:spPr>
          <a:xfrm>
            <a:off x="2765187" y="1568222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9261C-9F03-96BC-1713-965C6230AF63}"/>
              </a:ext>
            </a:extLst>
          </p:cNvPr>
          <p:cNvSpPr/>
          <p:nvPr/>
        </p:nvSpPr>
        <p:spPr>
          <a:xfrm>
            <a:off x="3550642" y="2819240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600204-5E68-593A-23AB-CB70FC766BF7}"/>
              </a:ext>
            </a:extLst>
          </p:cNvPr>
          <p:cNvCxnSpPr>
            <a:cxnSpLocks/>
          </p:cNvCxnSpPr>
          <p:nvPr/>
        </p:nvCxnSpPr>
        <p:spPr>
          <a:xfrm flipH="1">
            <a:off x="4001327" y="1952706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21B366D-6D98-08A6-AA2E-D2851CCE53D5}"/>
              </a:ext>
            </a:extLst>
          </p:cNvPr>
          <p:cNvSpPr/>
          <p:nvPr/>
        </p:nvSpPr>
        <p:spPr>
          <a:xfrm>
            <a:off x="6664664" y="563757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A74730E-1D5D-21A4-B7E0-CB56BAEF93A3}"/>
              </a:ext>
            </a:extLst>
          </p:cNvPr>
          <p:cNvCxnSpPr>
            <a:cxnSpLocks/>
          </p:cNvCxnSpPr>
          <p:nvPr/>
        </p:nvCxnSpPr>
        <p:spPr>
          <a:xfrm flipH="1">
            <a:off x="7043506" y="4746888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8E57F6-7357-CA59-41A3-9594433A28D0}"/>
              </a:ext>
            </a:extLst>
          </p:cNvPr>
          <p:cNvSpPr txBox="1"/>
          <p:nvPr/>
        </p:nvSpPr>
        <p:spPr>
          <a:xfrm>
            <a:off x="6421930" y="432255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C06485F3-3B22-E476-756B-89F8A57C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664" y="4328163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E7273E-6709-1CCC-9207-A113E8DB02DD}"/>
              </a:ext>
            </a:extLst>
          </p:cNvPr>
          <p:cNvSpPr txBox="1"/>
          <p:nvPr/>
        </p:nvSpPr>
        <p:spPr>
          <a:xfrm>
            <a:off x="2570634" y="158639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0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D67919-A0F7-5DEF-F88A-341B2F4CA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A0F5B2-3679-CE7F-9A6D-C255804E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64F491-2FD9-61A9-1A51-F1131AEC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1347497"/>
            <a:ext cx="7573432" cy="41630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A3A791-8A56-1264-A8B4-704DC4981D15}"/>
              </a:ext>
            </a:extLst>
          </p:cNvPr>
          <p:cNvSpPr/>
          <p:nvPr/>
        </p:nvSpPr>
        <p:spPr>
          <a:xfrm>
            <a:off x="6095598" y="490346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5181F15-6500-A7A4-BEF0-411B9C72DEF1}"/>
              </a:ext>
            </a:extLst>
          </p:cNvPr>
          <p:cNvCxnSpPr>
            <a:cxnSpLocks/>
          </p:cNvCxnSpPr>
          <p:nvPr/>
        </p:nvCxnSpPr>
        <p:spPr>
          <a:xfrm flipH="1">
            <a:off x="6474440" y="3630440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3">
            <a:extLst>
              <a:ext uri="{FF2B5EF4-FFF2-40B4-BE49-F238E27FC236}">
                <a16:creationId xmlns:a16="http://schemas.microsoft.com/office/drawing/2014/main" id="{1CBB104B-F498-E930-F8A3-039287D5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790" y="3201546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49159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4E0317-4AAE-EA7A-6D1F-FCF96F467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AC2A7C-245E-218D-D1F2-3397BC9F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\cimdb0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2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USERIDB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D0C42E-2C67-DCA1-A13B-807A5052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6" y="1618997"/>
            <a:ext cx="846890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18A55E-E729-917B-55E0-00C8DFDA9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324416-1AC0-5AC0-89DE-264AAF66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Nthcoadb03 </a:t>
            </a:r>
            <a:r>
              <a:rPr lang="zh-TW" altLang="en-US" dirty="0"/>
              <a:t>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78F471-E24C-BDD9-567B-81DD5CAC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761892"/>
            <a:ext cx="6639852" cy="33342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6E02510-FD3D-AF4A-4A84-B0D031AAF879}"/>
              </a:ext>
            </a:extLst>
          </p:cNvPr>
          <p:cNvSpPr/>
          <p:nvPr/>
        </p:nvSpPr>
        <p:spPr>
          <a:xfrm>
            <a:off x="6167606" y="452029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856DD3E-8B27-53FF-3D71-82BF116C1F4B}"/>
              </a:ext>
            </a:extLst>
          </p:cNvPr>
          <p:cNvCxnSpPr>
            <a:cxnSpLocks/>
          </p:cNvCxnSpPr>
          <p:nvPr/>
        </p:nvCxnSpPr>
        <p:spPr>
          <a:xfrm flipH="1">
            <a:off x="6546448" y="324726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939DC960-79D4-FD62-8A00-C37BB2A3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98" y="281837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297482-67A1-BF77-7125-6F31B98F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32" y="1400372"/>
            <a:ext cx="18530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Nthcoadb03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64C921-1FB9-15E6-A621-C8EC58C385D0}"/>
              </a:ext>
            </a:extLst>
          </p:cNvPr>
          <p:cNvSpPr/>
          <p:nvPr/>
        </p:nvSpPr>
        <p:spPr>
          <a:xfrm>
            <a:off x="1437101" y="249395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6E12B1F-DE0A-B74F-6F78-A930DC85CC5C}"/>
              </a:ext>
            </a:extLst>
          </p:cNvPr>
          <p:cNvCxnSpPr>
            <a:cxnSpLocks/>
          </p:cNvCxnSpPr>
          <p:nvPr/>
        </p:nvCxnSpPr>
        <p:spPr>
          <a:xfrm flipH="1">
            <a:off x="2973574" y="181523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A4B5C6-BB3D-8058-7DD4-210793D38687}"/>
              </a:ext>
            </a:extLst>
          </p:cNvPr>
          <p:cNvSpPr txBox="1"/>
          <p:nvPr/>
        </p:nvSpPr>
        <p:spPr>
          <a:xfrm>
            <a:off x="3424259" y="140037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002D84-48F0-E1FC-D3FC-6C872792B418}"/>
              </a:ext>
            </a:extLst>
          </p:cNvPr>
          <p:cNvSpPr txBox="1"/>
          <p:nvPr/>
        </p:nvSpPr>
        <p:spPr>
          <a:xfrm>
            <a:off x="6637372" y="281246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84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0A81BF-B7B7-5ED9-4CE4-243C39494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50D08C8-4636-31FC-7BAD-214664BE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84C7DB-BFE1-A65E-8DD4-4CECD49D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137918"/>
            <a:ext cx="8411749" cy="458216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66402C7-8D61-719E-CE38-87D4A621FB17}"/>
              </a:ext>
            </a:extLst>
          </p:cNvPr>
          <p:cNvSpPr txBox="1"/>
          <p:nvPr/>
        </p:nvSpPr>
        <p:spPr>
          <a:xfrm>
            <a:off x="2344568" y="1700808"/>
            <a:ext cx="5395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 err="1">
                <a:highlight>
                  <a:srgbClr val="FFFF00"/>
                </a:highlight>
              </a:rPr>
              <a:t>batchmdscon</a:t>
            </a:r>
            <a:r>
              <a:rPr kumimoji="0" lang="en-US" altLang="zh-TW" dirty="0">
                <a:highlight>
                  <a:srgbClr val="FFFF00"/>
                </a:highlight>
              </a:rPr>
              <a:t>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 err="1">
                <a:highlight>
                  <a:srgbClr val="FFFF00"/>
                </a:highlight>
              </a:rPr>
              <a:t>formdscon</a:t>
            </a:r>
            <a:endParaRPr kumimoji="0" lang="en-US" altLang="zh-TW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65BFD2-0860-D9E5-0109-06302F2A40A7}"/>
              </a:ext>
            </a:extLst>
          </p:cNvPr>
          <p:cNvSpPr/>
          <p:nvPr/>
        </p:nvSpPr>
        <p:spPr>
          <a:xfrm>
            <a:off x="3130024" y="2951826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1B9303B-E8A6-345E-8C4F-B02C6C50DED5}"/>
              </a:ext>
            </a:extLst>
          </p:cNvPr>
          <p:cNvCxnSpPr>
            <a:cxnSpLocks/>
          </p:cNvCxnSpPr>
          <p:nvPr/>
        </p:nvCxnSpPr>
        <p:spPr>
          <a:xfrm flipH="1">
            <a:off x="3580709" y="2085292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BA72957-6CE8-4249-5780-C065BA08FBED}"/>
              </a:ext>
            </a:extLst>
          </p:cNvPr>
          <p:cNvSpPr/>
          <p:nvPr/>
        </p:nvSpPr>
        <p:spPr>
          <a:xfrm>
            <a:off x="6244046" y="4455990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030EFD-6CD5-E920-0020-E732D557421F}"/>
              </a:ext>
            </a:extLst>
          </p:cNvPr>
          <p:cNvCxnSpPr>
            <a:cxnSpLocks/>
          </p:cNvCxnSpPr>
          <p:nvPr/>
        </p:nvCxnSpPr>
        <p:spPr>
          <a:xfrm flipH="1">
            <a:off x="6622888" y="3565305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530C1-2BB5-A2F8-6CCC-5ED39AEB94AD}"/>
              </a:ext>
            </a:extLst>
          </p:cNvPr>
          <p:cNvSpPr txBox="1"/>
          <p:nvPr/>
        </p:nvSpPr>
        <p:spPr>
          <a:xfrm>
            <a:off x="6001312" y="3140968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3">
            <a:extLst>
              <a:ext uri="{FF2B5EF4-FFF2-40B4-BE49-F238E27FC236}">
                <a16:creationId xmlns:a16="http://schemas.microsoft.com/office/drawing/2014/main" id="{29E1258B-088C-FEC4-78D4-FCDBBCF0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046" y="3146580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2B618A-AEE4-61E4-9970-2E4D67829F80}"/>
              </a:ext>
            </a:extLst>
          </p:cNvPr>
          <p:cNvSpPr txBox="1"/>
          <p:nvPr/>
        </p:nvSpPr>
        <p:spPr>
          <a:xfrm>
            <a:off x="2150016" y="171898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66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80ED4B-FE43-2E32-BD65-A7F711C1A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B17213-9BC9-D8AE-9DB0-23CD9B95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1FE2B8-1389-F1E4-6990-C59C4796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2057208"/>
            <a:ext cx="6706536" cy="27435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BA5354D-0D14-9BC3-B6B3-344A437E8482}"/>
              </a:ext>
            </a:extLst>
          </p:cNvPr>
          <p:cNvSpPr/>
          <p:nvPr/>
        </p:nvSpPr>
        <p:spPr>
          <a:xfrm>
            <a:off x="5701268" y="430454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D96378-9EDC-1FA9-92F3-74BF620F784A}"/>
              </a:ext>
            </a:extLst>
          </p:cNvPr>
          <p:cNvCxnSpPr>
            <a:cxnSpLocks/>
          </p:cNvCxnSpPr>
          <p:nvPr/>
        </p:nvCxnSpPr>
        <p:spPr>
          <a:xfrm flipH="1">
            <a:off x="6080110" y="303151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54F93B9B-7B13-7CDB-2229-9F56CAFC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460" y="260262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3436814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12A74-7488-41C2-E3AD-8D2073D8F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18557D-4651-AA30-C798-F8B2AE0F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Nthcoadb03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AB99C4-8882-C9D1-79BD-5D858E0C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2" y="2609735"/>
            <a:ext cx="839269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19CDA7-9B5F-8B3B-9B0B-2331925A1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409CB04-DD49-49A3-867A-82CE39C0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nthccimdb01\cimdb01</a:t>
            </a:r>
            <a:r>
              <a:rPr lang="zh-TW" altLang="en-US" dirty="0"/>
              <a:t> 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87325E-7688-5A9F-99FC-89ECCE108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780945"/>
            <a:ext cx="6668431" cy="32961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1056D4-5D8D-BB97-3C13-9A5970B8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32" y="1366082"/>
            <a:ext cx="283071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nthccimdb01\cimdb01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42358E-F599-2309-4CAE-EF56B1A23E0E}"/>
              </a:ext>
            </a:extLst>
          </p:cNvPr>
          <p:cNvSpPr/>
          <p:nvPr/>
        </p:nvSpPr>
        <p:spPr>
          <a:xfrm>
            <a:off x="1437101" y="245966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4566F7F-665B-D92C-6D76-E8C61DA97FA8}"/>
              </a:ext>
            </a:extLst>
          </p:cNvPr>
          <p:cNvCxnSpPr>
            <a:cxnSpLocks/>
          </p:cNvCxnSpPr>
          <p:nvPr/>
        </p:nvCxnSpPr>
        <p:spPr>
          <a:xfrm flipH="1">
            <a:off x="2973574" y="178094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05B952F-3760-D49E-A177-DE765573459B}"/>
              </a:ext>
            </a:extLst>
          </p:cNvPr>
          <p:cNvSpPr/>
          <p:nvPr/>
        </p:nvSpPr>
        <p:spPr>
          <a:xfrm>
            <a:off x="6156176" y="448600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F255EF-EF5E-7FAB-35B0-D06E926F3E5F}"/>
              </a:ext>
            </a:extLst>
          </p:cNvPr>
          <p:cNvCxnSpPr>
            <a:cxnSpLocks/>
          </p:cNvCxnSpPr>
          <p:nvPr/>
        </p:nvCxnSpPr>
        <p:spPr>
          <a:xfrm flipH="1">
            <a:off x="6535018" y="321297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B24B72-5A93-FB1E-1A43-08A40AB06123}"/>
              </a:ext>
            </a:extLst>
          </p:cNvPr>
          <p:cNvSpPr txBox="1"/>
          <p:nvPr/>
        </p:nvSpPr>
        <p:spPr>
          <a:xfrm>
            <a:off x="7151828" y="281246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293FD571-F7F0-0D48-447F-AFCE1AB26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62" y="2818073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269EBC-6B09-FCEB-63E5-92158A56A8FE}"/>
              </a:ext>
            </a:extLst>
          </p:cNvPr>
          <p:cNvSpPr txBox="1"/>
          <p:nvPr/>
        </p:nvSpPr>
        <p:spPr>
          <a:xfrm>
            <a:off x="3424259" y="136608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0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0F24F9-D432-6A44-490A-7B3BF499D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84F6D8-A4BF-AFBE-94ED-CFC4C000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nthccimdb08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69CAF0-6E8C-1248-AA27-052B63B1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21" y="1823813"/>
            <a:ext cx="6677957" cy="32103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13D2777-0BBA-B6BB-0ED0-F074EFC9EF70}"/>
              </a:ext>
            </a:extLst>
          </p:cNvPr>
          <p:cNvSpPr/>
          <p:nvPr/>
        </p:nvSpPr>
        <p:spPr>
          <a:xfrm>
            <a:off x="6148174" y="455485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B129391-A2A0-73D7-EF76-B8E770F3594E}"/>
              </a:ext>
            </a:extLst>
          </p:cNvPr>
          <p:cNvCxnSpPr>
            <a:cxnSpLocks/>
          </p:cNvCxnSpPr>
          <p:nvPr/>
        </p:nvCxnSpPr>
        <p:spPr>
          <a:xfrm flipH="1">
            <a:off x="6527016" y="3281830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7B8811B6-B632-C418-9518-AC6F0D58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366" y="2852936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03D63A-1FD1-FA5C-640D-E7D009CD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32" y="1434662"/>
            <a:ext cx="192822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nthccimdb08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5192D7-7A6C-4B34-4D7D-CB076E4AB176}"/>
              </a:ext>
            </a:extLst>
          </p:cNvPr>
          <p:cNvSpPr/>
          <p:nvPr/>
        </p:nvSpPr>
        <p:spPr>
          <a:xfrm>
            <a:off x="1437101" y="252824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D3ED2B7-B189-1FEE-6BC4-EFF17FF199A3}"/>
              </a:ext>
            </a:extLst>
          </p:cNvPr>
          <p:cNvCxnSpPr>
            <a:cxnSpLocks/>
          </p:cNvCxnSpPr>
          <p:nvPr/>
        </p:nvCxnSpPr>
        <p:spPr>
          <a:xfrm flipH="1">
            <a:off x="2973574" y="184952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9AE011-83BB-0ABD-3556-B469E29E5EFA}"/>
              </a:ext>
            </a:extLst>
          </p:cNvPr>
          <p:cNvSpPr txBox="1"/>
          <p:nvPr/>
        </p:nvSpPr>
        <p:spPr>
          <a:xfrm>
            <a:off x="3424259" y="143466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F39D46-5AC5-421C-55B4-21BE708079DE}"/>
              </a:ext>
            </a:extLst>
          </p:cNvPr>
          <p:cNvSpPr txBox="1"/>
          <p:nvPr/>
        </p:nvSpPr>
        <p:spPr>
          <a:xfrm>
            <a:off x="6588224" y="285818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90EDE8-A38F-8724-9CFE-AAC954A6B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DE0685F-0548-5B11-30D1-5B0D4716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nthccimdb08 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5AA041-E222-31FF-392C-6D1D9682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1414181"/>
            <a:ext cx="831648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33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D41A279-8876-B850-C7D6-04F983CA2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6C121BD-E771-F910-0525-3380F35B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5BF50F-C6B4-193D-B09F-20AF2B56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4" y="1085044"/>
            <a:ext cx="8326012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7B5476-6B49-6CF1-0944-28664AF69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DDB2F7-7F5B-CCC0-A391-7A7D4BB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E5CFFE-0BCF-0D76-60B3-D5706382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2300130"/>
            <a:ext cx="840222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6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FC2FFB-B25A-53F9-B194-66BE0D535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C4FB08-1CBD-705F-FB6E-3D69329C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WEHQDBMS0</a:t>
            </a:r>
            <a:r>
              <a:rPr lang="en-US" altLang="zh-TW" sz="2800" u="none" strike="noStrike" dirty="0">
                <a:solidFill>
                  <a:srgbClr val="FF0000"/>
                </a:solidFill>
                <a:effectLst/>
                <a:latin typeface="+mn-lt"/>
              </a:rPr>
              <a:t>1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 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07341A-41D6-E760-20FC-0A26D67F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1780945"/>
            <a:ext cx="6687483" cy="32961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8235CB-5753-DDA2-2C1B-2FA506AD4668}"/>
              </a:ext>
            </a:extLst>
          </p:cNvPr>
          <p:cNvSpPr/>
          <p:nvPr/>
        </p:nvSpPr>
        <p:spPr>
          <a:xfrm>
            <a:off x="6171034" y="449743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C60A7F8-4C34-8A55-5E1F-E4D0B067DAEB}"/>
              </a:ext>
            </a:extLst>
          </p:cNvPr>
          <p:cNvCxnSpPr>
            <a:cxnSpLocks/>
          </p:cNvCxnSpPr>
          <p:nvPr/>
        </p:nvCxnSpPr>
        <p:spPr>
          <a:xfrm flipH="1">
            <a:off x="6549876" y="322440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FF9B3595-BD9A-4FC9-35F6-92A7EFC9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226" y="279551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E6BF29-BDAA-F3F9-31D8-7147CB7C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102" y="1388942"/>
            <a:ext cx="212109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WEHQDBMS01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180756-CD96-38D3-21F4-6AF427653397}"/>
              </a:ext>
            </a:extLst>
          </p:cNvPr>
          <p:cNvSpPr/>
          <p:nvPr/>
        </p:nvSpPr>
        <p:spPr>
          <a:xfrm>
            <a:off x="1425671" y="248252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56ABE5D-5FEF-E0F9-D5A3-83D3C73C7AF9}"/>
              </a:ext>
            </a:extLst>
          </p:cNvPr>
          <p:cNvCxnSpPr>
            <a:cxnSpLocks/>
          </p:cNvCxnSpPr>
          <p:nvPr/>
        </p:nvCxnSpPr>
        <p:spPr>
          <a:xfrm flipH="1">
            <a:off x="2962144" y="180380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395963-5D99-593C-E82C-3B6D7D8BFD75}"/>
              </a:ext>
            </a:extLst>
          </p:cNvPr>
          <p:cNvSpPr txBox="1"/>
          <p:nvPr/>
        </p:nvSpPr>
        <p:spPr>
          <a:xfrm>
            <a:off x="3412829" y="138894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978A3E-170C-B6E8-E005-1431F97AF6F1}"/>
              </a:ext>
            </a:extLst>
          </p:cNvPr>
          <p:cNvSpPr txBox="1"/>
          <p:nvPr/>
        </p:nvSpPr>
        <p:spPr>
          <a:xfrm>
            <a:off x="6637372" y="281246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0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B236B4-0996-6E36-723B-3F1F4D3E0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699540-A80E-E39D-E83A-61596114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WEHQDBMS01 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84D584-AD92-556D-60D0-99ACCA10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931428"/>
            <a:ext cx="831648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11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F3585F-6A01-4A06-8B2A-9ECE3530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D8E8B0-02C5-40D7-E047-9CF9A041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E3853C-E080-57C9-648A-F1DE2396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7" y="995023"/>
            <a:ext cx="8106906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5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717BE2-99E5-030B-AF3A-384C7EF84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4672136-37C1-6E26-9849-48C193F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1E9E39-E078-970E-3D1F-7790BD20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94996"/>
            <a:ext cx="821169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42675C-6BBB-A805-D9F2-B1754F7B4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99F5D84-81D6-6DE0-A9EC-AAC98F98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nthccimdb04\cimdb04 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連線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EEE188-F6C4-B14F-173E-61038841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1766655"/>
            <a:ext cx="6630325" cy="332468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CEF690-44F5-3777-33B2-123D948A9A37}"/>
              </a:ext>
            </a:extLst>
          </p:cNvPr>
          <p:cNvSpPr/>
          <p:nvPr/>
        </p:nvSpPr>
        <p:spPr>
          <a:xfrm>
            <a:off x="6171034" y="449743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6D3CD9D-A7CA-1DA2-6EA2-53FC6892319A}"/>
              </a:ext>
            </a:extLst>
          </p:cNvPr>
          <p:cNvCxnSpPr>
            <a:cxnSpLocks/>
          </p:cNvCxnSpPr>
          <p:nvPr/>
        </p:nvCxnSpPr>
        <p:spPr>
          <a:xfrm flipH="1">
            <a:off x="6549876" y="322440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3">
            <a:extLst>
              <a:ext uri="{FF2B5EF4-FFF2-40B4-BE49-F238E27FC236}">
                <a16:creationId xmlns:a16="http://schemas.microsoft.com/office/drawing/2014/main" id="{99BE0EFA-06AB-6AC7-0BF8-946A0FBEF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226" y="279551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8D7F32-23B5-AD36-C9D5-7372C679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532" y="1377512"/>
            <a:ext cx="283071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鍵入 </a:t>
            </a:r>
            <a:r>
              <a:rPr kumimoji="0" lang="en-US" altLang="zh-TW" dirty="0">
                <a:highlight>
                  <a:srgbClr val="FFFF00"/>
                </a:highlight>
              </a:rPr>
              <a:t>nthccimdb04\cimdb04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0285C7-8EDF-4979-AF46-72B0C96C9DAC}"/>
              </a:ext>
            </a:extLst>
          </p:cNvPr>
          <p:cNvSpPr/>
          <p:nvPr/>
        </p:nvSpPr>
        <p:spPr>
          <a:xfrm>
            <a:off x="1437101" y="2471098"/>
            <a:ext cx="2376264" cy="343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BA8D45-A254-A9A2-08DC-98604F348CF0}"/>
              </a:ext>
            </a:extLst>
          </p:cNvPr>
          <p:cNvCxnSpPr>
            <a:cxnSpLocks/>
          </p:cNvCxnSpPr>
          <p:nvPr/>
        </p:nvCxnSpPr>
        <p:spPr>
          <a:xfrm flipH="1">
            <a:off x="2973574" y="1792375"/>
            <a:ext cx="668958" cy="656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D17B8AE-2A40-B995-F8E8-FC08B670B160}"/>
              </a:ext>
            </a:extLst>
          </p:cNvPr>
          <p:cNvSpPr txBox="1"/>
          <p:nvPr/>
        </p:nvSpPr>
        <p:spPr>
          <a:xfrm>
            <a:off x="3424259" y="1377512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34A69D-5862-B19F-7BB0-4741B3A14C1C}"/>
              </a:ext>
            </a:extLst>
          </p:cNvPr>
          <p:cNvSpPr txBox="1"/>
          <p:nvPr/>
        </p:nvSpPr>
        <p:spPr>
          <a:xfrm>
            <a:off x="6648802" y="2812461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86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1">
            <a:extLst>
              <a:ext uri="{FF2B5EF4-FFF2-40B4-BE49-F238E27FC236}">
                <a16:creationId xmlns:a16="http://schemas.microsoft.com/office/drawing/2014/main" id="{034D530E-17FE-A74B-C7D9-E6C82707E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12E50B-2308-436A-8623-848F4AB09064}" type="slidenum">
              <a:rPr lang="zh-TW" altLang="en-US" sz="1200" b="0">
                <a:solidFill>
                  <a:srgbClr val="7F7F7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zh-TW" altLang="en-US" sz="1200" b="0">
              <a:solidFill>
                <a:srgbClr val="7F7F7F"/>
              </a:solidFill>
            </a:endParaRPr>
          </a:p>
        </p:txBody>
      </p:sp>
      <p:pic>
        <p:nvPicPr>
          <p:cNvPr id="9219" name="圖片 3">
            <a:extLst>
              <a:ext uri="{FF2B5EF4-FFF2-40B4-BE49-F238E27FC236}">
                <a16:creationId xmlns:a16="http://schemas.microsoft.com/office/drawing/2014/main" id="{8FA6DD53-7D93-69D1-EBDA-F26CE65FF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900238"/>
            <a:ext cx="6686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E35E40A-19C9-E8AF-AEB7-B98ED0AA43AF}"/>
              </a:ext>
            </a:extLst>
          </p:cNvPr>
          <p:cNvSpPr txBox="1"/>
          <p:nvPr/>
        </p:nvSpPr>
        <p:spPr>
          <a:xfrm>
            <a:off x="2295421" y="1268760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fab2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D17619-20E4-41C1-3DA2-F3E2A18A612F}"/>
              </a:ext>
            </a:extLst>
          </p:cNvPr>
          <p:cNvSpPr/>
          <p:nvPr/>
        </p:nvSpPr>
        <p:spPr>
          <a:xfrm>
            <a:off x="3080876" y="2519778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44942A8-D3D6-773D-5A17-76EE010033F9}"/>
              </a:ext>
            </a:extLst>
          </p:cNvPr>
          <p:cNvCxnSpPr>
            <a:cxnSpLocks/>
          </p:cNvCxnSpPr>
          <p:nvPr/>
        </p:nvCxnSpPr>
        <p:spPr>
          <a:xfrm flipH="1">
            <a:off x="3531561" y="1653244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B658919-8DC4-48F7-CB4A-9C20B9A955A4}"/>
              </a:ext>
            </a:extLst>
          </p:cNvPr>
          <p:cNvSpPr/>
          <p:nvPr/>
        </p:nvSpPr>
        <p:spPr>
          <a:xfrm>
            <a:off x="6263478" y="4358302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8AE612-3527-6DD4-6357-75364F5123D9}"/>
              </a:ext>
            </a:extLst>
          </p:cNvPr>
          <p:cNvCxnSpPr>
            <a:cxnSpLocks/>
          </p:cNvCxnSpPr>
          <p:nvPr/>
        </p:nvCxnSpPr>
        <p:spPr>
          <a:xfrm flipH="1">
            <a:off x="6642320" y="3467617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2F6191-A237-8345-2842-E9102A938E26}"/>
              </a:ext>
            </a:extLst>
          </p:cNvPr>
          <p:cNvSpPr txBox="1"/>
          <p:nvPr/>
        </p:nvSpPr>
        <p:spPr>
          <a:xfrm>
            <a:off x="6020744" y="304328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3">
            <a:extLst>
              <a:ext uri="{FF2B5EF4-FFF2-40B4-BE49-F238E27FC236}">
                <a16:creationId xmlns:a16="http://schemas.microsoft.com/office/drawing/2014/main" id="{E7CEAFA4-E42A-AA71-6654-70D0375F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478" y="304889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A86296-1BE4-CFAC-F7F2-2F899AEB837D}"/>
              </a:ext>
            </a:extLst>
          </p:cNvPr>
          <p:cNvSpPr txBox="1"/>
          <p:nvPr/>
        </p:nvSpPr>
        <p:spPr>
          <a:xfrm>
            <a:off x="2100868" y="128693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A6A8E1-1DA3-55A9-012F-F10826CA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" y="956917"/>
            <a:ext cx="9030960" cy="49441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9692F29-69A3-161E-B5C7-BCA0E269EB19}"/>
              </a:ext>
            </a:extLst>
          </p:cNvPr>
          <p:cNvSpPr txBox="1"/>
          <p:nvPr/>
        </p:nvSpPr>
        <p:spPr>
          <a:xfrm>
            <a:off x="3378802" y="2238255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96EF03-6D62-6AC8-372D-9376D8A0AAAE}"/>
              </a:ext>
            </a:extLst>
          </p:cNvPr>
          <p:cNvSpPr/>
          <p:nvPr/>
        </p:nvSpPr>
        <p:spPr>
          <a:xfrm>
            <a:off x="4164257" y="3489273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E16E94D-2E78-062A-7BD1-A6CB122C9604}"/>
              </a:ext>
            </a:extLst>
          </p:cNvPr>
          <p:cNvCxnSpPr>
            <a:cxnSpLocks/>
          </p:cNvCxnSpPr>
          <p:nvPr/>
        </p:nvCxnSpPr>
        <p:spPr>
          <a:xfrm flipH="1">
            <a:off x="4614942" y="2622739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7FF1A65-D23A-4AB7-6B94-FD4563805F25}"/>
              </a:ext>
            </a:extLst>
          </p:cNvPr>
          <p:cNvSpPr/>
          <p:nvPr/>
        </p:nvSpPr>
        <p:spPr>
          <a:xfrm>
            <a:off x="7346859" y="5327797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7CDC25-7424-6675-234D-A58F423881EE}"/>
              </a:ext>
            </a:extLst>
          </p:cNvPr>
          <p:cNvCxnSpPr>
            <a:cxnSpLocks/>
          </p:cNvCxnSpPr>
          <p:nvPr/>
        </p:nvCxnSpPr>
        <p:spPr>
          <a:xfrm flipH="1">
            <a:off x="7725701" y="4437112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396BFB-CA55-375D-56D0-F2F16775DD84}"/>
              </a:ext>
            </a:extLst>
          </p:cNvPr>
          <p:cNvSpPr txBox="1"/>
          <p:nvPr/>
        </p:nvSpPr>
        <p:spPr>
          <a:xfrm>
            <a:off x="7104125" y="401277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3">
            <a:extLst>
              <a:ext uri="{FF2B5EF4-FFF2-40B4-BE49-F238E27FC236}">
                <a16:creationId xmlns:a16="http://schemas.microsoft.com/office/drawing/2014/main" id="{7C476F5E-99C5-BF7C-995A-08256D19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859" y="4018387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F40BC4-1F6E-189C-F929-C5C7ED7D6793}"/>
              </a:ext>
            </a:extLst>
          </p:cNvPr>
          <p:cNvSpPr txBox="1"/>
          <p:nvPr/>
        </p:nvSpPr>
        <p:spPr>
          <a:xfrm>
            <a:off x="3184249" y="2256429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1">
            <a:extLst>
              <a:ext uri="{FF2B5EF4-FFF2-40B4-BE49-F238E27FC236}">
                <a16:creationId xmlns:a16="http://schemas.microsoft.com/office/drawing/2014/main" id="{D62F3004-8BAC-7072-CF72-2F7FE8B964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600"/>
              </a:buClr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EF763F-A4F3-4F11-B6DA-33C9D3B6A568}" type="slidenum">
              <a:rPr lang="zh-TW" altLang="en-US" sz="1200" b="0">
                <a:solidFill>
                  <a:srgbClr val="7F7F7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zh-TW" altLang="en-US" sz="1200" b="0">
              <a:solidFill>
                <a:srgbClr val="7F7F7F"/>
              </a:solidFill>
            </a:endParaRPr>
          </a:p>
        </p:txBody>
      </p:sp>
      <p:pic>
        <p:nvPicPr>
          <p:cNvPr id="10243" name="圖片 2">
            <a:extLst>
              <a:ext uri="{FF2B5EF4-FFF2-40B4-BE49-F238E27FC236}">
                <a16:creationId xmlns:a16="http://schemas.microsoft.com/office/drawing/2014/main" id="{6D2DDBA4-FA8B-BD10-FECC-3ACB3111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895475"/>
            <a:ext cx="66770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5CE3290-F2A6-2EFB-A49A-FC3A20421412}"/>
              </a:ext>
            </a:extLst>
          </p:cNvPr>
          <p:cNvSpPr/>
          <p:nvPr/>
        </p:nvSpPr>
        <p:spPr>
          <a:xfrm>
            <a:off x="5076056" y="3725051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BC74C5C-53D1-53E3-7557-5C994228DB59}"/>
              </a:ext>
            </a:extLst>
          </p:cNvPr>
          <p:cNvCxnSpPr>
            <a:cxnSpLocks/>
          </p:cNvCxnSpPr>
          <p:nvPr/>
        </p:nvCxnSpPr>
        <p:spPr>
          <a:xfrm flipH="1">
            <a:off x="5454898" y="2452024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322049-7E16-9FC0-11D6-0E128E2B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248" y="2023130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8CBF2D-77CE-DD1A-B64A-FD6F87DEA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53FCEB-6D5C-9E43-EB81-8B46FDEA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以下為 </a:t>
            </a:r>
            <a:r>
              <a:rPr lang="en-US" dirty="0"/>
              <a:t>nthccimdb04\cimdb04 </a:t>
            </a:r>
            <a:r>
              <a:rPr lang="zh-TW" altLang="en-US" dirty="0"/>
              <a:t>資料表</a:t>
            </a:r>
            <a:br>
              <a:rPr lang="zh-TW" altLang="en-US" dirty="0"/>
            </a:br>
            <a:endParaRPr lang="en-US" dirty="0"/>
          </a:p>
        </p:txBody>
      </p:sp>
      <p:pic>
        <p:nvPicPr>
          <p:cNvPr id="11267" name="圖片 2">
            <a:extLst>
              <a:ext uri="{FF2B5EF4-FFF2-40B4-BE49-F238E27FC236}">
                <a16:creationId xmlns:a16="http://schemas.microsoft.com/office/drawing/2014/main" id="{BBB4E445-35F3-9320-499D-A2024B24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10211"/>
          <a:stretch/>
        </p:blipFill>
        <p:spPr bwMode="auto">
          <a:xfrm>
            <a:off x="371599" y="954237"/>
            <a:ext cx="8400801" cy="586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07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8CBF2D-77CE-DD1A-B64A-FD6F87DEA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53FCEB-6D5C-9E43-EB81-8B46FDEA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81A031-871A-C0E6-0710-A9D7028E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1213299"/>
            <a:ext cx="841174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88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F56555-E1BE-5F33-20DF-3E5C25034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5A764A8-C1EC-F7F5-E3EE-5F7872CF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3F6D0-75C5-7457-9325-1ADE8A3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7" y="1177465"/>
            <a:ext cx="834506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0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44A847-3992-AE09-D039-8BE81E8BE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9F1FBC-894B-3C39-ACF6-2BE7DF7E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1A7F03-7CE4-7ADA-2451-5586FA21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1165667"/>
            <a:ext cx="837364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7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D72637-A0C5-40D2-FC2E-36C07D368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826EC7D-5DCB-C2BA-3F6F-8CE4E7B7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C0F4AC-5F6B-1442-F139-95EDC693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1146614"/>
            <a:ext cx="8268854" cy="51346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840318D-8DAD-D065-4E82-F7BB5C58990C}"/>
              </a:ext>
            </a:extLst>
          </p:cNvPr>
          <p:cNvSpPr txBox="1"/>
          <p:nvPr/>
        </p:nvSpPr>
        <p:spPr>
          <a:xfrm>
            <a:off x="1439652" y="6334780"/>
            <a:ext cx="6264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1" dirty="0">
                <a:solidFill>
                  <a:srgbClr val="FF0000"/>
                </a:solidFill>
              </a:rPr>
              <a:t>PS:</a:t>
            </a:r>
            <a:r>
              <a:rPr kumimoji="0" lang="zh-TW" altLang="en-US" sz="2800" b="1" dirty="0">
                <a:solidFill>
                  <a:srgbClr val="FF0000"/>
                </a:solidFill>
              </a:rPr>
              <a:t> 前面均是前置作業只需做一次</a:t>
            </a:r>
            <a:endParaRPr kumimoji="0"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21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7B6090-A260-A057-0BFA-D6A27479B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30215E-8FBA-8F10-5FDC-EFA929FB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Power_BI</a:t>
            </a:r>
            <a:r>
              <a:rPr lang="en-US" altLang="zh-TW" dirty="0"/>
              <a:t> </a:t>
            </a:r>
            <a:r>
              <a:rPr lang="zh-TW" altLang="en-US" dirty="0"/>
              <a:t>新增 </a:t>
            </a:r>
            <a:r>
              <a:rPr lang="en-US" altLang="zh-TW" dirty="0" err="1"/>
              <a:t>sharepoint</a:t>
            </a:r>
            <a:r>
              <a:rPr lang="zh-TW" altLang="en-US" dirty="0"/>
              <a:t> 資料操作方式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CDC04F-0152-944B-04E9-02D76E09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1281869"/>
            <a:ext cx="8897592" cy="52680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62D861-F2DC-D347-8FE5-8548E4678F8A}"/>
              </a:ext>
            </a:extLst>
          </p:cNvPr>
          <p:cNvSpPr/>
          <p:nvPr/>
        </p:nvSpPr>
        <p:spPr>
          <a:xfrm>
            <a:off x="1259632" y="1556792"/>
            <a:ext cx="6480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31F6B7C-49FF-7B5F-09AF-77706CEF8776}"/>
              </a:ext>
            </a:extLst>
          </p:cNvPr>
          <p:cNvCxnSpPr>
            <a:cxnSpLocks/>
          </p:cNvCxnSpPr>
          <p:nvPr/>
        </p:nvCxnSpPr>
        <p:spPr>
          <a:xfrm flipH="1">
            <a:off x="1907704" y="1422398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61BE82-28C7-4A99-C4A5-B6B6A857A312}"/>
              </a:ext>
            </a:extLst>
          </p:cNvPr>
          <p:cNvSpPr txBox="1"/>
          <p:nvPr/>
        </p:nvSpPr>
        <p:spPr>
          <a:xfrm>
            <a:off x="2967915" y="981045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取得資料</a:t>
            </a:r>
            <a:endParaRPr lang="en-US" dirty="0">
              <a:highlight>
                <a:srgbClr val="CCFFCC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6E3F75-4A53-21BA-5F44-4531E5EE996F}"/>
              </a:ext>
            </a:extLst>
          </p:cNvPr>
          <p:cNvSpPr/>
          <p:nvPr/>
        </p:nvSpPr>
        <p:spPr>
          <a:xfrm>
            <a:off x="1403648" y="6175260"/>
            <a:ext cx="1728192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E4913A-C9B5-6040-1205-908E0040CAA5}"/>
              </a:ext>
            </a:extLst>
          </p:cNvPr>
          <p:cNvSpPr txBox="1"/>
          <p:nvPr/>
        </p:nvSpPr>
        <p:spPr>
          <a:xfrm>
            <a:off x="3851920" y="5074014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其他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C7A6764-3A56-C52C-8C88-9344ADC62641}"/>
              </a:ext>
            </a:extLst>
          </p:cNvPr>
          <p:cNvCxnSpPr>
            <a:cxnSpLocks/>
          </p:cNvCxnSpPr>
          <p:nvPr/>
        </p:nvCxnSpPr>
        <p:spPr>
          <a:xfrm flipH="1">
            <a:off x="3131840" y="5537813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80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E3E1B1-D3D5-1304-2A31-8335C8756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AE0632-E009-1711-7F04-AE4E6718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6664FE-53E0-D7C5-1A0A-2FCDFC75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525999"/>
            <a:ext cx="6439799" cy="62873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1FFE44-3828-2220-34EF-7894F76E93FE}"/>
              </a:ext>
            </a:extLst>
          </p:cNvPr>
          <p:cNvSpPr/>
          <p:nvPr/>
        </p:nvSpPr>
        <p:spPr>
          <a:xfrm>
            <a:off x="3449116" y="3442512"/>
            <a:ext cx="3764877" cy="28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2A1B76-8CA3-B41E-75DF-76ACAC42BB73}"/>
              </a:ext>
            </a:extLst>
          </p:cNvPr>
          <p:cNvCxnSpPr>
            <a:cxnSpLocks/>
          </p:cNvCxnSpPr>
          <p:nvPr/>
        </p:nvCxnSpPr>
        <p:spPr>
          <a:xfrm flipH="1">
            <a:off x="4119491" y="2814897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5E61BE-3057-7FC4-3001-F1ACC044070F}"/>
              </a:ext>
            </a:extLst>
          </p:cNvPr>
          <p:cNvSpPr txBox="1"/>
          <p:nvPr/>
        </p:nvSpPr>
        <p:spPr>
          <a:xfrm>
            <a:off x="5179702" y="2373544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點擊 </a:t>
            </a:r>
            <a:r>
              <a:rPr lang="en-US" altLang="zh-TW" dirty="0" err="1">
                <a:highlight>
                  <a:srgbClr val="CCFFCC"/>
                </a:highlight>
              </a:rPr>
              <a:t>sharepoint</a:t>
            </a:r>
            <a:r>
              <a:rPr lang="en-US" altLang="zh-TW" dirty="0">
                <a:highlight>
                  <a:srgbClr val="CCFFCC"/>
                </a:highlight>
              </a:rPr>
              <a:t> </a:t>
            </a:r>
            <a:r>
              <a:rPr lang="zh-TW" altLang="en-US" dirty="0">
                <a:highlight>
                  <a:srgbClr val="CCFFCC"/>
                </a:highlight>
              </a:rPr>
              <a:t>資料夾</a:t>
            </a:r>
            <a:endParaRPr lang="en-US" dirty="0">
              <a:highlight>
                <a:srgbClr val="CCFFCC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B3BCFF-173C-2FB0-4FFD-20770A033B2A}"/>
              </a:ext>
            </a:extLst>
          </p:cNvPr>
          <p:cNvSpPr/>
          <p:nvPr/>
        </p:nvSpPr>
        <p:spPr>
          <a:xfrm>
            <a:off x="6057349" y="6262466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5C69E6A-2C41-939D-7201-736015BFD422}"/>
              </a:ext>
            </a:extLst>
          </p:cNvPr>
          <p:cNvCxnSpPr>
            <a:cxnSpLocks/>
          </p:cNvCxnSpPr>
          <p:nvPr/>
        </p:nvCxnSpPr>
        <p:spPr>
          <a:xfrm flipH="1">
            <a:off x="6436191" y="5371781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616FCE-0F54-B72D-67D0-38099DA10D77}"/>
              </a:ext>
            </a:extLst>
          </p:cNvPr>
          <p:cNvSpPr txBox="1"/>
          <p:nvPr/>
        </p:nvSpPr>
        <p:spPr>
          <a:xfrm>
            <a:off x="5814615" y="494744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3">
            <a:extLst>
              <a:ext uri="{FF2B5EF4-FFF2-40B4-BE49-F238E27FC236}">
                <a16:creationId xmlns:a16="http://schemas.microsoft.com/office/drawing/2014/main" id="{147A7ABB-6B54-E049-5B42-E07647E5C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349" y="4953056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E84AF0-7304-9C67-4A37-BC1A859595D7}"/>
              </a:ext>
            </a:extLst>
          </p:cNvPr>
          <p:cNvSpPr txBox="1"/>
          <p:nvPr/>
        </p:nvSpPr>
        <p:spPr>
          <a:xfrm>
            <a:off x="4933836" y="2400166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68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625C63-A003-89FA-70AD-265B07019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739112-3C5C-DA12-7357-44F937D9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800" dirty="0"/>
              <a:t>輸入 </a:t>
            </a:r>
            <a:r>
              <a:rPr lang="en-US" altLang="zh-TW" sz="1800" dirty="0"/>
              <a:t>https://nuvoton.sharepoint.com/sites/Nuvoton_Power_BI_Data_Source/</a:t>
            </a:r>
            <a:endParaRPr 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1049F8-EF1E-08A8-0BDD-66D2D24D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1988840"/>
            <a:ext cx="6658904" cy="20862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BCA7C14-71CD-9ECB-25E5-1CF219E9D393}"/>
              </a:ext>
            </a:extLst>
          </p:cNvPr>
          <p:cNvSpPr/>
          <p:nvPr/>
        </p:nvSpPr>
        <p:spPr>
          <a:xfrm>
            <a:off x="6094531" y="3461277"/>
            <a:ext cx="815177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B1975D-5A14-F005-691C-DBEE37D8BECB}"/>
              </a:ext>
            </a:extLst>
          </p:cNvPr>
          <p:cNvSpPr txBox="1"/>
          <p:nvPr/>
        </p:nvSpPr>
        <p:spPr>
          <a:xfrm>
            <a:off x="7629789" y="2360031"/>
            <a:ext cx="133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確定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EE8415B-22DA-CED7-B967-899E47FD0F08}"/>
              </a:ext>
            </a:extLst>
          </p:cNvPr>
          <p:cNvCxnSpPr>
            <a:cxnSpLocks/>
          </p:cNvCxnSpPr>
          <p:nvPr/>
        </p:nvCxnSpPr>
        <p:spPr>
          <a:xfrm flipH="1">
            <a:off x="6909709" y="2823830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72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D26061-F2DD-1DA9-88D8-8B50F83A2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F93741-12A0-6AF2-1A61-A478846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2A0E84-DD7C-4A44-04AE-134A17A7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11"/>
            <a:ext cx="9144000" cy="52686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493363-7CAB-5952-C902-F2A1BFFF26EF}"/>
              </a:ext>
            </a:extLst>
          </p:cNvPr>
          <p:cNvSpPr/>
          <p:nvPr/>
        </p:nvSpPr>
        <p:spPr>
          <a:xfrm>
            <a:off x="19306" y="5644995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1F2902-5C63-1FBB-C724-AC3EED375FA7}"/>
              </a:ext>
            </a:extLst>
          </p:cNvPr>
          <p:cNvSpPr txBox="1"/>
          <p:nvPr/>
        </p:nvSpPr>
        <p:spPr>
          <a:xfrm>
            <a:off x="755576" y="4229405"/>
            <a:ext cx="6490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選擇要連結資料檔案 </a:t>
            </a:r>
            <a:r>
              <a:rPr lang="en-US" altLang="zh-TW" dirty="0">
                <a:highlight>
                  <a:srgbClr val="CCFFCC"/>
                </a:highlight>
              </a:rPr>
              <a:t>“Monitor Wafer used.xlsx”</a:t>
            </a:r>
            <a:r>
              <a:rPr lang="zh-TW" altLang="en-US" dirty="0">
                <a:highlight>
                  <a:srgbClr val="CCFFCC"/>
                </a:highlight>
              </a:rPr>
              <a:t> 點選 </a:t>
            </a:r>
            <a:r>
              <a:rPr lang="en-US" altLang="zh-TW" dirty="0" err="1">
                <a:highlight>
                  <a:srgbClr val="CCFFCC"/>
                </a:highlight>
              </a:rPr>
              <a:t>Brinary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051A4A3-E3E1-621C-17F7-E7591BF6D409}"/>
              </a:ext>
            </a:extLst>
          </p:cNvPr>
          <p:cNvCxnSpPr>
            <a:cxnSpLocks/>
          </p:cNvCxnSpPr>
          <p:nvPr/>
        </p:nvCxnSpPr>
        <p:spPr>
          <a:xfrm flipH="1">
            <a:off x="513239" y="4720540"/>
            <a:ext cx="2186553" cy="1034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127D7B-3EC2-4172-87E6-C0CDA0543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7B3AE80-695D-2D74-C8E1-3173BB6F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068F2C-A24E-4670-F423-B0411932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5" y="1809524"/>
            <a:ext cx="7659169" cy="32389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3D04A06-7B6F-647C-0365-3298BB44A26C}"/>
              </a:ext>
            </a:extLst>
          </p:cNvPr>
          <p:cNvSpPr/>
          <p:nvPr/>
        </p:nvSpPr>
        <p:spPr>
          <a:xfrm>
            <a:off x="6546598" y="4497433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9197262-36A9-DB06-3B0F-1A87CCB40A26}"/>
              </a:ext>
            </a:extLst>
          </p:cNvPr>
          <p:cNvCxnSpPr>
            <a:cxnSpLocks/>
          </p:cNvCxnSpPr>
          <p:nvPr/>
        </p:nvCxnSpPr>
        <p:spPr>
          <a:xfrm flipH="1">
            <a:off x="6925440" y="3224406"/>
            <a:ext cx="859544" cy="121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3">
            <a:extLst>
              <a:ext uri="{FF2B5EF4-FFF2-40B4-BE49-F238E27FC236}">
                <a16:creationId xmlns:a16="http://schemas.microsoft.com/office/drawing/2014/main" id="{61D34327-B281-A27C-864F-96C59BA6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790" y="2795512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確定 </a:t>
            </a:r>
          </a:p>
        </p:txBody>
      </p:sp>
    </p:spTree>
    <p:extLst>
      <p:ext uri="{BB962C8B-B14F-4D97-AF65-F5344CB8AC3E}">
        <p14:creationId xmlns:p14="http://schemas.microsoft.com/office/powerpoint/2010/main" val="115606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B21CAD5-E32C-8C01-C67D-6CC279A70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B344DF6-9F7F-32CE-87D8-67F483D9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D50757-09BB-6B8F-3ADB-EDD18EAA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" y="1052736"/>
            <a:ext cx="9144000" cy="1042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267DB5-C50A-D317-3143-A7CD0006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59124"/>
            <a:ext cx="7697274" cy="18481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658558-AA50-33FF-553E-0C21AA437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75830"/>
            <a:ext cx="7697274" cy="19433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461826-F406-8F55-639A-7760390F4CB7}"/>
              </a:ext>
            </a:extLst>
          </p:cNvPr>
          <p:cNvSpPr/>
          <p:nvPr/>
        </p:nvSpPr>
        <p:spPr>
          <a:xfrm>
            <a:off x="19306" y="5872418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BF7114-C077-171B-8A36-E59621421265}"/>
              </a:ext>
            </a:extLst>
          </p:cNvPr>
          <p:cNvSpPr txBox="1"/>
          <p:nvPr/>
        </p:nvSpPr>
        <p:spPr>
          <a:xfrm>
            <a:off x="1195206" y="4467926"/>
            <a:ext cx="624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點擊 使用第一個資料列作為標頭 至 你要作為標頭為止</a:t>
            </a:r>
            <a:endParaRPr lang="en-US" dirty="0">
              <a:highlight>
                <a:srgbClr val="FF99FF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3F2130-369D-2ABB-68F3-CB301948B57F}"/>
              </a:ext>
            </a:extLst>
          </p:cNvPr>
          <p:cNvCxnSpPr>
            <a:cxnSpLocks/>
          </p:cNvCxnSpPr>
          <p:nvPr/>
        </p:nvCxnSpPr>
        <p:spPr>
          <a:xfrm flipH="1">
            <a:off x="513239" y="4947963"/>
            <a:ext cx="2186553" cy="1034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B0B9FB3-A0C9-079D-5195-4A802C07AEE9}"/>
              </a:ext>
            </a:extLst>
          </p:cNvPr>
          <p:cNvSpPr/>
          <p:nvPr/>
        </p:nvSpPr>
        <p:spPr>
          <a:xfrm>
            <a:off x="5679" y="4122143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360459-F68F-E1B3-7ED9-9BD06103D5F7}"/>
              </a:ext>
            </a:extLst>
          </p:cNvPr>
          <p:cNvSpPr txBox="1"/>
          <p:nvPr/>
        </p:nvSpPr>
        <p:spPr>
          <a:xfrm>
            <a:off x="4849491" y="925484"/>
            <a:ext cx="188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</a:t>
            </a:r>
            <a:r>
              <a:rPr lang="en-US" altLang="zh-TW" dirty="0">
                <a:highlight>
                  <a:srgbClr val="CCFFCC"/>
                </a:highlight>
              </a:rPr>
              <a:t>Table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E4A5B9B-1F84-0F92-5ACE-A535E59DDED8}"/>
              </a:ext>
            </a:extLst>
          </p:cNvPr>
          <p:cNvCxnSpPr>
            <a:cxnSpLocks/>
          </p:cNvCxnSpPr>
          <p:nvPr/>
        </p:nvCxnSpPr>
        <p:spPr>
          <a:xfrm flipH="1">
            <a:off x="2545681" y="1110150"/>
            <a:ext cx="2314351" cy="537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F2911-5787-C8BA-0C0E-4A5522973239}"/>
              </a:ext>
            </a:extLst>
          </p:cNvPr>
          <p:cNvSpPr txBox="1"/>
          <p:nvPr/>
        </p:nvSpPr>
        <p:spPr>
          <a:xfrm>
            <a:off x="544947" y="2311770"/>
            <a:ext cx="3595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點擊 使用第一個資料列作為標頭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26B0CA2-8559-B95D-B4E6-7F64C5BA6626}"/>
              </a:ext>
            </a:extLst>
          </p:cNvPr>
          <p:cNvCxnSpPr>
            <a:cxnSpLocks/>
          </p:cNvCxnSpPr>
          <p:nvPr/>
        </p:nvCxnSpPr>
        <p:spPr>
          <a:xfrm flipH="1">
            <a:off x="654616" y="2852936"/>
            <a:ext cx="3125296" cy="1358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8CB16AF-65B7-DB06-B389-1371EFED9BCD}"/>
              </a:ext>
            </a:extLst>
          </p:cNvPr>
          <p:cNvCxnSpPr>
            <a:cxnSpLocks/>
          </p:cNvCxnSpPr>
          <p:nvPr/>
        </p:nvCxnSpPr>
        <p:spPr>
          <a:xfrm>
            <a:off x="3951171" y="2595477"/>
            <a:ext cx="2421029" cy="140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47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601B37-6064-A67F-4015-652D8AB9E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57CAF4-8B53-6917-DC23-2FE2D39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62140A-69D2-62B8-6D3C-07E6F781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66788"/>
            <a:ext cx="8259328" cy="23244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46139-9D35-5512-086F-A894B8068AC5}"/>
              </a:ext>
            </a:extLst>
          </p:cNvPr>
          <p:cNvSpPr/>
          <p:nvPr/>
        </p:nvSpPr>
        <p:spPr>
          <a:xfrm>
            <a:off x="323528" y="2623998"/>
            <a:ext cx="1296144" cy="157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2993-E038-70DD-B1AC-DE1E5DD17F5C}"/>
              </a:ext>
            </a:extLst>
          </p:cNvPr>
          <p:cNvSpPr txBox="1"/>
          <p:nvPr/>
        </p:nvSpPr>
        <p:spPr>
          <a:xfrm>
            <a:off x="3275856" y="1570494"/>
            <a:ext cx="212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關閉並套用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443003-B5F1-1B9B-82B6-4E8225F970D3}"/>
              </a:ext>
            </a:extLst>
          </p:cNvPr>
          <p:cNvCxnSpPr>
            <a:cxnSpLocks/>
          </p:cNvCxnSpPr>
          <p:nvPr/>
        </p:nvCxnSpPr>
        <p:spPr>
          <a:xfrm flipH="1">
            <a:off x="827584" y="1939826"/>
            <a:ext cx="2304256" cy="154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標題 2">
            <a:extLst>
              <a:ext uri="{FF2B5EF4-FFF2-40B4-BE49-F238E27FC236}">
                <a16:creationId xmlns:a16="http://schemas.microsoft.com/office/drawing/2014/main" id="{C6A6E3A1-0F5B-1674-1037-441B54C19D8B}"/>
              </a:ext>
            </a:extLst>
          </p:cNvPr>
          <p:cNvSpPr txBox="1">
            <a:spLocks/>
          </p:cNvSpPr>
          <p:nvPr/>
        </p:nvSpPr>
        <p:spPr>
          <a:xfrm>
            <a:off x="430148" y="5868106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PS:</a:t>
            </a:r>
            <a:r>
              <a:rPr kumimoji="0" lang="zh-TW" altLang="en-US" dirty="0"/>
              <a:t> 新增 </a:t>
            </a:r>
            <a:r>
              <a:rPr kumimoji="0" lang="en-US" altLang="zh-TW" dirty="0" err="1"/>
              <a:t>sharepoint</a:t>
            </a:r>
            <a:r>
              <a:rPr kumimoji="0" lang="en-US" altLang="zh-TW" dirty="0"/>
              <a:t> Excel</a:t>
            </a:r>
            <a:r>
              <a:rPr kumimoji="0" lang="zh-TW" altLang="en-US" dirty="0"/>
              <a:t> 資料視需求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1772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7348FD-72AB-3DF8-37F2-DFB435B89C2A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1124745"/>
          <a:ext cx="8784976" cy="5044820"/>
        </p:xfrm>
        <a:graphic>
          <a:graphicData uri="http://schemas.openxmlformats.org/drawingml/2006/table">
            <a:tbl>
              <a:tblPr/>
              <a:tblGrid>
                <a:gridCol w="4743461">
                  <a:extLst>
                    <a:ext uri="{9D8B030D-6E8A-4147-A177-3AD203B41FA5}">
                      <a16:colId xmlns:a16="http://schemas.microsoft.com/office/drawing/2014/main" val="597031738"/>
                    </a:ext>
                  </a:extLst>
                </a:gridCol>
                <a:gridCol w="4041515">
                  <a:extLst>
                    <a:ext uri="{9D8B030D-6E8A-4147-A177-3AD203B41FA5}">
                      <a16:colId xmlns:a16="http://schemas.microsoft.com/office/drawing/2014/main" val="587724442"/>
                    </a:ext>
                  </a:extLst>
                </a:gridCol>
              </a:tblGrid>
              <a:tr h="4586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DNZ2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常用資料表名稱及其用途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44717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dbo_v_current_wip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在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現況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223387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dbo_v_entity_comment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 狀況註解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9752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dbo_v_entity_grp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BY Module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56961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dbo_v_entity_his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機台歷史 狀況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29404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dbo_v_hlrl_his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hold &amp; release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註解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15362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dbo_v_lot_entity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所經過的機台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730188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dbo_v_mvin_his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mvin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歷史紀錄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63072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dbo_v_mvou_his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Lot mvou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歷史紀錄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0659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dbo_v_slta_his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Wafer 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的廠商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247730"/>
                  </a:ext>
                </a:extLst>
              </a:tr>
              <a:tr h="45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dbo_v_rtofile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Route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0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695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E62B9E-71DB-5D97-1E1B-7A4E3D7A0C59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548680"/>
          <a:ext cx="6984776" cy="6189596"/>
        </p:xfrm>
        <a:graphic>
          <a:graphicData uri="http://schemas.openxmlformats.org/drawingml/2006/table">
            <a:tbl>
              <a:tblPr/>
              <a:tblGrid>
                <a:gridCol w="3331750">
                  <a:extLst>
                    <a:ext uri="{9D8B030D-6E8A-4147-A177-3AD203B41FA5}">
                      <a16:colId xmlns:a16="http://schemas.microsoft.com/office/drawing/2014/main" val="2763884593"/>
                    </a:ext>
                  </a:extLst>
                </a:gridCol>
                <a:gridCol w="3653026">
                  <a:extLst>
                    <a:ext uri="{9D8B030D-6E8A-4147-A177-3AD203B41FA5}">
                      <a16:colId xmlns:a16="http://schemas.microsoft.com/office/drawing/2014/main" val="3515613541"/>
                    </a:ext>
                  </a:extLst>
                </a:gridCol>
              </a:tblGrid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控片使用狀況歷史資料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862459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dbo.A_MW_REG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控片登錄資料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285278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dbo.A_MW_Used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記錄控片使用狀況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0172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dbo.A_RTC_X_Parameter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參數規則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後值 或 後值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0202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dbo.A_X_PARAMETER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 RTC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參數規則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後值 或 後值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前值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53939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dbo.ASM_LensHeating_Monitor_Log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ASM LensHeating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597814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dbo.DefectScan_Recmap_InLine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DefectScan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24104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dbo.DefectScan_Recmap_InLine_Ch_His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DefectScan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38278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dbo.Dispatch_Runcard_Note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eRuncard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站點資料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14930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dbo.Dispatch_Runcard_Recipe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eRuncard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Implant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站點資料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3306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dbo.Etch_Oi_Recmap_InLine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已生效Etch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08189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dbo.Etch_Oi_Recmap_InLine_Ch_His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Etch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72304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dbo.FABPC_MonList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 PC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明細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417395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dbo.FSM_Detail_Log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Furnace WIN GC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0390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dbo.FSM_Step_Log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Furnace WIN GC Step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219985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dbo.Furnace_Oi_Recmap_InLine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已生效Furnace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10926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dbo.Implant_Oi_Recmap_InLine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已生效Implant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09228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dbo.IRD_LOG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AutoIRD Run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貨記錄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18646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dbo.IRD_LOG_history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AutoIRD Run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貨歷史記錄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555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dbo.Litho_Oi_Recmap_InLine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已生效Litho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53157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dbo.Litho_Oi_Recmap_InLine_Ch_His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Litho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33412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dbo.MW_entity_grp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控片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group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設定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740854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dbo.R_recipe_access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記錄爐管使用狀況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31510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dbo.R_Runcard_Log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記錄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WinFurn MVIN Lot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的資料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26223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dbo.ThinFilm_Oi_Recmap_InLine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已生效ThinFilm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484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dbo.ThinFilm_Oi_Recmap_InLine_Ch_His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ThinFilm By OI Recipe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的記錄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49637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dbo.Wat_Oi_Recmap_InLine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已生效WAT By OI Recipe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41181"/>
                  </a:ext>
                </a:extLst>
              </a:tr>
              <a:tr h="214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EDCPhotoPatternTable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S400 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需求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PATTERN</a:t>
                      </a:r>
                    </a:p>
                  </a:txBody>
                  <a:tcPr marL="7697" marR="7697" marT="76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363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B830E82-6556-B038-2947-E8870239FFF6}"/>
              </a:ext>
            </a:extLst>
          </p:cNvPr>
          <p:cNvSpPr txBox="1"/>
          <p:nvPr/>
        </p:nvSpPr>
        <p:spPr>
          <a:xfrm>
            <a:off x="1961964" y="1466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repADC2IDB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常用資料表名稱及其用途</a:t>
            </a:r>
          </a:p>
        </p:txBody>
      </p:sp>
    </p:spTree>
    <p:extLst>
      <p:ext uri="{BB962C8B-B14F-4D97-AF65-F5344CB8AC3E}">
        <p14:creationId xmlns:p14="http://schemas.microsoft.com/office/powerpoint/2010/main" val="5925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2062A7-69B8-60CC-A281-42BAEFE89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C4C566-B05B-54CA-19D5-4BB614AB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571822-2271-9355-1F29-0287CEDE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404664"/>
            <a:ext cx="8430802" cy="661127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5AB79D-A90A-64A3-C526-EE75D7CF21C5}"/>
              </a:ext>
            </a:extLst>
          </p:cNvPr>
          <p:cNvSpPr txBox="1"/>
          <p:nvPr/>
        </p:nvSpPr>
        <p:spPr>
          <a:xfrm>
            <a:off x="2306073" y="1280190"/>
            <a:ext cx="45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dirty="0">
                <a:highlight>
                  <a:srgbClr val="FFFF00"/>
                </a:highlight>
              </a:rPr>
              <a:t>鍵入 使用者名稱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S200DNZ2 </a:t>
            </a:r>
            <a:r>
              <a:rPr kumimoji="0" lang="zh-TW" altLang="en-US" dirty="0">
                <a:highlight>
                  <a:srgbClr val="FFFF00"/>
                </a:highlight>
              </a:rPr>
              <a:t>密碼</a:t>
            </a:r>
            <a:r>
              <a:rPr kumimoji="0" lang="en-US" altLang="zh-TW" dirty="0">
                <a:highlight>
                  <a:srgbClr val="FFFF00"/>
                </a:highlight>
              </a:rPr>
              <a:t>:</a:t>
            </a:r>
            <a:r>
              <a:rPr kumimoji="0" lang="zh-TW" altLang="en-US" dirty="0">
                <a:highlight>
                  <a:srgbClr val="FFFF00"/>
                </a:highlight>
              </a:rPr>
              <a:t> </a:t>
            </a:r>
            <a:r>
              <a:rPr kumimoji="0" lang="en-US" altLang="zh-TW" dirty="0">
                <a:highlight>
                  <a:srgbClr val="FFFF00"/>
                </a:highlight>
              </a:rPr>
              <a:t>SUSER543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67E2B0-C802-2F99-1B8A-102FA7A5A747}"/>
              </a:ext>
            </a:extLst>
          </p:cNvPr>
          <p:cNvSpPr/>
          <p:nvPr/>
        </p:nvSpPr>
        <p:spPr>
          <a:xfrm>
            <a:off x="3091528" y="2531208"/>
            <a:ext cx="2376264" cy="104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63A0019-88DB-A66D-0001-9261ACEA9A45}"/>
              </a:ext>
            </a:extLst>
          </p:cNvPr>
          <p:cNvCxnSpPr>
            <a:cxnSpLocks/>
          </p:cNvCxnSpPr>
          <p:nvPr/>
        </p:nvCxnSpPr>
        <p:spPr>
          <a:xfrm flipH="1">
            <a:off x="3542213" y="1664674"/>
            <a:ext cx="218273" cy="86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D704615-E67D-20F0-B453-28C1F107E1BD}"/>
              </a:ext>
            </a:extLst>
          </p:cNvPr>
          <p:cNvSpPr/>
          <p:nvPr/>
        </p:nvSpPr>
        <p:spPr>
          <a:xfrm>
            <a:off x="6262700" y="4925495"/>
            <a:ext cx="792088" cy="360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2D8997-3475-328F-9280-6B7FCB3427CE}"/>
              </a:ext>
            </a:extLst>
          </p:cNvPr>
          <p:cNvCxnSpPr>
            <a:cxnSpLocks/>
          </p:cNvCxnSpPr>
          <p:nvPr/>
        </p:nvCxnSpPr>
        <p:spPr>
          <a:xfrm flipH="1">
            <a:off x="6641542" y="4034810"/>
            <a:ext cx="86659" cy="831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FD7C61-8CB3-52A5-2731-C281D49D187A}"/>
              </a:ext>
            </a:extLst>
          </p:cNvPr>
          <p:cNvSpPr txBox="1"/>
          <p:nvPr/>
        </p:nvSpPr>
        <p:spPr>
          <a:xfrm>
            <a:off x="6019966" y="3610473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3">
            <a:extLst>
              <a:ext uri="{FF2B5EF4-FFF2-40B4-BE49-F238E27FC236}">
                <a16:creationId xmlns:a16="http://schemas.microsoft.com/office/drawing/2014/main" id="{0A90B909-4115-4A2A-AA07-4322E1FD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700" y="3616085"/>
            <a:ext cx="12137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dirty="0">
                <a:highlight>
                  <a:srgbClr val="FFFF00"/>
                </a:highlight>
              </a:rPr>
              <a:t>點擊 連接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9A8261-9871-9225-E8C2-68BAC237FD3B}"/>
              </a:ext>
            </a:extLst>
          </p:cNvPr>
          <p:cNvSpPr txBox="1"/>
          <p:nvPr/>
        </p:nvSpPr>
        <p:spPr>
          <a:xfrm>
            <a:off x="2111520" y="1298364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7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5C7E143-D8E9-8CEE-619A-FE4B19FBE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5A28F9-F56A-437D-23F6-6B794AA5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以下為 </a:t>
            </a:r>
            <a:r>
              <a:rPr 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nthccimdb01\cimdb01 DNZ2 </a:t>
            </a:r>
            <a:r>
              <a:rPr lang="zh-TW" altLang="en-US" sz="2800" u="none" strike="noStrike" dirty="0">
                <a:solidFill>
                  <a:srgbClr val="FF0000"/>
                </a:solidFill>
                <a:effectLst/>
                <a:latin typeface="+mn-lt"/>
              </a:rPr>
              <a:t>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B63BB7-DF3B-CF8D-72C2-D90DD4CC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924724"/>
            <a:ext cx="8373644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A00236A0-EF1D-4661-EEC3-5547767C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2C12D4-5247-D5AA-7269-C6D98A04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196752"/>
            <a:ext cx="8487960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0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DAD501-4D7A-B2C1-7B2F-FF55C89E8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70BECE-6F2F-6F19-10BD-DE444990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1304CD-5B67-DE51-C8FB-DBE70EDE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0" y="1267954"/>
            <a:ext cx="816406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D382D93E-2480-468D-8001-CC0459944B8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182546</TotalTime>
  <Words>1005</Words>
  <Application>Microsoft Office PowerPoint</Application>
  <PresentationFormat>如螢幕大小 (4:3)</PresentationFormat>
  <Paragraphs>250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Aptos Narrow</vt:lpstr>
      <vt:lpstr>Arial</vt:lpstr>
      <vt:lpstr>Calibri</vt:lpstr>
      <vt:lpstr>Wingdings</vt:lpstr>
      <vt:lpstr>Office Theme</vt:lpstr>
      <vt:lpstr>1_Office Theme</vt:lpstr>
      <vt:lpstr>PowerPoint 簡報</vt:lpstr>
      <vt:lpstr>目前使用資料庫</vt:lpstr>
      <vt:lpstr>新增 nthccimdb01\cimdb01 連線</vt:lpstr>
      <vt:lpstr>PowerPoint 簡報</vt:lpstr>
      <vt:lpstr>PowerPoint 簡報</vt:lpstr>
      <vt:lpstr>PowerPoint 簡報</vt:lpstr>
      <vt:lpstr>以下為 nthccimdb01\cimdb01 DNZ2 資料表</vt:lpstr>
      <vt:lpstr>PowerPoint 簡報</vt:lpstr>
      <vt:lpstr>PowerPoint 簡報</vt:lpstr>
      <vt:lpstr>PowerPoint 簡報</vt:lpstr>
      <vt:lpstr>PowerPoint 簡報</vt:lpstr>
      <vt:lpstr>新增 nthccimdb02\cimdb02 連線</vt:lpstr>
      <vt:lpstr>PowerPoint 簡報</vt:lpstr>
      <vt:lpstr>PowerPoint 簡報</vt:lpstr>
      <vt:lpstr>以下為 nthccimdb02\cimdb02 repADC2IDB 資料表</vt:lpstr>
      <vt:lpstr>PowerPoint 簡報</vt:lpstr>
      <vt:lpstr>PowerPoint 簡報</vt:lpstr>
      <vt:lpstr>PowerPoint 簡報</vt:lpstr>
      <vt:lpstr>以下為 nthccimdb02\cimdb02 CIS 連線</vt:lpstr>
      <vt:lpstr>PowerPoint 簡報</vt:lpstr>
      <vt:lpstr>以下為 nthccimdb02\cimdb02 CIS 資料表</vt:lpstr>
      <vt:lpstr>PowerPoint 簡報</vt:lpstr>
      <vt:lpstr>以下為 nthccimdb02\cimdb02 USERIDB 連線</vt:lpstr>
      <vt:lpstr>PowerPoint 簡報</vt:lpstr>
      <vt:lpstr>以下為 nthccimdb02\cimdb02 USERIDB 資料表</vt:lpstr>
      <vt:lpstr>新增 Nthcoadb03 連線</vt:lpstr>
      <vt:lpstr>PowerPoint 簡報</vt:lpstr>
      <vt:lpstr>PowerPoint 簡報</vt:lpstr>
      <vt:lpstr>以下為 Nthcoadb03 資料表</vt:lpstr>
      <vt:lpstr>以下為 nthccimdb08 連線</vt:lpstr>
      <vt:lpstr>以下為 nthccimdb08 資料表</vt:lpstr>
      <vt:lpstr>PowerPoint 簡報</vt:lpstr>
      <vt:lpstr>PowerPoint 簡報</vt:lpstr>
      <vt:lpstr>以下為 WEHQDBMS01 連線</vt:lpstr>
      <vt:lpstr>以下為 WEHQDBMS01 資料表</vt:lpstr>
      <vt:lpstr>PowerPoint 簡報</vt:lpstr>
      <vt:lpstr>PowerPoint 簡報</vt:lpstr>
      <vt:lpstr>以下為 nthccimdb04\cimdb04 連線</vt:lpstr>
      <vt:lpstr>PowerPoint 簡報</vt:lpstr>
      <vt:lpstr>PowerPoint 簡報</vt:lpstr>
      <vt:lpstr>以下為 nthccimdb04\cimdb04 資料表 </vt:lpstr>
      <vt:lpstr>PowerPoint 簡報</vt:lpstr>
      <vt:lpstr>PowerPoint 簡報</vt:lpstr>
      <vt:lpstr>PowerPoint 簡報</vt:lpstr>
      <vt:lpstr>PowerPoint 簡報</vt:lpstr>
      <vt:lpstr>Power_BI 新增 sharepoint 資料操作方式</vt:lpstr>
      <vt:lpstr>PowerPoint 簡報</vt:lpstr>
      <vt:lpstr>輸入 https://nuvoton.sharepoint.com/sites/Nuvoton_Power_BI_Data_Source/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1882</cp:revision>
  <cp:lastPrinted>2021-10-06T02:29:51Z</cp:lastPrinted>
  <dcterms:created xsi:type="dcterms:W3CDTF">2012-03-21T02:57:47Z</dcterms:created>
  <dcterms:modified xsi:type="dcterms:W3CDTF">2024-11-24T06:40:08Z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