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23"/>
  </p:notesMasterIdLst>
  <p:handoutMasterIdLst>
    <p:handoutMasterId r:id="rId24"/>
  </p:handoutMasterIdLst>
  <p:sldIdLst>
    <p:sldId id="259" r:id="rId6"/>
    <p:sldId id="394" r:id="rId7"/>
    <p:sldId id="395" r:id="rId8"/>
    <p:sldId id="396" r:id="rId9"/>
    <p:sldId id="414" r:id="rId10"/>
    <p:sldId id="415" r:id="rId11"/>
    <p:sldId id="416" r:id="rId12"/>
    <p:sldId id="417" r:id="rId13"/>
    <p:sldId id="398" r:id="rId14"/>
    <p:sldId id="399" r:id="rId15"/>
    <p:sldId id="400" r:id="rId16"/>
    <p:sldId id="418" r:id="rId17"/>
    <p:sldId id="419" r:id="rId18"/>
    <p:sldId id="423" r:id="rId19"/>
    <p:sldId id="422" r:id="rId20"/>
    <p:sldId id="420" r:id="rId21"/>
    <p:sldId id="421" r:id="rId22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4"/>
            <p14:sldId id="395"/>
            <p14:sldId id="396"/>
            <p14:sldId id="414"/>
            <p14:sldId id="415"/>
            <p14:sldId id="416"/>
            <p14:sldId id="417"/>
            <p14:sldId id="398"/>
            <p14:sldId id="399"/>
            <p14:sldId id="400"/>
            <p14:sldId id="418"/>
            <p14:sldId id="419"/>
            <p14:sldId id="423"/>
            <p14:sldId id="422"/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6E6"/>
    <a:srgbClr val="3333FF"/>
    <a:srgbClr val="FF0066"/>
    <a:srgbClr val="00006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956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2024/10/10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2024/10/10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2024/10/10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2024/10/10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619672" y="1844824"/>
            <a:ext cx="5904656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sz="2800" dirty="0"/>
              <a:t>RM Defect OCAP </a:t>
            </a:r>
            <a:r>
              <a:rPr kumimoji="0" lang="zh-TW" altLang="en-US" sz="2800" dirty="0"/>
              <a:t>填寫進度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A4506A1-B0E5-2EDB-894F-40B9AF42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954"/>
            <a:ext cx="9144000" cy="471977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C0EFCE-61B7-C2E0-0007-A59B380D5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5ED6EB04-5C1E-D822-414C-513DC6F52F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04813"/>
            <a:ext cx="82296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0" lang="en-US" sz="2800" dirty="0"/>
              <a:t>RM Defect OCAP </a:t>
            </a:r>
            <a:r>
              <a:rPr kumimoji="0" lang="zh-TW" altLang="en-US" sz="2800" dirty="0"/>
              <a:t>填寫進度</a:t>
            </a:r>
            <a:endParaRPr 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123EF4-16FE-7881-E890-0FF072172BCF}"/>
              </a:ext>
            </a:extLst>
          </p:cNvPr>
          <p:cNvSpPr txBox="1"/>
          <p:nvPr/>
        </p:nvSpPr>
        <p:spPr>
          <a:xfrm>
            <a:off x="3131840" y="1049976"/>
            <a:ext cx="46085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鍵入收件者</a:t>
            </a:r>
            <a:r>
              <a:rPr lang="en-US" altLang="zh-TW" b="1" dirty="0"/>
              <a:t>/</a:t>
            </a:r>
            <a:r>
              <a:rPr lang="zh-TW" altLang="en-US" b="1" dirty="0"/>
              <a:t>主旨</a:t>
            </a:r>
            <a:r>
              <a:rPr lang="en-US" altLang="zh-TW" b="1" dirty="0"/>
              <a:t>/</a:t>
            </a:r>
            <a:r>
              <a:rPr lang="zh-TW" altLang="en-US" b="1" dirty="0"/>
              <a:t>貼上擷取圖片</a:t>
            </a:r>
            <a:r>
              <a:rPr lang="en-US" altLang="zh-TW" b="1" dirty="0"/>
              <a:t>/</a:t>
            </a:r>
            <a:r>
              <a:rPr lang="zh-TW" altLang="en-US" b="1" dirty="0"/>
              <a:t>檔案連結</a:t>
            </a:r>
            <a:endParaRPr lang="en-US" b="1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6A0D0EE-C719-9494-F0B2-F30453FFA3F6}"/>
              </a:ext>
            </a:extLst>
          </p:cNvPr>
          <p:cNvCxnSpPr>
            <a:cxnSpLocks/>
          </p:cNvCxnSpPr>
          <p:nvPr/>
        </p:nvCxnSpPr>
        <p:spPr>
          <a:xfrm flipH="1">
            <a:off x="1403648" y="1419308"/>
            <a:ext cx="1872208" cy="927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F01F7FF-4E56-7745-6070-654797A44CFD}"/>
              </a:ext>
            </a:extLst>
          </p:cNvPr>
          <p:cNvCxnSpPr>
            <a:cxnSpLocks/>
          </p:cNvCxnSpPr>
          <p:nvPr/>
        </p:nvCxnSpPr>
        <p:spPr>
          <a:xfrm flipH="1">
            <a:off x="1436547" y="1418878"/>
            <a:ext cx="2155484" cy="1256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3F11727-7107-6A47-D38D-87AD4D8278C1}"/>
              </a:ext>
            </a:extLst>
          </p:cNvPr>
          <p:cNvCxnSpPr>
            <a:cxnSpLocks/>
          </p:cNvCxnSpPr>
          <p:nvPr/>
        </p:nvCxnSpPr>
        <p:spPr>
          <a:xfrm flipH="1">
            <a:off x="1616829" y="1418878"/>
            <a:ext cx="3027179" cy="1506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0CF1EE0-CFD5-29E9-B5E8-74D9E0A2D8E1}"/>
              </a:ext>
            </a:extLst>
          </p:cNvPr>
          <p:cNvCxnSpPr>
            <a:cxnSpLocks/>
          </p:cNvCxnSpPr>
          <p:nvPr/>
        </p:nvCxnSpPr>
        <p:spPr>
          <a:xfrm flipH="1">
            <a:off x="2051720" y="1418878"/>
            <a:ext cx="3600400" cy="2808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9B23477-DA7F-9AC8-089A-6F555EE885F7}"/>
              </a:ext>
            </a:extLst>
          </p:cNvPr>
          <p:cNvCxnSpPr>
            <a:cxnSpLocks/>
          </p:cNvCxnSpPr>
          <p:nvPr/>
        </p:nvCxnSpPr>
        <p:spPr>
          <a:xfrm flipH="1">
            <a:off x="2673929" y="1418878"/>
            <a:ext cx="3914295" cy="34502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58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F865B-8729-FC6E-BE9D-4BEF04A1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954"/>
            <a:ext cx="9144000" cy="471977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8F2F12-07AB-CAB8-A5D9-757448351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4B937E-0518-4C5D-E63B-54922D4C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按傳送即完成</a:t>
            </a:r>
            <a:endParaRPr 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3CE8BA2-EB9A-546B-CCC9-CC161A9B1B73}"/>
              </a:ext>
            </a:extLst>
          </p:cNvPr>
          <p:cNvCxnSpPr>
            <a:cxnSpLocks/>
          </p:cNvCxnSpPr>
          <p:nvPr/>
        </p:nvCxnSpPr>
        <p:spPr>
          <a:xfrm flipH="1">
            <a:off x="611560" y="908720"/>
            <a:ext cx="3528392" cy="1368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9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619672" y="1844824"/>
            <a:ext cx="5904656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sz="2800" dirty="0"/>
              <a:t>RM Defect OCAP </a:t>
            </a:r>
            <a:r>
              <a:rPr kumimoji="0" lang="zh-TW" altLang="en-US" sz="2800" dirty="0"/>
              <a:t>填寫進度</a:t>
            </a:r>
            <a:r>
              <a:rPr kumimoji="0" lang="en-US" altLang="zh-TW" sz="2800" dirty="0"/>
              <a:t>(Excel </a:t>
            </a:r>
            <a:r>
              <a:rPr kumimoji="0" lang="zh-TW" altLang="en-US" sz="2800" dirty="0"/>
              <a:t>版</a:t>
            </a:r>
            <a:r>
              <a:rPr kumimoji="0" lang="en-US" altLang="zh-TW" sz="2800" dirty="0"/>
              <a:t>)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8019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DCDB2F-3FE5-1555-58F9-6403A9285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EDB55E6-CFBA-CD9A-1267-93BCF2CD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已儲存的 </a:t>
            </a:r>
            <a:r>
              <a:rPr lang="en-US" altLang="zh-TW" dirty="0"/>
              <a:t>Excel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35379FB-0874-4BBC-42F6-6DD5FF6BBF41}"/>
              </a:ext>
            </a:extLst>
          </p:cNvPr>
          <p:cNvCxnSpPr>
            <a:cxnSpLocks/>
          </p:cNvCxnSpPr>
          <p:nvPr/>
        </p:nvCxnSpPr>
        <p:spPr>
          <a:xfrm>
            <a:off x="5076056" y="908720"/>
            <a:ext cx="1512168" cy="1152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A9F1AB8C-1567-5BC1-A845-E82AC1D7F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991348"/>
              </p:ext>
            </p:extLst>
          </p:nvPr>
        </p:nvGraphicFramePr>
        <p:xfrm>
          <a:off x="6156176" y="2155013"/>
          <a:ext cx="1296188" cy="1093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71525" progId="Excel.Sheet.12">
                  <p:embed/>
                </p:oleObj>
              </mc:Choice>
              <mc:Fallback>
                <p:oleObj name="Worksheet" showAsIcon="1" r:id="rId2" imgW="9144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6176" y="2155013"/>
                        <a:ext cx="1296188" cy="1093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55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A083AD-5A91-BBC7-013A-111EF80DC7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A1B703A-B044-3F1B-3D48-A4E5152D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CCED20-BA2A-DCC0-FBA5-3934983B4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" y="5157192"/>
            <a:ext cx="9144000" cy="4019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885FACE-D129-879A-FBFA-900A43FB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1356"/>
            <a:ext cx="9144000" cy="24752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F4DD91B-3776-9CA0-E4F5-87ACE85CED31}"/>
              </a:ext>
            </a:extLst>
          </p:cNvPr>
          <p:cNvSpPr txBox="1"/>
          <p:nvPr/>
        </p:nvSpPr>
        <p:spPr>
          <a:xfrm>
            <a:off x="4698057" y="1202080"/>
            <a:ext cx="4280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複製 </a:t>
            </a:r>
            <a:r>
              <a:rPr lang="en-US" altLang="zh-TW" dirty="0"/>
              <a:t>S200</a:t>
            </a:r>
            <a:r>
              <a:rPr lang="zh-TW" altLang="en-US" dirty="0"/>
              <a:t> </a:t>
            </a:r>
            <a:r>
              <a:rPr lang="en-US" altLang="zh-TW" dirty="0"/>
              <a:t>OCAP_CAUSE -------- </a:t>
            </a:r>
            <a:r>
              <a:rPr lang="zh-TW" altLang="en-US" dirty="0"/>
              <a:t>儲存格空白</a:t>
            </a:r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D86214-47A0-D241-6A06-5AB8500657C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572000" y="1562013"/>
            <a:ext cx="666117" cy="629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D549851-FF5D-08AC-5200-B0C55744522C}"/>
              </a:ext>
            </a:extLst>
          </p:cNvPr>
          <p:cNvSpPr/>
          <p:nvPr/>
        </p:nvSpPr>
        <p:spPr>
          <a:xfrm>
            <a:off x="13754" y="2348880"/>
            <a:ext cx="592639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E5944FF-F3F5-1CC2-5926-99B72AF20B10}"/>
              </a:ext>
            </a:extLst>
          </p:cNvPr>
          <p:cNvCxnSpPr>
            <a:cxnSpLocks/>
          </p:cNvCxnSpPr>
          <p:nvPr/>
        </p:nvCxnSpPr>
        <p:spPr>
          <a:xfrm flipH="1">
            <a:off x="7308304" y="1550596"/>
            <a:ext cx="882141" cy="942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8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DCDB2F-3FE5-1555-58F9-6403A9285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EDB55E6-CFBA-CD9A-1267-93BCF2CD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/>
              <a:t>Outlook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B7E82C-1E8C-46D0-7090-74B50E0B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96752"/>
            <a:ext cx="2991267" cy="20576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DB5AEBA-86DD-AD86-12AE-3D3551B24353}"/>
              </a:ext>
            </a:extLst>
          </p:cNvPr>
          <p:cNvSpPr txBox="1"/>
          <p:nvPr/>
        </p:nvSpPr>
        <p:spPr>
          <a:xfrm>
            <a:off x="4463990" y="1640984"/>
            <a:ext cx="370841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新增電子郵件</a:t>
            </a:r>
            <a:endParaRPr lang="en-US" b="1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35379FB-0874-4BBC-42F6-6DD5FF6BBF41}"/>
              </a:ext>
            </a:extLst>
          </p:cNvPr>
          <p:cNvCxnSpPr>
            <a:cxnSpLocks/>
          </p:cNvCxnSpPr>
          <p:nvPr/>
        </p:nvCxnSpPr>
        <p:spPr>
          <a:xfrm flipH="1">
            <a:off x="1835696" y="2010316"/>
            <a:ext cx="2628294" cy="338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A4506A1-B0E5-2EDB-894F-40B9AF42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954"/>
            <a:ext cx="9144000" cy="471977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C0EFCE-61B7-C2E0-0007-A59B380D5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5ED6EB04-5C1E-D822-414C-513DC6F52F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04813"/>
            <a:ext cx="82296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0" lang="en-US" sz="2800" dirty="0"/>
              <a:t>RM Defect OCAP </a:t>
            </a:r>
            <a:r>
              <a:rPr kumimoji="0" lang="zh-TW" altLang="en-US" sz="2800" dirty="0"/>
              <a:t>填寫進度</a:t>
            </a:r>
            <a:endParaRPr 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123EF4-16FE-7881-E890-0FF072172BCF}"/>
              </a:ext>
            </a:extLst>
          </p:cNvPr>
          <p:cNvSpPr txBox="1"/>
          <p:nvPr/>
        </p:nvSpPr>
        <p:spPr>
          <a:xfrm>
            <a:off x="3131840" y="1049976"/>
            <a:ext cx="46085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鍵入收件者</a:t>
            </a:r>
            <a:r>
              <a:rPr lang="en-US" altLang="zh-TW" b="1" dirty="0"/>
              <a:t>/</a:t>
            </a:r>
            <a:r>
              <a:rPr lang="zh-TW" altLang="en-US" b="1" dirty="0"/>
              <a:t>主旨</a:t>
            </a:r>
            <a:r>
              <a:rPr lang="en-US" altLang="zh-TW" b="1" dirty="0"/>
              <a:t>/</a:t>
            </a:r>
            <a:r>
              <a:rPr lang="zh-TW" altLang="en-US" b="1" dirty="0"/>
              <a:t>貼上擷取圖片</a:t>
            </a:r>
            <a:r>
              <a:rPr lang="en-US" altLang="zh-TW" b="1" dirty="0"/>
              <a:t>/</a:t>
            </a:r>
            <a:r>
              <a:rPr lang="zh-TW" altLang="en-US" b="1" dirty="0"/>
              <a:t>檔案連結</a:t>
            </a:r>
            <a:endParaRPr lang="en-US" b="1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6A0D0EE-C719-9494-F0B2-F30453FFA3F6}"/>
              </a:ext>
            </a:extLst>
          </p:cNvPr>
          <p:cNvCxnSpPr>
            <a:cxnSpLocks/>
          </p:cNvCxnSpPr>
          <p:nvPr/>
        </p:nvCxnSpPr>
        <p:spPr>
          <a:xfrm flipH="1">
            <a:off x="1403648" y="1419308"/>
            <a:ext cx="1872208" cy="927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F01F7FF-4E56-7745-6070-654797A44CFD}"/>
              </a:ext>
            </a:extLst>
          </p:cNvPr>
          <p:cNvCxnSpPr>
            <a:cxnSpLocks/>
          </p:cNvCxnSpPr>
          <p:nvPr/>
        </p:nvCxnSpPr>
        <p:spPr>
          <a:xfrm flipH="1">
            <a:off x="1436547" y="1418878"/>
            <a:ext cx="2155484" cy="1256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3F11727-7107-6A47-D38D-87AD4D8278C1}"/>
              </a:ext>
            </a:extLst>
          </p:cNvPr>
          <p:cNvCxnSpPr>
            <a:cxnSpLocks/>
          </p:cNvCxnSpPr>
          <p:nvPr/>
        </p:nvCxnSpPr>
        <p:spPr>
          <a:xfrm flipH="1">
            <a:off x="1616829" y="1418878"/>
            <a:ext cx="3027179" cy="1506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0CF1EE0-CFD5-29E9-B5E8-74D9E0A2D8E1}"/>
              </a:ext>
            </a:extLst>
          </p:cNvPr>
          <p:cNvCxnSpPr>
            <a:cxnSpLocks/>
          </p:cNvCxnSpPr>
          <p:nvPr/>
        </p:nvCxnSpPr>
        <p:spPr>
          <a:xfrm flipH="1">
            <a:off x="2051720" y="1418878"/>
            <a:ext cx="3600400" cy="2808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9B23477-DA7F-9AC8-089A-6F555EE885F7}"/>
              </a:ext>
            </a:extLst>
          </p:cNvPr>
          <p:cNvCxnSpPr>
            <a:cxnSpLocks/>
          </p:cNvCxnSpPr>
          <p:nvPr/>
        </p:nvCxnSpPr>
        <p:spPr>
          <a:xfrm flipH="1">
            <a:off x="2673929" y="1418878"/>
            <a:ext cx="3914295" cy="34502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3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F865B-8729-FC6E-BE9D-4BEF04A1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954"/>
            <a:ext cx="9144000" cy="471977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8F2F12-07AB-CAB8-A5D9-757448351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4B937E-0518-4C5D-E63B-54922D4C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按傳送即完成</a:t>
            </a:r>
            <a:endParaRPr 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3CE8BA2-EB9A-546B-CCC9-CC161A9B1B73}"/>
              </a:ext>
            </a:extLst>
          </p:cNvPr>
          <p:cNvCxnSpPr>
            <a:cxnSpLocks/>
          </p:cNvCxnSpPr>
          <p:nvPr/>
        </p:nvCxnSpPr>
        <p:spPr>
          <a:xfrm flipH="1">
            <a:off x="611560" y="908720"/>
            <a:ext cx="3528392" cy="1368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3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786B306-AD56-7773-EBA3-422A5886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" y="3984832"/>
            <a:ext cx="9144000" cy="27054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C99CDB2-C547-BD2D-D0FE-467A8917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02" y="980728"/>
            <a:ext cx="4239217" cy="2705478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65A7046E-1F88-B263-85B6-4B90DBE98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TW" altLang="en-US" sz="3600" dirty="0">
                <a:solidFill>
                  <a:srgbClr val="D00600"/>
                </a:solidFill>
              </a:rPr>
              <a:t>開啟 </a:t>
            </a:r>
            <a:r>
              <a:rPr kumimoji="0" lang="en-US" altLang="zh-TW" sz="3600" dirty="0">
                <a:solidFill>
                  <a:srgbClr val="D00600"/>
                </a:solidFill>
              </a:rPr>
              <a:t>S000 </a:t>
            </a:r>
            <a:r>
              <a:rPr kumimoji="0" lang="zh-TW" altLang="en-US" sz="3600" dirty="0">
                <a:solidFill>
                  <a:srgbClr val="D00600"/>
                </a:solidFill>
              </a:rPr>
              <a:t>網頁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B92144-52CF-99C9-8981-01EEE61D2E1B}"/>
              </a:ext>
            </a:extLst>
          </p:cNvPr>
          <p:cNvSpPr txBox="1"/>
          <p:nvPr/>
        </p:nvSpPr>
        <p:spPr>
          <a:xfrm>
            <a:off x="5364088" y="318796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altLang="zh-TW" dirty="0"/>
              <a:t>Defect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63A3E1-567C-0BEC-5671-03A2CF993B69}"/>
              </a:ext>
            </a:extLst>
          </p:cNvPr>
          <p:cNvSpPr/>
          <p:nvPr/>
        </p:nvSpPr>
        <p:spPr>
          <a:xfrm>
            <a:off x="5868144" y="5592007"/>
            <a:ext cx="2184882" cy="367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21EFDA-ADFC-E466-FAC4-D5AB8DA8F2E6}"/>
              </a:ext>
            </a:extLst>
          </p:cNvPr>
          <p:cNvSpPr/>
          <p:nvPr/>
        </p:nvSpPr>
        <p:spPr>
          <a:xfrm>
            <a:off x="1785990" y="3215229"/>
            <a:ext cx="432048" cy="479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4134AE-6EC9-28F8-CFE4-3F8BBC3F5BD4}"/>
              </a:ext>
            </a:extLst>
          </p:cNvPr>
          <p:cNvCxnSpPr>
            <a:cxnSpLocks/>
          </p:cNvCxnSpPr>
          <p:nvPr/>
        </p:nvCxnSpPr>
        <p:spPr>
          <a:xfrm>
            <a:off x="6012160" y="3692770"/>
            <a:ext cx="216024" cy="1899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1EC00C8-EC1F-B917-09FC-C249D86C097F}"/>
              </a:ext>
            </a:extLst>
          </p:cNvPr>
          <p:cNvCxnSpPr>
            <a:cxnSpLocks/>
          </p:cNvCxnSpPr>
          <p:nvPr/>
        </p:nvCxnSpPr>
        <p:spPr>
          <a:xfrm flipH="1">
            <a:off x="2086144" y="876298"/>
            <a:ext cx="2088232" cy="2342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F4A64AF-6C19-0C50-BCA5-49147FAD7C5F}"/>
              </a:ext>
            </a:extLst>
          </p:cNvPr>
          <p:cNvSpPr txBox="1"/>
          <p:nvPr/>
        </p:nvSpPr>
        <p:spPr>
          <a:xfrm>
            <a:off x="6461656" y="3480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DFAA08A-0360-1E24-B8C3-1EF98B734948}"/>
              </a:ext>
            </a:extLst>
          </p:cNvPr>
          <p:cNvSpPr txBox="1"/>
          <p:nvPr/>
        </p:nvSpPr>
        <p:spPr>
          <a:xfrm>
            <a:off x="4895960" y="876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F967B28-A1B7-919E-515B-AABFB596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693"/>
            <a:ext cx="9144000" cy="627718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5E8B1B-35BC-BAE2-B1BB-BA0B5DD18C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942DA6C-8E38-BCCB-7B87-79A41DDD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C6EEF3-2B52-388E-B304-F17CA643836D}"/>
              </a:ext>
            </a:extLst>
          </p:cNvPr>
          <p:cNvSpPr txBox="1"/>
          <p:nvPr/>
        </p:nvSpPr>
        <p:spPr>
          <a:xfrm>
            <a:off x="6282145" y="1169197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 </a:t>
            </a:r>
            <a:r>
              <a:rPr lang="en-US" b="1" i="0" dirty="0">
                <a:effectLst/>
                <a:highlight>
                  <a:srgbClr val="FAFAFA"/>
                </a:highlight>
                <a:latin typeface="Segoe UI" panose="020B0502040204020203" pitchFamily="34" charset="0"/>
              </a:rPr>
              <a:t>Export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FC5958-D464-1183-E432-C1DCAE96FDE1}"/>
              </a:ext>
            </a:extLst>
          </p:cNvPr>
          <p:cNvSpPr/>
          <p:nvPr/>
        </p:nvSpPr>
        <p:spPr>
          <a:xfrm>
            <a:off x="6227792" y="2168339"/>
            <a:ext cx="94159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D4339CD-F9ED-6ADA-25F6-2B5800403C36}"/>
              </a:ext>
            </a:extLst>
          </p:cNvPr>
          <p:cNvCxnSpPr>
            <a:cxnSpLocks/>
          </p:cNvCxnSpPr>
          <p:nvPr/>
        </p:nvCxnSpPr>
        <p:spPr>
          <a:xfrm flipH="1">
            <a:off x="2184285" y="4550069"/>
            <a:ext cx="3487932" cy="67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7DF3FBB-F5E2-128A-8D45-38BDAEF08635}"/>
              </a:ext>
            </a:extLst>
          </p:cNvPr>
          <p:cNvSpPr txBox="1"/>
          <p:nvPr/>
        </p:nvSpPr>
        <p:spPr>
          <a:xfrm>
            <a:off x="5252490" y="4130497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en-US" altLang="zh-TW" dirty="0"/>
              <a:t>RM Defect OCAP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E16DCE-992A-547D-EBA8-8DD2B4C6A47F}"/>
              </a:ext>
            </a:extLst>
          </p:cNvPr>
          <p:cNvSpPr/>
          <p:nvPr/>
        </p:nvSpPr>
        <p:spPr>
          <a:xfrm>
            <a:off x="546572" y="5077852"/>
            <a:ext cx="1577155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CC6B50-7BA2-2BF5-FF98-49F77D0C566F}"/>
              </a:ext>
            </a:extLst>
          </p:cNvPr>
          <p:cNvCxnSpPr>
            <a:cxnSpLocks/>
          </p:cNvCxnSpPr>
          <p:nvPr/>
        </p:nvCxnSpPr>
        <p:spPr>
          <a:xfrm flipH="1">
            <a:off x="7156209" y="1565973"/>
            <a:ext cx="656151" cy="561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E2AB5B3-1ED5-4F50-E029-1BCCBAAA2BD6}"/>
              </a:ext>
            </a:extLst>
          </p:cNvPr>
          <p:cNvSpPr txBox="1"/>
          <p:nvPr/>
        </p:nvSpPr>
        <p:spPr>
          <a:xfrm>
            <a:off x="6462972" y="3853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FDBC531-C69C-8091-C778-43938F2D2F57}"/>
              </a:ext>
            </a:extLst>
          </p:cNvPr>
          <p:cNvSpPr txBox="1"/>
          <p:nvPr/>
        </p:nvSpPr>
        <p:spPr>
          <a:xfrm>
            <a:off x="8000748" y="1196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5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39C507-11E2-36A3-D5B7-B2C08218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5" y="1925243"/>
            <a:ext cx="8202170" cy="229584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B50972-BB46-F327-8692-B94652D77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0D60F53-373B-6676-484E-560AF73C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F34F93-C09E-D354-2B74-203CE0B625AA}"/>
              </a:ext>
            </a:extLst>
          </p:cNvPr>
          <p:cNvSpPr txBox="1"/>
          <p:nvPr/>
        </p:nvSpPr>
        <p:spPr>
          <a:xfrm>
            <a:off x="2915816" y="1215338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en-US" b="1" i="0" dirty="0">
                <a:effectLst/>
                <a:highlight>
                  <a:srgbClr val="FAFAFA"/>
                </a:highlight>
                <a:latin typeface="Segoe UI" panose="020B0502040204020203" pitchFamily="34" charset="0"/>
              </a:rPr>
              <a:t>Export to Excel</a:t>
            </a:r>
            <a:endParaRPr 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2F598C8-B23C-4E51-D701-E7A5B8096694}"/>
              </a:ext>
            </a:extLst>
          </p:cNvPr>
          <p:cNvCxnSpPr>
            <a:cxnSpLocks/>
          </p:cNvCxnSpPr>
          <p:nvPr/>
        </p:nvCxnSpPr>
        <p:spPr>
          <a:xfrm>
            <a:off x="3779912" y="1556792"/>
            <a:ext cx="864096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DAE862B-853B-0C13-3B32-124A56B1A037}"/>
              </a:ext>
            </a:extLst>
          </p:cNvPr>
          <p:cNvSpPr/>
          <p:nvPr/>
        </p:nvSpPr>
        <p:spPr>
          <a:xfrm>
            <a:off x="4571402" y="2404446"/>
            <a:ext cx="2088830" cy="393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AD7122E-C979-DFDE-CE26-2CCDE62B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55" y="5052029"/>
            <a:ext cx="3553321" cy="1181265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135069D-22C8-5A57-C2FB-B815DC2C4268}"/>
              </a:ext>
            </a:extLst>
          </p:cNvPr>
          <p:cNvCxnSpPr>
            <a:cxnSpLocks/>
          </p:cNvCxnSpPr>
          <p:nvPr/>
        </p:nvCxnSpPr>
        <p:spPr>
          <a:xfrm flipH="1">
            <a:off x="1979712" y="4580501"/>
            <a:ext cx="1440160" cy="1091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EA68598-3BF9-B313-1BDD-11C1F33E0751}"/>
              </a:ext>
            </a:extLst>
          </p:cNvPr>
          <p:cNvSpPr txBox="1"/>
          <p:nvPr/>
        </p:nvSpPr>
        <p:spPr>
          <a:xfrm>
            <a:off x="3635896" y="4216129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i="0" dirty="0">
                <a:effectLst/>
                <a:highlight>
                  <a:srgbClr val="FAFAFA"/>
                </a:highlight>
                <a:latin typeface="Segoe UI" panose="020B0502040204020203" pitchFamily="34" charset="0"/>
              </a:rPr>
              <a:t>開啟檔案</a:t>
            </a:r>
            <a:endParaRPr 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E4DB600-1AB1-90A5-BE74-FCE623F659CE}"/>
              </a:ext>
            </a:extLst>
          </p:cNvPr>
          <p:cNvSpPr txBox="1"/>
          <p:nvPr/>
        </p:nvSpPr>
        <p:spPr>
          <a:xfrm>
            <a:off x="5148064" y="4216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5FE429F-581C-E8F2-2EB1-82F96E58A05C}"/>
              </a:ext>
            </a:extLst>
          </p:cNvPr>
          <p:cNvSpPr txBox="1"/>
          <p:nvPr/>
        </p:nvSpPr>
        <p:spPr>
          <a:xfrm>
            <a:off x="3362016" y="1554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4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A99F88-FEA5-7CF2-A946-D011677EB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CB39555-BA35-7BAD-C604-171B6369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C7B98A-91B2-BEB4-8FB5-1BA83668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6" y="1268760"/>
            <a:ext cx="2448267" cy="31817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AABC73F-6EF4-AF2F-69A0-6EFD1438D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380908"/>
            <a:ext cx="2962688" cy="30579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89C885B-1351-9E23-E45C-61F755500205}"/>
              </a:ext>
            </a:extLst>
          </p:cNvPr>
          <p:cNvSpPr txBox="1"/>
          <p:nvPr/>
        </p:nvSpPr>
        <p:spPr>
          <a:xfrm>
            <a:off x="3635896" y="1616588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確定</a:t>
            </a:r>
            <a:endParaRPr 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53FC220-E43D-479B-B31B-EA3049B0EA27}"/>
              </a:ext>
            </a:extLst>
          </p:cNvPr>
          <p:cNvCxnSpPr>
            <a:cxnSpLocks/>
          </p:cNvCxnSpPr>
          <p:nvPr/>
        </p:nvCxnSpPr>
        <p:spPr>
          <a:xfrm flipH="1">
            <a:off x="2483768" y="2059430"/>
            <a:ext cx="1512168" cy="1873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10618AA-DEB0-1428-9BE0-080FF700046E}"/>
              </a:ext>
            </a:extLst>
          </p:cNvPr>
          <p:cNvSpPr/>
          <p:nvPr/>
        </p:nvSpPr>
        <p:spPr>
          <a:xfrm>
            <a:off x="1613893" y="4032315"/>
            <a:ext cx="869875" cy="393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AAC2D3-A880-5848-46DE-F5D9F0211C16}"/>
              </a:ext>
            </a:extLst>
          </p:cNvPr>
          <p:cNvSpPr txBox="1"/>
          <p:nvPr/>
        </p:nvSpPr>
        <p:spPr>
          <a:xfrm>
            <a:off x="6025083" y="2490325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檔案</a:t>
            </a:r>
            <a:endParaRPr 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09E0720-17CF-0A7B-3095-E008862F2248}"/>
              </a:ext>
            </a:extLst>
          </p:cNvPr>
          <p:cNvCxnSpPr>
            <a:cxnSpLocks/>
          </p:cNvCxnSpPr>
          <p:nvPr/>
        </p:nvCxnSpPr>
        <p:spPr>
          <a:xfrm flipH="1">
            <a:off x="4616267" y="2859657"/>
            <a:ext cx="1395893" cy="107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755405E-BF7F-9500-0748-6BF1069A7C76}"/>
              </a:ext>
            </a:extLst>
          </p:cNvPr>
          <p:cNvSpPr/>
          <p:nvPr/>
        </p:nvSpPr>
        <p:spPr>
          <a:xfrm>
            <a:off x="4150311" y="3789040"/>
            <a:ext cx="421690" cy="359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CA74745-756E-CCDD-EA69-954F02DBB47C}"/>
              </a:ext>
            </a:extLst>
          </p:cNvPr>
          <p:cNvSpPr txBox="1"/>
          <p:nvPr/>
        </p:nvSpPr>
        <p:spPr>
          <a:xfrm>
            <a:off x="7094231" y="2566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CE2FEB-F42C-F76C-F596-28C1F406F993}"/>
              </a:ext>
            </a:extLst>
          </p:cNvPr>
          <p:cNvSpPr txBox="1"/>
          <p:nvPr/>
        </p:nvSpPr>
        <p:spPr>
          <a:xfrm>
            <a:off x="4783245" y="1690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9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6A301E4-CC48-93D9-1099-F6E0CBD1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6759"/>
            <a:ext cx="7468642" cy="471553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21D509-4125-D5E1-501E-36A60461D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3740809-2D4B-5CA3-F707-9787F405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E59A47-D61C-B803-42FB-B9376B1B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908720"/>
            <a:ext cx="1657581" cy="361047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CD4D271-2348-1902-50B9-B25933F97D1E}"/>
              </a:ext>
            </a:extLst>
          </p:cNvPr>
          <p:cNvSpPr txBox="1"/>
          <p:nvPr/>
        </p:nvSpPr>
        <p:spPr>
          <a:xfrm>
            <a:off x="428593" y="1225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2E1240-F057-350C-A873-843D5A7C5E9A}"/>
              </a:ext>
            </a:extLst>
          </p:cNvPr>
          <p:cNvSpPr txBox="1"/>
          <p:nvPr/>
        </p:nvSpPr>
        <p:spPr>
          <a:xfrm>
            <a:off x="3363387" y="111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1F42D7-02E9-140F-DC94-35C36991A1BD}"/>
              </a:ext>
            </a:extLst>
          </p:cNvPr>
          <p:cNvSpPr txBox="1"/>
          <p:nvPr/>
        </p:nvSpPr>
        <p:spPr>
          <a:xfrm>
            <a:off x="3735668" y="1136590"/>
            <a:ext cx="1960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另存新檔</a:t>
            </a:r>
            <a:endParaRPr 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969BC7E-7EF3-1D2D-078B-4C0C6C78DF0F}"/>
              </a:ext>
            </a:extLst>
          </p:cNvPr>
          <p:cNvCxnSpPr>
            <a:cxnSpLocks/>
          </p:cNvCxnSpPr>
          <p:nvPr/>
        </p:nvCxnSpPr>
        <p:spPr>
          <a:xfrm>
            <a:off x="4716016" y="1571412"/>
            <a:ext cx="2520280" cy="2652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EB5F268-7FCA-3F5C-6A2B-7ACE8B511C7D}"/>
              </a:ext>
            </a:extLst>
          </p:cNvPr>
          <p:cNvSpPr/>
          <p:nvPr/>
        </p:nvSpPr>
        <p:spPr>
          <a:xfrm>
            <a:off x="7092280" y="4241082"/>
            <a:ext cx="736048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0BF446-D7F8-0150-E815-7B3731ADD7E3}"/>
              </a:ext>
            </a:extLst>
          </p:cNvPr>
          <p:cNvSpPr txBox="1"/>
          <p:nvPr/>
        </p:nvSpPr>
        <p:spPr>
          <a:xfrm>
            <a:off x="582132" y="1409754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存檔位置及檔名</a:t>
            </a:r>
            <a:endParaRPr 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E657DC9-BD6D-ED8D-6AC2-F4D5DDD23743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315672" y="1779086"/>
            <a:ext cx="526600" cy="2070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761F221-7650-957D-58F3-4D5E0D1ABE0F}"/>
              </a:ext>
            </a:extLst>
          </p:cNvPr>
          <p:cNvCxnSpPr>
            <a:cxnSpLocks/>
          </p:cNvCxnSpPr>
          <p:nvPr/>
        </p:nvCxnSpPr>
        <p:spPr>
          <a:xfrm flipH="1">
            <a:off x="2402368" y="1738270"/>
            <a:ext cx="79418" cy="3850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3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869B641-1279-FF04-BED1-792B8CD7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1008"/>
            <a:ext cx="9144000" cy="247528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53A3AD-A5EA-91B9-5F29-2B3E9FC4E9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6B9EEBD-E383-0CF7-523D-004F650C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DE4961-7BE3-40AC-E70A-28271C85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52736"/>
            <a:ext cx="2514951" cy="458216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3EF51FE-3FAF-4B62-AB98-C9A4A1A4C21A}"/>
              </a:ext>
            </a:extLst>
          </p:cNvPr>
          <p:cNvSpPr txBox="1"/>
          <p:nvPr/>
        </p:nvSpPr>
        <p:spPr>
          <a:xfrm>
            <a:off x="4381513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74F6AE-17C5-8B84-7004-1BF972844170}"/>
              </a:ext>
            </a:extLst>
          </p:cNvPr>
          <p:cNvSpPr txBox="1"/>
          <p:nvPr/>
        </p:nvSpPr>
        <p:spPr>
          <a:xfrm>
            <a:off x="4683993" y="1163982"/>
            <a:ext cx="2696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篩選 </a:t>
            </a:r>
            <a:r>
              <a:rPr lang="en-US" altLang="zh-TW" dirty="0"/>
              <a:t>Owner</a:t>
            </a:r>
            <a:r>
              <a:rPr lang="zh-TW" altLang="en-US" dirty="0"/>
              <a:t> </a:t>
            </a:r>
            <a:r>
              <a:rPr lang="en-US" altLang="zh-TW" dirty="0"/>
              <a:t>S200</a:t>
            </a:r>
            <a:r>
              <a:rPr lang="zh-TW" altLang="en-US" dirty="0"/>
              <a:t> 按確定</a:t>
            </a:r>
            <a:endParaRPr 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80778C6-6861-B6EF-9E0F-E1B7D3148E94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163982"/>
            <a:ext cx="1728192" cy="407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AA86092-C9A9-4F07-13D4-1E09F961E4A9}"/>
              </a:ext>
            </a:extLst>
          </p:cNvPr>
          <p:cNvSpPr/>
          <p:nvPr/>
        </p:nvSpPr>
        <p:spPr>
          <a:xfrm>
            <a:off x="1187624" y="3717032"/>
            <a:ext cx="736048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3213448-BD3F-29F1-686D-28B4E046028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923672" y="1533314"/>
            <a:ext cx="4108481" cy="22583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E94A023-4381-6F7D-834F-F243BD40C4A3}"/>
              </a:ext>
            </a:extLst>
          </p:cNvPr>
          <p:cNvCxnSpPr>
            <a:cxnSpLocks/>
          </p:cNvCxnSpPr>
          <p:nvPr/>
        </p:nvCxnSpPr>
        <p:spPr>
          <a:xfrm flipH="1">
            <a:off x="2629356" y="1533314"/>
            <a:ext cx="4330958" cy="379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A083AD-5A91-BBC7-013A-111EF80DC7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A1B703A-B044-3F1B-3D48-A4E5152D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CCED20-BA2A-DCC0-FBA5-3934983B4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" y="5157192"/>
            <a:ext cx="9144000" cy="4019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885FACE-D129-879A-FBFA-900A43FB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1356"/>
            <a:ext cx="9144000" cy="24752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F4DD91B-3776-9CA0-E4F5-87ACE85CED31}"/>
              </a:ext>
            </a:extLst>
          </p:cNvPr>
          <p:cNvSpPr txBox="1"/>
          <p:nvPr/>
        </p:nvSpPr>
        <p:spPr>
          <a:xfrm>
            <a:off x="4698057" y="1202080"/>
            <a:ext cx="4280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複製 </a:t>
            </a:r>
            <a:r>
              <a:rPr lang="en-US" altLang="zh-TW" dirty="0"/>
              <a:t>S200</a:t>
            </a:r>
            <a:r>
              <a:rPr lang="zh-TW" altLang="en-US" dirty="0"/>
              <a:t> </a:t>
            </a:r>
            <a:r>
              <a:rPr lang="en-US" altLang="zh-TW" dirty="0"/>
              <a:t>OCAP_CAUSE -------- </a:t>
            </a:r>
            <a:r>
              <a:rPr lang="zh-TW" altLang="en-US" dirty="0"/>
              <a:t>儲存格空白</a:t>
            </a:r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D86214-47A0-D241-6A06-5AB8500657C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572000" y="1562013"/>
            <a:ext cx="666117" cy="629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D549851-FF5D-08AC-5200-B0C55744522C}"/>
              </a:ext>
            </a:extLst>
          </p:cNvPr>
          <p:cNvSpPr/>
          <p:nvPr/>
        </p:nvSpPr>
        <p:spPr>
          <a:xfrm>
            <a:off x="13754" y="2348880"/>
            <a:ext cx="592639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E5944FF-F3F5-1CC2-5926-99B72AF20B10}"/>
              </a:ext>
            </a:extLst>
          </p:cNvPr>
          <p:cNvCxnSpPr>
            <a:cxnSpLocks/>
          </p:cNvCxnSpPr>
          <p:nvPr/>
        </p:nvCxnSpPr>
        <p:spPr>
          <a:xfrm flipH="1">
            <a:off x="7308304" y="1550596"/>
            <a:ext cx="882141" cy="942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0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DCDB2F-3FE5-1555-58F9-6403A9285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EDB55E6-CFBA-CD9A-1267-93BCF2CD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/>
              <a:t>Outlook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B7E82C-1E8C-46D0-7090-74B50E0B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96752"/>
            <a:ext cx="2991267" cy="20576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DB5AEBA-86DD-AD86-12AE-3D3551B24353}"/>
              </a:ext>
            </a:extLst>
          </p:cNvPr>
          <p:cNvSpPr txBox="1"/>
          <p:nvPr/>
        </p:nvSpPr>
        <p:spPr>
          <a:xfrm>
            <a:off x="4463990" y="1640984"/>
            <a:ext cx="370841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新增電子郵件</a:t>
            </a:r>
            <a:endParaRPr lang="en-US" b="1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35379FB-0874-4BBC-42F6-6DD5FF6BBF41}"/>
              </a:ext>
            </a:extLst>
          </p:cNvPr>
          <p:cNvCxnSpPr>
            <a:cxnSpLocks/>
          </p:cNvCxnSpPr>
          <p:nvPr/>
        </p:nvCxnSpPr>
        <p:spPr>
          <a:xfrm flipH="1">
            <a:off x="1835696" y="2010316"/>
            <a:ext cx="2628294" cy="338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7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711116-2882-48F6-8F3B-8BE7C43F6DB3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D382D93E-2480-468D-8001-CC0459944B8C"/>
  </ds:schemaRefs>
</ds:datastoreItem>
</file>

<file path=customXml/itemProps2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183203</TotalTime>
  <Words>153</Words>
  <Application>Microsoft Office PowerPoint</Application>
  <PresentationFormat>如螢幕大小 (4:3)</PresentationFormat>
  <Paragraphs>53</Paragraphs>
  <Slides>17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</vt:lpstr>
      <vt:lpstr>Wingdings</vt:lpstr>
      <vt:lpstr>Office Theme</vt:lpstr>
      <vt:lpstr>1_Office Theme</vt:lpstr>
      <vt:lpstr>Worksheet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開啟 Outlook</vt:lpstr>
      <vt:lpstr>RM Defect OCAP 填寫進度</vt:lpstr>
      <vt:lpstr>按傳送即完成</vt:lpstr>
      <vt:lpstr>PowerPoint 簡報</vt:lpstr>
      <vt:lpstr>開啟 已儲存的 Excel</vt:lpstr>
      <vt:lpstr>PowerPoint 簡報</vt:lpstr>
      <vt:lpstr>開啟 Outlook</vt:lpstr>
      <vt:lpstr>RM Defect OCAP 填寫進度</vt:lpstr>
      <vt:lpstr>按傳送即完成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S400 Capital Budge Plan</dc:title>
  <dc:creator>SCCHEN1@nuvoton.com</dc:creator>
  <cp:lastModifiedBy>S210 WCChen3</cp:lastModifiedBy>
  <cp:revision>1887</cp:revision>
  <cp:lastPrinted>2021-10-06T02:29:51Z</cp:lastPrinted>
  <dcterms:created xsi:type="dcterms:W3CDTF">2012-03-21T02:57:47Z</dcterms:created>
  <dcterms:modified xsi:type="dcterms:W3CDTF">2024-10-10T08:37:29Z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