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40"/>
  </p:notesMasterIdLst>
  <p:handoutMasterIdLst>
    <p:handoutMasterId r:id="rId41"/>
  </p:handoutMasterIdLst>
  <p:sldIdLst>
    <p:sldId id="259" r:id="rId6"/>
    <p:sldId id="394" r:id="rId7"/>
    <p:sldId id="395" r:id="rId8"/>
    <p:sldId id="397" r:id="rId9"/>
    <p:sldId id="425" r:id="rId10"/>
    <p:sldId id="396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6" r:id="rId39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394"/>
            <p14:sldId id="395"/>
            <p14:sldId id="397"/>
            <p14:sldId id="425"/>
            <p14:sldId id="396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3333FF"/>
    <a:srgbClr val="000066"/>
    <a:srgbClr val="E6E6E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3" autoAdjust="0"/>
    <p:restoredTop sz="92857" autoAdjust="0"/>
  </p:normalViewPr>
  <p:slideViewPr>
    <p:cSldViewPr showGuides="1">
      <p:cViewPr varScale="1">
        <p:scale>
          <a:sx n="86" d="100"/>
          <a:sy n="86" d="100"/>
        </p:scale>
        <p:origin x="1686" y="90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2024/10/27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2024/10/27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2024/10/27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ehqjira01:8090/display/NTCS/Cost_Wafer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nthccimnas01\S000\DeptShare\S200\2024%20Wc%20&#20132;&#25509;\PY1Rs%20WSIX%20By%20Chambe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2800" dirty="0" err="1"/>
              <a:t>wafer_cost</a:t>
            </a:r>
            <a:r>
              <a:rPr kumimoji="0" lang="en-US" altLang="zh-TW" sz="2800" dirty="0"/>
              <a:t> confluence trend charts update</a:t>
            </a:r>
            <a:r>
              <a:rPr kumimoji="0" lang="zh-TW" altLang="en-US" sz="2800" dirty="0"/>
              <a:t>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2B28122-DC89-0AC0-98E3-716F44FDA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5735C14-92C6-134A-446D-2C719833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移至 </a:t>
            </a:r>
            <a:r>
              <a:rPr lang="en-US" altLang="zh-TW" dirty="0"/>
              <a:t>Confluence</a:t>
            </a:r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635F8D-E847-606B-0091-C8832E26526C}"/>
              </a:ext>
            </a:extLst>
          </p:cNvPr>
          <p:cNvSpPr txBox="1"/>
          <p:nvPr/>
        </p:nvSpPr>
        <p:spPr>
          <a:xfrm>
            <a:off x="457200" y="1008612"/>
            <a:ext cx="5243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移至 </a:t>
            </a:r>
            <a:r>
              <a:rPr lang="en-US" b="1" dirty="0"/>
              <a:t>M.W. pcs per in-line photo pcs (pcs/</a:t>
            </a:r>
            <a:r>
              <a:rPr lang="en-US" b="1" dirty="0" err="1"/>
              <a:t>kpcs</a:t>
            </a:r>
            <a:r>
              <a:rPr lang="en-US" b="1" dirty="0"/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003144-E329-EC23-0063-DEB4069F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6835"/>
            <a:ext cx="9144000" cy="51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9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C3FF29-AD3B-24C3-A14D-A4EB805DA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CCED93-61FE-6733-1968-64C1B92C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點圖 刪除圖片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401D87D-5399-3828-3271-C1E49C3AC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48" y="934235"/>
            <a:ext cx="9144000" cy="567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6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5796F71-C0AC-B8AE-EF7B-CD2080E6B3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61B7BC-C121-FE4F-8DE0-4A3CBAF4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移至 </a:t>
            </a:r>
            <a:r>
              <a:rPr lang="en-US" dirty="0"/>
              <a:t>S200_Monitor wafer0730.pbix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C38357-B737-7FC3-016D-95AFE16BB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" y="897959"/>
            <a:ext cx="9144000" cy="54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0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B7B5D8B-95F5-5EBD-C52A-713AC0845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090"/>
            <a:ext cx="9144000" cy="545284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2D3AD7-C8F8-4881-C673-5532778B7A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83B657-C753-E737-192C-CCB0A6E6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擷取 </a:t>
            </a:r>
            <a:r>
              <a:rPr lang="en-US" altLang="zh-TW" dirty="0"/>
              <a:t>M.W. pcs per in-line photo pcs (pcs/</a:t>
            </a:r>
            <a:r>
              <a:rPr lang="en-US" altLang="zh-TW" dirty="0" err="1"/>
              <a:t>kpcs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7DA84A-37BD-CCAD-AE59-DE901C46F06E}"/>
              </a:ext>
            </a:extLst>
          </p:cNvPr>
          <p:cNvSpPr/>
          <p:nvPr/>
        </p:nvSpPr>
        <p:spPr>
          <a:xfrm>
            <a:off x="0" y="1126043"/>
            <a:ext cx="9144000" cy="5120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DA591D-DAD1-2754-174B-DF335758E4D8}"/>
              </a:ext>
            </a:extLst>
          </p:cNvPr>
          <p:cNvSpPr/>
          <p:nvPr/>
        </p:nvSpPr>
        <p:spPr>
          <a:xfrm>
            <a:off x="1907704" y="6240992"/>
            <a:ext cx="2088232" cy="36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98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68C2FCE-5EC9-03F9-3C46-BFB98FC537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9A19AF3-46CB-ACCB-C45B-A9E0208B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52128"/>
          </a:xfrm>
        </p:spPr>
        <p:txBody>
          <a:bodyPr/>
          <a:lstStyle/>
          <a:p>
            <a:r>
              <a:rPr lang="zh-TW" altLang="en-US" dirty="0"/>
              <a:t>貼至 </a:t>
            </a:r>
            <a:r>
              <a:rPr lang="en-US" altLang="zh-TW" dirty="0"/>
              <a:t>Confluence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b="1" dirty="0"/>
              <a:t>M.W. pcs per in-line photo pcs (pcs/</a:t>
            </a:r>
            <a:r>
              <a:rPr lang="en-US" b="1" dirty="0" err="1"/>
              <a:t>kpcs</a:t>
            </a:r>
            <a:r>
              <a:rPr lang="en-US" b="1" dirty="0"/>
              <a:t>)</a:t>
            </a:r>
            <a:r>
              <a:rPr lang="zh-TW" altLang="en-US" b="1" dirty="0"/>
              <a:t> 處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47E25A-818A-6A79-2438-C5FAB1EBA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1558062"/>
            <a:ext cx="7776866" cy="46382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A914481-F922-E2A3-9D3C-9FC69180AE3B}"/>
              </a:ext>
            </a:extLst>
          </p:cNvPr>
          <p:cNvSpPr/>
          <p:nvPr/>
        </p:nvSpPr>
        <p:spPr>
          <a:xfrm>
            <a:off x="3889412" y="5682787"/>
            <a:ext cx="936104" cy="488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FCE29DD-571A-6DD4-0CF2-EB8713FAB1A6}"/>
              </a:ext>
            </a:extLst>
          </p:cNvPr>
          <p:cNvCxnSpPr/>
          <p:nvPr/>
        </p:nvCxnSpPr>
        <p:spPr>
          <a:xfrm flipH="1">
            <a:off x="4825516" y="4314635"/>
            <a:ext cx="2592288" cy="1224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999E50-7E39-C26F-640B-B0AA5318592D}"/>
              </a:ext>
            </a:extLst>
          </p:cNvPr>
          <p:cNvSpPr txBox="1"/>
          <p:nvPr/>
        </p:nvSpPr>
        <p:spPr>
          <a:xfrm>
            <a:off x="7183317" y="3653970"/>
            <a:ext cx="195233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點擊 </a:t>
            </a:r>
            <a:r>
              <a:rPr lang="en-US" altLang="zh-TW" dirty="0"/>
              <a:t>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12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49F3B7-7ADB-7F5B-0CB3-0E7798F48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D0F5D11-4579-0F31-1E6F-1F74C67C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即完成 </a:t>
            </a:r>
            <a:r>
              <a:rPr lang="en-US" altLang="zh-TW" dirty="0"/>
              <a:t>M.W. pcs per in-line photo pcs (pcs/</a:t>
            </a:r>
            <a:r>
              <a:rPr lang="en-US" altLang="zh-TW" dirty="0" err="1"/>
              <a:t>kpcs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D6489F-7F06-6624-0AAD-426A351A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7" y="1307603"/>
            <a:ext cx="9144000" cy="51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59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2B28122-DC89-0AC0-98E3-716F44FDA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5735C14-92C6-134A-446D-2C719833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移至 </a:t>
            </a:r>
            <a:r>
              <a:rPr lang="en-US" altLang="zh-TW" dirty="0"/>
              <a:t>Confluence</a:t>
            </a:r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635F8D-E847-606B-0091-C8832E26526C}"/>
              </a:ext>
            </a:extLst>
          </p:cNvPr>
          <p:cNvSpPr txBox="1"/>
          <p:nvPr/>
        </p:nvSpPr>
        <p:spPr>
          <a:xfrm>
            <a:off x="457200" y="1008612"/>
            <a:ext cx="5243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移至 </a:t>
            </a:r>
            <a:r>
              <a:rPr lang="en-US" b="1" dirty="0"/>
              <a:t>M.W. cost per in-line photo pcs (NTD/pcs)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D6B33CF-F4E1-0B5D-A41E-5B2B13C78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944"/>
            <a:ext cx="9144000" cy="539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20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C3FF29-AD3B-24C3-A14D-A4EB805DA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CCED93-61FE-6733-1968-64C1B92C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點圖 刪除圖片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F71225-FDB4-D2FD-5536-C2681773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7" y="908720"/>
            <a:ext cx="9144000" cy="56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13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5796F71-C0AC-B8AE-EF7B-CD2080E6B3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61B7BC-C121-FE4F-8DE0-4A3CBAF4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移至 </a:t>
            </a:r>
            <a:r>
              <a:rPr lang="en-US" dirty="0"/>
              <a:t>S200_Monitor wafer0730.pbix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3012247-82EC-C211-9F24-E2027FED6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566"/>
            <a:ext cx="9144000" cy="54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45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0D576B8-19AF-A618-800D-D7F0C0571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892"/>
            <a:ext cx="9144000" cy="545739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2D3AD7-C8F8-4881-C673-5532778B7A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83B657-C753-E737-192C-CCB0A6E6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擷取 </a:t>
            </a:r>
            <a:r>
              <a:rPr lang="en-US" altLang="zh-TW" dirty="0"/>
              <a:t>M.W. cost per in-line photo pcs (NTD/pcs)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7DA84A-37BD-CCAD-AE59-DE901C46F06E}"/>
              </a:ext>
            </a:extLst>
          </p:cNvPr>
          <p:cNvSpPr/>
          <p:nvPr/>
        </p:nvSpPr>
        <p:spPr>
          <a:xfrm>
            <a:off x="0" y="1114892"/>
            <a:ext cx="9144000" cy="5120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DA591D-DAD1-2754-174B-DF335758E4D8}"/>
              </a:ext>
            </a:extLst>
          </p:cNvPr>
          <p:cNvSpPr/>
          <p:nvPr/>
        </p:nvSpPr>
        <p:spPr>
          <a:xfrm>
            <a:off x="3923928" y="6235532"/>
            <a:ext cx="2088232" cy="36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2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9D44E6-60A6-4B7A-6A61-579103AD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/>
          <a:lstStyle/>
          <a:p>
            <a:r>
              <a:rPr lang="zh-TW" altLang="en-US" dirty="0"/>
              <a:t>開啟 </a:t>
            </a:r>
            <a:r>
              <a:rPr lang="en-US" altLang="zh-TW" dirty="0"/>
              <a:t>Confluence</a:t>
            </a:r>
            <a:br>
              <a:rPr lang="en-US" altLang="zh-TW" dirty="0"/>
            </a:br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C698CE-75B2-FD46-5F56-3DA41E2E8C41}"/>
              </a:ext>
            </a:extLst>
          </p:cNvPr>
          <p:cNvSpPr txBox="1"/>
          <p:nvPr/>
        </p:nvSpPr>
        <p:spPr>
          <a:xfrm>
            <a:off x="755576" y="1286425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Confluence</a:t>
            </a:r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E6E5EF9-E042-F049-3F68-1001A0896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3463"/>
            <a:ext cx="9144000" cy="46325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9D7F93F-71BE-4463-6248-F313B2B06B81}"/>
              </a:ext>
            </a:extLst>
          </p:cNvPr>
          <p:cNvSpPr/>
          <p:nvPr/>
        </p:nvSpPr>
        <p:spPr>
          <a:xfrm>
            <a:off x="5137340" y="2035518"/>
            <a:ext cx="85771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8660F4A-FD21-6FDE-216F-E9F9CA05CB8C}"/>
              </a:ext>
            </a:extLst>
          </p:cNvPr>
          <p:cNvCxnSpPr>
            <a:cxnSpLocks/>
          </p:cNvCxnSpPr>
          <p:nvPr/>
        </p:nvCxnSpPr>
        <p:spPr>
          <a:xfrm flipH="1">
            <a:off x="5796136" y="1484784"/>
            <a:ext cx="936104" cy="4182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B3CD82-DE51-827D-6D40-2487119F3AB4}"/>
              </a:ext>
            </a:extLst>
          </p:cNvPr>
          <p:cNvSpPr txBox="1"/>
          <p:nvPr/>
        </p:nvSpPr>
        <p:spPr>
          <a:xfrm>
            <a:off x="6761647" y="1166674"/>
            <a:ext cx="128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點擊 編輯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0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D6055FA-FF57-FF7F-5F1C-141A41B81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74" y="1471598"/>
            <a:ext cx="7632846" cy="473407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68C2FCE-5EC9-03F9-3C46-BFB98FC537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9A19AF3-46CB-ACCB-C45B-A9E0208B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52128"/>
          </a:xfrm>
        </p:spPr>
        <p:txBody>
          <a:bodyPr/>
          <a:lstStyle/>
          <a:p>
            <a:r>
              <a:rPr lang="zh-TW" altLang="en-US" dirty="0"/>
              <a:t>貼至 </a:t>
            </a:r>
            <a:r>
              <a:rPr lang="en-US" altLang="zh-TW" dirty="0"/>
              <a:t>Confluence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b="1" dirty="0"/>
              <a:t>M.W. cost per in-line photo pcs (NTD/pcs)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914481-F922-E2A3-9D3C-9FC69180AE3B}"/>
              </a:ext>
            </a:extLst>
          </p:cNvPr>
          <p:cNvSpPr/>
          <p:nvPr/>
        </p:nvSpPr>
        <p:spPr>
          <a:xfrm>
            <a:off x="3889412" y="5682787"/>
            <a:ext cx="936104" cy="488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FCE29DD-571A-6DD4-0CF2-EB8713FAB1A6}"/>
              </a:ext>
            </a:extLst>
          </p:cNvPr>
          <p:cNvCxnSpPr/>
          <p:nvPr/>
        </p:nvCxnSpPr>
        <p:spPr>
          <a:xfrm flipH="1">
            <a:off x="4825516" y="4314635"/>
            <a:ext cx="2592288" cy="1224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999E50-7E39-C26F-640B-B0AA5318592D}"/>
              </a:ext>
            </a:extLst>
          </p:cNvPr>
          <p:cNvSpPr txBox="1"/>
          <p:nvPr/>
        </p:nvSpPr>
        <p:spPr>
          <a:xfrm>
            <a:off x="7183317" y="3653970"/>
            <a:ext cx="195233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點擊 </a:t>
            </a:r>
            <a:r>
              <a:rPr lang="en-US" altLang="zh-TW" dirty="0"/>
              <a:t>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32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49F3B7-7ADB-7F5B-0CB3-0E7798F48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D0F5D11-4579-0F31-1E6F-1F74C67C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即完成 </a:t>
            </a:r>
            <a:r>
              <a:rPr lang="en-US" altLang="zh-TW" dirty="0"/>
              <a:t>M.W. pcs per in-line photo pcs (pcs/</a:t>
            </a:r>
            <a:r>
              <a:rPr lang="en-US" altLang="zh-TW" dirty="0" err="1"/>
              <a:t>kpcs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125F61A-B557-AA3F-52C9-4EB29042E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3713"/>
            <a:ext cx="9144000" cy="546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12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2B28122-DC89-0AC0-98E3-716F44FDA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5735C14-92C6-134A-446D-2C719833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移至 </a:t>
            </a:r>
            <a:r>
              <a:rPr lang="en-US" altLang="zh-TW" dirty="0"/>
              <a:t>Confluence</a:t>
            </a:r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635F8D-E847-606B-0091-C8832E26526C}"/>
              </a:ext>
            </a:extLst>
          </p:cNvPr>
          <p:cNvSpPr txBox="1"/>
          <p:nvPr/>
        </p:nvSpPr>
        <p:spPr>
          <a:xfrm>
            <a:off x="457200" y="1008612"/>
            <a:ext cx="5243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移至 </a:t>
            </a:r>
            <a:r>
              <a:rPr lang="en-US" b="1" dirty="0"/>
              <a:t>Monthly M.W. cost (NTD) by S100 </a:t>
            </a:r>
            <a:r>
              <a:rPr lang="en-US" b="1" dirty="0" err="1"/>
              <a:t>使用量</a:t>
            </a:r>
            <a:endParaRPr 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5723AC-FD63-F128-41F5-C45F65006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5" y="1477836"/>
            <a:ext cx="8983329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98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C3FF29-AD3B-24C3-A14D-A4EB805DA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CCED93-61FE-6733-1968-64C1B92C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點圖 刪除圖片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3A92618-6F27-74CE-BBA8-1925EEDB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5110"/>
            <a:ext cx="9144000" cy="57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35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5796F71-C0AC-B8AE-EF7B-CD2080E6B3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61B7BC-C121-FE4F-8DE0-4A3CBAF4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移至 </a:t>
            </a:r>
            <a:r>
              <a:rPr lang="en-US" dirty="0"/>
              <a:t>S200_Monitor wafer0730.pbix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643D3A-0369-1AF5-5171-2E4905723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7" y="1086370"/>
            <a:ext cx="9144000" cy="544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32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219F7FF-3D12-5227-4445-7CA2524B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038"/>
            <a:ext cx="9144000" cy="544667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2D3AD7-C8F8-4881-C673-5532778B7A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83B657-C753-E737-192C-CCB0A6E6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擷取 </a:t>
            </a:r>
            <a:r>
              <a:rPr lang="en-US" altLang="zh-TW" dirty="0"/>
              <a:t>Monthly M.W. cost (NTD) by S100 </a:t>
            </a:r>
            <a:r>
              <a:rPr lang="zh-TW" altLang="en-US" dirty="0"/>
              <a:t>使用量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7DA84A-37BD-CCAD-AE59-DE901C46F06E}"/>
              </a:ext>
            </a:extLst>
          </p:cNvPr>
          <p:cNvSpPr/>
          <p:nvPr/>
        </p:nvSpPr>
        <p:spPr>
          <a:xfrm>
            <a:off x="0" y="1148345"/>
            <a:ext cx="9144000" cy="5120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DA591D-DAD1-2754-174B-DF335758E4D8}"/>
              </a:ext>
            </a:extLst>
          </p:cNvPr>
          <p:cNvSpPr/>
          <p:nvPr/>
        </p:nvSpPr>
        <p:spPr>
          <a:xfrm>
            <a:off x="5940152" y="6275678"/>
            <a:ext cx="2088232" cy="36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74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310E647B-8F1B-9465-2E0B-E8ABAC0A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7200802" cy="453322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68C2FCE-5EC9-03F9-3C46-BFB98FC537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9A19AF3-46CB-ACCB-C45B-A9E0208B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52128"/>
          </a:xfrm>
        </p:spPr>
        <p:txBody>
          <a:bodyPr/>
          <a:lstStyle/>
          <a:p>
            <a:r>
              <a:rPr lang="zh-TW" altLang="en-US" dirty="0"/>
              <a:t>貼至 </a:t>
            </a:r>
            <a:r>
              <a:rPr lang="en-US" altLang="zh-TW" dirty="0"/>
              <a:t>Confluence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b="1" dirty="0"/>
              <a:t>Monthly M.W. cost (NTD) by S100 </a:t>
            </a:r>
            <a:r>
              <a:rPr lang="en-US" b="1" dirty="0" err="1"/>
              <a:t>使用量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914481-F922-E2A3-9D3C-9FC69180AE3B}"/>
              </a:ext>
            </a:extLst>
          </p:cNvPr>
          <p:cNvSpPr/>
          <p:nvPr/>
        </p:nvSpPr>
        <p:spPr>
          <a:xfrm>
            <a:off x="3614296" y="5411930"/>
            <a:ext cx="957703" cy="509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FCE29DD-571A-6DD4-0CF2-EB8713FAB1A6}"/>
              </a:ext>
            </a:extLst>
          </p:cNvPr>
          <p:cNvCxnSpPr>
            <a:cxnSpLocks/>
          </p:cNvCxnSpPr>
          <p:nvPr/>
        </p:nvCxnSpPr>
        <p:spPr>
          <a:xfrm flipH="1">
            <a:off x="4788024" y="3965518"/>
            <a:ext cx="2573825" cy="1431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999E50-7E39-C26F-640B-B0AA5318592D}"/>
              </a:ext>
            </a:extLst>
          </p:cNvPr>
          <p:cNvSpPr txBox="1"/>
          <p:nvPr/>
        </p:nvSpPr>
        <p:spPr>
          <a:xfrm>
            <a:off x="6908202" y="3501008"/>
            <a:ext cx="195233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點擊 </a:t>
            </a:r>
            <a:r>
              <a:rPr lang="en-US" altLang="zh-TW" dirty="0"/>
              <a:t>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12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49F3B7-7ADB-7F5B-0CB3-0E7798F48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D0F5D11-4579-0F31-1E6F-1F74C67C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即完成 </a:t>
            </a:r>
            <a:r>
              <a:rPr lang="en-US" altLang="zh-TW" dirty="0"/>
              <a:t>Monthly M.W. cost (NTD) by S100 </a:t>
            </a:r>
            <a:r>
              <a:rPr lang="zh-TW" altLang="en-US" dirty="0"/>
              <a:t>使用量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97BC6D-D1CA-5FD4-D3B7-AE4263F3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5" y="1111659"/>
            <a:ext cx="8983329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21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2B28122-DC89-0AC0-98E3-716F44FDA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5735C14-92C6-134A-446D-2C719833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移至 </a:t>
            </a:r>
            <a:r>
              <a:rPr lang="en-US" altLang="zh-TW" dirty="0"/>
              <a:t>Confluence</a:t>
            </a:r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635F8D-E847-606B-0091-C8832E26526C}"/>
              </a:ext>
            </a:extLst>
          </p:cNvPr>
          <p:cNvSpPr txBox="1"/>
          <p:nvPr/>
        </p:nvSpPr>
        <p:spPr>
          <a:xfrm>
            <a:off x="457200" y="1008612"/>
            <a:ext cx="5243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移至 </a:t>
            </a:r>
            <a:r>
              <a:rPr lang="en-US" b="1" dirty="0"/>
              <a:t>Monthly M.W. cost (NTD) by F000 </a:t>
            </a:r>
            <a:r>
              <a:rPr lang="zh-TW" altLang="en-US" b="1" dirty="0"/>
              <a:t>計算領用量</a:t>
            </a:r>
            <a:endParaRPr lang="en-US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8AF2CB-E48E-1F03-1A28-94CE19DA6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0" y="1466712"/>
            <a:ext cx="8878539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82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C3FF29-AD3B-24C3-A14D-A4EB805DA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CCED93-61FE-6733-1968-64C1B92C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點圖 刪除圖片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2E5A93-E6DF-8892-B9BA-8202F0EA7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225"/>
            <a:ext cx="91440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3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2B28122-DC89-0AC0-98E3-716F44FDA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5735C14-92C6-134A-446D-2C719833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Confluence</a:t>
            </a:r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635F8D-E847-606B-0091-C8832E26526C}"/>
              </a:ext>
            </a:extLst>
          </p:cNvPr>
          <p:cNvSpPr txBox="1"/>
          <p:nvPr/>
        </p:nvSpPr>
        <p:spPr>
          <a:xfrm>
            <a:off x="457200" y="1008612"/>
            <a:ext cx="5243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移至 </a:t>
            </a:r>
            <a:r>
              <a:rPr lang="en-US" b="1" dirty="0"/>
              <a:t>M.W. used </a:t>
            </a:r>
            <a:r>
              <a:rPr lang="en-US" b="1" dirty="0" err="1"/>
              <a:t>pcs_Re</a:t>
            </a:r>
            <a:r>
              <a:rPr lang="en-US" b="1" dirty="0"/>
              <a:t>-claim rate (KPI: ≥50%)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AD50DAE-C347-0098-672C-02BF63BE6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328"/>
            <a:ext cx="9144000" cy="545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8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5796F71-C0AC-B8AE-EF7B-CD2080E6B3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61B7BC-C121-FE4F-8DE0-4A3CBAF4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移至 </a:t>
            </a:r>
            <a:r>
              <a:rPr lang="en-US" dirty="0"/>
              <a:t>S200_Monitor wafer0730.pbix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B74D1E-3853-9F31-B442-4C02A82E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7" y="1114892"/>
            <a:ext cx="9144000" cy="540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22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E166190-11A8-EE53-A58F-4AEAEA30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46" y="1172318"/>
            <a:ext cx="9144000" cy="540430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2D3AD7-C8F8-4881-C673-5532778B7A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83B657-C753-E737-192C-CCB0A6E6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擷取 </a:t>
            </a:r>
            <a:r>
              <a:rPr lang="en-US" altLang="zh-TW" dirty="0"/>
              <a:t>Monthly M.W. cost (NTD) by F000 </a:t>
            </a:r>
            <a:r>
              <a:rPr lang="zh-TW" altLang="en-US" dirty="0"/>
              <a:t>計算領用量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7DA84A-37BD-CCAD-AE59-DE901C46F06E}"/>
              </a:ext>
            </a:extLst>
          </p:cNvPr>
          <p:cNvSpPr/>
          <p:nvPr/>
        </p:nvSpPr>
        <p:spPr>
          <a:xfrm>
            <a:off x="0" y="1148345"/>
            <a:ext cx="9144000" cy="5120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DA591D-DAD1-2754-174B-DF335758E4D8}"/>
              </a:ext>
            </a:extLst>
          </p:cNvPr>
          <p:cNvSpPr/>
          <p:nvPr/>
        </p:nvSpPr>
        <p:spPr>
          <a:xfrm>
            <a:off x="5940152" y="6275678"/>
            <a:ext cx="2088232" cy="36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7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1DD38B-F44D-D793-1AB7-216AEFE3E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85" y="1704710"/>
            <a:ext cx="6696744" cy="419662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68C2FCE-5EC9-03F9-3C46-BFB98FC537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9A19AF3-46CB-ACCB-C45B-A9E0208B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52128"/>
          </a:xfrm>
        </p:spPr>
        <p:txBody>
          <a:bodyPr/>
          <a:lstStyle/>
          <a:p>
            <a:r>
              <a:rPr lang="zh-TW" altLang="en-US" dirty="0"/>
              <a:t>貼至 </a:t>
            </a:r>
            <a:r>
              <a:rPr lang="en-US" altLang="zh-TW" dirty="0"/>
              <a:t>Confluence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b="1" dirty="0"/>
              <a:t>Monthly M.W. cost (NTD) by F000 </a:t>
            </a:r>
            <a:r>
              <a:rPr lang="zh-TW" altLang="en-US" b="1" dirty="0"/>
              <a:t>計算領用量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914481-F922-E2A3-9D3C-9FC69180AE3B}"/>
              </a:ext>
            </a:extLst>
          </p:cNvPr>
          <p:cNvSpPr/>
          <p:nvPr/>
        </p:nvSpPr>
        <p:spPr>
          <a:xfrm>
            <a:off x="3614296" y="5411930"/>
            <a:ext cx="957703" cy="509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FCE29DD-571A-6DD4-0CF2-EB8713FAB1A6}"/>
              </a:ext>
            </a:extLst>
          </p:cNvPr>
          <p:cNvCxnSpPr>
            <a:cxnSpLocks/>
          </p:cNvCxnSpPr>
          <p:nvPr/>
        </p:nvCxnSpPr>
        <p:spPr>
          <a:xfrm flipH="1">
            <a:off x="4788024" y="3965518"/>
            <a:ext cx="2573825" cy="1431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999E50-7E39-C26F-640B-B0AA5318592D}"/>
              </a:ext>
            </a:extLst>
          </p:cNvPr>
          <p:cNvSpPr txBox="1"/>
          <p:nvPr/>
        </p:nvSpPr>
        <p:spPr>
          <a:xfrm>
            <a:off x="6908202" y="3501008"/>
            <a:ext cx="195233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點擊 </a:t>
            </a:r>
            <a:r>
              <a:rPr lang="en-US" altLang="zh-TW" dirty="0"/>
              <a:t>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53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49F3B7-7ADB-7F5B-0CB3-0E7798F48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D0F5D11-4579-0F31-1E6F-1F74C67C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即完成 </a:t>
            </a:r>
            <a:r>
              <a:rPr lang="en-US" altLang="zh-TW" dirty="0"/>
              <a:t>Monthly M.W. cost (NTD) by F000 </a:t>
            </a:r>
            <a:r>
              <a:rPr lang="zh-TW" altLang="en-US" dirty="0"/>
              <a:t>計算領用量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4775A7F-2FBC-9546-ADE4-6E5B47303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" y="908720"/>
            <a:ext cx="9116697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97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6C06700-6A7E-7DF9-CA8A-FC723FCD9E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8BA8EA3-8FEA-5507-DC92-64A8B8DE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3B3EA46-9453-D114-37E4-A7815D52E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7570"/>
            <a:ext cx="8064896" cy="531278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B12787A-A63B-9461-3289-016C8B1CD28E}"/>
              </a:ext>
            </a:extLst>
          </p:cNvPr>
          <p:cNvSpPr/>
          <p:nvPr/>
        </p:nvSpPr>
        <p:spPr>
          <a:xfrm>
            <a:off x="6660232" y="6048607"/>
            <a:ext cx="72682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8EE4271-22ED-7E78-85F2-C5F8BBD3418F}"/>
              </a:ext>
            </a:extLst>
          </p:cNvPr>
          <p:cNvCxnSpPr>
            <a:cxnSpLocks/>
          </p:cNvCxnSpPr>
          <p:nvPr/>
        </p:nvCxnSpPr>
        <p:spPr>
          <a:xfrm flipH="1">
            <a:off x="7020272" y="5188024"/>
            <a:ext cx="366781" cy="742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0323553-2998-B72A-729C-92E3CEC50578}"/>
              </a:ext>
            </a:extLst>
          </p:cNvPr>
          <p:cNvSpPr txBox="1"/>
          <p:nvPr/>
        </p:nvSpPr>
        <p:spPr>
          <a:xfrm>
            <a:off x="6629134" y="4700673"/>
            <a:ext cx="22386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點擊 </a:t>
            </a:r>
            <a:r>
              <a:rPr lang="en-US" altLang="zh-TW" dirty="0"/>
              <a:t>Update </a:t>
            </a:r>
            <a:r>
              <a:rPr lang="zh-TW" altLang="en-US" dirty="0"/>
              <a:t>即完成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C3FF29-AD3B-24C3-A14D-A4EB805DA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7CCED93-61FE-6733-1968-64C1B92C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點圖 刪除圖片</a:t>
            </a:r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D0DFBDF-752F-EBD0-59AD-C70273AEE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3" y="957915"/>
            <a:ext cx="9126224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7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8032E97-3A9B-01F2-EF8D-C6273130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30" y="2669780"/>
            <a:ext cx="6611273" cy="1390844"/>
          </a:xfrm>
          <a:prstGeom prst="rect">
            <a:avLst/>
          </a:prstGeom>
        </p:spPr>
      </p:pic>
      <p:sp>
        <p:nvSpPr>
          <p:cNvPr id="2" name="Rectangle 36">
            <a:extLst>
              <a:ext uri="{FF2B5EF4-FFF2-40B4-BE49-F238E27FC236}">
                <a16:creationId xmlns:a16="http://schemas.microsoft.com/office/drawing/2014/main" id="{E8F166BA-F04A-7CEF-5484-7AF5D3D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806A5E-4ED6-0575-C619-688306B81181}"/>
              </a:ext>
            </a:extLst>
          </p:cNvPr>
          <p:cNvSpPr txBox="1"/>
          <p:nvPr/>
        </p:nvSpPr>
        <p:spPr>
          <a:xfrm>
            <a:off x="899592" y="1201174"/>
            <a:ext cx="7992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 action="ppaction://hlinkfile"/>
              </a:rPr>
              <a:t>\\nthccimnas01\S000\DeptShare\S200\2024 </a:t>
            </a:r>
            <a:r>
              <a:rPr lang="en-US" dirty="0" err="1">
                <a:hlinkClick r:id="rId3" action="ppaction://hlinkfile"/>
              </a:rPr>
              <a:t>Wc</a:t>
            </a:r>
            <a:r>
              <a:rPr lang="en-US" dirty="0">
                <a:hlinkClick r:id="rId3" action="ppaction://hlinkfile"/>
              </a:rPr>
              <a:t> </a:t>
            </a:r>
            <a:r>
              <a:rPr lang="en-US" dirty="0" err="1">
                <a:hlinkClick r:id="rId3" action="ppaction://hlinkfile"/>
              </a:rPr>
              <a:t>交接</a:t>
            </a:r>
            <a:r>
              <a:rPr lang="en-US" dirty="0">
                <a:hlinkClick r:id="rId3" action="ppaction://hlinkfile"/>
              </a:rPr>
              <a:t>\PY1Rs WSIX By Chamber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703663-BFBE-AB28-64B8-0ED35137DFD6}"/>
              </a:ext>
            </a:extLst>
          </p:cNvPr>
          <p:cNvSpPr/>
          <p:nvPr/>
        </p:nvSpPr>
        <p:spPr>
          <a:xfrm>
            <a:off x="1256837" y="3789039"/>
            <a:ext cx="6555523" cy="298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3C88C70-6185-531C-0F8F-FAA2BAA12913}"/>
              </a:ext>
            </a:extLst>
          </p:cNvPr>
          <p:cNvSpPr txBox="1"/>
          <p:nvPr/>
        </p:nvSpPr>
        <p:spPr>
          <a:xfrm>
            <a:off x="1256837" y="5159294"/>
            <a:ext cx="61084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開啟 </a:t>
            </a:r>
            <a:r>
              <a:rPr lang="en-US" altLang="zh-TW" b="1" dirty="0"/>
              <a:t>S200_Monitor wafer0730.pbix</a:t>
            </a:r>
            <a:r>
              <a:rPr lang="zh-TW" altLang="en-US" b="1" dirty="0"/>
              <a:t> 檔案</a:t>
            </a:r>
            <a:endParaRPr lang="en-US" b="1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F4AE44D-2463-C495-8524-C72B35D2553E}"/>
              </a:ext>
            </a:extLst>
          </p:cNvPr>
          <p:cNvCxnSpPr>
            <a:cxnSpLocks/>
          </p:cNvCxnSpPr>
          <p:nvPr/>
        </p:nvCxnSpPr>
        <p:spPr>
          <a:xfrm flipV="1">
            <a:off x="1403648" y="4087044"/>
            <a:ext cx="432048" cy="1094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標題 2">
            <a:extLst>
              <a:ext uri="{FF2B5EF4-FFF2-40B4-BE49-F238E27FC236}">
                <a16:creationId xmlns:a16="http://schemas.microsoft.com/office/drawing/2014/main" id="{15399ABD-11A9-B50F-8CFD-360FA546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/>
          <a:lstStyle/>
          <a:p>
            <a:r>
              <a:rPr lang="zh-TW" altLang="en-US" dirty="0"/>
              <a:t>將檔案複製至您的電腦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9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5796F71-C0AC-B8AE-EF7B-CD2080E6B3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61B7BC-C121-FE4F-8DE0-4A3CBAF4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</a:t>
            </a:r>
            <a:r>
              <a:rPr lang="en-US" dirty="0"/>
              <a:t>S200_Monitor wafer0730.pbix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3E3954-B6E6-2C67-38F6-DF22D43F6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492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3F8A6DFA-182A-FA52-B403-DFA49C334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1" y="1152310"/>
            <a:ext cx="9144000" cy="541330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2D3AD7-C8F8-4881-C673-5532778B7A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83B657-C753-E737-192C-CCB0A6E6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擷取 </a:t>
            </a:r>
            <a:r>
              <a:rPr lang="en-US" altLang="zh-TW" dirty="0"/>
              <a:t>M.W. used </a:t>
            </a:r>
            <a:r>
              <a:rPr lang="en-US" altLang="zh-TW" dirty="0" err="1"/>
              <a:t>pcs_Re</a:t>
            </a:r>
            <a:r>
              <a:rPr lang="en-US" altLang="zh-TW" dirty="0"/>
              <a:t>-claim rate (KPI: ≥50%)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7DA84A-37BD-CCAD-AE59-DE901C46F06E}"/>
              </a:ext>
            </a:extLst>
          </p:cNvPr>
          <p:cNvSpPr/>
          <p:nvPr/>
        </p:nvSpPr>
        <p:spPr>
          <a:xfrm>
            <a:off x="0" y="1114892"/>
            <a:ext cx="9144000" cy="5120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DA591D-DAD1-2754-174B-DF335758E4D8}"/>
              </a:ext>
            </a:extLst>
          </p:cNvPr>
          <p:cNvSpPr/>
          <p:nvPr/>
        </p:nvSpPr>
        <p:spPr>
          <a:xfrm>
            <a:off x="0" y="6235532"/>
            <a:ext cx="1979712" cy="36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68C2FCE-5EC9-03F9-3C46-BFB98FC537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9A19AF3-46CB-ACCB-C45B-A9E0208B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52128"/>
          </a:xfrm>
        </p:spPr>
        <p:txBody>
          <a:bodyPr/>
          <a:lstStyle/>
          <a:p>
            <a:r>
              <a:rPr lang="zh-TW" altLang="en-US" dirty="0"/>
              <a:t>貼至 </a:t>
            </a:r>
            <a:r>
              <a:rPr lang="en-US" altLang="zh-TW" dirty="0"/>
              <a:t>Confluence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b="1" dirty="0"/>
              <a:t>M.W. used </a:t>
            </a:r>
            <a:r>
              <a:rPr lang="en-US" b="1" dirty="0" err="1"/>
              <a:t>pcs_Re</a:t>
            </a:r>
            <a:r>
              <a:rPr lang="en-US" b="1" dirty="0"/>
              <a:t>-claim rate (KPI: ≥50%)</a:t>
            </a:r>
            <a:r>
              <a:rPr lang="zh-TW" altLang="en-US" b="1" dirty="0"/>
              <a:t> 處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FB5C51B-4541-99EA-1B7B-FAAF12E06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2776"/>
            <a:ext cx="8064896" cy="466462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68D10E0-1367-772E-C644-B4687F1ADB22}"/>
              </a:ext>
            </a:extLst>
          </p:cNvPr>
          <p:cNvSpPr/>
          <p:nvPr/>
        </p:nvSpPr>
        <p:spPr>
          <a:xfrm>
            <a:off x="3275856" y="5589240"/>
            <a:ext cx="936104" cy="488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92F4DFD-618F-831D-7AAC-174C443D42B8}"/>
              </a:ext>
            </a:extLst>
          </p:cNvPr>
          <p:cNvCxnSpPr/>
          <p:nvPr/>
        </p:nvCxnSpPr>
        <p:spPr>
          <a:xfrm flipH="1">
            <a:off x="4211960" y="4221088"/>
            <a:ext cx="2592288" cy="1224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37F230-5821-07E4-6BD3-10A946B0F5A2}"/>
              </a:ext>
            </a:extLst>
          </p:cNvPr>
          <p:cNvSpPr txBox="1"/>
          <p:nvPr/>
        </p:nvSpPr>
        <p:spPr>
          <a:xfrm>
            <a:off x="6569761" y="3560423"/>
            <a:ext cx="195233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點擊 </a:t>
            </a:r>
            <a:r>
              <a:rPr lang="en-US" altLang="zh-TW" dirty="0"/>
              <a:t>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5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49F3B7-7ADB-7F5B-0CB3-0E7798F48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D0F5D11-4579-0F31-1E6F-1F74C67C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即完成 </a:t>
            </a:r>
            <a:r>
              <a:rPr lang="en-US" altLang="zh-TW" dirty="0"/>
              <a:t>M.W. used </a:t>
            </a:r>
            <a:r>
              <a:rPr lang="en-US" altLang="zh-TW" dirty="0" err="1"/>
              <a:t>pcs_Re</a:t>
            </a:r>
            <a:r>
              <a:rPr lang="en-US" altLang="zh-TW" dirty="0"/>
              <a:t>-claim rate (KPI: ≥50%)</a:t>
            </a:r>
            <a:r>
              <a:rPr lang="zh-TW" altLang="en-US" dirty="0"/>
              <a:t> 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4652B7-B59A-6CC3-A4BD-B63EA1738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561"/>
            <a:ext cx="9144000" cy="534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7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Props1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711116-2882-48F6-8F3B-8BE7C43F6DB3}">
  <ds:schemaRefs>
    <ds:schemaRef ds:uri="http://purl.org/dc/terms/"/>
    <ds:schemaRef ds:uri="http://purl.org/dc/dcmitype/"/>
    <ds:schemaRef ds:uri="D382D93E-2480-468D-8001-CC0459944B8C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182385</TotalTime>
  <Words>499</Words>
  <Application>Microsoft Office PowerPoint</Application>
  <PresentationFormat>如螢幕大小 (4:3)</PresentationFormat>
  <Paragraphs>80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Arial</vt:lpstr>
      <vt:lpstr>Calibri</vt:lpstr>
      <vt:lpstr>Wingdings</vt:lpstr>
      <vt:lpstr>Office Theme</vt:lpstr>
      <vt:lpstr>1_Office Theme</vt:lpstr>
      <vt:lpstr>PowerPoint 簡報</vt:lpstr>
      <vt:lpstr>開啟 Confluence </vt:lpstr>
      <vt:lpstr>Confluence</vt:lpstr>
      <vt:lpstr>點圖 刪除圖片</vt:lpstr>
      <vt:lpstr>將檔案複製至您的電腦</vt:lpstr>
      <vt:lpstr>開啟 S200_Monitor wafer0730.pbix</vt:lpstr>
      <vt:lpstr>擷取 M.W. used pcs_Re-claim rate (KPI: ≥50%) </vt:lpstr>
      <vt:lpstr>貼至 Confluence  M.W. used pcs_Re-claim rate (KPI: ≥50%) 處</vt:lpstr>
      <vt:lpstr>即完成 M.W. used pcs_Re-claim rate (KPI: ≥50%) </vt:lpstr>
      <vt:lpstr>移至 Confluence</vt:lpstr>
      <vt:lpstr>點圖 刪除圖片</vt:lpstr>
      <vt:lpstr>移至 S200_Monitor wafer0730.pbix</vt:lpstr>
      <vt:lpstr>擷取 M.W. pcs per in-line photo pcs (pcs/kpcs)</vt:lpstr>
      <vt:lpstr>貼至 Confluence  M.W. pcs per in-line photo pcs (pcs/kpcs) 處</vt:lpstr>
      <vt:lpstr>即完成 M.W. pcs per in-line photo pcs (pcs/kpcs)</vt:lpstr>
      <vt:lpstr>移至 Confluence</vt:lpstr>
      <vt:lpstr>點圖 刪除圖片</vt:lpstr>
      <vt:lpstr>移至 S200_Monitor wafer0730.pbix</vt:lpstr>
      <vt:lpstr>擷取 M.W. cost per in-line photo pcs (NTD/pcs)</vt:lpstr>
      <vt:lpstr>貼至 Confluence  M.W. cost per in-line photo pcs (NTD/pcs)</vt:lpstr>
      <vt:lpstr>即完成 M.W. pcs per in-line photo pcs (pcs/kpcs)</vt:lpstr>
      <vt:lpstr>移至 Confluence</vt:lpstr>
      <vt:lpstr>點圖 刪除圖片</vt:lpstr>
      <vt:lpstr>移至 S200_Monitor wafer0730.pbix</vt:lpstr>
      <vt:lpstr>擷取 Monthly M.W. cost (NTD) by S100 使用量</vt:lpstr>
      <vt:lpstr>貼至 Confluence  Monthly M.W. cost (NTD) by S100 使用量</vt:lpstr>
      <vt:lpstr>即完成 Monthly M.W. cost (NTD) by S100 使用量</vt:lpstr>
      <vt:lpstr>移至 Confluence</vt:lpstr>
      <vt:lpstr>點圖 刪除圖片</vt:lpstr>
      <vt:lpstr>移至 S200_Monitor wafer0730.pbix</vt:lpstr>
      <vt:lpstr>擷取 Monthly M.W. cost (NTD) by F000 計算領用量</vt:lpstr>
      <vt:lpstr>貼至 Confluence  Monthly M.W. cost (NTD) by F000 計算領用量</vt:lpstr>
      <vt:lpstr>即完成 Monthly M.W. cost (NTD) by F000 計算領用量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S400 Capital Budge Plan</dc:title>
  <dc:creator>SCCHEN1@nuvoton.com</dc:creator>
  <cp:lastModifiedBy>S210 WCChen3</cp:lastModifiedBy>
  <cp:revision>1875</cp:revision>
  <cp:lastPrinted>2021-10-06T02:29:51Z</cp:lastPrinted>
  <dcterms:created xsi:type="dcterms:W3CDTF">2012-03-21T02:57:47Z</dcterms:created>
  <dcterms:modified xsi:type="dcterms:W3CDTF">2024-10-27T00:59:28Z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