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38" r:id="rId2"/>
    <p:sldId id="558" r:id="rId3"/>
    <p:sldId id="616" r:id="rId4"/>
    <p:sldId id="666" r:id="rId5"/>
    <p:sldId id="631" r:id="rId6"/>
    <p:sldId id="668" r:id="rId7"/>
    <p:sldId id="684" r:id="rId8"/>
    <p:sldId id="667" r:id="rId9"/>
    <p:sldId id="669" r:id="rId10"/>
    <p:sldId id="625" r:id="rId11"/>
    <p:sldId id="626" r:id="rId12"/>
    <p:sldId id="627" r:id="rId13"/>
    <p:sldId id="632" r:id="rId14"/>
    <p:sldId id="633" r:id="rId15"/>
    <p:sldId id="634" r:id="rId16"/>
    <p:sldId id="635" r:id="rId17"/>
    <p:sldId id="636" r:id="rId18"/>
    <p:sldId id="670" r:id="rId19"/>
    <p:sldId id="671" r:id="rId20"/>
    <p:sldId id="672" r:id="rId21"/>
    <p:sldId id="673" r:id="rId22"/>
    <p:sldId id="683" r:id="rId23"/>
    <p:sldId id="643" r:id="rId24"/>
    <p:sldId id="644" r:id="rId25"/>
    <p:sldId id="675" r:id="rId26"/>
    <p:sldId id="685" r:id="rId27"/>
    <p:sldId id="674" r:id="rId28"/>
    <p:sldId id="645" r:id="rId29"/>
    <p:sldId id="676" r:id="rId30"/>
    <p:sldId id="677" r:id="rId31"/>
    <p:sldId id="682" r:id="rId32"/>
    <p:sldId id="680" r:id="rId33"/>
    <p:sldId id="681" r:id="rId34"/>
    <p:sldId id="678" r:id="rId35"/>
    <p:sldId id="646" r:id="rId36"/>
    <p:sldId id="647" r:id="rId37"/>
    <p:sldId id="648" r:id="rId38"/>
    <p:sldId id="649" r:id="rId39"/>
    <p:sldId id="650" r:id="rId40"/>
  </p:sldIdLst>
  <p:sldSz cx="9144000" cy="6858000" type="screen4x3"/>
  <p:notesSz cx="6858000" cy="9144000"/>
  <p:embeddedFontLst>
    <p:embeddedFont>
      <p:font typeface="Axure Handwriting" panose="020B0402020200020204" pitchFamily="34" charset="0"/>
      <p:regular r:id="rId43"/>
      <p:bold r:id="rId44"/>
      <p:italic r:id="rId45"/>
      <p:boldItalic r:id="rId46"/>
    </p:embeddedFont>
    <p:embeddedFont>
      <p:font typeface="Tw Cen MT" panose="020B0602020104020603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uKJG0nDM+irTVnQk+/Gtw==" hashData="W3zdGjZhmZK/7W/cyxxx3S948U3aQJdrg5KoesXK1px68gnE7G7sXLMsexJhsYQlQGXyhdZr6Qw50E3BE6EUA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ED7D31"/>
    <a:srgbClr val="A5A5A5"/>
    <a:srgbClr val="C55A11"/>
    <a:srgbClr val="E7E6E6"/>
    <a:srgbClr val="E7E7E7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1C01-EA7F-4A2E-A216-9A8DB27000FB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2E27E-675B-4D27-9751-FD835DB4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1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D9CB9-B92C-409A-B1D0-6143219EC47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35BC8-DC00-4B81-9469-8383ADC50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7782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3AAECA-DF8F-453E-813E-D63835448EAB}" type="slidenum">
              <a:rPr lang="pt-PT" altLang="pt-PT" sz="1200" smtClean="0"/>
              <a:pPr/>
              <a:t>5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92044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dirty="0" smtClean="0"/>
          </a:p>
        </p:txBody>
      </p:sp>
      <p:sp>
        <p:nvSpPr>
          <p:cNvPr id="1024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09B0F-F088-4BE3-AABB-358DDB238A9C}" type="slidenum">
              <a:rPr lang="pt-PT" altLang="pt-PT" sz="1200" smtClean="0"/>
              <a:pPr/>
              <a:t>28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57789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dirty="0" smtClean="0"/>
          </a:p>
        </p:txBody>
      </p:sp>
      <p:sp>
        <p:nvSpPr>
          <p:cNvPr id="1024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09B0F-F088-4BE3-AABB-358DDB238A9C}" type="slidenum">
              <a:rPr lang="pt-PT" altLang="pt-PT" sz="1200" smtClean="0"/>
              <a:pPr/>
              <a:t>29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26390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dirty="0" smtClean="0"/>
          </a:p>
        </p:txBody>
      </p:sp>
      <p:sp>
        <p:nvSpPr>
          <p:cNvPr id="1024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09B0F-F088-4BE3-AABB-358DDB238A9C}" type="slidenum">
              <a:rPr lang="pt-PT" altLang="pt-PT" sz="1200" smtClean="0"/>
              <a:pPr/>
              <a:t>30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78014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dirty="0" smtClean="0"/>
          </a:p>
        </p:txBody>
      </p:sp>
      <p:sp>
        <p:nvSpPr>
          <p:cNvPr id="1229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D9FAC5-E490-47B1-8482-82F062AC27C1}" type="slidenum">
              <a:rPr lang="pt-PT" altLang="pt-PT" sz="1200" smtClean="0"/>
              <a:pPr/>
              <a:t>35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45098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14340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82A113-5150-424D-B0B6-91C8A8F6E71B}" type="slidenum">
              <a:rPr lang="pt-PT" altLang="pt-PT" sz="1200" smtClean="0"/>
              <a:pPr/>
              <a:t>36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57590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1638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3B1C2-D6A6-4221-BDD1-4D89C5144475}" type="slidenum">
              <a:rPr lang="pt-PT" altLang="pt-PT" sz="1200" smtClean="0"/>
              <a:pPr/>
              <a:t>37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69213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1843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B8C8F3-FE6F-4587-ACC1-6B95547046EC}" type="slidenum">
              <a:rPr lang="pt-PT" altLang="pt-PT" sz="1200" smtClean="0"/>
              <a:pPr/>
              <a:t>38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68548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2532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91BF33-4053-4A55-B5D3-0C2FE54C01DB}" type="slidenum">
              <a:rPr lang="pt-PT" altLang="pt-PT" sz="1200" smtClean="0"/>
              <a:pPr/>
              <a:t>39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2417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2662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2A2B93-5F74-409D-9394-B7DF10B2DD90}" type="slidenum">
              <a:rPr lang="pt-PT" altLang="pt-PT" sz="1200" smtClean="0"/>
              <a:pPr/>
              <a:t>8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70005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4710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471265-EE51-49D4-A75D-62C2F927C5CB}" type="slidenum">
              <a:rPr lang="pt-PT" altLang="pt-PT" sz="1200" smtClean="0"/>
              <a:pPr/>
              <a:t>10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264714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5120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7F22CB-3537-4A23-98B6-6D1B07A0CA1C}" type="slidenum">
              <a:rPr lang="pt-PT" altLang="pt-PT" sz="1200" smtClean="0"/>
              <a:pPr/>
              <a:t>11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160998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smtClean="0"/>
          </a:p>
        </p:txBody>
      </p:sp>
      <p:sp>
        <p:nvSpPr>
          <p:cNvPr id="5120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7F22CB-3537-4A23-98B6-6D1B07A0CA1C}" type="slidenum">
              <a:rPr lang="pt-PT" altLang="pt-PT" sz="1200" smtClean="0"/>
              <a:pPr/>
              <a:t>12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25711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altLang="pt-PT" dirty="0" smtClean="0"/>
              <a:t>Este caractere é um caractere de controle (ou seja, não exibível) que indica o fim de uma cadeia de caracteres. Assim, uma cadeia composta de </a:t>
            </a:r>
            <a:r>
              <a:rPr lang="pt-PT" altLang="pt-PT" i="1" dirty="0" smtClean="0"/>
              <a:t>n</a:t>
            </a:r>
            <a:r>
              <a:rPr lang="pt-PT" altLang="pt-PT" dirty="0" smtClean="0"/>
              <a:t> elementos será, na realidade, uma tabela de </a:t>
            </a:r>
            <a:r>
              <a:rPr lang="pt-PT" altLang="pt-PT" i="1" dirty="0" smtClean="0"/>
              <a:t>n +1</a:t>
            </a:r>
            <a:r>
              <a:rPr lang="pt-PT" altLang="pt-PT" dirty="0" smtClean="0"/>
              <a:t>elementos do tipo </a:t>
            </a:r>
            <a:r>
              <a:rPr lang="pt-PT" altLang="pt-PT" dirty="0" err="1" smtClean="0"/>
              <a:t>char</a:t>
            </a:r>
            <a:r>
              <a:rPr lang="pt-PT" altLang="pt-PT" dirty="0" smtClean="0"/>
              <a:t>. </a:t>
            </a:r>
          </a:p>
        </p:txBody>
      </p:sp>
      <p:sp>
        <p:nvSpPr>
          <p:cNvPr id="81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EF969F-E0C8-43A9-AD32-6D2CA2C62B6F}" type="slidenum">
              <a:rPr lang="pt-PT" altLang="pt-PT" sz="1200" smtClean="0"/>
              <a:pPr/>
              <a:t>24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239955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altLang="pt-PT" dirty="0" smtClean="0"/>
              <a:t>Este caractere é um caractere de controle (ou seja, não exibível) que indica o fim de uma cadeia de caracteres. Assim, uma cadeia composta de </a:t>
            </a:r>
            <a:r>
              <a:rPr lang="pt-PT" altLang="pt-PT" i="1" dirty="0" smtClean="0"/>
              <a:t>n</a:t>
            </a:r>
            <a:r>
              <a:rPr lang="pt-PT" altLang="pt-PT" dirty="0" smtClean="0"/>
              <a:t> elementos será, na realidade, uma tabela de </a:t>
            </a:r>
            <a:r>
              <a:rPr lang="pt-PT" altLang="pt-PT" i="1" dirty="0" smtClean="0"/>
              <a:t>n +1</a:t>
            </a:r>
            <a:r>
              <a:rPr lang="pt-PT" altLang="pt-PT" dirty="0" smtClean="0"/>
              <a:t>elementos do tipo </a:t>
            </a:r>
            <a:r>
              <a:rPr lang="pt-PT" altLang="pt-PT" dirty="0" err="1" smtClean="0"/>
              <a:t>char</a:t>
            </a:r>
            <a:r>
              <a:rPr lang="pt-PT" altLang="pt-PT" dirty="0" smtClean="0"/>
              <a:t>. </a:t>
            </a:r>
          </a:p>
        </p:txBody>
      </p:sp>
      <p:sp>
        <p:nvSpPr>
          <p:cNvPr id="81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EF969F-E0C8-43A9-AD32-6D2CA2C62B6F}" type="slidenum">
              <a:rPr lang="pt-PT" altLang="pt-PT" sz="1200" smtClean="0"/>
              <a:pPr/>
              <a:t>25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400605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 dirty="0" smtClean="0"/>
          </a:p>
        </p:txBody>
      </p:sp>
      <p:sp>
        <p:nvSpPr>
          <p:cNvPr id="81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EF969F-E0C8-43A9-AD32-6D2CA2C62B6F}" type="slidenum">
              <a:rPr lang="pt-PT" altLang="pt-PT" sz="1200" smtClean="0"/>
              <a:pPr/>
              <a:t>26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274970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a Imagem do Diapositivo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altLang="pt-PT" dirty="0" smtClean="0"/>
              <a:t>Este caractere é um caractere de controle (ou seja, não exibível) que indica o fim de uma cadeia de caracteres. Assim, uma cadeia composta de </a:t>
            </a:r>
            <a:r>
              <a:rPr lang="pt-PT" altLang="pt-PT" i="1" dirty="0" smtClean="0"/>
              <a:t>n</a:t>
            </a:r>
            <a:r>
              <a:rPr lang="pt-PT" altLang="pt-PT" dirty="0" smtClean="0"/>
              <a:t> elementos será, na realidade, uma tabela de </a:t>
            </a:r>
            <a:r>
              <a:rPr lang="pt-PT" altLang="pt-PT" i="1" dirty="0" smtClean="0"/>
              <a:t>n +1</a:t>
            </a:r>
            <a:r>
              <a:rPr lang="pt-PT" altLang="pt-PT" dirty="0" smtClean="0"/>
              <a:t>elementos do tipo </a:t>
            </a:r>
            <a:r>
              <a:rPr lang="pt-PT" altLang="pt-PT" dirty="0" err="1" smtClean="0"/>
              <a:t>char</a:t>
            </a:r>
            <a:r>
              <a:rPr lang="pt-PT" altLang="pt-PT" dirty="0" smtClean="0"/>
              <a:t>. </a:t>
            </a:r>
          </a:p>
        </p:txBody>
      </p:sp>
      <p:sp>
        <p:nvSpPr>
          <p:cNvPr id="8196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EF969F-E0C8-43A9-AD32-6D2CA2C62B6F}" type="slidenum">
              <a:rPr lang="pt-PT" altLang="pt-PT" sz="1200" smtClean="0"/>
              <a:pPr/>
              <a:t>27</a:t>
            </a:fld>
            <a:endParaRPr lang="pt-PT" altLang="pt-PT" sz="1200" smtClean="0"/>
          </a:p>
        </p:txBody>
      </p:sp>
    </p:spTree>
    <p:extLst>
      <p:ext uri="{BB962C8B-B14F-4D97-AF65-F5344CB8AC3E}">
        <p14:creationId xmlns:p14="http://schemas.microsoft.com/office/powerpoint/2010/main" val="395874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6" y="1068513"/>
            <a:ext cx="4688318" cy="50137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80973" y="1068513"/>
            <a:ext cx="3685624" cy="444788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>
            <a:lvl1pPr marL="0" indent="0">
              <a:buNone/>
              <a:defRPr lang="en-US" sz="1400" smtClean="0">
                <a:latin typeface="Monaco" panose="020B0509030404040204" pitchFamily="49" charset="0"/>
                <a:cs typeface="Courier New" panose="02070309020205020404" pitchFamily="49" charset="0"/>
              </a:defRPr>
            </a:lvl1pPr>
            <a:lvl2pPr marL="228600" indent="0">
              <a:buNone/>
              <a:defRPr lang="en-US" sz="1800" smtClean="0">
                <a:latin typeface="+mn-lt"/>
              </a:defRPr>
            </a:lvl2pPr>
            <a:lvl3pPr marL="685800" indent="0">
              <a:buNone/>
              <a:defRPr lang="en-US" sz="1800" smtClean="0">
                <a:latin typeface="+mn-lt"/>
              </a:defRPr>
            </a:lvl3pPr>
            <a:lvl4pPr marL="1143000" indent="0">
              <a:buNone/>
              <a:defRPr lang="en-US" smtClean="0">
                <a:latin typeface="+mn-lt"/>
              </a:defRPr>
            </a:lvl4pPr>
            <a:lvl5pPr marL="1600200" indent="0">
              <a:buNone/>
              <a:defRPr lang="en-US">
                <a:latin typeface="+mn-lt"/>
              </a:defRPr>
            </a:lvl5pPr>
          </a:lstStyle>
          <a:p>
            <a:pPr marL="0" lvl="0"/>
            <a:r>
              <a:rPr lang="en-US" smtClean="0"/>
              <a:t>Click to edit Master text styles</a:t>
            </a:r>
          </a:p>
          <a:p>
            <a:pPr marL="228600" lvl="0"/>
            <a:r>
              <a:rPr lang="en-US" smtClean="0"/>
              <a:t>Second level</a:t>
            </a:r>
          </a:p>
          <a:p>
            <a:pPr marL="457200" lvl="1"/>
            <a:r>
              <a:rPr lang="en-US" smtClean="0"/>
              <a:t>Third level</a:t>
            </a:r>
          </a:p>
          <a:p>
            <a:pPr marL="914400" lvl="2"/>
            <a:r>
              <a:rPr lang="en-US" smtClean="0"/>
              <a:t>Fourth level</a:t>
            </a:r>
          </a:p>
          <a:p>
            <a:pPr marL="1371600" lvl="3"/>
            <a:r>
              <a:rPr lang="en-US" smtClean="0"/>
              <a:t>Fifth level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pt-PT" sz="140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/* My first C program */</a:t>
            </a:r>
          </a:p>
          <a:p>
            <a:endParaRPr lang="pt-PT" sz="140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int </a:t>
            </a:r>
            <a:r>
              <a:rPr lang="pt-PT" sz="1400" b="0" smtClean="0">
                <a:latin typeface="Monaco" panose="020B0509030404040204" pitchFamily="49" charset="0"/>
                <a:cs typeface="Courier New" panose="02070309020205020404" pitchFamily="49" charset="0"/>
              </a:rPr>
              <a:t>main(void</a:t>
            </a:r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	printf("Hello world\n");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pt-PT" sz="140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8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84715" y="6472718"/>
            <a:ext cx="914646" cy="248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LP1 2018/2019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225" y="0"/>
            <a:ext cx="8558374" cy="767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25" y="1068513"/>
            <a:ext cx="8558373" cy="501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1827" y="6472718"/>
            <a:ext cx="5291193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5212" y="6472718"/>
            <a:ext cx="801385" cy="248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2A9D-83A9-4518-9523-EF417EAFEA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37059"/>
            <a:ext cx="9144000" cy="0"/>
          </a:xfrm>
          <a:prstGeom prst="line">
            <a:avLst/>
          </a:prstGeom>
          <a:ln w="158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/>
          <a:srcRect l="13130" t="28864" r="9144" b="23078"/>
          <a:stretch/>
        </p:blipFill>
        <p:spPr>
          <a:xfrm>
            <a:off x="80953" y="6429366"/>
            <a:ext cx="1511295" cy="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Axure Handwriting" panose="020B0402020200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xure Handwriting" panose="020B0402020200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.socrative.com/login/studen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.socrative.com/login/student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.socrative.com/login/studen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.socrative.com/login/student/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Linguagens de Programação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2º Semestre - 2020/2021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C61CB09-4B4B-45C7-9406-7D1887B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Variáveis - Visibilidade </a:t>
            </a:r>
            <a:r>
              <a:rPr lang="pt-PT" sz="2800" dirty="0"/>
              <a:t>e Longevidade</a:t>
            </a:r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73951F9E-5758-43E6-86C5-682A5B31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PT" altLang="pt-PT" b="1" dirty="0" smtClean="0"/>
              <a:t>Visibilidade</a:t>
            </a:r>
            <a:r>
              <a:rPr lang="pt-PT" altLang="pt-PT" dirty="0" smtClean="0"/>
              <a:t>: Parte do programa em que uma variável pode ser utilizada. Pode ter de um dos seguintes âmbitos:</a:t>
            </a:r>
          </a:p>
          <a:p>
            <a:pPr lvl="1" algn="just">
              <a:defRPr/>
            </a:pPr>
            <a:r>
              <a:rPr lang="pt-PT" altLang="pt-PT" dirty="0" smtClean="0"/>
              <a:t>Programa</a:t>
            </a:r>
          </a:p>
          <a:p>
            <a:pPr lvl="1" algn="just">
              <a:defRPr/>
            </a:pPr>
            <a:r>
              <a:rPr lang="pt-PT" altLang="pt-PT" dirty="0" smtClean="0"/>
              <a:t>Função</a:t>
            </a:r>
          </a:p>
          <a:p>
            <a:pPr lvl="1" algn="just">
              <a:defRPr/>
            </a:pPr>
            <a:r>
              <a:rPr lang="pt-PT" altLang="pt-PT" dirty="0" smtClean="0"/>
              <a:t>Bloco</a:t>
            </a:r>
          </a:p>
          <a:p>
            <a:pPr lvl="1" algn="just">
              <a:defRPr/>
            </a:pPr>
            <a:endParaRPr lang="pt-PT" altLang="pt-PT" dirty="0"/>
          </a:p>
          <a:p>
            <a:pPr algn="just">
              <a:defRPr/>
            </a:pPr>
            <a:r>
              <a:rPr lang="pt-PT" altLang="pt-PT" b="1" dirty="0"/>
              <a:t>Longevidade: </a:t>
            </a:r>
            <a:r>
              <a:rPr lang="pt-PT" altLang="pt-PT" dirty="0"/>
              <a:t>Intervalo de tempo durante o qual conseguimos aceder à variável.</a:t>
            </a:r>
          </a:p>
          <a:p>
            <a:pPr marL="457200" lvl="1" indent="0" algn="just">
              <a:buFontTx/>
              <a:buNone/>
              <a:defRPr/>
            </a:pPr>
            <a:endParaRPr lang="pt-PT" altLang="pt-PT" sz="800" dirty="0"/>
          </a:p>
          <a:p>
            <a:pPr marL="457200" lvl="1" indent="0" algn="just">
              <a:buFontTx/>
              <a:buNone/>
              <a:defRPr/>
            </a:pPr>
            <a:r>
              <a:rPr lang="sv-SE" altLang="pt-PT" sz="2000" dirty="0"/>
              <a:t>	</a:t>
            </a:r>
            <a:endParaRPr lang="pt-PT" altLang="pt-PT" sz="1800" dirty="0"/>
          </a:p>
        </p:txBody>
      </p:sp>
      <p:sp>
        <p:nvSpPr>
          <p:cNvPr id="4608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1F2156-8A0C-45B8-987A-29CE94240AB8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/>
          </a:p>
        </p:txBody>
      </p:sp>
    </p:spTree>
    <p:extLst>
      <p:ext uri="{BB962C8B-B14F-4D97-AF65-F5344CB8AC3E}">
        <p14:creationId xmlns:p14="http://schemas.microsoft.com/office/powerpoint/2010/main" val="28707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1A1D42-D5B2-429A-AB89-878961C1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Variáveis Globais</a:t>
            </a:r>
          </a:p>
        </p:txBody>
      </p:sp>
      <p:sp>
        <p:nvSpPr>
          <p:cNvPr id="5018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8FC96-97A6-48D9-BB25-E06373D34965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392269" y="1317914"/>
            <a:ext cx="4177352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loose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score = 100;</a:t>
            </a:r>
          </a:p>
          <a:p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score += 10;</a:t>
            </a: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loose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();</a:t>
            </a:r>
          </a:p>
          <a:p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score =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%d\n",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score);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0;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loose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score /= 2;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5825" y="1677711"/>
            <a:ext cx="1917577" cy="3195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8768" y="1997307"/>
            <a:ext cx="0" cy="3329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e Conteúdo 2">
            <a:extLst>
              <a:ext uri="{FF2B5EF4-FFF2-40B4-BE49-F238E27FC236}">
                <a16:creationId xmlns="" xmlns:a16="http://schemas.microsoft.com/office/drawing/2014/main" id="{1D07356B-0EFA-4494-84C4-906787F4FF70}"/>
              </a:ext>
            </a:extLst>
          </p:cNvPr>
          <p:cNvSpPr txBox="1">
            <a:spLocks/>
          </p:cNvSpPr>
          <p:nvPr/>
        </p:nvSpPr>
        <p:spPr>
          <a:xfrm>
            <a:off x="4688904" y="1311081"/>
            <a:ext cx="4177695" cy="379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PT" altLang="pt-PT" sz="2000" dirty="0" smtClean="0">
                <a:latin typeface="Axure Handwriting" panose="020B0402020200020204" pitchFamily="34" charset="0"/>
              </a:rPr>
              <a:t>Declaradas nos ficheiros .c fora das funções</a:t>
            </a:r>
            <a:endParaRPr lang="pt-PT" altLang="pt-PT" sz="1600" dirty="0" smtClean="0">
              <a:latin typeface="Axure Handwriting" panose="020B0402020200020204" pitchFamily="34" charset="0"/>
            </a:endParaRPr>
          </a:p>
          <a:p>
            <a:pPr algn="just">
              <a:defRPr/>
            </a:pPr>
            <a:r>
              <a:rPr lang="pt-PT" altLang="pt-PT" sz="2000" dirty="0" smtClean="0">
                <a:latin typeface="Axure Handwriting" panose="020B0402020200020204" pitchFamily="34" charset="0"/>
              </a:rPr>
              <a:t>Inicializadas por omissão (valor zero)</a:t>
            </a:r>
            <a:endParaRPr lang="pt-PT" altLang="pt-PT" sz="1600" dirty="0" smtClean="0">
              <a:latin typeface="Axure Handwriting" panose="020B0402020200020204" pitchFamily="34" charset="0"/>
            </a:endParaRPr>
          </a:p>
          <a:p>
            <a:pPr algn="just">
              <a:defRPr/>
            </a:pPr>
            <a:r>
              <a:rPr lang="pt-PT" altLang="pt-PT" sz="2000" u="sng" dirty="0" smtClean="0">
                <a:latin typeface="Axure Handwriting" panose="020B0402020200020204" pitchFamily="34" charset="0"/>
              </a:rPr>
              <a:t>Visibilidade</a:t>
            </a:r>
            <a:r>
              <a:rPr lang="pt-PT" altLang="pt-PT" sz="2000" dirty="0" smtClean="0">
                <a:latin typeface="Axure Handwriting" panose="020B0402020200020204" pitchFamily="34" charset="0"/>
              </a:rPr>
              <a:t>: entre a sua definição e o fim do ficheiro</a:t>
            </a:r>
            <a:endParaRPr lang="pt-PT" altLang="pt-PT" sz="1600" dirty="0" smtClean="0">
              <a:latin typeface="Axure Handwriting" panose="020B0402020200020204" pitchFamily="34" charset="0"/>
            </a:endParaRPr>
          </a:p>
          <a:p>
            <a:pPr algn="just">
              <a:defRPr/>
            </a:pPr>
            <a:r>
              <a:rPr lang="pt-PT" altLang="pt-PT" sz="2000" u="sng" dirty="0" smtClean="0">
                <a:latin typeface="Axure Handwriting" panose="020B0402020200020204" pitchFamily="34" charset="0"/>
              </a:rPr>
              <a:t>Longevidade</a:t>
            </a:r>
            <a:r>
              <a:rPr lang="pt-PT" altLang="pt-PT" sz="2000" dirty="0" smtClean="0">
                <a:latin typeface="Axure Handwriting" panose="020B0402020200020204" pitchFamily="34" charset="0"/>
              </a:rPr>
              <a:t>: durante toda a execução do programa.</a:t>
            </a:r>
            <a:endParaRPr lang="pt-PT" altLang="pt-PT" sz="900" dirty="0" smtClean="0">
              <a:latin typeface="Axure Handwriting" panose="020B0402020200020204" pitchFamily="34" charset="0"/>
            </a:endParaRPr>
          </a:p>
          <a:p>
            <a:pPr algn="just">
              <a:defRPr/>
            </a:pPr>
            <a:r>
              <a:rPr lang="pt-PT" altLang="pt-PT" sz="1800" dirty="0" smtClean="0">
                <a:solidFill>
                  <a:srgbClr val="FF0000"/>
                </a:solidFill>
                <a:latin typeface="Axure Handwriting" panose="020B0402020200020204" pitchFamily="34" charset="0"/>
              </a:rPr>
              <a:t>Nesta UC não é permitido o uso de variáveis globais, </a:t>
            </a:r>
            <a:r>
              <a:rPr lang="pt-PT" altLang="pt-PT" sz="1800" dirty="0" err="1" smtClean="0">
                <a:solidFill>
                  <a:srgbClr val="FF0000"/>
                </a:solidFill>
                <a:latin typeface="Axure Handwriting" panose="020B0402020200020204" pitchFamily="34" charset="0"/>
              </a:rPr>
              <a:t>excepto</a:t>
            </a:r>
            <a:r>
              <a:rPr lang="pt-PT" altLang="pt-PT" sz="1800" dirty="0" smtClean="0">
                <a:solidFill>
                  <a:srgbClr val="FF0000"/>
                </a:solidFill>
                <a:latin typeface="Axure Handwriting" panose="020B0402020200020204" pitchFamily="34" charset="0"/>
              </a:rPr>
              <a:t> se tiverem sido declaradas com o qualificador </a:t>
            </a:r>
            <a:r>
              <a:rPr lang="pt-PT" altLang="pt-PT" sz="1800" dirty="0" err="1" smtClean="0">
                <a:solidFill>
                  <a:srgbClr val="FF0000"/>
                </a:solidFill>
                <a:latin typeface="Axure Handwriting" panose="020B0402020200020204" pitchFamily="34" charset="0"/>
              </a:rPr>
              <a:t>const</a:t>
            </a:r>
            <a:r>
              <a:rPr lang="sv-SE" altLang="pt-PT" sz="1600" dirty="0" smtClean="0">
                <a:latin typeface="Axure Handwriting" panose="020B0402020200020204" pitchFamily="34" charset="0"/>
              </a:rPr>
              <a:t>	</a:t>
            </a:r>
            <a:endParaRPr lang="pt-PT" altLang="pt-PT" sz="1400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1A1D42-D5B2-429A-AB89-878961C1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Variáveis Locais</a:t>
            </a:r>
            <a:endParaRPr lang="pt-PT" sz="2800" dirty="0"/>
          </a:p>
        </p:txBody>
      </p:sp>
      <p:sp>
        <p:nvSpPr>
          <p:cNvPr id="5018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8FC96-97A6-48D9-BB25-E06373D34965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55824" y="986784"/>
            <a:ext cx="4533079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double mean(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v[],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double aux;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for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0, aux = 0 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&lt; n ;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        aux += v[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aux/n;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x[] = {10, 8, 12};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double m;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m = mean(x, 3);</a:t>
            </a:r>
          </a:p>
          <a:p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("score = %0.2f\n", m);</a:t>
            </a:r>
          </a:p>
          <a:p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       return 0;</a:t>
            </a:r>
          </a:p>
          <a:p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6354" y="1746700"/>
            <a:ext cx="1398488" cy="282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64484" y="1914237"/>
            <a:ext cx="1870" cy="14270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e Conteúdo 2">
            <a:extLst>
              <a:ext uri="{FF2B5EF4-FFF2-40B4-BE49-F238E27FC236}">
                <a16:creationId xmlns="" xmlns:a16="http://schemas.microsoft.com/office/drawing/2014/main" id="{1D07356B-0EFA-4494-84C4-906787F4FF70}"/>
              </a:ext>
            </a:extLst>
          </p:cNvPr>
          <p:cNvSpPr txBox="1">
            <a:spLocks/>
          </p:cNvSpPr>
          <p:nvPr/>
        </p:nvSpPr>
        <p:spPr>
          <a:xfrm>
            <a:off x="4688904" y="1172353"/>
            <a:ext cx="4177695" cy="497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altLang="pt-PT" sz="2000" dirty="0">
                <a:latin typeface="Axure Handwriting" panose="020B0402020200020204" pitchFamily="34" charset="0"/>
              </a:rPr>
              <a:t>D</a:t>
            </a:r>
            <a:r>
              <a:rPr lang="pt-PT" altLang="pt-PT" sz="2000" dirty="0" smtClean="0">
                <a:latin typeface="Axure Handwriting" panose="020B0402020200020204" pitchFamily="34" charset="0"/>
              </a:rPr>
              <a:t>efinidas </a:t>
            </a:r>
            <a:r>
              <a:rPr lang="pt-PT" altLang="pt-PT" sz="2000" dirty="0">
                <a:latin typeface="Axure Handwriting" panose="020B0402020200020204" pitchFamily="34" charset="0"/>
              </a:rPr>
              <a:t>dentro de uma função ou bloco. </a:t>
            </a:r>
            <a:endParaRPr lang="pt-PT" altLang="pt-PT" sz="1050" dirty="0">
              <a:latin typeface="Axure Handwriting" panose="020B0402020200020204" pitchFamily="34" charset="0"/>
            </a:endParaRPr>
          </a:p>
          <a:p>
            <a:pPr>
              <a:defRPr/>
            </a:pPr>
            <a:r>
              <a:rPr lang="pt-PT" altLang="pt-PT" sz="2000" dirty="0">
                <a:latin typeface="Axure Handwriting" panose="020B0402020200020204" pitchFamily="34" charset="0"/>
              </a:rPr>
              <a:t>Não são inicializadas por </a:t>
            </a:r>
            <a:r>
              <a:rPr lang="pt-PT" altLang="pt-PT" sz="2000" dirty="0" smtClean="0">
                <a:latin typeface="Axure Handwriting" panose="020B0402020200020204" pitchFamily="34" charset="0"/>
              </a:rPr>
              <a:t>omissão</a:t>
            </a:r>
          </a:p>
          <a:p>
            <a:pPr>
              <a:defRPr/>
            </a:pPr>
            <a:r>
              <a:rPr lang="pt-PT" altLang="pt-PT" sz="2000" dirty="0" smtClean="0">
                <a:latin typeface="Axure Handwriting" panose="020B0402020200020204" pitchFamily="34" charset="0"/>
              </a:rPr>
              <a:t>Os parâmetros das funções também são variáveis locais dessa função.</a:t>
            </a:r>
            <a:endParaRPr lang="pt-PT" altLang="pt-PT" sz="2000" dirty="0">
              <a:latin typeface="Axure Handwriting" panose="020B0402020200020204" pitchFamily="34" charset="0"/>
            </a:endParaRPr>
          </a:p>
          <a:p>
            <a:pPr>
              <a:defRPr/>
            </a:pPr>
            <a:endParaRPr lang="pt-PT" altLang="pt-PT" sz="1050" dirty="0">
              <a:latin typeface="Axure Handwriting" panose="020B0402020200020204" pitchFamily="34" charset="0"/>
            </a:endParaRPr>
          </a:p>
          <a:p>
            <a:pPr>
              <a:defRPr/>
            </a:pPr>
            <a:r>
              <a:rPr lang="pt-PT" altLang="pt-PT" sz="2000" u="sng" dirty="0">
                <a:latin typeface="Axure Handwriting" panose="020B0402020200020204" pitchFamily="34" charset="0"/>
              </a:rPr>
              <a:t>Visibilidade</a:t>
            </a:r>
            <a:r>
              <a:rPr lang="pt-PT" altLang="pt-PT" sz="2000" dirty="0">
                <a:latin typeface="Axure Handwriting" panose="020B0402020200020204" pitchFamily="34" charset="0"/>
              </a:rPr>
              <a:t>: o bloco/função onde estão definidas;</a:t>
            </a:r>
          </a:p>
          <a:p>
            <a:pPr>
              <a:defRPr/>
            </a:pPr>
            <a:endParaRPr lang="pt-PT" altLang="pt-PT" sz="1050" u="sng" dirty="0">
              <a:latin typeface="Axure Handwriting" panose="020B0402020200020204" pitchFamily="34" charset="0"/>
            </a:endParaRPr>
          </a:p>
          <a:p>
            <a:pPr>
              <a:defRPr/>
            </a:pPr>
            <a:r>
              <a:rPr lang="pt-PT" altLang="pt-PT" sz="2000" u="sng" dirty="0">
                <a:latin typeface="Axure Handwriting" panose="020B0402020200020204" pitchFamily="34" charset="0"/>
              </a:rPr>
              <a:t>Longevidade</a:t>
            </a:r>
            <a:r>
              <a:rPr lang="pt-PT" altLang="pt-PT" sz="2000" dirty="0">
                <a:latin typeface="Axure Handwriting" panose="020B0402020200020204" pitchFamily="34" charset="0"/>
              </a:rPr>
              <a:t>: Temporária. Confinada ao período de tempo em que o bloco/função está a ser executado. </a:t>
            </a:r>
            <a:r>
              <a:rPr lang="sv-SE" altLang="pt-PT" sz="1600" dirty="0" smtClean="0">
                <a:latin typeface="Axure Handwriting" panose="020B0402020200020204" pitchFamily="34" charset="0"/>
              </a:rPr>
              <a:t>	</a:t>
            </a:r>
            <a:endParaRPr lang="pt-PT" altLang="pt-PT" sz="1400" dirty="0">
              <a:latin typeface="Axure Handwriting" panose="020B040202020002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8342" y="5695765"/>
            <a:ext cx="2325189" cy="618309"/>
          </a:xfrm>
          <a:prstGeom prst="wedgeRectCallout">
            <a:avLst>
              <a:gd name="adj1" fmla="val 13999"/>
              <a:gd name="adj2" fmla="val -122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variável </a:t>
            </a:r>
            <a:r>
              <a:rPr lang="pt-PT" dirty="0" err="1" smtClean="0"/>
              <a:t>aux</a:t>
            </a:r>
            <a:r>
              <a:rPr lang="pt-PT" dirty="0" smtClean="0"/>
              <a:t> não pode ser acedida aqui</a:t>
            </a:r>
            <a:endParaRPr lang="pt-PT" dirty="0"/>
          </a:p>
        </p:txBody>
      </p:sp>
      <p:sp>
        <p:nvSpPr>
          <p:cNvPr id="10" name="Rounded Rectangle 9"/>
          <p:cNvSpPr/>
          <p:nvPr/>
        </p:nvSpPr>
        <p:spPr>
          <a:xfrm>
            <a:off x="1341120" y="1397171"/>
            <a:ext cx="661851" cy="2214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ounded Rectangle 11"/>
          <p:cNvSpPr/>
          <p:nvPr/>
        </p:nvSpPr>
        <p:spPr>
          <a:xfrm>
            <a:off x="2164842" y="1397170"/>
            <a:ext cx="508689" cy="2214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ounded Rectangle 12"/>
          <p:cNvSpPr/>
          <p:nvPr/>
        </p:nvSpPr>
        <p:spPr>
          <a:xfrm>
            <a:off x="1426781" y="2094068"/>
            <a:ext cx="872282" cy="282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ular Callout 13"/>
          <p:cNvSpPr/>
          <p:nvPr/>
        </p:nvSpPr>
        <p:spPr>
          <a:xfrm>
            <a:off x="2673531" y="2713364"/>
            <a:ext cx="1955737" cy="401488"/>
          </a:xfrm>
          <a:prstGeom prst="wedgeRectCallout">
            <a:avLst>
              <a:gd name="adj1" fmla="val -65707"/>
              <a:gd name="adj2" fmla="val -137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/>
              <a:t>variávei</a:t>
            </a:r>
            <a:r>
              <a:rPr lang="pt-PT" sz="1200" dirty="0" smtClean="0"/>
              <a:t> i apenas é visível dentro do bloco do ciclo for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1521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Vectores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ADB943-0FBD-43F2-A5E6-B406BF7E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Vectores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AD94F9CA-7DF2-4FFA-91CB-1786DCDA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1440761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dirty="0"/>
              <a:t>Tipo de agregado com multiplicidade &gt;=</a:t>
            </a:r>
            <a:r>
              <a:rPr lang="pt-PT" altLang="pt-PT" dirty="0" smtClean="0"/>
              <a:t>1</a:t>
            </a:r>
            <a:endParaRPr lang="pt-PT" altLang="pt-PT" dirty="0"/>
          </a:p>
          <a:p>
            <a:pPr algn="just">
              <a:defRPr/>
            </a:pPr>
            <a:r>
              <a:rPr lang="pt-PT" altLang="pt-PT" dirty="0"/>
              <a:t>Contém um conjunto de dados todos do mesmo tipo.</a:t>
            </a:r>
          </a:p>
          <a:p>
            <a:pPr algn="just">
              <a:defRPr/>
            </a:pPr>
            <a:endParaRPr lang="pt-PT" altLang="pt-PT" dirty="0"/>
          </a:p>
          <a:p>
            <a:pPr marL="0" indent="0" algn="just">
              <a:buFontTx/>
              <a:buNone/>
              <a:defRPr/>
            </a:pPr>
            <a:endParaRPr lang="pt-PT" altLang="pt-PT" dirty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228A3-0941-4CE2-9270-D1086220D99A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730263" y="2679090"/>
            <a:ext cx="41585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smtClean="0">
                <a:latin typeface="Monaco" panose="020B0509030404040204" pitchFamily="49" charset="0"/>
                <a:cs typeface="Courier New" panose="02070309020205020404" pitchFamily="49" charset="0"/>
              </a:rPr>
              <a:t>tipo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nome_do_vector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nr_de_elementos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4922" y="4163370"/>
            <a:ext cx="211788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players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double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energy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[50];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1569992" y="5425440"/>
            <a:ext cx="6479051" cy="618309"/>
          </a:xfrm>
          <a:prstGeom prst="wedgeRectCallout">
            <a:avLst>
              <a:gd name="adj1" fmla="val 6318"/>
              <a:gd name="adj2" fmla="val -175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vector</a:t>
            </a:r>
            <a:r>
              <a:rPr lang="pt-PT" dirty="0" smtClean="0"/>
              <a:t> com 50 elementos. O acesso é “0-based”, ou seja, vai de 0 a 49.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66737" y="3156683"/>
            <a:ext cx="491032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float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double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enum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pode ainda ser precedido dos qualificadores:</a:t>
            </a:r>
          </a:p>
          <a:p>
            <a:pPr algn="ctr"/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long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short,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signed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unsigned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2852080" y="1482671"/>
            <a:ext cx="339634" cy="3348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DC1260-BAB8-47C4-A547-F1EE15D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Vectores</a:t>
            </a:r>
            <a:endParaRPr lang="pt-PT" sz="2800" dirty="0"/>
          </a:p>
        </p:txBody>
      </p:sp>
      <p:sp>
        <p:nvSpPr>
          <p:cNvPr id="8195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73093" y="4482288"/>
            <a:ext cx="4864700" cy="1700562"/>
          </a:xfrm>
        </p:spPr>
        <p:txBody>
          <a:bodyPr>
            <a:normAutofit/>
          </a:bodyPr>
          <a:lstStyle/>
          <a:p>
            <a:r>
              <a:rPr lang="pt-PT" altLang="pt-PT" dirty="0" smtClean="0"/>
              <a:t>São indexados a partir da posição 0, até à posição n-1 (sendo n o número de elementos).</a:t>
            </a:r>
          </a:p>
        </p:txBody>
      </p:sp>
      <p:sp>
        <p:nvSpPr>
          <p:cNvPr id="819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0DC1B-EE58-49DF-8E3E-9DD07708BCF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0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21722"/>
              </p:ext>
            </p:extLst>
          </p:nvPr>
        </p:nvGraphicFramePr>
        <p:xfrm>
          <a:off x="6098980" y="1925789"/>
          <a:ext cx="2332307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031"/>
                <a:gridCol w="809898"/>
                <a:gridCol w="1107378"/>
              </a:tblGrid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  <a:cs typeface="Courier New" panose="02070309020205020404" pitchFamily="49" charset="0"/>
                        </a:rPr>
                        <a:t>500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[0]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1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  <a:cs typeface="Courier New" panose="02070309020205020404" pitchFamily="49" charset="0"/>
                        </a:rPr>
                        <a:t>2020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2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  <a:cs typeface="Courier New" panose="02070309020205020404" pitchFamily="49" charset="0"/>
                        </a:rPr>
                        <a:t>104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3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  <a:cs typeface="Courier New" panose="02070309020205020404" pitchFamily="49" charset="0"/>
                        </a:rPr>
                        <a:t>1027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[3]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4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  <a:cs typeface="Courier New" panose="02070309020205020404" pitchFamily="49" charset="0"/>
                        </a:rPr>
                        <a:t>865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[4]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5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[5]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6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[6]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7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[7]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8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[8]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9454">
                <a:tc>
                  <a:txBody>
                    <a:bodyPr/>
                    <a:lstStyle/>
                    <a:p>
                      <a:pPr algn="r"/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9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 err="1" smtClean="0">
                          <a:latin typeface="Monaco" panose="020B0509030404040204" pitchFamily="49" charset="0"/>
                        </a:rPr>
                        <a:t>players</a:t>
                      </a:r>
                      <a:r>
                        <a:rPr lang="pt-PT" sz="1200" dirty="0" smtClean="0">
                          <a:latin typeface="Monaco" panose="020B0509030404040204" pitchFamily="49" charset="0"/>
                        </a:rPr>
                        <a:t>[9]</a:t>
                      </a:r>
                      <a:endParaRPr lang="pt-PT" sz="1200" dirty="0">
                        <a:latin typeface="Monaco" panose="020B050903040404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4555457" y="1921613"/>
            <a:ext cx="1185396" cy="513805"/>
          </a:xfrm>
          <a:prstGeom prst="wedgeRectCallout">
            <a:avLst>
              <a:gd name="adj1" fmla="val 83488"/>
              <a:gd name="adj2" fmla="val -20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primeiro índice</a:t>
            </a:r>
            <a:endParaRPr lang="pt-PT" dirty="0"/>
          </a:p>
        </p:txBody>
      </p:sp>
      <p:sp>
        <p:nvSpPr>
          <p:cNvPr id="8" name="Rectangular Callout 7"/>
          <p:cNvSpPr/>
          <p:nvPr/>
        </p:nvSpPr>
        <p:spPr>
          <a:xfrm>
            <a:off x="7803754" y="5213710"/>
            <a:ext cx="1255065" cy="694757"/>
          </a:xfrm>
          <a:prstGeom prst="wedgeRectCallout">
            <a:avLst>
              <a:gd name="adj1" fmla="val -111330"/>
              <a:gd name="adj2" fmla="val -34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elemento no índice 4</a:t>
            </a:r>
            <a:endParaRPr lang="pt-PT" dirty="0"/>
          </a:p>
        </p:txBody>
      </p:sp>
      <p:sp>
        <p:nvSpPr>
          <p:cNvPr id="9" name="Rectangular Callout 8"/>
          <p:cNvSpPr/>
          <p:nvPr/>
        </p:nvSpPr>
        <p:spPr>
          <a:xfrm>
            <a:off x="4937793" y="2647712"/>
            <a:ext cx="857896" cy="321382"/>
          </a:xfrm>
          <a:prstGeom prst="wedgeRectCallout">
            <a:avLst>
              <a:gd name="adj1" fmla="val 66660"/>
              <a:gd name="adj2" fmla="val 20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índices</a:t>
            </a:r>
            <a:endParaRPr lang="pt-PT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7334" y="1942969"/>
            <a:ext cx="1" cy="27260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88470" y="979439"/>
            <a:ext cx="512512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players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[10] = {500, 2020, 104, 1027, 865};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9918" y="1462758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players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616393" y="1616647"/>
            <a:ext cx="636361" cy="41245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Posição de Conteúdo 2"/>
          <p:cNvSpPr txBox="1">
            <a:spLocks noChangeArrowheads="1"/>
          </p:cNvSpPr>
          <p:nvPr/>
        </p:nvSpPr>
        <p:spPr>
          <a:xfrm>
            <a:off x="153911" y="2354180"/>
            <a:ext cx="4061142" cy="21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pt-PT" dirty="0" smtClean="0"/>
              <a:t>Os elementos dos vetores são colocados em posições contiguas e sequenciais de memória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1223494" y="1483758"/>
            <a:ext cx="2571800" cy="437855"/>
          </a:xfrm>
          <a:prstGeom prst="wedgeRectCallout">
            <a:avLst>
              <a:gd name="adj1" fmla="val 23440"/>
              <a:gd name="adj2" fmla="val -101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dimensão do </a:t>
            </a:r>
            <a:r>
              <a:rPr lang="pt-PT" dirty="0" err="1"/>
              <a:t>vector</a:t>
            </a:r>
            <a:r>
              <a:rPr lang="pt-PT" dirty="0"/>
              <a:t> é 10</a:t>
            </a:r>
          </a:p>
        </p:txBody>
      </p:sp>
    </p:spTree>
    <p:extLst>
      <p:ext uri="{BB962C8B-B14F-4D97-AF65-F5344CB8AC3E}">
        <p14:creationId xmlns:p14="http://schemas.microsoft.com/office/powerpoint/2010/main" val="28806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 animBg="1"/>
      <p:bldP spid="8" grpId="0" animBg="1"/>
      <p:bldP spid="9" grpId="0" animBg="1"/>
      <p:bldP spid="12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397177-6A0D-4F17-AEE6-82170A46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Aceder aos Elementos do </a:t>
            </a:r>
            <a:r>
              <a:rPr lang="pt-PT" sz="2800" dirty="0" err="1" smtClean="0"/>
              <a:t>Vector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CCFBBD0B-8D05-486E-A1FD-7D8FE830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PT" altLang="pt-PT" dirty="0"/>
              <a:t>Cada elemento de um </a:t>
            </a:r>
            <a:r>
              <a:rPr lang="pt-PT" altLang="pt-PT" dirty="0" err="1" smtClean="0"/>
              <a:t>vector</a:t>
            </a:r>
            <a:r>
              <a:rPr lang="pt-PT" altLang="pt-PT" dirty="0" smtClean="0"/>
              <a:t> </a:t>
            </a:r>
            <a:r>
              <a:rPr lang="pt-PT" altLang="pt-PT" dirty="0"/>
              <a:t>é tratado como uma variável normal cujo nome é o nome do </a:t>
            </a:r>
            <a:r>
              <a:rPr lang="pt-PT" altLang="pt-PT" dirty="0" err="1" smtClean="0"/>
              <a:t>vector</a:t>
            </a:r>
            <a:r>
              <a:rPr lang="pt-PT" altLang="pt-PT" dirty="0" smtClean="0"/>
              <a:t> </a:t>
            </a:r>
            <a:r>
              <a:rPr lang="pt-PT" altLang="pt-PT" dirty="0"/>
              <a:t>seguido do seu índice.</a:t>
            </a:r>
          </a:p>
          <a:p>
            <a:pPr marL="457200" lvl="1" indent="0" algn="ctr">
              <a:buFontTx/>
              <a:buNone/>
              <a:defRPr/>
            </a:pPr>
            <a:endParaRPr lang="pt-PT" altLang="pt-PT" sz="800" b="1" dirty="0"/>
          </a:p>
        </p:txBody>
      </p:sp>
      <p:sp>
        <p:nvSpPr>
          <p:cNvPr id="922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E6B85-CA6D-45AF-8340-736ED48F1C81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3226652" y="2481356"/>
            <a:ext cx="254749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nome_do_vector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indice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9250" y="3294035"/>
            <a:ext cx="27622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dias[12], x;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dias[0] = 31;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dias[1] = 28;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%d\n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dias[1]);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x = dias[0] + dias[1];</a:t>
            </a:r>
          </a:p>
        </p:txBody>
      </p:sp>
    </p:spTree>
    <p:extLst>
      <p:ext uri="{BB962C8B-B14F-4D97-AF65-F5344CB8AC3E}">
        <p14:creationId xmlns:p14="http://schemas.microsoft.com/office/powerpoint/2010/main" val="9065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39FB1D-2572-4142-98A6-B960A8D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Inicialização </a:t>
            </a:r>
            <a:r>
              <a:rPr lang="pt-PT" sz="2800" dirty="0" smtClean="0"/>
              <a:t>Automática de </a:t>
            </a:r>
            <a:r>
              <a:rPr lang="pt-PT" sz="2800" dirty="0" err="1" smtClean="0"/>
              <a:t>Vectores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2432116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sz="2800" dirty="0" smtClean="0">
                <a:solidFill>
                  <a:srgbClr val="FF0000"/>
                </a:solidFill>
              </a:rPr>
              <a:t>Apenas no momento da declaração</a:t>
            </a:r>
            <a:r>
              <a:rPr lang="pt-PT" altLang="pt-PT" sz="2800" dirty="0" smtClean="0"/>
              <a:t>, é possível inicializar automaticamente todos os elementos de um </a:t>
            </a:r>
            <a:r>
              <a:rPr lang="pt-PT" altLang="pt-PT" sz="2800" dirty="0" err="1" smtClean="0"/>
              <a:t>vector</a:t>
            </a:r>
            <a:endParaRPr lang="pt-PT" altLang="pt-PT" sz="2800" dirty="0" smtClean="0"/>
          </a:p>
          <a:p>
            <a:pPr marL="457200" lvl="1" indent="0" algn="just">
              <a:buNone/>
              <a:defRPr/>
            </a:pPr>
            <a:endParaRPr lang="pt-PT" altLang="pt-PT" dirty="0" smtClean="0"/>
          </a:p>
          <a:p>
            <a:pPr marL="457200" lvl="1" indent="0" algn="just">
              <a:buNone/>
              <a:defRPr/>
            </a:pPr>
            <a:endParaRPr lang="pt-PT" altLang="pt-PT" sz="2000" dirty="0"/>
          </a:p>
          <a:p>
            <a:pPr marL="457200" lvl="1" indent="0" algn="just">
              <a:buFontTx/>
              <a:buNone/>
              <a:defRPr/>
            </a:pPr>
            <a:r>
              <a:rPr lang="pt-PT" altLang="pt-PT" dirty="0" err="1"/>
              <a:t>V</a:t>
            </a:r>
            <a:r>
              <a:rPr lang="pt-PT" altLang="pt-PT" dirty="0" err="1" smtClean="0"/>
              <a:t>ector</a:t>
            </a:r>
            <a:r>
              <a:rPr lang="pt-PT" altLang="pt-PT" dirty="0" smtClean="0"/>
              <a:t> com todas as vogais do alfabeto</a:t>
            </a:r>
            <a:endParaRPr lang="pt-PT" altLang="pt-PT" sz="2400" dirty="0"/>
          </a:p>
        </p:txBody>
      </p:sp>
      <p:sp>
        <p:nvSpPr>
          <p:cNvPr id="1024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35D14-FA95-4034-8D40-3B632540AB4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464057" y="3611332"/>
            <a:ext cx="46730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vogal[5]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{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'a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'i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'o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'u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3254" y="2504997"/>
            <a:ext cx="55483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smtClean="0">
                <a:latin typeface="Monaco" panose="020B0509030404040204" pitchFamily="49" charset="0"/>
                <a:cs typeface="Courier New" panose="02070309020205020404" pitchFamily="49" charset="0"/>
              </a:rPr>
              <a:t>tipo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var[n] = {valor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1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2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3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…,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valor</a:t>
            </a:r>
            <a:r>
              <a:rPr lang="pt-PT" sz="7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6793" y="3621403"/>
            <a:ext cx="179568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vogal[5];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vogal[0] = 'a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vogal[1]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';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vogal[2]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'i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vogal[3]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'o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vogal[4]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'u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79296" y="5188132"/>
            <a:ext cx="1255065" cy="359775"/>
          </a:xfrm>
          <a:prstGeom prst="wedgeRectCallout">
            <a:avLst>
              <a:gd name="adj1" fmla="val 39935"/>
              <a:gd name="adj2" fmla="val -11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alternativa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83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39FB1D-2572-4142-98A6-B960A8D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Inicialização </a:t>
            </a:r>
            <a:r>
              <a:rPr lang="pt-PT" sz="2800" dirty="0" smtClean="0"/>
              <a:t>Automática de </a:t>
            </a:r>
            <a:r>
              <a:rPr lang="pt-PT" sz="2800" dirty="0" err="1" smtClean="0"/>
              <a:t>Vectores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2"/>
            <a:ext cx="8558373" cy="4940401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sz="2800" dirty="0" smtClean="0">
                <a:solidFill>
                  <a:srgbClr val="FF0000"/>
                </a:solidFill>
              </a:rPr>
              <a:t>Apenas no momento da declaração e inicialização</a:t>
            </a:r>
            <a:r>
              <a:rPr lang="pt-PT" altLang="pt-PT" sz="2800" dirty="0" smtClean="0"/>
              <a:t>, o número de elementos pode ser omitido</a:t>
            </a:r>
          </a:p>
          <a:p>
            <a:pPr marL="457200" lvl="1" indent="0" algn="just">
              <a:buNone/>
              <a:defRPr/>
            </a:pPr>
            <a:endParaRPr lang="pt-PT" altLang="pt-PT" dirty="0" smtClean="0"/>
          </a:p>
          <a:p>
            <a:pPr marL="457200" lvl="1" indent="0" algn="just">
              <a:buNone/>
              <a:defRPr/>
            </a:pPr>
            <a:endParaRPr lang="pt-PT" altLang="pt-PT" sz="2000" dirty="0"/>
          </a:p>
          <a:p>
            <a:pPr marL="457200" lvl="1" indent="0" algn="just">
              <a:buFontTx/>
              <a:buNone/>
              <a:defRPr/>
            </a:pPr>
            <a:r>
              <a:rPr lang="pt-PT" altLang="pt-PT" dirty="0" smtClean="0"/>
              <a:t>O compilador vai criar um </a:t>
            </a:r>
            <a:r>
              <a:rPr lang="pt-PT" altLang="pt-PT" dirty="0" err="1" smtClean="0"/>
              <a:t>vector</a:t>
            </a:r>
            <a:r>
              <a:rPr lang="pt-PT" altLang="pt-PT" dirty="0" smtClean="0"/>
              <a:t> com tantos elementos quantas as inicializações</a:t>
            </a:r>
          </a:p>
          <a:p>
            <a:pPr marL="457200" lvl="1" indent="0" algn="just">
              <a:buFontTx/>
              <a:buNone/>
              <a:defRPr/>
            </a:pPr>
            <a:endParaRPr lang="pt-PT" altLang="pt-PT" sz="2400" dirty="0"/>
          </a:p>
          <a:p>
            <a:pPr marL="457200" lvl="1" indent="0" algn="just">
              <a:buFontTx/>
              <a:buNone/>
              <a:defRPr/>
            </a:pPr>
            <a:endParaRPr lang="pt-PT" altLang="pt-PT" dirty="0" smtClean="0"/>
          </a:p>
        </p:txBody>
      </p:sp>
      <p:sp>
        <p:nvSpPr>
          <p:cNvPr id="1024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35D14-FA95-4034-8D40-3B632540AB4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2660703" y="3731460"/>
            <a:ext cx="456567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vogal[]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{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'a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'i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'o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'u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'};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6797" y="2115634"/>
            <a:ext cx="522931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smtClean="0">
                <a:latin typeface="Monaco" panose="020B0509030404040204" pitchFamily="49" charset="0"/>
                <a:cs typeface="Courier New" panose="02070309020205020404" pitchFamily="49" charset="0"/>
              </a:rPr>
              <a:t>tipo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var[] = {valor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1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2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valor</a:t>
            </a:r>
            <a:r>
              <a:rPr lang="pt-PT" sz="7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3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…,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valor</a:t>
            </a:r>
            <a:r>
              <a:rPr lang="pt-PT" sz="7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39FB1D-2572-4142-98A6-B960A8D4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Inicialização </a:t>
            </a:r>
            <a:r>
              <a:rPr lang="pt-PT" sz="2800" dirty="0" smtClean="0"/>
              <a:t>Automática de </a:t>
            </a:r>
            <a:r>
              <a:rPr lang="pt-PT" sz="2800" dirty="0" err="1" smtClean="0"/>
              <a:t>Vectores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CE887E0B-EEA2-4AF1-A179-587F8DEC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2"/>
            <a:ext cx="8558373" cy="4940401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pt-PT" altLang="pt-PT" sz="2800" dirty="0" smtClean="0"/>
              <a:t>Se indicarmos o número de elementos, mas não inicializarmos todos, os restantes são inicializados automaticamente com o valor 0</a:t>
            </a:r>
            <a:endParaRPr lang="pt-PT" altLang="pt-PT" sz="2800" dirty="0"/>
          </a:p>
        </p:txBody>
      </p:sp>
      <p:sp>
        <p:nvSpPr>
          <p:cNvPr id="1024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35D14-FA95-4034-8D40-3B632540AB44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000" smtClean="0"/>
          </a:p>
        </p:txBody>
      </p:sp>
      <p:sp>
        <p:nvSpPr>
          <p:cNvPr id="8" name="TextBox 7"/>
          <p:cNvSpPr txBox="1"/>
          <p:nvPr/>
        </p:nvSpPr>
        <p:spPr>
          <a:xfrm>
            <a:off x="833280" y="2521070"/>
            <a:ext cx="7595349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#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include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&lt;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v[5] = {1, 2, 3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("%d, %d, %d, %d, %d\n", v[0], v[1], v[2], v[3], v[4]);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      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0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0" y="5126766"/>
            <a:ext cx="1795684" cy="523220"/>
          </a:xfrm>
          <a:prstGeom prst="rect">
            <a:avLst/>
          </a:prstGeom>
          <a:solidFill>
            <a:schemeClr val="tx1"/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:~$ ./initvect </a:t>
            </a:r>
            <a:endParaRPr lang="it-IT" sz="1400" dirty="0">
              <a:solidFill>
                <a:schemeClr val="bg1"/>
              </a:solidFill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1, 2, 3, 0, </a:t>
            </a:r>
            <a:r>
              <a:rPr lang="it-IT" sz="1400" dirty="0" smtClean="0">
                <a:solidFill>
                  <a:schemeClr val="bg1"/>
                </a:solidFill>
                <a:latin typeface="Monaco" panose="020B0509030404040204" pitchFamily="49" charset="0"/>
                <a:cs typeface="Courier New" panose="02070309020205020404" pitchFamily="49" charset="0"/>
              </a:rPr>
              <a:t>0</a:t>
            </a:r>
            <a:endParaRPr lang="it-IT" sz="1400" dirty="0">
              <a:solidFill>
                <a:schemeClr val="bg1"/>
              </a:solidFill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altLang="pt-PT" dirty="0" smtClean="0"/>
              <a:t>Módulo 1:</a:t>
            </a:r>
          </a:p>
          <a:p>
            <a:pPr lvl="1"/>
            <a:r>
              <a:rPr lang="pt-PT" altLang="pt-PT" dirty="0" smtClean="0"/>
              <a:t>Funções</a:t>
            </a:r>
            <a:endParaRPr lang="pt-PT" altLang="pt-PT" dirty="0"/>
          </a:p>
          <a:p>
            <a:pPr lvl="2"/>
            <a:r>
              <a:rPr lang="pt-PT" altLang="pt-PT" dirty="0"/>
              <a:t>Declaração, definição, </a:t>
            </a:r>
            <a:r>
              <a:rPr lang="pt-PT" altLang="pt-PT" dirty="0" smtClean="0"/>
              <a:t>invocação</a:t>
            </a:r>
          </a:p>
          <a:p>
            <a:pPr lvl="2"/>
            <a:r>
              <a:rPr lang="pt-PT" altLang="pt-PT" dirty="0" smtClean="0"/>
              <a:t>Valores </a:t>
            </a:r>
            <a:r>
              <a:rPr lang="pt-PT" altLang="pt-PT" dirty="0"/>
              <a:t>de </a:t>
            </a:r>
            <a:r>
              <a:rPr lang="pt-PT" altLang="pt-PT" dirty="0" smtClean="0"/>
              <a:t>retorno</a:t>
            </a:r>
            <a:endParaRPr lang="pt-PT" altLang="pt-PT" dirty="0"/>
          </a:p>
          <a:p>
            <a:pPr lvl="1"/>
            <a:r>
              <a:rPr lang="pt-PT" dirty="0" smtClean="0"/>
              <a:t>Variáveis</a:t>
            </a:r>
            <a:endParaRPr lang="pt-PT" dirty="0"/>
          </a:p>
          <a:p>
            <a:pPr lvl="2"/>
            <a:r>
              <a:rPr lang="pt-PT" dirty="0"/>
              <a:t>Visibilidade e Longevidade</a:t>
            </a:r>
          </a:p>
          <a:p>
            <a:pPr lvl="2"/>
            <a:r>
              <a:rPr lang="pt-PT" altLang="pt-PT" dirty="0" smtClean="0"/>
              <a:t>Variáveis </a:t>
            </a:r>
            <a:r>
              <a:rPr lang="pt-PT" altLang="pt-PT" dirty="0"/>
              <a:t>globais e locais</a:t>
            </a:r>
          </a:p>
          <a:p>
            <a:r>
              <a:rPr lang="pt-PT" altLang="pt-PT" dirty="0"/>
              <a:t>Módulo </a:t>
            </a:r>
            <a:r>
              <a:rPr lang="pt-PT" altLang="pt-PT" dirty="0" smtClean="0"/>
              <a:t>2:</a:t>
            </a:r>
          </a:p>
          <a:p>
            <a:pPr lvl="1"/>
            <a:r>
              <a:rPr lang="pt-PT" altLang="pt-PT" dirty="0" err="1" smtClean="0"/>
              <a:t>Vectores</a:t>
            </a:r>
            <a:endParaRPr lang="pt-PT" altLang="pt-PT" dirty="0" smtClean="0"/>
          </a:p>
          <a:p>
            <a:pPr lvl="1"/>
            <a:r>
              <a:rPr lang="pt-PT" altLang="pt-PT" dirty="0" err="1" smtClean="0"/>
              <a:t>Strings</a:t>
            </a:r>
            <a:endParaRPr lang="pt-PT" alt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Passagem de </a:t>
            </a:r>
            <a:r>
              <a:rPr lang="pt-PT" dirty="0" err="1" smtClean="0"/>
              <a:t>vectores</a:t>
            </a:r>
            <a:r>
              <a:rPr lang="pt-PT" dirty="0" smtClean="0"/>
              <a:t> para 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1430847"/>
          </a:xfrm>
        </p:spPr>
        <p:txBody>
          <a:bodyPr/>
          <a:lstStyle/>
          <a:p>
            <a:r>
              <a:rPr lang="pt-PT" dirty="0" smtClean="0"/>
              <a:t>Queremos fazer uma função para inicializar estes dois </a:t>
            </a:r>
            <a:r>
              <a:rPr lang="pt-PT" dirty="0" err="1" smtClean="0"/>
              <a:t>vectores</a:t>
            </a:r>
            <a:r>
              <a:rPr lang="pt-PT" dirty="0" smtClean="0"/>
              <a:t> com os números sequenciais a começar em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692" y="2205246"/>
            <a:ext cx="12586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v[10];</a:t>
            </a: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x[20];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8225" y="2728466"/>
            <a:ext cx="8558373" cy="69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temos que fazer uma função para cada um deles?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225" y="3172255"/>
            <a:ext cx="41152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inic1(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s[10])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i &lt; 10; i++)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s[i] = i;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565" y="3188037"/>
            <a:ext cx="41152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inic2(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s[20])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i &lt; 20; i++)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s[i] = i;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5254" y="4316068"/>
            <a:ext cx="218200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v[10];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x[20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inic1(v);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inic2(x);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39" y="4235477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82" y="4208984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5852160" y="4620271"/>
            <a:ext cx="2727628" cy="679269"/>
          </a:xfrm>
          <a:prstGeom prst="wedgeRectCallout">
            <a:avLst>
              <a:gd name="adj1" fmla="val -20195"/>
              <a:gd name="adj2" fmla="val -11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embora seja válido, não é uma solução inteligente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Passagem de </a:t>
            </a:r>
            <a:r>
              <a:rPr lang="pt-PT" dirty="0" err="1" smtClean="0"/>
              <a:t>vectores</a:t>
            </a:r>
            <a:r>
              <a:rPr lang="pt-PT" dirty="0" smtClean="0"/>
              <a:t> para 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1430847"/>
          </a:xfrm>
        </p:spPr>
        <p:txBody>
          <a:bodyPr/>
          <a:lstStyle/>
          <a:p>
            <a:r>
              <a:rPr lang="pt-PT" dirty="0" smtClean="0"/>
              <a:t>Em C não interessa a dimensão do </a:t>
            </a:r>
            <a:r>
              <a:rPr lang="pt-PT" dirty="0" err="1" smtClean="0"/>
              <a:t>vector</a:t>
            </a:r>
            <a:r>
              <a:rPr lang="pt-PT" dirty="0" smtClean="0"/>
              <a:t> que é passado como argumento de uma função. Apenas o seu tipo de dados.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212" y="2490651"/>
            <a:ext cx="41152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inic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s[],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i &lt; n; i++)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s[i] = i;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11" y="3682352"/>
            <a:ext cx="411522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v[10];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x[20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inic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(v, 10);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inic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(x, 20);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72892" y="2086389"/>
            <a:ext cx="3448594" cy="813565"/>
          </a:xfrm>
          <a:prstGeom prst="wedgeRectCallout">
            <a:avLst>
              <a:gd name="adj1" fmla="val -102904"/>
              <a:gd name="adj2" fmla="val 16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 tamanho do </a:t>
            </a:r>
            <a:r>
              <a:rPr lang="pt-PT" dirty="0" err="1" smtClean="0"/>
              <a:t>vector</a:t>
            </a:r>
            <a:r>
              <a:rPr lang="pt-PT" dirty="0" smtClean="0"/>
              <a:t> tem de ser passado através de um parâmetro extra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418003" y="3959694"/>
            <a:ext cx="3448594" cy="813565"/>
          </a:xfrm>
          <a:prstGeom prst="wedgeRectCallout">
            <a:avLst>
              <a:gd name="adj1" fmla="val -10479"/>
              <a:gd name="adj2" fmla="val 7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 </a:t>
            </a:r>
            <a:r>
              <a:rPr lang="pt-PT" dirty="0" smtClean="0"/>
              <a:t>mesmo declarando a função desta forma, o </a:t>
            </a:r>
            <a:r>
              <a:rPr lang="pt-PT" dirty="0"/>
              <a:t>C não consegue saber o tamanho </a:t>
            </a:r>
            <a:r>
              <a:rPr lang="pt-PT" dirty="0" smtClean="0"/>
              <a:t>do </a:t>
            </a:r>
            <a:r>
              <a:rPr lang="pt-PT" dirty="0" err="1" smtClean="0"/>
              <a:t>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24268" y="4942544"/>
            <a:ext cx="41152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inic1(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s[10])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i &lt; 10; i++)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s[i] = i;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Vectores</a:t>
            </a:r>
            <a:r>
              <a:rPr lang="pt-PT" dirty="0" smtClean="0"/>
              <a:t> -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" y="840037"/>
            <a:ext cx="8558373" cy="1108630"/>
          </a:xfrm>
        </p:spPr>
        <p:txBody>
          <a:bodyPr/>
          <a:lstStyle/>
          <a:p>
            <a:r>
              <a:rPr lang="pt-PT" dirty="0" smtClean="0"/>
              <a:t>Qual o valor da variável </a:t>
            </a:r>
            <a:r>
              <a:rPr lang="pt-PT" dirty="0" err="1" smtClean="0">
                <a:latin typeface="Monaco" panose="020B0509030404040204" pitchFamily="49" charset="0"/>
              </a:rPr>
              <a:t>res</a:t>
            </a:r>
            <a:r>
              <a:rPr lang="pt-PT" dirty="0" smtClean="0"/>
              <a:t> no fim da execução do programa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181" y="1684994"/>
            <a:ext cx="4725328" cy="4616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#define SIZE 10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vec_func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v[],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for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i &lt; n; i++)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((i % 2) == 0)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	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+= v[i];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v[SIZE] = {0, 1, 2, 3, 4};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vec_func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(v, SIZE);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("%d\n",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6145" y="2483245"/>
            <a:ext cx="42233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>
                <a:latin typeface="Monaco" panose="020B0509030404040204" pitchFamily="49" charset="0"/>
              </a:rPr>
              <a:t>20</a:t>
            </a:r>
          </a:p>
          <a:p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b) 2</a:t>
            </a:r>
          </a:p>
          <a:p>
            <a:endParaRPr lang="pt-PT" dirty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c) 6</a:t>
            </a:r>
          </a:p>
          <a:p>
            <a:endParaRPr lang="pt-PT" dirty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d) 10</a:t>
            </a:r>
          </a:p>
          <a:p>
            <a:endParaRPr lang="pt-PT" dirty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e) </a:t>
            </a:r>
            <a:r>
              <a:rPr lang="en-US" dirty="0" err="1" smtClean="0">
                <a:latin typeface="Monaco" panose="020B0509030404040204" pitchFamily="49" charset="0"/>
              </a:rPr>
              <a:t>Nenhuma</a:t>
            </a:r>
            <a:r>
              <a:rPr lang="en-US" dirty="0" smtClean="0">
                <a:latin typeface="Monaco" panose="020B0509030404040204" pitchFamily="49" charset="0"/>
              </a:rPr>
              <a:t> </a:t>
            </a:r>
            <a:r>
              <a:rPr lang="en-US" dirty="0">
                <a:latin typeface="Monaco" panose="020B0509030404040204" pitchFamily="49" charset="0"/>
              </a:rPr>
              <a:t>das </a:t>
            </a:r>
            <a:r>
              <a:rPr lang="en-US" dirty="0" err="1">
                <a:latin typeface="Monaco" panose="020B0509030404040204" pitchFamily="49" charset="0"/>
              </a:rPr>
              <a:t>anteriores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8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23" y="3568829"/>
            <a:ext cx="313465" cy="3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39008" y="5733688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https://b.socrative.com/login/student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Cadeias de carateres</a:t>
            </a:r>
            <a:endParaRPr lang="pt-P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5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45872E-7FDA-4077-9167-B045730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9A633BBB-58B9-41DE-8836-D17CF31C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4"/>
            <a:ext cx="8558373" cy="3695076"/>
          </a:xfrm>
        </p:spPr>
        <p:txBody>
          <a:bodyPr/>
          <a:lstStyle/>
          <a:p>
            <a:pPr algn="just">
              <a:defRPr/>
            </a:pPr>
            <a:r>
              <a:rPr lang="pt-PT" altLang="pt-PT" dirty="0"/>
              <a:t>São vetores de caracteres terminados com o caracter '\0‘ (caracter nulo, correspondente à 1ª entrada da tabela ASCII);</a:t>
            </a:r>
          </a:p>
          <a:p>
            <a:pPr lvl="1" algn="just">
              <a:defRPr/>
            </a:pPr>
            <a:r>
              <a:rPr lang="pt-PT" altLang="pt-PT" dirty="0"/>
              <a:t>Tem que se contar </a:t>
            </a:r>
            <a:r>
              <a:rPr lang="pt-PT" altLang="pt-PT" b="1" dirty="0"/>
              <a:t>sempre</a:t>
            </a:r>
            <a:r>
              <a:rPr lang="pt-PT" altLang="pt-PT" dirty="0"/>
              <a:t> com este caracter.</a:t>
            </a:r>
            <a:endParaRPr lang="pt-PT" altLang="pt-PT" sz="800" dirty="0"/>
          </a:p>
          <a:p>
            <a:pPr marL="0" indent="0" algn="just">
              <a:buFontTx/>
              <a:buNone/>
              <a:defRPr/>
            </a:pPr>
            <a:endParaRPr lang="pt-PT" dirty="0"/>
          </a:p>
          <a:p>
            <a:pPr marL="0" indent="0" algn="just">
              <a:buFontTx/>
              <a:buNone/>
              <a:defRPr/>
            </a:pPr>
            <a:r>
              <a:rPr lang="pt-PT" sz="2800" dirty="0"/>
              <a:t>O número máximo de caracteres que comportará a cadeia será igual ao número de elementos, menos um (reservado para o caractere do final da cadeia). </a:t>
            </a:r>
            <a:endParaRPr lang="pt-PT" altLang="pt-PT" sz="2800" b="1" dirty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5BC56-39FD-4056-8AD8-9A14C4D9A6C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615557" y="2916052"/>
            <a:ext cx="394370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nome_da_string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num_elementos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45872E-7FDA-4077-9167-B045730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9A633BBB-58B9-41DE-8836-D17CF31C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4"/>
            <a:ext cx="8558373" cy="137859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dirty="0" smtClean="0"/>
              <a:t>São representadas utilizando aspas</a:t>
            </a:r>
          </a:p>
          <a:p>
            <a:pPr lvl="1" algn="just">
              <a:defRPr/>
            </a:pPr>
            <a:r>
              <a:rPr lang="pt-PT" dirty="0" smtClean="0"/>
              <a:t>Enquanto que os caracteres são representados utilizando plicas</a:t>
            </a:r>
            <a:endParaRPr lang="pt-PT" altLang="pt-PT" sz="2800" b="1" dirty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5BC56-39FD-4056-8AD8-9A14C4D9A6C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876019" y="3266559"/>
            <a:ext cx="233269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"Luis"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"Use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the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force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Luke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Alefsjrh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*279213"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8794" y="3264527"/>
            <a:ext cx="50687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'&gt;'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'x'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553" y="2747772"/>
            <a:ext cx="2538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latin typeface="Axure Handwriting" panose="020B0402020200020204" pitchFamily="34" charset="0"/>
              </a:rPr>
              <a:t>Exemplos de </a:t>
            </a:r>
            <a:r>
              <a:rPr lang="pt-PT" dirty="0" err="1" smtClean="0">
                <a:latin typeface="Axure Handwriting" panose="020B0402020200020204" pitchFamily="34" charset="0"/>
              </a:rPr>
              <a:t>strings</a:t>
            </a:r>
            <a:r>
              <a:rPr lang="pt-PT" dirty="0" smtClean="0">
                <a:latin typeface="Axure Handwriting" panose="020B0402020200020204" pitchFamily="34" charset="0"/>
              </a:rPr>
              <a:t>:</a:t>
            </a:r>
            <a:endParaRPr lang="en-US" dirty="0">
              <a:latin typeface="Axure Handwriting" panose="020B0402020200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4836" y="2747772"/>
            <a:ext cx="3259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latin typeface="Axure Handwriting" panose="020B0402020200020204" pitchFamily="34" charset="0"/>
              </a:rPr>
              <a:t>Exemplos de caracteres:</a:t>
            </a:r>
            <a:endParaRPr 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9337" y="896983"/>
            <a:ext cx="8908869" cy="1445623"/>
          </a:xfrm>
          <a:prstGeom prst="roundRect">
            <a:avLst/>
          </a:prstGeom>
          <a:solidFill>
            <a:schemeClr val="accent2">
              <a:lumMod val="75000"/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45872E-7FDA-4077-9167-B045730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r>
              <a:rPr lang="pt-PT" sz="2800" dirty="0" smtClean="0"/>
              <a:t> em C (</a:t>
            </a:r>
            <a:r>
              <a:rPr lang="pt-PT" sz="2800" dirty="0" err="1" smtClean="0"/>
              <a:t>we</a:t>
            </a:r>
            <a:r>
              <a:rPr lang="pt-PT" sz="2800" dirty="0" smtClean="0"/>
              <a:t> </a:t>
            </a:r>
            <a:r>
              <a:rPr lang="pt-PT" sz="2800" dirty="0" err="1" smtClean="0"/>
              <a:t>got</a:t>
            </a:r>
            <a:r>
              <a:rPr lang="pt-PT" sz="2800" dirty="0" smtClean="0"/>
              <a:t> to </a:t>
            </a:r>
            <a:r>
              <a:rPr lang="pt-PT" sz="2800" dirty="0" err="1" smtClean="0"/>
              <a:t>love</a:t>
            </a:r>
            <a:r>
              <a:rPr lang="pt-PT" sz="2800" dirty="0" smtClean="0"/>
              <a:t> </a:t>
            </a:r>
            <a:r>
              <a:rPr lang="pt-PT" sz="2800" dirty="0" err="1" smtClean="0"/>
              <a:t>them</a:t>
            </a:r>
            <a:r>
              <a:rPr lang="pt-PT" sz="2800" dirty="0" smtClean="0"/>
              <a:t>)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9A633BBB-58B9-41DE-8836-D17CF31C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4"/>
            <a:ext cx="8558373" cy="3999876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pt-PT" altLang="pt-PT" dirty="0" smtClean="0">
                <a:solidFill>
                  <a:srgbClr val="FF0000"/>
                </a:solidFill>
              </a:rPr>
              <a:t>Não é possível </a:t>
            </a:r>
            <a:r>
              <a:rPr lang="pt-PT" altLang="pt-PT" dirty="0" smtClean="0"/>
              <a:t>em C atribuir uma </a:t>
            </a:r>
            <a:r>
              <a:rPr lang="pt-PT" altLang="pt-PT" dirty="0" err="1" smtClean="0"/>
              <a:t>string</a:t>
            </a:r>
            <a:r>
              <a:rPr lang="pt-PT" altLang="pt-PT" dirty="0" smtClean="0"/>
              <a:t> a uma variável</a:t>
            </a:r>
          </a:p>
          <a:p>
            <a:pPr algn="just">
              <a:defRPr/>
            </a:pPr>
            <a:endParaRPr lang="pt-PT" altLang="pt-PT" dirty="0" smtClean="0"/>
          </a:p>
          <a:p>
            <a:pPr algn="just">
              <a:defRPr/>
            </a:pPr>
            <a:r>
              <a:rPr lang="pt-PT" altLang="pt-PT" dirty="0">
                <a:solidFill>
                  <a:srgbClr val="FF0000"/>
                </a:solidFill>
              </a:rPr>
              <a:t>Não é possível </a:t>
            </a:r>
            <a:r>
              <a:rPr lang="pt-PT" altLang="pt-PT" dirty="0"/>
              <a:t>concatenar uma </a:t>
            </a:r>
            <a:r>
              <a:rPr lang="pt-PT" altLang="pt-PT" dirty="0" err="1"/>
              <a:t>string</a:t>
            </a:r>
            <a:r>
              <a:rPr lang="pt-PT" altLang="pt-PT" dirty="0"/>
              <a:t> a outra utilizando o sinal de + como em outras </a:t>
            </a:r>
            <a:r>
              <a:rPr lang="pt-PT" altLang="pt-PT" dirty="0" smtClean="0"/>
              <a:t>linguagens</a:t>
            </a:r>
          </a:p>
          <a:p>
            <a:pPr algn="just">
              <a:defRPr/>
            </a:pPr>
            <a:endParaRPr lang="pt-PT" altLang="pt-PT" dirty="0"/>
          </a:p>
          <a:p>
            <a:pPr algn="just">
              <a:defRPr/>
            </a:pPr>
            <a:r>
              <a:rPr lang="pt-PT" altLang="pt-PT" dirty="0">
                <a:solidFill>
                  <a:srgbClr val="FF0000"/>
                </a:solidFill>
              </a:rPr>
              <a:t>Não é possível </a:t>
            </a:r>
            <a:r>
              <a:rPr lang="pt-PT" altLang="pt-PT" dirty="0" smtClean="0"/>
              <a:t>comparar uma </a:t>
            </a:r>
            <a:r>
              <a:rPr lang="pt-PT" altLang="pt-PT" dirty="0" err="1" smtClean="0"/>
              <a:t>string</a:t>
            </a:r>
            <a:r>
              <a:rPr lang="pt-PT" altLang="pt-PT" dirty="0" smtClean="0"/>
              <a:t> com o operador == (nem &lt;, &gt;, &lt;=, &gt;=) e também não é possível colocar </a:t>
            </a:r>
            <a:r>
              <a:rPr lang="pt-PT" altLang="pt-PT" dirty="0" err="1" smtClean="0"/>
              <a:t>strings</a:t>
            </a:r>
            <a:r>
              <a:rPr lang="pt-PT" altLang="pt-PT" dirty="0" smtClean="0"/>
              <a:t> nos cases de um </a:t>
            </a:r>
            <a:r>
              <a:rPr lang="pt-PT" altLang="pt-PT" dirty="0" err="1" smtClean="0"/>
              <a:t>switch</a:t>
            </a:r>
            <a:endParaRPr lang="pt-PT" altLang="pt-PT" dirty="0"/>
          </a:p>
          <a:p>
            <a:pPr algn="just">
              <a:defRPr/>
            </a:pPr>
            <a:endParaRPr lang="pt-PT" altLang="pt-PT" dirty="0" smtClean="0"/>
          </a:p>
          <a:p>
            <a:pPr algn="just">
              <a:defRPr/>
            </a:pPr>
            <a:endParaRPr lang="pt-PT" altLang="pt-PT" dirty="0"/>
          </a:p>
          <a:p>
            <a:pPr marL="0" indent="0" algn="just">
              <a:buFontTx/>
              <a:buNone/>
              <a:defRPr/>
            </a:pPr>
            <a:endParaRPr lang="pt-PT" altLang="pt-PT" b="1" dirty="0"/>
          </a:p>
          <a:p>
            <a:pPr marL="0" indent="0" algn="just">
              <a:buFontTx/>
              <a:buNone/>
              <a:defRPr/>
            </a:pPr>
            <a:endParaRPr lang="pt-PT" dirty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5BC56-39FD-4056-8AD8-9A14C4D9A6C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2569" y="1818207"/>
            <a:ext cx="27622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nome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"Alberto Caeiro";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52" y="1810257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0462" y="3216512"/>
            <a:ext cx="46955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nome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primeiro_nome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+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" "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+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segundo_nome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547" y="3191599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811" y="4868924"/>
            <a:ext cx="329930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(nome == "Alberto Caeiro")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("asneirada");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369" y="4868924"/>
            <a:ext cx="3041217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switch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(nome)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case "Alberto":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("asneirada");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12" y="4860398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17" y="4860398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45872E-7FDA-4077-9167-B045730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9A633BBB-58B9-41DE-8836-D17CF31C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4"/>
            <a:ext cx="8558373" cy="3999876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altLang="pt-PT" dirty="0" smtClean="0"/>
              <a:t>C </a:t>
            </a:r>
            <a:r>
              <a:rPr lang="pt-PT" altLang="pt-PT" dirty="0"/>
              <a:t>possui </a:t>
            </a:r>
            <a:r>
              <a:rPr lang="pt-PT" altLang="pt-PT" dirty="0" smtClean="0"/>
              <a:t>bibliotecas &lt;</a:t>
            </a:r>
            <a:r>
              <a:rPr lang="pt-PT" altLang="pt-PT" dirty="0" err="1" smtClean="0"/>
              <a:t>string.h</a:t>
            </a:r>
            <a:r>
              <a:rPr lang="pt-PT" altLang="pt-PT" dirty="0" smtClean="0"/>
              <a:t>&gt; e &lt;</a:t>
            </a:r>
            <a:r>
              <a:rPr lang="pt-PT" altLang="pt-PT" dirty="0" err="1" smtClean="0"/>
              <a:t>strings.h</a:t>
            </a:r>
            <a:r>
              <a:rPr lang="pt-PT" altLang="pt-PT" dirty="0" smtClean="0"/>
              <a:t>&gt; que permitem </a:t>
            </a:r>
            <a:r>
              <a:rPr lang="pt-PT" altLang="pt-PT" dirty="0"/>
              <a:t>fazer praticamente todas as operações necessárias sobre </a:t>
            </a:r>
            <a:r>
              <a:rPr lang="pt-PT" altLang="pt-PT" dirty="0" err="1" smtClean="0"/>
              <a:t>strings</a:t>
            </a:r>
            <a:endParaRPr lang="pt-PT" altLang="pt-PT" dirty="0" smtClean="0"/>
          </a:p>
          <a:p>
            <a:pPr algn="just">
              <a:defRPr/>
            </a:pPr>
            <a:endParaRPr lang="pt-PT" altLang="pt-PT" dirty="0"/>
          </a:p>
          <a:p>
            <a:pPr marL="0" indent="0" algn="just">
              <a:buFontTx/>
              <a:buNone/>
              <a:defRPr/>
            </a:pPr>
            <a:endParaRPr lang="pt-PT" altLang="pt-PT" b="1" dirty="0"/>
          </a:p>
          <a:p>
            <a:pPr marL="0" indent="0" algn="just">
              <a:buFontTx/>
              <a:buNone/>
              <a:defRPr/>
            </a:pPr>
            <a:endParaRPr lang="pt-PT" dirty="0"/>
          </a:p>
        </p:txBody>
      </p:sp>
      <p:sp>
        <p:nvSpPr>
          <p:cNvPr id="717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5BC56-39FD-4056-8AD8-9A14C4D9A6C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pt-PT" sz="1000" smtClean="0"/>
          </a:p>
        </p:txBody>
      </p:sp>
      <p:sp>
        <p:nvSpPr>
          <p:cNvPr id="9" name="TextBox 8"/>
          <p:cNvSpPr txBox="1"/>
          <p:nvPr/>
        </p:nvSpPr>
        <p:spPr>
          <a:xfrm>
            <a:off x="396950" y="2321211"/>
            <a:ext cx="351410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strcpy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(nome,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Alberto ");</a:t>
            </a: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strcpy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segundo_nome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"Caeiro");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50" y="2903971"/>
            <a:ext cx="351410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strcat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(nome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segundo_nome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37" y="3531983"/>
            <a:ext cx="508184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strcmp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(nome, "Alberto Caeiro") == 0)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("sou um guardador de rebanhos");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686221" y="2235443"/>
            <a:ext cx="3682715" cy="472924"/>
          </a:xfrm>
          <a:prstGeom prst="wedgeRectCallout">
            <a:avLst>
              <a:gd name="adj1" fmla="val -66161"/>
              <a:gd name="adj2" fmla="val -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copia 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 "Alberto " para a variável nome</a:t>
            </a:r>
            <a:endParaRPr lang="pt-PT" sz="1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686221" y="2772568"/>
            <a:ext cx="3682715" cy="472924"/>
          </a:xfrm>
          <a:prstGeom prst="wedgeRectCallout">
            <a:avLst>
              <a:gd name="adj1" fmla="val -66161"/>
              <a:gd name="adj2" fmla="val -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concatena 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 nome com 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 </a:t>
            </a:r>
            <a:r>
              <a:rPr lang="pt-PT" sz="1400" dirty="0" err="1" smtClean="0"/>
              <a:t>segundo_nome</a:t>
            </a:r>
            <a:r>
              <a:rPr lang="pt-PT" sz="1400" dirty="0" smtClean="0"/>
              <a:t>. O resultado fica na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 nome</a:t>
            </a:r>
            <a:endParaRPr lang="pt-PT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5390066" y="3580963"/>
            <a:ext cx="3076072" cy="512202"/>
          </a:xfrm>
          <a:prstGeom prst="wedgeRectCallout">
            <a:avLst>
              <a:gd name="adj1" fmla="val -58859"/>
              <a:gd name="adj2" fmla="val -26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/>
              <a:t>strcmp</a:t>
            </a:r>
            <a:r>
              <a:rPr lang="pt-PT" sz="1400" dirty="0" smtClean="0"/>
              <a:t>() compara duas </a:t>
            </a:r>
            <a:r>
              <a:rPr lang="pt-PT" sz="1400" dirty="0" err="1" smtClean="0"/>
              <a:t>strings</a:t>
            </a:r>
            <a:r>
              <a:rPr lang="pt-PT" sz="1400" dirty="0" smtClean="0"/>
              <a:t>. Retorna 0 se elas forem iguais. </a:t>
            </a:r>
            <a:endParaRPr lang="pt-PT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365346" y="4296071"/>
            <a:ext cx="3100792" cy="1339380"/>
          </a:xfrm>
          <a:prstGeom prst="wedgeRectCallout">
            <a:avLst>
              <a:gd name="adj1" fmla="val -58016"/>
              <a:gd name="adj2" fmla="val -5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Existem variantes importantes desta função: </a:t>
            </a:r>
            <a:r>
              <a:rPr lang="pt-PT" sz="1400" dirty="0" err="1" smtClean="0"/>
              <a:t>strcasecmp</a:t>
            </a:r>
            <a:r>
              <a:rPr lang="pt-PT" sz="1400" dirty="0" smtClean="0"/>
              <a:t>() ignora a capitalização, </a:t>
            </a:r>
            <a:r>
              <a:rPr lang="pt-PT" sz="1400" dirty="0" err="1" smtClean="0"/>
              <a:t>strncmp</a:t>
            </a:r>
            <a:r>
              <a:rPr lang="pt-PT" sz="1400" dirty="0" smtClean="0"/>
              <a:t>() compara apenas os primeiros n caracteres de cada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.</a:t>
            </a:r>
            <a:endParaRPr lang="pt-PT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137" y="5675217"/>
            <a:ext cx="46955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 =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strlen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(nome);</a:t>
            </a: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("o seu nome tem %d caracteres", n);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08225" y="5089715"/>
            <a:ext cx="2822127" cy="318760"/>
          </a:xfrm>
          <a:prstGeom prst="wedgeRectCallout">
            <a:avLst>
              <a:gd name="adj1" fmla="val -14197"/>
              <a:gd name="adj2" fmla="val 137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devolve o tamanho de uma </a:t>
            </a:r>
            <a:r>
              <a:rPr lang="pt-PT" sz="1400" dirty="0" err="1" smtClean="0"/>
              <a:t>string</a:t>
            </a:r>
            <a:r>
              <a:rPr lang="pt-PT" sz="1400" dirty="0" smtClean="0"/>
              <a:t>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0073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E69E16-839B-48EF-A15F-A701DFF2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endParaRPr lang="pt-PT" sz="2800" dirty="0"/>
          </a:p>
        </p:txBody>
      </p:sp>
      <p:sp>
        <p:nvSpPr>
          <p:cNvPr id="9219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68513"/>
            <a:ext cx="8558373" cy="882207"/>
          </a:xfrm>
        </p:spPr>
        <p:txBody>
          <a:bodyPr/>
          <a:lstStyle/>
          <a:p>
            <a:pPr algn="just"/>
            <a:r>
              <a:rPr lang="pt-PT" altLang="pt-PT" sz="2800" dirty="0" smtClean="0"/>
              <a:t>Uma </a:t>
            </a:r>
            <a:r>
              <a:rPr lang="pt-PT" altLang="pt-PT" sz="2800" dirty="0" err="1" smtClean="0"/>
              <a:t>string</a:t>
            </a:r>
            <a:r>
              <a:rPr lang="pt-PT" altLang="pt-PT" sz="2800" dirty="0" smtClean="0"/>
              <a:t> é igual a um </a:t>
            </a:r>
            <a:r>
              <a:rPr lang="pt-PT" altLang="pt-PT" sz="2800" dirty="0" err="1" smtClean="0"/>
              <a:t>vector</a:t>
            </a:r>
            <a:r>
              <a:rPr lang="pt-PT" altLang="pt-PT" dirty="0"/>
              <a:t> </a:t>
            </a:r>
            <a:r>
              <a:rPr lang="pt-PT" altLang="pt-PT" dirty="0" smtClean="0"/>
              <a:t>mas com o caracter terminador na última posição</a:t>
            </a:r>
            <a:endParaRPr lang="pt-PT" altLang="pt-PT" sz="2800" dirty="0" smtClean="0"/>
          </a:p>
        </p:txBody>
      </p:sp>
      <p:sp>
        <p:nvSpPr>
          <p:cNvPr id="922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2AA9C-2F5C-49CC-8295-732CE81CAF3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3490369" y="2140868"/>
            <a:ext cx="25011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nome[10];</a:t>
            </a: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strcpy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(nome, 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Ze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514599" y="2347520"/>
            <a:ext cx="857896" cy="321382"/>
          </a:xfrm>
          <a:prstGeom prst="wedgeRectCallout">
            <a:avLst>
              <a:gd name="adj1" fmla="val -5413"/>
              <a:gd name="adj2" fmla="val 129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índices</a:t>
            </a:r>
            <a:endParaRPr lang="pt-PT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2709" y="2947230"/>
            <a:ext cx="708362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400" y="2862320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nome</a:t>
            </a:r>
          </a:p>
        </p:txBody>
      </p:sp>
      <p:cxnSp>
        <p:nvCxnSpPr>
          <p:cNvPr id="16" name="Straight Arrow Connector 15"/>
          <p:cNvCxnSpPr>
            <a:stCxn id="15" idx="3"/>
            <a:endCxn id="4" idx="1"/>
          </p:cNvCxnSpPr>
          <p:nvPr/>
        </p:nvCxnSpPr>
        <p:spPr>
          <a:xfrm>
            <a:off x="851671" y="3016209"/>
            <a:ext cx="681038" cy="51397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48666"/>
              </p:ext>
            </p:extLst>
          </p:nvPr>
        </p:nvGraphicFramePr>
        <p:xfrm>
          <a:off x="1532709" y="3156808"/>
          <a:ext cx="7219400" cy="746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940"/>
                <a:gridCol w="721940"/>
                <a:gridCol w="721940"/>
                <a:gridCol w="721940"/>
                <a:gridCol w="721940"/>
                <a:gridCol w="721940"/>
                <a:gridCol w="721940"/>
                <a:gridCol w="721940"/>
                <a:gridCol w="721940"/>
                <a:gridCol w="721940"/>
              </a:tblGrid>
              <a:tr h="169087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0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1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2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3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4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5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6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7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8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9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</a:tr>
              <a:tr h="25907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'Z'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'e'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'\0'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&lt;lixo&gt;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</a:tr>
              <a:tr h="259078">
                <a:tc>
                  <a:txBody>
                    <a:bodyPr/>
                    <a:lstStyle/>
                    <a:p>
                      <a:pPr algn="ctr"/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nome[0]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nome[1]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nome[2]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nome[3]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nome[4]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nome[5]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nome[6]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nome[7]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nome[8]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 smtClean="0">
                          <a:latin typeface="Monaco" panose="020B0509030404040204" pitchFamily="49" charset="0"/>
                        </a:rPr>
                        <a:t>nome[9]</a:t>
                      </a:r>
                      <a:endParaRPr lang="en-US" sz="900" dirty="0">
                        <a:latin typeface="Monaco" panose="020B050903040404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845948" y="4893002"/>
            <a:ext cx="1255065" cy="694757"/>
          </a:xfrm>
          <a:prstGeom prst="wedgeRectCallout">
            <a:avLst>
              <a:gd name="adj1" fmla="val -189044"/>
              <a:gd name="adj2" fmla="val -23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elemento no índice 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10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E69E16-839B-48EF-A15F-A701DFF2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endParaRPr lang="pt-PT" sz="2800" dirty="0"/>
          </a:p>
        </p:txBody>
      </p:sp>
      <p:sp>
        <p:nvSpPr>
          <p:cNvPr id="9219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68513"/>
            <a:ext cx="8558373" cy="1273312"/>
          </a:xfrm>
        </p:spPr>
        <p:txBody>
          <a:bodyPr>
            <a:normAutofit/>
          </a:bodyPr>
          <a:lstStyle/>
          <a:p>
            <a:pPr algn="just"/>
            <a:r>
              <a:rPr lang="pt-PT" altLang="pt-PT" sz="2800" dirty="0" smtClean="0"/>
              <a:t>Como nos </a:t>
            </a:r>
            <a:r>
              <a:rPr lang="pt-PT" altLang="pt-PT" sz="2800" dirty="0" err="1" smtClean="0"/>
              <a:t>vectores</a:t>
            </a:r>
            <a:r>
              <a:rPr lang="pt-PT" altLang="pt-PT" sz="2800" dirty="0" smtClean="0"/>
              <a:t>, </a:t>
            </a:r>
            <a:r>
              <a:rPr lang="pt-PT" altLang="pt-PT" sz="2800" dirty="0" smtClean="0">
                <a:solidFill>
                  <a:srgbClr val="FF0000"/>
                </a:solidFill>
              </a:rPr>
              <a:t>apenas no momento da declaração</a:t>
            </a:r>
            <a:r>
              <a:rPr lang="pt-PT" altLang="pt-PT" sz="2800" dirty="0" smtClean="0"/>
              <a:t>, a inicialização de uma cadeia de caracteres pode ser feita de vários modos:</a:t>
            </a:r>
          </a:p>
        </p:txBody>
      </p:sp>
      <p:sp>
        <p:nvSpPr>
          <p:cNvPr id="922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2AA9C-2F5C-49CC-8295-732CE81CAF3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9503" y="3504110"/>
            <a:ext cx="656979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nome[20] =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oscar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smtClean="0">
                <a:latin typeface="Monaco" panose="020B0509030404040204" pitchFamily="49" charset="0"/>
              </a:rPr>
              <a:t>nome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[20]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= {'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o','s','c','a','r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'};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nome[] =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oscar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  // equivalente a nome[5+1]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= "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oscar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</a:t>
            </a:r>
            <a:r>
              <a:rPr lang="pt-PT" sz="1200" dirty="0">
                <a:latin typeface="Monaco" panose="020B0509030404040204" pitchFamily="49" charset="0"/>
              </a:rPr>
              <a:t>nome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oscar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";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 //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equivalente a nome[5+1] = "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oscar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2310" y="5537584"/>
            <a:ext cx="5477691" cy="51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 caracter '\0‘, cujo código </a:t>
            </a:r>
            <a:r>
              <a:rPr lang="pt-PT" dirty="0" err="1" smtClean="0"/>
              <a:t>ascii</a:t>
            </a:r>
            <a:r>
              <a:rPr lang="pt-PT" dirty="0" smtClean="0"/>
              <a:t> é 0, nada tem a ver com o </a:t>
            </a:r>
            <a:r>
              <a:rPr lang="pt-PT" dirty="0" err="1" smtClean="0"/>
              <a:t>catecter</a:t>
            </a:r>
            <a:r>
              <a:rPr lang="pt-PT" dirty="0" smtClean="0"/>
              <a:t> '0' que tem o </a:t>
            </a:r>
            <a:r>
              <a:rPr lang="pt-PT" dirty="0" err="1" smtClean="0"/>
              <a:t>códico</a:t>
            </a:r>
            <a:r>
              <a:rPr lang="pt-PT" dirty="0" smtClean="0"/>
              <a:t> </a:t>
            </a:r>
            <a:r>
              <a:rPr lang="pt-PT" dirty="0" err="1" smtClean="0"/>
              <a:t>ascii</a:t>
            </a:r>
            <a:r>
              <a:rPr lang="pt-PT" dirty="0" smtClean="0"/>
              <a:t> 48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239589" y="2663719"/>
            <a:ext cx="5765075" cy="612649"/>
          </a:xfrm>
          <a:prstGeom prst="wedgeRectCallout">
            <a:avLst>
              <a:gd name="adj1" fmla="val -21135"/>
              <a:gd name="adj2" fmla="val 154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O terminador também é colocado porque as restantes posições do </a:t>
            </a:r>
            <a:r>
              <a:rPr lang="pt-PT" sz="1400" dirty="0" err="1" smtClean="0"/>
              <a:t>vector</a:t>
            </a:r>
            <a:r>
              <a:rPr lang="pt-PT" sz="1400" dirty="0" smtClean="0"/>
              <a:t> são inicializadas com o valor 0 que corresponde ao caracter terminador '\0'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99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E69E16-839B-48EF-A15F-A701DFF2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err="1" smtClean="0"/>
              <a:t>strings</a:t>
            </a:r>
            <a:r>
              <a:rPr lang="pt-PT" sz="2800" dirty="0" smtClean="0"/>
              <a:t> – Exercício válido ou inválido</a:t>
            </a:r>
            <a:endParaRPr lang="pt-PT" sz="2800" dirty="0"/>
          </a:p>
        </p:txBody>
      </p:sp>
      <p:sp>
        <p:nvSpPr>
          <p:cNvPr id="9220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2AA9C-2F5C-49CC-8295-732CE81CAF3B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pt-PT" altLang="pt-PT" sz="10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4815" y="1506708"/>
            <a:ext cx="358242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smtClean="0">
                <a:latin typeface="Monaco" panose="020B0509030404040204" pitchFamily="49" charset="0"/>
              </a:rPr>
              <a:t>nome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[]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= {'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o','s','c','a','r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'};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073" y="3007965"/>
            <a:ext cx="35817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palavra[100];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palavra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esternocleidomastoideo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 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815" y="4632250"/>
            <a:ext cx="35817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palavra[100];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(palavra == "TRUE")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You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Win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3299" y="3210940"/>
            <a:ext cx="4104942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palavra[100];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switch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(palavra)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case 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sword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":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energy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-= 10;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break;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case "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gun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":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energy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-= 20;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break;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77596" y="944512"/>
            <a:ext cx="1276735" cy="5013788"/>
          </a:xfrm>
        </p:spPr>
        <p:txBody>
          <a:bodyPr/>
          <a:lstStyle/>
          <a:p>
            <a:r>
              <a:rPr lang="pt-PT" dirty="0" smtClean="0"/>
              <a:t>a)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b)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c)</a:t>
            </a:r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296188" y="1049554"/>
            <a:ext cx="1276735" cy="313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xure Handwriting" panose="020B0402020200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d)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e)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3299" y="1636039"/>
            <a:ext cx="410494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palavra[100] = "ABCDEFGHI";</a:t>
            </a:r>
          </a:p>
          <a:p>
            <a:pPr fontAlgn="t"/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0; palavra[i] != '\0'; i++)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palavra[i]++;</a:t>
            </a:r>
          </a:p>
        </p:txBody>
      </p:sp>
      <p:pic>
        <p:nvPicPr>
          <p:cNvPr id="20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4" y="1038724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1" y="2571924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1" y="4053883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52" y="2676155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8" y="1098551"/>
            <a:ext cx="313465" cy="3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ular Callout 25"/>
          <p:cNvSpPr/>
          <p:nvPr/>
        </p:nvSpPr>
        <p:spPr>
          <a:xfrm>
            <a:off x="292785" y="1935325"/>
            <a:ext cx="3825806" cy="544169"/>
          </a:xfrm>
          <a:prstGeom prst="wedgeRectCallout">
            <a:avLst>
              <a:gd name="adj1" fmla="val -20757"/>
              <a:gd name="adj2" fmla="val -8792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não indicando o tamanho, o compilador não irá inicializar as restantes posições com 0 e portanto a </a:t>
            </a:r>
            <a:r>
              <a:rPr lang="pt-PT" sz="1100" dirty="0" err="1" smtClean="0"/>
              <a:t>string</a:t>
            </a:r>
            <a:r>
              <a:rPr lang="pt-PT" sz="1100" dirty="0" smtClean="0"/>
              <a:t> não será válida pois não terá o caracter terminador</a:t>
            </a:r>
            <a:endParaRPr lang="pt-PT" sz="1100" dirty="0"/>
          </a:p>
        </p:txBody>
      </p:sp>
      <p:sp>
        <p:nvSpPr>
          <p:cNvPr id="27" name="Rectangular Callout 26"/>
          <p:cNvSpPr/>
          <p:nvPr/>
        </p:nvSpPr>
        <p:spPr>
          <a:xfrm>
            <a:off x="308225" y="3720411"/>
            <a:ext cx="3386030" cy="312923"/>
          </a:xfrm>
          <a:prstGeom prst="wedgeRectCallout">
            <a:avLst>
              <a:gd name="adj1" fmla="val -20757"/>
              <a:gd name="adj2" fmla="val -8792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não se pode fazer atribuições desta forma. Deverá ser usada a função </a:t>
            </a:r>
            <a:r>
              <a:rPr lang="pt-PT" sz="1100" dirty="0" err="1" smtClean="0"/>
              <a:t>strcpy</a:t>
            </a:r>
            <a:r>
              <a:rPr lang="pt-PT" sz="1100" dirty="0" smtClean="0"/>
              <a:t>()</a:t>
            </a:r>
            <a:endParaRPr lang="pt-PT" sz="1100" dirty="0"/>
          </a:p>
        </p:txBody>
      </p:sp>
      <p:sp>
        <p:nvSpPr>
          <p:cNvPr id="28" name="Rectangular Callout 27"/>
          <p:cNvSpPr/>
          <p:nvPr/>
        </p:nvSpPr>
        <p:spPr>
          <a:xfrm>
            <a:off x="1182245" y="5599298"/>
            <a:ext cx="3386030" cy="312923"/>
          </a:xfrm>
          <a:prstGeom prst="wedgeRectCallout">
            <a:avLst>
              <a:gd name="adj1" fmla="val -55478"/>
              <a:gd name="adj2" fmla="val -1602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não se pode fazer comparações desta forma. Deverá ser usada a função </a:t>
            </a:r>
            <a:r>
              <a:rPr lang="pt-PT" sz="1100" dirty="0" err="1" smtClean="0"/>
              <a:t>strcmp</a:t>
            </a:r>
            <a:r>
              <a:rPr lang="pt-PT" sz="1100" dirty="0" smtClean="0"/>
              <a:t>()</a:t>
            </a:r>
            <a:endParaRPr lang="pt-PT" sz="1100" dirty="0"/>
          </a:p>
        </p:txBody>
      </p:sp>
      <p:sp>
        <p:nvSpPr>
          <p:cNvPr id="29" name="Rectangular Callout 28"/>
          <p:cNvSpPr/>
          <p:nvPr/>
        </p:nvSpPr>
        <p:spPr>
          <a:xfrm>
            <a:off x="5445233" y="2542033"/>
            <a:ext cx="3386030" cy="312923"/>
          </a:xfrm>
          <a:prstGeom prst="wedgeRectCallout">
            <a:avLst>
              <a:gd name="adj1" fmla="val 15250"/>
              <a:gd name="adj2" fmla="val -79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palavra ficará com a </a:t>
            </a:r>
            <a:r>
              <a:rPr lang="pt-PT" sz="1100" dirty="0" err="1" smtClean="0"/>
              <a:t>string</a:t>
            </a:r>
            <a:r>
              <a:rPr lang="pt-PT" sz="1100" dirty="0" smtClean="0"/>
              <a:t> “BCDEFGHIJ"</a:t>
            </a:r>
            <a:endParaRPr lang="pt-PT" sz="11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028052" y="5524956"/>
            <a:ext cx="3750189" cy="331252"/>
          </a:xfrm>
          <a:prstGeom prst="wedgeRectCallout">
            <a:avLst>
              <a:gd name="adj1" fmla="val 15250"/>
              <a:gd name="adj2" fmla="val -12952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a condição do </a:t>
            </a:r>
            <a:r>
              <a:rPr lang="pt-PT" sz="1100" dirty="0" err="1" smtClean="0"/>
              <a:t>switch</a:t>
            </a:r>
            <a:r>
              <a:rPr lang="pt-PT" sz="1100" dirty="0" smtClean="0"/>
              <a:t> tem que retornar um inteiro (ou </a:t>
            </a:r>
            <a:r>
              <a:rPr lang="pt-PT" sz="1100" dirty="0" err="1" smtClean="0"/>
              <a:t>char</a:t>
            </a:r>
            <a:r>
              <a:rPr lang="pt-PT" sz="1100" dirty="0" smtClean="0"/>
              <a:t>)</a:t>
            </a:r>
            <a:endParaRPr lang="pt-PT" sz="11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059128" y="5811603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https://b.socrative.com/login/student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r>
              <a:rPr lang="pt-PT" dirty="0" smtClean="0"/>
              <a:t> -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734161"/>
          </a:xfrm>
        </p:spPr>
        <p:txBody>
          <a:bodyPr/>
          <a:lstStyle/>
          <a:p>
            <a:r>
              <a:rPr lang="pt-PT" dirty="0" smtClean="0"/>
              <a:t>O que é impresso pelo seguinte programa?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506" y="1693400"/>
            <a:ext cx="4438952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#define MAX 64</a:t>
            </a:r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func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s[],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puts(s);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s[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n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'\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0';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(s);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 main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(void)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char s[MAX]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Use_the_force_Luke</a:t>
            </a:r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  <a:endParaRPr lang="en-US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func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(s, 11);</a:t>
            </a:r>
          </a:p>
          <a:p>
            <a:pPr fontAlgn="t"/>
            <a:endParaRPr lang="en-US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>
                <a:latin typeface="Monaco" panose="020B0509030404040204" pitchFamily="49" charset="0"/>
                <a:cs typeface="Courier New" panose="02070309020205020404" pitchFamily="49" charset="0"/>
              </a:rPr>
              <a:t>0;</a:t>
            </a:r>
          </a:p>
          <a:p>
            <a:pPr fontAlgn="t"/>
            <a:r>
              <a:rPr lang="en-US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179" y="1687077"/>
            <a:ext cx="42233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latin typeface="Monaco" panose="020B0509030404040204" pitchFamily="49" charset="0"/>
              </a:rPr>
              <a:t>a) 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b)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Use_the_force_Luke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fo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c)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Use_the_force_Luke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d)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Use_the_force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rce</a:t>
            </a:r>
            <a:r>
              <a:rPr lang="en-US" dirty="0" err="1">
                <a:latin typeface="Monaco" panose="020B0509030404040204" pitchFamily="49" charset="0"/>
              </a:rPr>
              <a:t>_</a:t>
            </a:r>
            <a:r>
              <a:rPr lang="en-US" dirty="0" err="1" smtClean="0">
                <a:latin typeface="Monaco" panose="020B0509030404040204" pitchFamily="49" charset="0"/>
              </a:rPr>
              <a:t>Luke</a:t>
            </a:r>
            <a:endParaRPr lang="en-US" dirty="0" smtClean="0">
              <a:latin typeface="Monaco" panose="020B0509030404040204" pitchFamily="49" charset="0"/>
            </a:endParaRPr>
          </a:p>
          <a:p>
            <a:r>
              <a:rPr lang="pt-PT" dirty="0" smtClean="0">
                <a:latin typeface="Monaco" panose="020B0509030404040204" pitchFamily="49" charset="0"/>
              </a:rPr>
              <a:t>e)</a:t>
            </a:r>
            <a:endParaRPr lang="en-US" dirty="0">
              <a:latin typeface="Monaco" panose="020B0509030404040204" pitchFamily="49" charset="0"/>
            </a:endParaRPr>
          </a:p>
          <a:p>
            <a:r>
              <a:rPr lang="en-US" dirty="0" smtClean="0">
                <a:latin typeface="Monaco" panose="020B0509030404040204" pitchFamily="49" charset="0"/>
              </a:rPr>
              <a:t>	</a:t>
            </a:r>
            <a:r>
              <a:rPr lang="en-US" dirty="0" err="1" smtClean="0">
                <a:latin typeface="Monaco" panose="020B0509030404040204" pitchFamily="49" charset="0"/>
              </a:rPr>
              <a:t>Nenhuma</a:t>
            </a:r>
            <a:r>
              <a:rPr lang="en-US" dirty="0" smtClean="0">
                <a:latin typeface="Monaco" panose="020B0509030404040204" pitchFamily="49" charset="0"/>
              </a:rPr>
              <a:t> </a:t>
            </a:r>
            <a:r>
              <a:rPr lang="en-US" dirty="0">
                <a:latin typeface="Monaco" panose="020B0509030404040204" pitchFamily="49" charset="0"/>
              </a:rPr>
              <a:t>das </a:t>
            </a:r>
            <a:r>
              <a:rPr lang="en-US" dirty="0" err="1">
                <a:latin typeface="Monaco" panose="020B0509030404040204" pitchFamily="49" charset="0"/>
              </a:rPr>
              <a:t>anteriores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8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0" y="2030183"/>
            <a:ext cx="313465" cy="3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39008" y="5733688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https://b.socrative.com/login/student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8A370-8321-4AC2-BC47-9AB24B8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PT" sz="2800" dirty="0"/>
              <a:t>Função </a:t>
            </a:r>
            <a:r>
              <a:rPr lang="pt-PT" sz="2400" dirty="0" err="1">
                <a:latin typeface="Monaco" panose="020B0509030404040204" pitchFamily="49" charset="0"/>
              </a:rPr>
              <a:t>printf</a:t>
            </a:r>
            <a:r>
              <a:rPr lang="pt-PT" sz="2400" dirty="0">
                <a:latin typeface="Monaco" panose="020B0509030404040204" pitchFamily="49" charset="0"/>
              </a:rPr>
              <a:t>() </a:t>
            </a:r>
            <a:r>
              <a:rPr lang="pt-PT" sz="2400" dirty="0" smtClean="0">
                <a:latin typeface="Monaco" panose="020B0509030404040204" pitchFamily="49" charset="0"/>
              </a:rPr>
              <a:t>– </a:t>
            </a:r>
            <a:r>
              <a:rPr lang="pt-PT" sz="2800" dirty="0" smtClean="0"/>
              <a:t>Cadeias de caracteres</a:t>
            </a:r>
            <a:endParaRPr lang="pt-PT" sz="2800" dirty="0"/>
          </a:p>
        </p:txBody>
      </p:sp>
      <p:sp>
        <p:nvSpPr>
          <p:cNvPr id="2765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41011"/>
            <a:ext cx="8558373" cy="5011445"/>
          </a:xfrm>
        </p:spPr>
        <p:txBody>
          <a:bodyPr>
            <a:normAutofit/>
          </a:bodyPr>
          <a:lstStyle/>
          <a:p>
            <a:pPr algn="just"/>
            <a:r>
              <a:rPr lang="pt-PT" altLang="pt-PT" sz="2400" dirty="0" smtClean="0"/>
              <a:t>Imprime a cadeia de caracteres (</a:t>
            </a:r>
            <a:r>
              <a:rPr lang="pt-PT" altLang="pt-PT" sz="2400" dirty="0" err="1" smtClean="0"/>
              <a:t>string</a:t>
            </a:r>
            <a:r>
              <a:rPr lang="pt-PT" altLang="pt-PT" sz="2400" dirty="0" smtClean="0"/>
              <a:t>);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marL="0" indent="0" algn="just">
              <a:buNone/>
            </a:pPr>
            <a:endParaRPr lang="pt-PT" altLang="pt-PT" sz="2400" dirty="0"/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Escreve a cadeia de caracteres com no mínimo </a:t>
            </a:r>
            <a:r>
              <a:rPr lang="pt-PT" altLang="pt-PT" sz="2400" i="1" dirty="0" smtClean="0"/>
              <a:t>n</a:t>
            </a:r>
            <a:r>
              <a:rPr lang="pt-PT" altLang="pt-PT" sz="2400" dirty="0" smtClean="0"/>
              <a:t> caracteres de espaço alinhada a direita;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Escreve a cadeia de caracteres com no mínimo </a:t>
            </a:r>
            <a:r>
              <a:rPr lang="pt-PT" altLang="pt-PT" sz="2400" i="1" dirty="0" smtClean="0"/>
              <a:t>n</a:t>
            </a:r>
            <a:r>
              <a:rPr lang="pt-PT" altLang="pt-PT" sz="2400" dirty="0" smtClean="0"/>
              <a:t> caracteres de espaço alinhada à esquerda.</a:t>
            </a:r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6B82-9A97-498A-B8E0-8B62CC637DAC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8654" y="1645287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("%s\n",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8654" y="3794546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</a:t>
            </a:r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8654" y="5272607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("%-</a:t>
            </a:r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ns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\n", 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654" y="2170291"/>
            <a:ext cx="2492317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puts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(var);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2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8A370-8321-4AC2-BC47-9AB24B8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PT" sz="2800" dirty="0"/>
              <a:t>Função </a:t>
            </a:r>
            <a:r>
              <a:rPr lang="pt-PT" sz="2400" dirty="0" err="1" smtClean="0">
                <a:latin typeface="Monaco" panose="020B0509030404040204" pitchFamily="49" charset="0"/>
              </a:rPr>
              <a:t>scanf</a:t>
            </a:r>
            <a:r>
              <a:rPr lang="pt-PT" sz="2400" dirty="0" smtClean="0">
                <a:latin typeface="Monaco" panose="020B0509030404040204" pitchFamily="49" charset="0"/>
              </a:rPr>
              <a:t>() – </a:t>
            </a:r>
            <a:r>
              <a:rPr lang="pt-PT" sz="2800" dirty="0" smtClean="0"/>
              <a:t>Cadeias de caracteres</a:t>
            </a:r>
            <a:endParaRPr lang="pt-PT" sz="2800" dirty="0"/>
          </a:p>
        </p:txBody>
      </p:sp>
      <p:sp>
        <p:nvSpPr>
          <p:cNvPr id="27651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444340" y="1103625"/>
            <a:ext cx="8558373" cy="4339232"/>
          </a:xfrm>
        </p:spPr>
        <p:txBody>
          <a:bodyPr>
            <a:normAutofit/>
          </a:bodyPr>
          <a:lstStyle/>
          <a:p>
            <a:r>
              <a:rPr lang="pt-PT" altLang="pt-PT" sz="2400" dirty="0" smtClean="0">
                <a:solidFill>
                  <a:srgbClr val="FF0000"/>
                </a:solidFill>
              </a:rPr>
              <a:t>Atenção: </a:t>
            </a:r>
            <a:r>
              <a:rPr lang="pt-PT" altLang="pt-PT" sz="2400" dirty="0" smtClean="0"/>
              <a:t>a leitura de </a:t>
            </a:r>
            <a:r>
              <a:rPr lang="pt-PT" altLang="pt-PT" sz="2400" dirty="0" err="1" smtClean="0"/>
              <a:t>strings</a:t>
            </a:r>
            <a:r>
              <a:rPr lang="pt-PT" altLang="pt-PT" sz="2400" dirty="0" smtClean="0"/>
              <a:t> não leva o operador &amp;</a:t>
            </a:r>
          </a:p>
          <a:p>
            <a:pPr lvl="1"/>
            <a:r>
              <a:rPr lang="pt-PT" altLang="pt-PT" sz="2000" dirty="0" smtClean="0"/>
              <a:t>Porque uma </a:t>
            </a:r>
            <a:r>
              <a:rPr lang="pt-PT" altLang="pt-PT" sz="2000" dirty="0" err="1" smtClean="0"/>
              <a:t>string</a:t>
            </a:r>
            <a:r>
              <a:rPr lang="pt-PT" altLang="pt-PT" sz="2000" dirty="0" smtClean="0"/>
              <a:t> é um tipo de dados especial.</a:t>
            </a:r>
          </a:p>
          <a:p>
            <a:pPr marL="457200" lvl="1" indent="0">
              <a:buNone/>
            </a:pPr>
            <a:endParaRPr lang="pt-PT" altLang="pt-PT" sz="2000" dirty="0" smtClean="0"/>
          </a:p>
          <a:p>
            <a:r>
              <a:rPr lang="pt-PT" altLang="pt-PT" sz="2400" dirty="0" smtClean="0"/>
              <a:t>Ler uma </a:t>
            </a:r>
            <a:r>
              <a:rPr lang="pt-PT" altLang="pt-PT" sz="2400" dirty="0"/>
              <a:t>cadeia de caracteres (</a:t>
            </a:r>
            <a:r>
              <a:rPr lang="pt-PT" altLang="pt-PT" sz="2400" dirty="0" err="1"/>
              <a:t>string</a:t>
            </a:r>
            <a:r>
              <a:rPr lang="pt-PT" altLang="pt-PT" sz="2400" dirty="0"/>
              <a:t>) até encontrar </a:t>
            </a:r>
            <a:r>
              <a:rPr lang="pt-PT" altLang="pt-PT" sz="2400" dirty="0" smtClean="0"/>
              <a:t>caráter separador: </a:t>
            </a:r>
            <a:r>
              <a:rPr lang="pt-PT" altLang="pt-PT" sz="2400" dirty="0"/>
              <a:t>\n \t </a:t>
            </a:r>
            <a:r>
              <a:rPr lang="pt-PT" altLang="pt-PT" sz="2400" dirty="0" smtClean="0"/>
              <a:t> ou espaço;</a:t>
            </a:r>
          </a:p>
          <a:p>
            <a:pPr marL="0" indent="0" algn="just">
              <a:buNone/>
            </a:pPr>
            <a:endParaRPr lang="pt-PT" altLang="pt-PT" sz="2400" dirty="0" smtClean="0"/>
          </a:p>
          <a:p>
            <a:pPr algn="just"/>
            <a:r>
              <a:rPr lang="pt-PT" altLang="pt-PT" sz="2400" dirty="0" smtClean="0"/>
              <a:t>Ler </a:t>
            </a:r>
            <a:r>
              <a:rPr lang="pt-PT" altLang="pt-PT" sz="2400" dirty="0"/>
              <a:t>a cadeia de caracteres com no mínimo </a:t>
            </a:r>
            <a:r>
              <a:rPr lang="pt-PT" altLang="pt-PT" sz="2400" dirty="0" smtClean="0"/>
              <a:t>5 </a:t>
            </a:r>
            <a:r>
              <a:rPr lang="pt-PT" altLang="pt-PT" sz="2400" dirty="0"/>
              <a:t>caracteres</a:t>
            </a:r>
            <a:r>
              <a:rPr lang="pt-PT" altLang="pt-PT" sz="2400" dirty="0" smtClean="0"/>
              <a:t>;</a:t>
            </a:r>
          </a:p>
          <a:p>
            <a:pPr marL="0" indent="0" algn="just">
              <a:buNone/>
            </a:pPr>
            <a:endParaRPr lang="pt-PT" altLang="pt-PT" sz="2400" dirty="0"/>
          </a:p>
          <a:p>
            <a:pPr algn="just"/>
            <a:r>
              <a:rPr lang="pt-PT" altLang="pt-PT" sz="2400" dirty="0" smtClean="0">
                <a:solidFill>
                  <a:srgbClr val="FF0000"/>
                </a:solidFill>
              </a:rPr>
              <a:t>Truque</a:t>
            </a:r>
            <a:r>
              <a:rPr lang="pt-PT" altLang="pt-PT" sz="2400" dirty="0" smtClean="0"/>
              <a:t> para ler uma cadeia de caracteres até encontrar o caracter \n</a:t>
            </a:r>
          </a:p>
          <a:p>
            <a:pPr algn="just"/>
            <a:endParaRPr lang="pt-PT" altLang="pt-PT" sz="2400" dirty="0" smtClean="0"/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6B82-9A97-498A-B8E0-8B62CC637DAC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8655" y="3023598"/>
            <a:ext cx="27971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("%s", nome);</a:t>
            </a:r>
            <a:r>
              <a:rPr lang="pt-PT" altLang="pt-PT" sz="1400" dirty="0" smtClean="0"/>
              <a:t> 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8655" y="3971379"/>
            <a:ext cx="27971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("%5s\n", nome);</a:t>
            </a:r>
            <a:r>
              <a:rPr lang="pt-PT" altLang="pt-PT" sz="1400" dirty="0" smtClean="0"/>
              <a:t> 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8655" y="5182428"/>
            <a:ext cx="2797116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300" dirty="0">
                <a:latin typeface="Monaco" panose="020B0509030404040204" pitchFamily="49" charset="0"/>
                <a:cs typeface="Courier New" panose="02070309020205020404" pitchFamily="49" charset="0"/>
              </a:rPr>
              <a:t>("%[^\n]s", 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nome);</a:t>
            </a:r>
          </a:p>
          <a:p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// ou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300" dirty="0" err="1">
                <a:latin typeface="Monaco" panose="020B0509030404040204" pitchFamily="49" charset="0"/>
                <a:cs typeface="Courier New" panose="02070309020205020404" pitchFamily="49" charset="0"/>
              </a:rPr>
              <a:t>fgets</a:t>
            </a:r>
            <a:r>
              <a:rPr lang="pt-PT" sz="1300" dirty="0">
                <a:latin typeface="Monaco" panose="020B0509030404040204" pitchFamily="49" charset="0"/>
                <a:cs typeface="Courier New" panose="02070309020205020404" pitchFamily="49" charset="0"/>
              </a:rPr>
              <a:t>(nome, 128, </a:t>
            </a:r>
            <a:r>
              <a:rPr lang="pt-PT" sz="1300" dirty="0" err="1">
                <a:latin typeface="Monaco" panose="020B0509030404040204" pitchFamily="49" charset="0"/>
                <a:cs typeface="Courier New" panose="02070309020205020404" pitchFamily="49" charset="0"/>
              </a:rPr>
              <a:t>stdin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8655" y="1867073"/>
            <a:ext cx="2797116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3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3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nome[128];</a:t>
            </a:r>
            <a:endParaRPr lang="pt-PT" sz="13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7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r>
              <a:rPr lang="pt-PT" dirty="0" smtClean="0"/>
              <a:t> - 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Complete a função que converte os caracteres de uma </a:t>
            </a:r>
            <a:r>
              <a:rPr lang="pt-PT" dirty="0" err="1" smtClean="0"/>
              <a:t>string</a:t>
            </a:r>
            <a:r>
              <a:rPr lang="pt-PT" dirty="0" smtClean="0"/>
              <a:t> para maiúsculas usando a função da biblioteca </a:t>
            </a:r>
            <a:r>
              <a:rPr lang="pt-PT" dirty="0" err="1" smtClean="0"/>
              <a:t>ctype.h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881" y="2823498"/>
            <a:ext cx="5722683" cy="3231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#</a:t>
            </a:r>
            <a:r>
              <a:rPr lang="pt-PT" sz="1200" dirty="0" err="1" smtClean="0">
                <a:latin typeface="Monaco" panose="020B0509030404040204" pitchFamily="49" charset="0"/>
              </a:rPr>
              <a:t>include</a:t>
            </a:r>
            <a:r>
              <a:rPr lang="pt-PT" sz="1200" dirty="0" smtClean="0">
                <a:latin typeface="Monaco" panose="020B0509030404040204" pitchFamily="49" charset="0"/>
              </a:rPr>
              <a:t> &lt;</a:t>
            </a:r>
            <a:r>
              <a:rPr lang="pt-PT" sz="1200" dirty="0" err="1" smtClean="0">
                <a:latin typeface="Monaco" panose="020B0509030404040204" pitchFamily="49" charset="0"/>
              </a:rPr>
              <a:t>ctype.h</a:t>
            </a:r>
            <a:r>
              <a:rPr lang="pt-PT" sz="1200" dirty="0" smtClean="0">
                <a:latin typeface="Monaco" panose="020B0509030404040204" pitchFamily="49" charset="0"/>
              </a:rPr>
              <a:t>&gt;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str_to_upper</a:t>
            </a:r>
            <a:r>
              <a:rPr lang="pt-PT" sz="1200" dirty="0" smtClean="0">
                <a:latin typeface="Monaco" panose="020B05090304040402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str</a:t>
            </a:r>
            <a:r>
              <a:rPr lang="pt-PT" sz="1200" dirty="0" smtClean="0">
                <a:latin typeface="Monaco" panose="020B0509030404040204" pitchFamily="49" charset="0"/>
              </a:rPr>
              <a:t>[])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for 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i = 0 ;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[i] != '\0' ; i++)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[i] =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toupper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[i]);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fish</a:t>
            </a:r>
            <a:r>
              <a:rPr lang="pt-PT" sz="1200" dirty="0" smtClean="0">
                <a:latin typeface="Monaco" panose="020B0509030404040204" pitchFamily="49" charset="0"/>
              </a:rPr>
              <a:t>[100</a:t>
            </a:r>
            <a:r>
              <a:rPr lang="pt-PT" sz="1200" dirty="0">
                <a:latin typeface="Monaco" panose="020B0509030404040204" pitchFamily="49" charset="0"/>
              </a:rPr>
              <a:t>] =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halibut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str_to_upper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fish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881" y="2306005"/>
            <a:ext cx="572268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toupper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c); // converte um caracter c para maiúscula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146766" y="2710332"/>
            <a:ext cx="3997234" cy="1205401"/>
          </a:xfrm>
          <a:prstGeom prst="wedgeRectCallout">
            <a:avLst>
              <a:gd name="adj1" fmla="val -96075"/>
              <a:gd name="adj2" fmla="val 2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não é necessário enviar o tamanho da </a:t>
            </a:r>
            <a:r>
              <a:rPr lang="pt-PT" dirty="0" err="1" smtClean="0"/>
              <a:t>string</a:t>
            </a:r>
            <a:r>
              <a:rPr lang="pt-PT" dirty="0" smtClean="0"/>
              <a:t> como parâmetro porque podemos usar o caracter terminador para saber quando a </a:t>
            </a:r>
            <a:r>
              <a:rPr lang="pt-PT" dirty="0" err="1" smtClean="0"/>
              <a:t>string</a:t>
            </a:r>
            <a:r>
              <a:rPr lang="pt-PT" dirty="0" smtClean="0"/>
              <a:t> chegou ao 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57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525131-6060-40C6-9BF3-CD0C86F6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Cadeias de Caracteres - </a:t>
            </a:r>
            <a:r>
              <a:rPr lang="pt-PT" sz="2800" dirty="0" err="1"/>
              <a:t>strings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455829EC-016B-47FB-A1D9-1B96DE3B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922132"/>
          </a:xfrm>
        </p:spPr>
        <p:txBody>
          <a:bodyPr/>
          <a:lstStyle/>
          <a:p>
            <a:pPr algn="just">
              <a:defRPr/>
            </a:pPr>
            <a:r>
              <a:rPr lang="pt-PT" altLang="pt-PT" sz="2800" dirty="0" smtClean="0"/>
              <a:t>Escreva uma função para copiar uma </a:t>
            </a:r>
            <a:r>
              <a:rPr lang="pt-PT" altLang="pt-PT" sz="2800" dirty="0" err="1" smtClean="0"/>
              <a:t>string</a:t>
            </a:r>
            <a:r>
              <a:rPr lang="pt-PT" altLang="pt-PT" sz="2800" dirty="0" smtClean="0"/>
              <a:t> para outra</a:t>
            </a:r>
            <a:endParaRPr lang="pt-PT" altLang="pt-PT" sz="2800" dirty="0"/>
          </a:p>
          <a:p>
            <a:pPr marL="457200" lvl="1" indent="0" algn="just">
              <a:buFontTx/>
              <a:buNone/>
              <a:defRPr/>
            </a:pPr>
            <a:endParaRPr lang="pt-PT" altLang="pt-PT" sz="2400" dirty="0"/>
          </a:p>
        </p:txBody>
      </p:sp>
      <p:sp>
        <p:nvSpPr>
          <p:cNvPr id="11268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76B1D-CB0B-429A-8452-C316FD293C2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PT" altLang="pt-PT" sz="1000" smtClean="0"/>
          </a:p>
        </p:txBody>
      </p:sp>
      <p:sp>
        <p:nvSpPr>
          <p:cNvPr id="8" name="TextBox 7"/>
          <p:cNvSpPr txBox="1"/>
          <p:nvPr/>
        </p:nvSpPr>
        <p:spPr>
          <a:xfrm>
            <a:off x="4403444" y="2223151"/>
            <a:ext cx="453155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>
                <a:latin typeface="Monaco" panose="020B0509030404040204" pitchFamily="49" charset="0"/>
              </a:rPr>
              <a:t>void</a:t>
            </a:r>
            <a:r>
              <a:rPr lang="pt-PT" sz="1200" dirty="0">
                <a:latin typeface="Monaco" panose="020B05090304040402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str_copy</a:t>
            </a:r>
            <a:r>
              <a:rPr lang="pt-PT" sz="1200" dirty="0">
                <a:latin typeface="Monaco" panose="020B05090304040402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</a:rPr>
              <a:t>char</a:t>
            </a:r>
            <a:r>
              <a:rPr lang="pt-PT" sz="1200" dirty="0">
                <a:latin typeface="Monaco" panose="020B05090304040402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</a:rPr>
              <a:t>dest</a:t>
            </a:r>
            <a:r>
              <a:rPr lang="pt-PT" sz="1200" dirty="0">
                <a:latin typeface="Monaco" panose="020B0509030404040204" pitchFamily="49" charset="0"/>
              </a:rPr>
              <a:t>[], </a:t>
            </a:r>
            <a:r>
              <a:rPr lang="pt-PT" sz="1200" dirty="0" err="1">
                <a:latin typeface="Monaco" panose="020B0509030404040204" pitchFamily="49" charset="0"/>
              </a:rPr>
              <a:t>char</a:t>
            </a:r>
            <a:r>
              <a:rPr lang="pt-PT" sz="1200" dirty="0">
                <a:latin typeface="Monaco" panose="020B05090304040402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</a:rPr>
              <a:t>src</a:t>
            </a:r>
            <a:r>
              <a:rPr lang="pt-PT" sz="1200" dirty="0" smtClean="0">
                <a:latin typeface="Monaco" panose="020B0509030404040204" pitchFamily="49" charset="0"/>
              </a:rPr>
              <a:t>[])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{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while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dest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[i] =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src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[i++]) != '\0');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6154" y="1879788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alternativa ultra compacta: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308225" y="2038485"/>
            <a:ext cx="3828419" cy="3600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</a:rPr>
              <a:t>void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str_copy</a:t>
            </a:r>
            <a:r>
              <a:rPr lang="pt-PT" sz="1200" dirty="0" smtClean="0">
                <a:latin typeface="Monaco" panose="020B05090304040402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dest</a:t>
            </a:r>
            <a:r>
              <a:rPr lang="pt-PT" sz="1200" dirty="0" smtClean="0">
                <a:latin typeface="Monaco" panose="020B0509030404040204" pitchFamily="49" charset="0"/>
              </a:rPr>
              <a:t>[], </a:t>
            </a:r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src</a:t>
            </a:r>
            <a:r>
              <a:rPr lang="pt-PT" sz="1200" dirty="0" smtClean="0">
                <a:latin typeface="Monaco" panose="020B0509030404040204" pitchFamily="49" charset="0"/>
              </a:rPr>
              <a:t>[])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i = 0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do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{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dest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[i] =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src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[i];</a:t>
            </a:r>
          </a:p>
          <a:p>
            <a:pPr fontAlgn="t"/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}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while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(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src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[i++] != '\0');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fish</a:t>
            </a:r>
            <a:r>
              <a:rPr lang="pt-PT" sz="1200" dirty="0" smtClean="0">
                <a:latin typeface="Monaco" panose="020B0509030404040204" pitchFamily="49" charset="0"/>
              </a:rPr>
              <a:t>[100</a:t>
            </a:r>
            <a:r>
              <a:rPr lang="pt-PT" sz="1200" dirty="0">
                <a:latin typeface="Monaco" panose="020B0509030404040204" pitchFamily="49" charset="0"/>
              </a:rPr>
              <a:t>] =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halibut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";</a:t>
            </a:r>
          </a:p>
          <a:p>
            <a:pPr fontAlgn="t"/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dest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[100];</a:t>
            </a: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str_copy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dest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fish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…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pPr fontAlgn="t"/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2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0303CB-267A-48D5-B11B-4A2256A8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Biblioteca </a:t>
            </a:r>
            <a:r>
              <a:rPr lang="pt-PT" sz="2800" dirty="0" err="1"/>
              <a:t>string.h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E49B5E69-023A-458B-A610-CB5C17EF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PT" altLang="pt-PT" sz="2800" dirty="0"/>
              <a:t>Inclui funções de manipulação de </a:t>
            </a:r>
            <a:r>
              <a:rPr lang="pt-PT" altLang="pt-PT" sz="2800" i="1" dirty="0" err="1"/>
              <a:t>strings</a:t>
            </a:r>
            <a:r>
              <a:rPr lang="pt-PT" altLang="pt-PT" sz="2800" dirty="0"/>
              <a:t>:</a:t>
            </a:r>
          </a:p>
          <a:p>
            <a:pPr algn="just">
              <a:defRPr/>
            </a:pPr>
            <a:endParaRPr lang="pt-PT" altLang="pt-PT" sz="2800" dirty="0"/>
          </a:p>
          <a:p>
            <a:pPr algn="just">
              <a:defRPr/>
            </a:pPr>
            <a:r>
              <a:rPr lang="pt-PT" altLang="pt-PT" sz="2800" dirty="0" smtClean="0"/>
              <a:t>Cópia</a:t>
            </a:r>
            <a:endParaRPr lang="pt-PT" altLang="pt-PT" sz="2800" dirty="0"/>
          </a:p>
          <a:p>
            <a:pPr marL="0" indent="0" algn="just">
              <a:buFontTx/>
              <a:buNone/>
              <a:defRPr/>
            </a:pPr>
            <a:endParaRPr lang="en-US" altLang="pt-PT" i="1" dirty="0"/>
          </a:p>
          <a:p>
            <a:pPr marL="0" indent="0" algn="just">
              <a:buFontTx/>
              <a:buNone/>
              <a:defRPr/>
            </a:pPr>
            <a:r>
              <a:rPr lang="en-US" altLang="pt-PT" i="1" dirty="0" err="1" smtClean="0"/>
              <a:t>copia</a:t>
            </a:r>
            <a:r>
              <a:rPr lang="en-US" altLang="pt-PT" i="1" dirty="0" smtClean="0"/>
              <a:t> t para s</a:t>
            </a:r>
            <a:endParaRPr lang="en-US" altLang="pt-PT" dirty="0" smtClean="0"/>
          </a:p>
          <a:p>
            <a:pPr marL="0" indent="0" algn="just">
              <a:buFontTx/>
              <a:buNone/>
              <a:defRPr/>
            </a:pPr>
            <a:endParaRPr lang="en-US" altLang="pt-PT" sz="2800" dirty="0"/>
          </a:p>
          <a:p>
            <a:pPr marL="0" indent="0" algn="just">
              <a:buFontTx/>
              <a:buNone/>
              <a:defRPr/>
            </a:pPr>
            <a:r>
              <a:rPr lang="pt-PT" altLang="pt-PT" i="1" dirty="0" smtClean="0"/>
              <a:t>copia </a:t>
            </a:r>
            <a:r>
              <a:rPr lang="pt-PT" altLang="pt-PT" i="1" dirty="0"/>
              <a:t>n caracteres de t para s</a:t>
            </a:r>
          </a:p>
        </p:txBody>
      </p:sp>
      <p:sp>
        <p:nvSpPr>
          <p:cNvPr id="13316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79E13-A273-4754-8B8C-633E9F5890FE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857323" y="2639179"/>
            <a:ext cx="466391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strcpy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323" y="3753876"/>
            <a:ext cx="46639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strncpy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849713" y="2171835"/>
            <a:ext cx="3126378" cy="1211685"/>
          </a:xfrm>
          <a:prstGeom prst="wedgeRectCallout">
            <a:avLst>
              <a:gd name="adj1" fmla="val -81894"/>
              <a:gd name="adj2" fmla="val 83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size_t</a:t>
            </a:r>
            <a:r>
              <a:rPr lang="pt-PT" sz="1600" dirty="0" smtClean="0"/>
              <a:t> é um tipo de dados definido a partir de um tipo de dados primário. </a:t>
            </a:r>
          </a:p>
          <a:p>
            <a:pPr algn="ctr"/>
            <a:r>
              <a:rPr lang="pt-PT" sz="1200" dirty="0" err="1" smtClean="0">
                <a:latin typeface="Monaco" panose="020B0509030404040204" pitchFamily="49" charset="0"/>
              </a:rPr>
              <a:t>typedef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unsigned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long</a:t>
            </a:r>
            <a:r>
              <a:rPr lang="pt-PT" sz="1200" dirty="0" smtClean="0">
                <a:latin typeface="Monaco" panose="020B05090304040402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</a:rPr>
              <a:t>size_t</a:t>
            </a:r>
            <a:r>
              <a:rPr lang="pt-PT" sz="1200" dirty="0" smtClean="0">
                <a:latin typeface="Monaco" panose="020B0509030404040204" pitchFamily="49" charset="0"/>
              </a:rPr>
              <a:t>; </a:t>
            </a:r>
            <a:endParaRPr lang="pt-PT" sz="12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AE32B4-5D7C-473A-9AC8-A510827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Biblioteca </a:t>
            </a:r>
            <a:r>
              <a:rPr lang="pt-PT" sz="2800" dirty="0" err="1"/>
              <a:t>string.h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006B65A9-C63A-429A-A1C6-0881EF68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pt-PT" altLang="pt-PT" sz="2400" dirty="0"/>
              <a:t>Concatenação</a:t>
            </a:r>
          </a:p>
          <a:p>
            <a:pPr marL="457200" lvl="1" indent="0" algn="just">
              <a:buFontTx/>
              <a:buNone/>
              <a:defRPr/>
            </a:pPr>
            <a:endParaRPr lang="en-US" altLang="pt-PT" sz="2000" i="1" dirty="0" smtClean="0"/>
          </a:p>
          <a:p>
            <a:pPr marL="457200" lvl="1" indent="0" algn="just">
              <a:buFontTx/>
              <a:buNone/>
              <a:defRPr/>
            </a:pPr>
            <a:r>
              <a:rPr lang="en-US" altLang="pt-PT" sz="2000" i="1" dirty="0" err="1" smtClean="0"/>
              <a:t>concatena</a:t>
            </a:r>
            <a:r>
              <a:rPr lang="en-US" altLang="pt-PT" sz="2000" i="1" dirty="0" smtClean="0"/>
              <a:t> </a:t>
            </a:r>
            <a:r>
              <a:rPr lang="en-US" altLang="pt-PT" sz="2000" i="1" dirty="0"/>
              <a:t>t no </a:t>
            </a:r>
            <a:r>
              <a:rPr lang="en-US" altLang="pt-PT" sz="2000" i="1" dirty="0" err="1"/>
              <a:t>fim</a:t>
            </a:r>
            <a:r>
              <a:rPr lang="en-US" altLang="pt-PT" sz="2000" i="1" dirty="0"/>
              <a:t> de s</a:t>
            </a:r>
            <a:r>
              <a:rPr lang="en-US" altLang="pt-PT" sz="2000" dirty="0"/>
              <a:t> </a:t>
            </a:r>
          </a:p>
          <a:p>
            <a:pPr marL="457200" lvl="1" indent="0" algn="just">
              <a:buFontTx/>
              <a:buNone/>
              <a:defRPr/>
            </a:pPr>
            <a:endParaRPr lang="en-US" altLang="pt-PT" sz="2400" dirty="0"/>
          </a:p>
          <a:p>
            <a:pPr marL="457200" lvl="1" indent="0" algn="just">
              <a:buFontTx/>
              <a:buNone/>
              <a:defRPr/>
            </a:pPr>
            <a:endParaRPr lang="pt-PT" altLang="pt-PT" sz="2000" dirty="0" smtClean="0"/>
          </a:p>
          <a:p>
            <a:pPr marL="457200" lvl="1" indent="0" algn="just">
              <a:buFontTx/>
              <a:buNone/>
              <a:defRPr/>
            </a:pPr>
            <a:r>
              <a:rPr lang="pt-PT" altLang="pt-PT" sz="2000" i="1" dirty="0" smtClean="0"/>
              <a:t>concatena </a:t>
            </a:r>
            <a:r>
              <a:rPr lang="pt-PT" altLang="pt-PT" sz="2000" i="1" dirty="0"/>
              <a:t>n caracteres de t no fim de s</a:t>
            </a:r>
          </a:p>
          <a:p>
            <a:pPr lvl="1" algn="just">
              <a:defRPr/>
            </a:pPr>
            <a:endParaRPr lang="pt-PT" altLang="pt-PT" sz="2400" dirty="0"/>
          </a:p>
          <a:p>
            <a:pPr lvl="1" algn="just">
              <a:defRPr/>
            </a:pPr>
            <a:r>
              <a:rPr lang="pt-PT" altLang="pt-PT" sz="2400" dirty="0"/>
              <a:t>Tamanho</a:t>
            </a:r>
          </a:p>
          <a:p>
            <a:pPr marL="457200" lvl="1" indent="0" algn="just">
              <a:buFontTx/>
              <a:buNone/>
              <a:defRPr/>
            </a:pPr>
            <a:endParaRPr lang="fr-FR" altLang="pt-PT" sz="2000" dirty="0" smtClean="0"/>
          </a:p>
          <a:p>
            <a:pPr marL="457200" lvl="1" indent="0" algn="just">
              <a:buFontTx/>
              <a:buNone/>
              <a:defRPr/>
            </a:pPr>
            <a:r>
              <a:rPr lang="fr-FR" altLang="pt-PT" sz="2000" dirty="0" err="1" smtClean="0"/>
              <a:t>tamanho</a:t>
            </a:r>
            <a:r>
              <a:rPr lang="fr-FR" altLang="pt-PT" sz="2000" dirty="0" smtClean="0"/>
              <a:t> </a:t>
            </a:r>
            <a:r>
              <a:rPr lang="fr-FR" altLang="pt-PT" sz="2000" dirty="0"/>
              <a:t>de t</a:t>
            </a:r>
            <a:endParaRPr lang="pt-PT" altLang="pt-PT" sz="2000" dirty="0"/>
          </a:p>
          <a:p>
            <a:pPr marL="457200" lvl="1" indent="0" algn="just">
              <a:buFontTx/>
              <a:buNone/>
              <a:defRPr/>
            </a:pPr>
            <a:endParaRPr lang="pt-PT" altLang="pt-PT" sz="2400" i="1" dirty="0"/>
          </a:p>
        </p:txBody>
      </p:sp>
      <p:sp>
        <p:nvSpPr>
          <p:cNvPr id="1536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F175E-976F-4BD9-8422-4627ACCBF92E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329" y="1515772"/>
            <a:ext cx="466391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strcat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328" y="2497117"/>
            <a:ext cx="466391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strncat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327" y="4012710"/>
            <a:ext cx="466391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strlen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*t);</a:t>
            </a:r>
          </a:p>
        </p:txBody>
      </p:sp>
    </p:spTree>
    <p:extLst>
      <p:ext uri="{BB962C8B-B14F-4D97-AF65-F5344CB8AC3E}">
        <p14:creationId xmlns:p14="http://schemas.microsoft.com/office/powerpoint/2010/main" val="5897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218434-42A6-47B0-B869-37C4078F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Biblioteca </a:t>
            </a:r>
            <a:r>
              <a:rPr lang="pt-PT" sz="2800" dirty="0" err="1"/>
              <a:t>string.h</a:t>
            </a:r>
            <a:endParaRPr lang="pt-PT" sz="2800" dirty="0"/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37420364-585E-4792-9D99-CC314CB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pt-PT" altLang="pt-PT" sz="2400" dirty="0"/>
              <a:t>Comparação</a:t>
            </a:r>
          </a:p>
          <a:p>
            <a:pPr marL="457200" lvl="1" indent="0" algn="just">
              <a:buFontTx/>
              <a:buNone/>
              <a:defRPr/>
            </a:pPr>
            <a:endParaRPr lang="en-US" altLang="pt-PT" sz="2000" i="1" dirty="0" smtClean="0"/>
          </a:p>
          <a:p>
            <a:pPr marL="457200" lvl="1" indent="0" algn="just">
              <a:buFontTx/>
              <a:buNone/>
              <a:defRPr/>
            </a:pPr>
            <a:endParaRPr lang="en-US" altLang="pt-PT" sz="2000" i="1" dirty="0"/>
          </a:p>
          <a:p>
            <a:pPr marL="457200" lvl="1" indent="0" algn="just">
              <a:buFontTx/>
              <a:buNone/>
              <a:defRPr/>
            </a:pPr>
            <a:r>
              <a:rPr lang="pt-PT" altLang="pt-PT" sz="2000" i="1" dirty="0" smtClean="0"/>
              <a:t>devolve 0 se as </a:t>
            </a:r>
            <a:r>
              <a:rPr lang="pt-PT" altLang="pt-PT" sz="2000" i="1" dirty="0" err="1" smtClean="0"/>
              <a:t>strings</a:t>
            </a:r>
            <a:r>
              <a:rPr lang="pt-PT" altLang="pt-PT" sz="2000" i="1" dirty="0" smtClean="0"/>
              <a:t> forem iguais (todos os caracteres comparados 1 a 1)</a:t>
            </a:r>
          </a:p>
          <a:p>
            <a:pPr marL="457200" lvl="1" indent="0" algn="just">
              <a:buFontTx/>
              <a:buNone/>
              <a:defRPr/>
            </a:pPr>
            <a:r>
              <a:rPr lang="pt-PT" altLang="pt-PT" sz="2000" i="1" dirty="0" smtClean="0"/>
              <a:t>devolve valor &lt;0 se s &lt; t</a:t>
            </a:r>
          </a:p>
          <a:p>
            <a:pPr marL="457200" lvl="1" indent="0" algn="just">
              <a:buFontTx/>
              <a:buNone/>
              <a:defRPr/>
            </a:pPr>
            <a:r>
              <a:rPr lang="pt-PT" altLang="pt-PT" sz="2000" i="1" dirty="0" smtClean="0"/>
              <a:t>devolve valor &gt;0 se s &gt; t</a:t>
            </a:r>
          </a:p>
          <a:p>
            <a:pPr marL="457200" lvl="1" indent="0" algn="just">
              <a:buFontTx/>
              <a:buNone/>
              <a:defRPr/>
            </a:pPr>
            <a:r>
              <a:rPr lang="pt-PT" altLang="pt-PT" sz="2000" i="1" dirty="0" smtClean="0"/>
              <a:t>a comparação não é feito em termos de tamanho mas sim caracter a caracter… i.e.  ‘z’ &gt; ‘a’</a:t>
            </a:r>
          </a:p>
          <a:p>
            <a:pPr marL="457200" lvl="1" indent="0" algn="just">
              <a:buFontTx/>
              <a:buNone/>
              <a:defRPr/>
            </a:pPr>
            <a:endParaRPr lang="pt-PT" altLang="pt-PT" sz="2000" i="1" dirty="0" smtClean="0"/>
          </a:p>
          <a:p>
            <a:pPr marL="457200" lvl="1" indent="0" algn="just">
              <a:buFontTx/>
              <a:buNone/>
              <a:defRPr/>
            </a:pPr>
            <a:endParaRPr lang="en-US" altLang="pt-PT" sz="2000" i="1" dirty="0"/>
          </a:p>
          <a:p>
            <a:pPr marL="457200" lvl="1" indent="0" algn="just">
              <a:buFontTx/>
              <a:buNone/>
              <a:defRPr/>
            </a:pPr>
            <a:endParaRPr lang="en-US" altLang="pt-PT" sz="2400" dirty="0"/>
          </a:p>
          <a:p>
            <a:pPr marL="457200" lvl="1" indent="0" algn="just">
              <a:buFontTx/>
              <a:buNone/>
              <a:defRPr/>
            </a:pPr>
            <a:r>
              <a:rPr lang="pt-PT" altLang="pt-PT" sz="2000" dirty="0" smtClean="0"/>
              <a:t>compara n caracteres</a:t>
            </a:r>
            <a:endParaRPr lang="pt-PT" altLang="pt-PT" sz="2000" i="1" dirty="0"/>
          </a:p>
        </p:txBody>
      </p:sp>
      <p:sp>
        <p:nvSpPr>
          <p:cNvPr id="17412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884C05-7653-483C-B10A-892DACF09D8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488" y="4225552"/>
            <a:ext cx="539543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strncmp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size_t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488" y="1705275"/>
            <a:ext cx="539543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strcmp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 s,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const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char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*t);</a:t>
            </a:r>
          </a:p>
        </p:txBody>
      </p:sp>
    </p:spTree>
    <p:extLst>
      <p:ext uri="{BB962C8B-B14F-4D97-AF65-F5344CB8AC3E}">
        <p14:creationId xmlns:p14="http://schemas.microsoft.com/office/powerpoint/2010/main" val="24972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4F193B-3EA9-494F-B035-CCE7DD2B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Biblioteca </a:t>
            </a:r>
            <a:r>
              <a:rPr lang="pt-PT" sz="2800" dirty="0" err="1"/>
              <a:t>ctype.h</a:t>
            </a:r>
            <a:endParaRPr lang="pt-PT" sz="2800" dirty="0"/>
          </a:p>
        </p:txBody>
      </p:sp>
      <p:sp>
        <p:nvSpPr>
          <p:cNvPr id="21507" name="Marcador de Posição de Conteúdo 2"/>
          <p:cNvSpPr>
            <a:spLocks noGrp="1" noChangeArrowheads="1"/>
          </p:cNvSpPr>
          <p:nvPr>
            <p:ph idx="1"/>
          </p:nvPr>
        </p:nvSpPr>
        <p:spPr>
          <a:xfrm>
            <a:off x="308225" y="1068513"/>
            <a:ext cx="8558373" cy="1274093"/>
          </a:xfrm>
        </p:spPr>
        <p:txBody>
          <a:bodyPr>
            <a:normAutofit/>
          </a:bodyPr>
          <a:lstStyle/>
          <a:p>
            <a:pPr algn="just"/>
            <a:r>
              <a:rPr lang="pt-PT" altLang="pt-PT" sz="2800" dirty="0" smtClean="0"/>
              <a:t>Inclui funções de manipulação de caracteres, como por exemplo testes ao tipo de caracteres e conversão maiúscula/minúscula.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4F4CC-2840-493C-A011-59844EE29F77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pt-PT" altLang="pt-PT" sz="1000" smtClean="0"/>
          </a:p>
        </p:txBody>
      </p:sp>
      <p:sp>
        <p:nvSpPr>
          <p:cNvPr id="5" name="TextBox 4"/>
          <p:cNvSpPr txBox="1"/>
          <p:nvPr/>
        </p:nvSpPr>
        <p:spPr>
          <a:xfrm>
            <a:off x="902907" y="2498784"/>
            <a:ext cx="71981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islower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c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	/* devolve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1 se o caracter c é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minúscula 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907" y="2911170"/>
            <a:ext cx="71981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isdigit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c); /* devolve 1 se o caracter c é digito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907" y="3304350"/>
            <a:ext cx="71981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isspace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c); /* devolve 1 se o caracter c é separador */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907" y="3668047"/>
            <a:ext cx="71981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tolower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c); /*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devolve caracter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c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em minúscula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*/</a:t>
            </a:r>
            <a:endParaRPr lang="pt-PT" sz="12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2907" y="4120897"/>
            <a:ext cx="719810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pt-PT" sz="12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toupper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2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 c); /*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devolve caracter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c </a:t>
            </a:r>
            <a:r>
              <a:rPr lang="pt-PT" sz="12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em maiúscula </a:t>
            </a:r>
            <a:r>
              <a:rPr lang="pt-PT" sz="1200" dirty="0">
                <a:latin typeface="Monaco" panose="020B05090304040402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2452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2047394"/>
          </a:xfrm>
        </p:spPr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função</a:t>
            </a:r>
            <a:r>
              <a:rPr lang="en-US" dirty="0" smtClean="0"/>
              <a:t> é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atribuido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.</a:t>
            </a:r>
          </a:p>
          <a:p>
            <a:pPr lvl="1"/>
            <a:r>
              <a:rPr lang="pt-PT" dirty="0" smtClean="0"/>
              <a:t>pode ser invocado a partir do nome</a:t>
            </a:r>
          </a:p>
          <a:p>
            <a:pPr lvl="1"/>
            <a:r>
              <a:rPr lang="pt-PT" dirty="0" smtClean="0"/>
              <a:t>pode receber parâmetros, separados por vírgula</a:t>
            </a:r>
          </a:p>
          <a:p>
            <a:pPr lvl="1"/>
            <a:r>
              <a:rPr lang="pt-PT" dirty="0" smtClean="0"/>
              <a:t>pode devolver um valor com a instrução </a:t>
            </a:r>
            <a:r>
              <a:rPr lang="pt-PT" dirty="0" err="1" smtClean="0">
                <a:latin typeface="Monaco" panose="020B0509030404040204" pitchFamily="49" charset="0"/>
              </a:rPr>
              <a:t>return</a:t>
            </a:r>
            <a:endParaRPr lang="en-US" dirty="0" smtClean="0">
              <a:latin typeface="Monaco" panose="020B050903040404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7270" y="3295468"/>
            <a:ext cx="289053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a,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aux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(a &gt; b)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aux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a;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else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aux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= b;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aux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12061" y="3362497"/>
            <a:ext cx="478860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ular Callout 8"/>
          <p:cNvSpPr/>
          <p:nvPr/>
        </p:nvSpPr>
        <p:spPr>
          <a:xfrm>
            <a:off x="789181" y="3491031"/>
            <a:ext cx="1561148" cy="482233"/>
          </a:xfrm>
          <a:prstGeom prst="wedgeRectCallout">
            <a:avLst>
              <a:gd name="adj1" fmla="val 103230"/>
              <a:gd name="adj2" fmla="val -50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tipo de retorno</a:t>
            </a:r>
            <a:endParaRPr lang="pt-PT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235206" y="3973264"/>
            <a:ext cx="1830006" cy="758189"/>
          </a:xfrm>
          <a:prstGeom prst="wedgeRectCallout">
            <a:avLst>
              <a:gd name="adj1" fmla="val -104626"/>
              <a:gd name="adj2" fmla="val -9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Lista e tipo de parâmetros (ou argumentos)</a:t>
            </a:r>
            <a:endParaRPr lang="pt-PT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178468" y="3362497"/>
            <a:ext cx="1275350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ular Callout 11"/>
          <p:cNvSpPr/>
          <p:nvPr/>
        </p:nvSpPr>
        <p:spPr>
          <a:xfrm>
            <a:off x="1070081" y="4414500"/>
            <a:ext cx="1632854" cy="316954"/>
          </a:xfrm>
          <a:prstGeom prst="wedgeRectCallout">
            <a:avLst>
              <a:gd name="adj1" fmla="val 117861"/>
              <a:gd name="adj2" fmla="val -291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Nome da função</a:t>
            </a:r>
            <a:endParaRPr lang="pt-PT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732512" y="3362497"/>
            <a:ext cx="354937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ounded Rectangle 13"/>
          <p:cNvSpPr/>
          <p:nvPr/>
        </p:nvSpPr>
        <p:spPr>
          <a:xfrm>
            <a:off x="3336768" y="3659440"/>
            <a:ext cx="2765828" cy="195617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ular Callout 14"/>
          <p:cNvSpPr/>
          <p:nvPr/>
        </p:nvSpPr>
        <p:spPr>
          <a:xfrm>
            <a:off x="6317397" y="4984204"/>
            <a:ext cx="1747815" cy="773477"/>
          </a:xfrm>
          <a:prstGeom prst="wedgeRectCallout">
            <a:avLst>
              <a:gd name="adj1" fmla="val -66284"/>
              <a:gd name="adj2" fmla="val -18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Corpo da função com declarações e instruções</a:t>
            </a:r>
            <a:endParaRPr lang="pt-PT" sz="1600" dirty="0"/>
          </a:p>
        </p:txBody>
      </p:sp>
      <p:sp>
        <p:nvSpPr>
          <p:cNvPr id="16" name="Rectangular Callout 15"/>
          <p:cNvSpPr/>
          <p:nvPr/>
        </p:nvSpPr>
        <p:spPr>
          <a:xfrm>
            <a:off x="2272285" y="5785142"/>
            <a:ext cx="3962921" cy="543424"/>
          </a:xfrm>
          <a:prstGeom prst="wedgeRectCallout">
            <a:avLst>
              <a:gd name="adj1" fmla="val 20876"/>
              <a:gd name="adj2" fmla="val -107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valor devolvido tem de ser coerente com o tipo indicado antes do nome da função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737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979BF9-CE3C-4196-B122-B57575C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/>
              <a:t>Funções que Devolvem Valores</a:t>
            </a:r>
          </a:p>
        </p:txBody>
      </p:sp>
      <p:sp>
        <p:nvSpPr>
          <p:cNvPr id="7171" name="Marcador de Posição de Conteúdo 2">
            <a:extLst>
              <a:ext uri="{FF2B5EF4-FFF2-40B4-BE49-F238E27FC236}">
                <a16:creationId xmlns="" xmlns:a16="http://schemas.microsoft.com/office/drawing/2014/main" id="{38947100-2AF9-4B2E-B153-9EDE7D67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1073897"/>
          </a:xfrm>
        </p:spPr>
        <p:txBody>
          <a:bodyPr/>
          <a:lstStyle/>
          <a:p>
            <a:pPr algn="just">
              <a:defRPr/>
            </a:pPr>
            <a:r>
              <a:rPr lang="pt-PT" altLang="pt-PT" dirty="0"/>
              <a:t>Quando </a:t>
            </a:r>
            <a:r>
              <a:rPr lang="pt-PT" altLang="pt-PT" dirty="0" smtClean="0"/>
              <a:t>invocadas é </a:t>
            </a:r>
            <a:r>
              <a:rPr lang="pt-PT" altLang="pt-PT" dirty="0"/>
              <a:t>como se </a:t>
            </a:r>
            <a:r>
              <a:rPr lang="pt-PT" altLang="pt-PT" dirty="0" smtClean="0"/>
              <a:t>a invocação fosse substituída pelo valor devolvido</a:t>
            </a:r>
            <a:endParaRPr lang="pt-PT" altLang="pt-PT" dirty="0"/>
          </a:p>
          <a:p>
            <a:pPr marL="457200" lvl="1" indent="0" algn="just">
              <a:buFontTx/>
              <a:buNone/>
              <a:defRPr/>
            </a:pPr>
            <a:endParaRPr lang="pt-PT" altLang="pt-PT" dirty="0"/>
          </a:p>
          <a:p>
            <a:pPr marL="457200" lvl="1" indent="0" algn="just">
              <a:buFontTx/>
              <a:buNone/>
              <a:defRPr/>
            </a:pPr>
            <a:endParaRPr lang="pt-PT" altLang="pt-PT" dirty="0"/>
          </a:p>
          <a:p>
            <a:pPr lvl="1" algn="just">
              <a:defRPr/>
            </a:pPr>
            <a:endParaRPr lang="pt-PT" altLang="pt-PT" dirty="0"/>
          </a:p>
        </p:txBody>
      </p:sp>
      <p:sp>
        <p:nvSpPr>
          <p:cNvPr id="7680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21B3D-EF2E-4662-B16F-0873AB85B948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665538" y="2297350"/>
            <a:ext cx="5843745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shift_r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(unsigned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x, unsigned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return x &gt;&gt; n;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a, n;</a:t>
            </a:r>
          </a:p>
          <a:p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scanf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("%x %u", &amp;a, &amp;n);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("%x\n",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shift_r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(a, n));</a:t>
            </a:r>
          </a:p>
          <a:p>
            <a:endParaRPr lang="en-US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65967" y="5035966"/>
            <a:ext cx="2708365" cy="783772"/>
          </a:xfrm>
          <a:prstGeom prst="wedgeRectCallout">
            <a:avLst>
              <a:gd name="adj1" fmla="val -83534"/>
              <a:gd name="adj2" fmla="val -9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substituído pelo resultado de </a:t>
            </a:r>
            <a:r>
              <a:rPr lang="pt-PT" dirty="0" err="1" smtClean="0"/>
              <a:t>shift_r</a:t>
            </a:r>
            <a:r>
              <a:rPr lang="pt-PT" dirty="0" smtClean="0"/>
              <a:t>(a, n)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80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Funções</a:t>
            </a:r>
            <a:endParaRPr lang="pt-P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8558373" cy="905849"/>
          </a:xfrm>
        </p:spPr>
        <p:txBody>
          <a:bodyPr/>
          <a:lstStyle/>
          <a:p>
            <a:r>
              <a:rPr lang="pt-PT" dirty="0" smtClean="0"/>
              <a:t>Uma função só pode ser </a:t>
            </a:r>
            <a:r>
              <a:rPr lang="pt-PT" dirty="0" smtClean="0">
                <a:solidFill>
                  <a:srgbClr val="FF0000"/>
                </a:solidFill>
              </a:rPr>
              <a:t>invocada</a:t>
            </a:r>
            <a:r>
              <a:rPr lang="pt-PT" dirty="0" smtClean="0"/>
              <a:t> depois de ter sido </a:t>
            </a:r>
            <a:r>
              <a:rPr lang="pt-PT" dirty="0" smtClean="0">
                <a:solidFill>
                  <a:srgbClr val="FF0000"/>
                </a:solidFill>
              </a:rPr>
              <a:t>declarada</a:t>
            </a:r>
            <a:r>
              <a:rPr lang="pt-PT" dirty="0" smtClean="0"/>
              <a:t> ou </a:t>
            </a:r>
            <a:r>
              <a:rPr lang="pt-PT" dirty="0" smtClean="0">
                <a:solidFill>
                  <a:srgbClr val="FF0000"/>
                </a:solidFill>
              </a:rPr>
              <a:t>definida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25" y="2462559"/>
            <a:ext cx="336342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include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&lt;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foo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Hi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there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!");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foo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();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0;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564245" y="4283675"/>
            <a:ext cx="1178011" cy="502508"/>
          </a:xfrm>
          <a:prstGeom prst="wedgeRectCallout">
            <a:avLst>
              <a:gd name="adj1" fmla="val -153701"/>
              <a:gd name="adj2" fmla="val 5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invocação</a:t>
            </a:r>
            <a:endParaRPr lang="pt-PT" dirty="0"/>
          </a:p>
        </p:txBody>
      </p:sp>
      <p:sp>
        <p:nvSpPr>
          <p:cNvPr id="9" name="Rectangular Callout 8"/>
          <p:cNvSpPr/>
          <p:nvPr/>
        </p:nvSpPr>
        <p:spPr>
          <a:xfrm>
            <a:off x="3564245" y="2781102"/>
            <a:ext cx="1178011" cy="502508"/>
          </a:xfrm>
          <a:prstGeom prst="wedgeRectCallout">
            <a:avLst>
              <a:gd name="adj1" fmla="val -153701"/>
              <a:gd name="adj2" fmla="val 5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definição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247265" y="20130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Axure Handwriting" panose="020B0402020200020204" pitchFamily="34" charset="0"/>
              </a:rPr>
              <a:t>Programa sem declaração prévia:</a:t>
            </a:r>
            <a:endParaRPr lang="pt-PT" dirty="0">
              <a:latin typeface="Axure Handwriting" panose="020B0402020200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2256" y="202613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Axure Handwriting" panose="020B0402020200020204" pitchFamily="34" charset="0"/>
              </a:rPr>
              <a:t>Programa com declaração prévia:</a:t>
            </a:r>
            <a:endParaRPr lang="pt-PT" dirty="0">
              <a:latin typeface="Axure Handwriting" panose="020B0402020200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7901" y="2453825"/>
            <a:ext cx="3363421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#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include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&lt;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bar(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main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bar();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0;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bar(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("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Hi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there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!");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</a:p>
          <a:p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7784758" y="2781102"/>
            <a:ext cx="1270152" cy="502508"/>
          </a:xfrm>
          <a:prstGeom prst="wedgeRectCallout">
            <a:avLst>
              <a:gd name="adj1" fmla="val -118950"/>
              <a:gd name="adj2" fmla="val 10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declaração</a:t>
            </a:r>
            <a:endParaRPr lang="pt-PT" dirty="0"/>
          </a:p>
        </p:txBody>
      </p:sp>
      <p:sp>
        <p:nvSpPr>
          <p:cNvPr id="14" name="Rectangular Callout 13"/>
          <p:cNvSpPr/>
          <p:nvPr/>
        </p:nvSpPr>
        <p:spPr>
          <a:xfrm>
            <a:off x="7873848" y="4718891"/>
            <a:ext cx="1181061" cy="502508"/>
          </a:xfrm>
          <a:prstGeom prst="wedgeRectCallout">
            <a:avLst>
              <a:gd name="adj1" fmla="val -125435"/>
              <a:gd name="adj2" fmla="val 11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definição</a:t>
            </a:r>
            <a:endParaRPr lang="pt-PT" dirty="0"/>
          </a:p>
        </p:txBody>
      </p:sp>
      <p:sp>
        <p:nvSpPr>
          <p:cNvPr id="15" name="Rectangular Callout 14"/>
          <p:cNvSpPr/>
          <p:nvPr/>
        </p:nvSpPr>
        <p:spPr>
          <a:xfrm>
            <a:off x="7876898" y="3657854"/>
            <a:ext cx="1178011" cy="502508"/>
          </a:xfrm>
          <a:prstGeom prst="wedgeRectCallout">
            <a:avLst>
              <a:gd name="adj1" fmla="val -141114"/>
              <a:gd name="adj2" fmla="val 6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invocação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65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Funções</a:t>
            </a:r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2A9D-83A9-4518-9523-EF417EAFEA6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Pedro Serra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80399" y="864425"/>
            <a:ext cx="4041680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func_a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main(void)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(-5);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func_a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("a: %d\n", n);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if (n &gt;= 0)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(n);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n;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("b: %d\n", n);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if (n &gt;= 0)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	return n;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func_a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(n+1);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522" y="907970"/>
            <a:ext cx="3967684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func_a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("a: %d\n", n);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if (n &gt;= 0)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(n);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n;</a:t>
            </a:r>
          </a:p>
          <a:p>
            <a:r>
              <a:rPr lang="en-US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("b: %d\n", n);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if (n &gt;= 0)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	return n;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func_a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(n+1);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func_b</a:t>
            </a:r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(-5);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400" dirty="0">
                <a:latin typeface="Monaco" panose="020B0509030404040204" pitchFamily="49" charset="0"/>
                <a:cs typeface="Courier New" panose="02070309020205020404" pitchFamily="49" charset="0"/>
              </a:rPr>
              <a:t>}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868" y="3405051"/>
            <a:ext cx="1263295" cy="2177143"/>
          </a:xfrm>
          <a:custGeom>
            <a:avLst/>
            <a:gdLst>
              <a:gd name="connsiteX0" fmla="*/ 104503 w 1263295"/>
              <a:gd name="connsiteY0" fmla="*/ 2177143 h 2177143"/>
              <a:gd name="connsiteX1" fmla="*/ 870857 w 1263295"/>
              <a:gd name="connsiteY1" fmla="*/ 1759131 h 2177143"/>
              <a:gd name="connsiteX2" fmla="*/ 1262743 w 1263295"/>
              <a:gd name="connsiteY2" fmla="*/ 862149 h 2177143"/>
              <a:gd name="connsiteX3" fmla="*/ 931817 w 1263295"/>
              <a:gd name="connsiteY3" fmla="*/ 148046 h 2177143"/>
              <a:gd name="connsiteX4" fmla="*/ 0 w 1263295"/>
              <a:gd name="connsiteY4" fmla="*/ 0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295" h="2177143">
                <a:moveTo>
                  <a:pt x="104503" y="2177143"/>
                </a:moveTo>
                <a:cubicBezTo>
                  <a:pt x="391160" y="2077720"/>
                  <a:pt x="677817" y="1978297"/>
                  <a:pt x="870857" y="1759131"/>
                </a:cubicBezTo>
                <a:cubicBezTo>
                  <a:pt x="1063897" y="1539965"/>
                  <a:pt x="1252583" y="1130663"/>
                  <a:pt x="1262743" y="862149"/>
                </a:cubicBezTo>
                <a:cubicBezTo>
                  <a:pt x="1272903" y="593635"/>
                  <a:pt x="1142274" y="291737"/>
                  <a:pt x="931817" y="148046"/>
                </a:cubicBezTo>
                <a:cubicBezTo>
                  <a:pt x="721360" y="4354"/>
                  <a:pt x="360680" y="2177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182365" y="1454098"/>
            <a:ext cx="2002924" cy="3056942"/>
          </a:xfrm>
          <a:custGeom>
            <a:avLst/>
            <a:gdLst>
              <a:gd name="connsiteX0" fmla="*/ 1071155 w 2002924"/>
              <a:gd name="connsiteY0" fmla="*/ 3056942 h 3056942"/>
              <a:gd name="connsiteX1" fmla="*/ 1750423 w 2002924"/>
              <a:gd name="connsiteY1" fmla="*/ 2342839 h 3056942"/>
              <a:gd name="connsiteX2" fmla="*/ 1985555 w 2002924"/>
              <a:gd name="connsiteY2" fmla="*/ 932050 h 3056942"/>
              <a:gd name="connsiteX3" fmla="*/ 1332412 w 2002924"/>
              <a:gd name="connsiteY3" fmla="*/ 122153 h 3056942"/>
              <a:gd name="connsiteX4" fmla="*/ 0 w 2002924"/>
              <a:gd name="connsiteY4" fmla="*/ 17650 h 305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24" h="3056942">
                <a:moveTo>
                  <a:pt x="1071155" y="3056942"/>
                </a:moveTo>
                <a:cubicBezTo>
                  <a:pt x="1334589" y="2876965"/>
                  <a:pt x="1598023" y="2696988"/>
                  <a:pt x="1750423" y="2342839"/>
                </a:cubicBezTo>
                <a:cubicBezTo>
                  <a:pt x="1902823" y="1988690"/>
                  <a:pt x="2055223" y="1302164"/>
                  <a:pt x="1985555" y="932050"/>
                </a:cubicBezTo>
                <a:cubicBezTo>
                  <a:pt x="1915887" y="561936"/>
                  <a:pt x="1663338" y="274553"/>
                  <a:pt x="1332412" y="122153"/>
                </a:cubicBezTo>
                <a:cubicBezTo>
                  <a:pt x="1001486" y="-30247"/>
                  <a:pt x="500743" y="-6299"/>
                  <a:pt x="0" y="1765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30411" y="2333897"/>
            <a:ext cx="1790019" cy="1062445"/>
          </a:xfrm>
          <a:custGeom>
            <a:avLst/>
            <a:gdLst>
              <a:gd name="connsiteX0" fmla="*/ 1593669 w 1790019"/>
              <a:gd name="connsiteY0" fmla="*/ 0 h 1062445"/>
              <a:gd name="connsiteX1" fmla="*/ 1759131 w 1790019"/>
              <a:gd name="connsiteY1" fmla="*/ 444137 h 1062445"/>
              <a:gd name="connsiteX2" fmla="*/ 1045029 w 1790019"/>
              <a:gd name="connsiteY2" fmla="*/ 870857 h 1062445"/>
              <a:gd name="connsiteX3" fmla="*/ 0 w 1790019"/>
              <a:gd name="connsiteY3" fmla="*/ 1062445 h 106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19" h="1062445">
                <a:moveTo>
                  <a:pt x="1593669" y="0"/>
                </a:moveTo>
                <a:cubicBezTo>
                  <a:pt x="1722120" y="149497"/>
                  <a:pt x="1850571" y="298994"/>
                  <a:pt x="1759131" y="444137"/>
                </a:cubicBezTo>
                <a:cubicBezTo>
                  <a:pt x="1667691" y="589280"/>
                  <a:pt x="1338217" y="767806"/>
                  <a:pt x="1045029" y="870857"/>
                </a:cubicBezTo>
                <a:cubicBezTo>
                  <a:pt x="751841" y="973908"/>
                  <a:pt x="375920" y="1018176"/>
                  <a:pt x="0" y="106244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330411" y="940916"/>
            <a:ext cx="2002925" cy="437926"/>
          </a:xfrm>
          <a:prstGeom prst="wedgeRectCallout">
            <a:avLst>
              <a:gd name="adj1" fmla="val 13373"/>
              <a:gd name="adj2" fmla="val 237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Erro de compilação:</a:t>
            </a:r>
          </a:p>
          <a:p>
            <a:pPr algn="ctr"/>
            <a:r>
              <a:rPr lang="pt-PT" sz="1200" dirty="0" err="1" smtClean="0"/>
              <a:t>implicit</a:t>
            </a:r>
            <a:r>
              <a:rPr lang="pt-PT" sz="1200" dirty="0" smtClean="0"/>
              <a:t> </a:t>
            </a:r>
            <a:r>
              <a:rPr lang="pt-PT" sz="1200" dirty="0" err="1" smtClean="0"/>
              <a:t>declaration</a:t>
            </a:r>
            <a:r>
              <a:rPr lang="pt-PT" sz="1200" dirty="0" smtClean="0"/>
              <a:t> </a:t>
            </a:r>
            <a:r>
              <a:rPr lang="pt-PT" sz="1200" dirty="0" err="1" smtClean="0"/>
              <a:t>of</a:t>
            </a:r>
            <a:r>
              <a:rPr lang="pt-PT" sz="1200" dirty="0" smtClean="0"/>
              <a:t> </a:t>
            </a:r>
            <a:r>
              <a:rPr lang="pt-PT" sz="1200" dirty="0" err="1" smtClean="0"/>
              <a:t>func_b</a:t>
            </a:r>
            <a:endParaRPr lang="pt-PT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7193280" y="891289"/>
            <a:ext cx="1912606" cy="2208962"/>
          </a:xfrm>
          <a:prstGeom prst="wedgeRectCallout">
            <a:avLst>
              <a:gd name="adj1" fmla="val -60331"/>
              <a:gd name="adj2" fmla="val -15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Solução: Ao declarar as funções no princípio do ficheiro, estamos a informar o compilador de que aquelas funções existem, que parâmetros recebem e que tipo retornam. O compilador poderá criar </a:t>
            </a:r>
            <a:r>
              <a:rPr lang="pt-PT" sz="1200" dirty="0" err="1" smtClean="0"/>
              <a:t>labels</a:t>
            </a:r>
            <a:r>
              <a:rPr lang="pt-PT" sz="1200" dirty="0" smtClean="0"/>
              <a:t> para as funções e poderá assim compilar o código até ao fim 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699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AFE0976-71A1-463B-8F77-CFEAA80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sz="2800" dirty="0" smtClean="0"/>
              <a:t>Funções – Exercício Válido ou Inválido?</a:t>
            </a:r>
            <a:endParaRPr lang="pt-PT" sz="2800" dirty="0"/>
          </a:p>
        </p:txBody>
      </p:sp>
      <p:sp>
        <p:nvSpPr>
          <p:cNvPr id="25604" name="Marcador de Posição do Número do Diapositivo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01013" y="6453188"/>
            <a:ext cx="730250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01815-B384-4E51-8681-1E220736E55E}" type="slidenum">
              <a:rPr lang="pt-PT" altLang="pt-PT" sz="10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710" y="1068513"/>
            <a:ext cx="383630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max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a, b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a &gt; b ? a : b;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9710" y="2386216"/>
            <a:ext cx="3836307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double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min_max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double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a,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double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b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(a &gt; b)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else</a:t>
            </a:r>
            <a:endParaRPr lang="pt-PT" sz="1400" dirty="0" smtClean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b, a;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9709" y="4275976"/>
            <a:ext cx="383630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void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print_uint_hex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int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val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printf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(</a:t>
            </a:r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"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0X%08X", 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val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PT" sz="1400" dirty="0">
                <a:latin typeface="Monaco" panose="020B0509030404040204" pitchFamily="49" charset="0"/>
                <a:cs typeface="Courier New" panose="02070309020205020404" pitchFamily="49" charset="0"/>
              </a:rPr>
              <a:t>	</a:t>
            </a:r>
            <a:r>
              <a:rPr lang="pt-PT" sz="1400" dirty="0" err="1" smtClean="0">
                <a:latin typeface="Monaco" panose="020B0509030404040204" pitchFamily="49" charset="0"/>
                <a:cs typeface="Courier New" panose="02070309020205020404" pitchFamily="49" charset="0"/>
              </a:rPr>
              <a:t>return</a:t>
            </a:r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 0;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  <a:p>
            <a:r>
              <a:rPr lang="pt-PT" sz="1400" dirty="0" smtClean="0">
                <a:latin typeface="Monaco" panose="020B0509030404040204" pitchFamily="49" charset="0"/>
                <a:cs typeface="Courier New" panose="02070309020205020404" pitchFamily="49" charset="0"/>
              </a:rPr>
              <a:t>} </a:t>
            </a:r>
            <a:endParaRPr lang="pt-PT" sz="1400" dirty="0">
              <a:latin typeface="Monaco" panose="020B050903040404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8225" y="1068513"/>
            <a:ext cx="1276735" cy="5013788"/>
          </a:xfrm>
        </p:spPr>
        <p:txBody>
          <a:bodyPr/>
          <a:lstStyle/>
          <a:p>
            <a:r>
              <a:rPr lang="pt-PT" dirty="0" smtClean="0"/>
              <a:t>a)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b)</a:t>
            </a:r>
          </a:p>
          <a:p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c)</a:t>
            </a:r>
          </a:p>
          <a:p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762679" y="1264431"/>
            <a:ext cx="3103920" cy="758189"/>
          </a:xfrm>
          <a:prstGeom prst="wedgeRectCallout">
            <a:avLst>
              <a:gd name="adj1" fmla="val -135051"/>
              <a:gd name="adj2" fmla="val -51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Lista de parâmetros inválida. É obrigatório incluir o tipo antes de cada um dos parâmetros</a:t>
            </a:r>
            <a:endParaRPr lang="pt-PT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201622" y="1108318"/>
            <a:ext cx="916047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ular Callout 13"/>
          <p:cNvSpPr/>
          <p:nvPr/>
        </p:nvSpPr>
        <p:spPr>
          <a:xfrm>
            <a:off x="5762679" y="3057902"/>
            <a:ext cx="3103920" cy="408110"/>
          </a:xfrm>
          <a:prstGeom prst="wedgeRectCallout">
            <a:avLst>
              <a:gd name="adj1" fmla="val -91844"/>
              <a:gd name="adj2" fmla="val -31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Apenas 1 valor pode ser retornado</a:t>
            </a:r>
            <a:endParaRPr lang="pt-PT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938983" y="3057901"/>
            <a:ext cx="537224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ular Callout 15"/>
          <p:cNvSpPr/>
          <p:nvPr/>
        </p:nvSpPr>
        <p:spPr>
          <a:xfrm>
            <a:off x="5845410" y="4741761"/>
            <a:ext cx="3103920" cy="536069"/>
          </a:xfrm>
          <a:prstGeom prst="wedgeRectCallout">
            <a:avLst>
              <a:gd name="adj1" fmla="val -130562"/>
              <a:gd name="adj2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Tipo de retorno não é coerente com o cabeçalho da função.</a:t>
            </a:r>
            <a:endParaRPr lang="pt-PT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2986209" y="4908882"/>
            <a:ext cx="262920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ounded Rectangle 17"/>
          <p:cNvSpPr/>
          <p:nvPr/>
        </p:nvSpPr>
        <p:spPr>
          <a:xfrm>
            <a:off x="1330748" y="4323036"/>
            <a:ext cx="524178" cy="2570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16" y="1574649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16" y="3575407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16" y="5165950"/>
            <a:ext cx="375618" cy="3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0" y="104558"/>
            <a:ext cx="620388" cy="6203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39008" y="5733688"/>
            <a:ext cx="3830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https://b.socrative.com/login/student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pt-PT" dirty="0" smtClean="0"/>
              <a:t>SKRTJKR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Variáveis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553CBE-7C4B-465F-A444-F2514839E25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28995</TotalTime>
  <Words>2742</Words>
  <Application>Microsoft Office PowerPoint</Application>
  <PresentationFormat>On-screen Show (4:3)</PresentationFormat>
  <Paragraphs>778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Axure Handwriting</vt:lpstr>
      <vt:lpstr>Times New Roman</vt:lpstr>
      <vt:lpstr>Monaco</vt:lpstr>
      <vt:lpstr>Tw Cen MT</vt:lpstr>
      <vt:lpstr>Arial</vt:lpstr>
      <vt:lpstr>Calibri</vt:lpstr>
      <vt:lpstr>Courier New</vt:lpstr>
      <vt:lpstr>Office Theme</vt:lpstr>
      <vt:lpstr>Linguagens de Programação 1</vt:lpstr>
      <vt:lpstr>Conteúdo</vt:lpstr>
      <vt:lpstr>Funções</vt:lpstr>
      <vt:lpstr>Função</vt:lpstr>
      <vt:lpstr>Funções que Devolvem Valores</vt:lpstr>
      <vt:lpstr>Funções</vt:lpstr>
      <vt:lpstr>Funções</vt:lpstr>
      <vt:lpstr>Funções – Exercício Válido ou Inválido?</vt:lpstr>
      <vt:lpstr>Variáveis</vt:lpstr>
      <vt:lpstr>Variáveis - Visibilidade e Longevidade</vt:lpstr>
      <vt:lpstr>Variáveis Globais</vt:lpstr>
      <vt:lpstr>Variáveis Locais</vt:lpstr>
      <vt:lpstr>Vectores</vt:lpstr>
      <vt:lpstr>Vectores</vt:lpstr>
      <vt:lpstr>Vectores</vt:lpstr>
      <vt:lpstr>Aceder aos Elementos do Vector</vt:lpstr>
      <vt:lpstr>Inicialização Automática de Vectores</vt:lpstr>
      <vt:lpstr>Inicialização Automática de Vectores</vt:lpstr>
      <vt:lpstr>Inicialização Automática de Vectores</vt:lpstr>
      <vt:lpstr>Passagem de vectores para funções</vt:lpstr>
      <vt:lpstr>Passagem de vectores para funções</vt:lpstr>
      <vt:lpstr>Vectores - exercício</vt:lpstr>
      <vt:lpstr>Cadeias de carateres</vt:lpstr>
      <vt:lpstr>strings</vt:lpstr>
      <vt:lpstr>strings</vt:lpstr>
      <vt:lpstr>strings em C (we got to love them)</vt:lpstr>
      <vt:lpstr>strings</vt:lpstr>
      <vt:lpstr>strings</vt:lpstr>
      <vt:lpstr>strings</vt:lpstr>
      <vt:lpstr>strings – Exercício válido ou inválido</vt:lpstr>
      <vt:lpstr>strings - exercício</vt:lpstr>
      <vt:lpstr>Função printf() – Cadeias de caracteres</vt:lpstr>
      <vt:lpstr>Função scanf() – Cadeias de caracteres</vt:lpstr>
      <vt:lpstr>strings - Exercício</vt:lpstr>
      <vt:lpstr>Cadeias de Caracteres - strings</vt:lpstr>
      <vt:lpstr>Biblioteca string.h</vt:lpstr>
      <vt:lpstr>Biblioteca string.h</vt:lpstr>
      <vt:lpstr>Biblioteca string.h</vt:lpstr>
      <vt:lpstr>Biblioteca ctype.h</vt:lpstr>
    </vt:vector>
  </TitlesOfParts>
  <Company>GMV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Pedro Arroz Correia Bonifácio Serra</dc:creator>
  <cp:lastModifiedBy>Pedro Arroz Serra</cp:lastModifiedBy>
  <cp:revision>410</cp:revision>
  <dcterms:created xsi:type="dcterms:W3CDTF">2017-11-07T12:50:01Z</dcterms:created>
  <dcterms:modified xsi:type="dcterms:W3CDTF">2021-03-24T09:10:56Z</dcterms:modified>
</cp:coreProperties>
</file>