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338" r:id="rId2"/>
    <p:sldId id="631" r:id="rId3"/>
    <p:sldId id="657" r:id="rId4"/>
    <p:sldId id="654" r:id="rId5"/>
    <p:sldId id="655" r:id="rId6"/>
    <p:sldId id="656" r:id="rId7"/>
    <p:sldId id="611" r:id="rId8"/>
    <p:sldId id="612" r:id="rId9"/>
    <p:sldId id="639" r:id="rId10"/>
    <p:sldId id="632" r:id="rId11"/>
    <p:sldId id="633" r:id="rId12"/>
    <p:sldId id="637" r:id="rId13"/>
    <p:sldId id="643" r:id="rId14"/>
    <p:sldId id="648" r:id="rId15"/>
    <p:sldId id="638" r:id="rId16"/>
    <p:sldId id="615" r:id="rId17"/>
    <p:sldId id="640" r:id="rId18"/>
    <p:sldId id="634" r:id="rId19"/>
    <p:sldId id="635" r:id="rId20"/>
    <p:sldId id="641" r:id="rId21"/>
    <p:sldId id="660" r:id="rId22"/>
    <p:sldId id="661" r:id="rId23"/>
    <p:sldId id="662" r:id="rId24"/>
    <p:sldId id="663" r:id="rId25"/>
    <p:sldId id="664" r:id="rId26"/>
    <p:sldId id="665" r:id="rId27"/>
    <p:sldId id="666" r:id="rId28"/>
    <p:sldId id="667" r:id="rId29"/>
    <p:sldId id="668" r:id="rId30"/>
    <p:sldId id="669" r:id="rId31"/>
    <p:sldId id="670" r:id="rId32"/>
    <p:sldId id="671" r:id="rId33"/>
    <p:sldId id="672" r:id="rId34"/>
    <p:sldId id="673" r:id="rId35"/>
    <p:sldId id="674" r:id="rId36"/>
    <p:sldId id="675" r:id="rId37"/>
    <p:sldId id="676" r:id="rId38"/>
    <p:sldId id="677" r:id="rId39"/>
    <p:sldId id="678" r:id="rId40"/>
    <p:sldId id="679" r:id="rId41"/>
    <p:sldId id="680" r:id="rId42"/>
    <p:sldId id="681" r:id="rId43"/>
    <p:sldId id="682" r:id="rId44"/>
    <p:sldId id="683" r:id="rId45"/>
    <p:sldId id="684" r:id="rId46"/>
    <p:sldId id="685" r:id="rId47"/>
    <p:sldId id="686" r:id="rId4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Tw Cen MT" panose="020B0602020104020603" pitchFamily="34" charset="0"/>
      <p:regular r:id="rId55"/>
      <p:bold r:id="rId56"/>
      <p:italic r:id="rId57"/>
      <p:boldItalic r:id="rId58"/>
    </p:embeddedFont>
    <p:embeddedFont>
      <p:font typeface="Axure Handwriting" panose="020B0402020200020204" pitchFamily="34" charset="0"/>
      <p:regular r:id="rId59"/>
      <p:bold r:id="rId60"/>
      <p:italic r:id="rId61"/>
      <p:boldItalic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8lrEztyytUUNWym7WZuXfA==" hashData="zwH/gBIrYjRTEGysFt/avsFfb2zBZIJjRl7WmOOk9aqSkt+H5ElT/J7pcESdcQNGm4CZgOYQCc02+vKsDumDX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B9BD5"/>
    <a:srgbClr val="ED7D31"/>
    <a:srgbClr val="A5A5A5"/>
    <a:srgbClr val="C55A11"/>
    <a:srgbClr val="E7E6E6"/>
    <a:srgbClr val="E7E7E7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1C01-EA7F-4A2E-A216-9A8DB27000F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2E27E-675B-4D27-9751-FD835DB4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16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D9CB9-B92C-409A-B1D0-6143219EC47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35BC8-DC00-4B81-9469-8383ADC5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4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8196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A78D59-B669-4291-BD3C-713DBD35F90B}" type="slidenum">
              <a:rPr lang="pt-PT" altLang="pt-PT" sz="1200" smtClean="0"/>
              <a:pPr/>
              <a:t>23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123406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38916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8F27D8-66FE-485B-9F1E-B4557258B613}" type="slidenum">
              <a:rPr lang="pt-PT" altLang="pt-PT" sz="1200" smtClean="0"/>
              <a:pPr/>
              <a:t>39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4061558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36868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B18D21-C0CF-4381-90C6-A4D2F6CEBE91}" type="slidenum">
              <a:rPr lang="pt-PT" altLang="pt-PT" sz="1200" smtClean="0"/>
              <a:pPr/>
              <a:t>40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3254767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409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B89A22-0E29-49A1-AE8D-D23EDE5C8D92}" type="slidenum">
              <a:rPr lang="pt-PT" altLang="pt-PT" sz="1200" smtClean="0"/>
              <a:pPr/>
              <a:t>41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1201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1024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5C600E-BF86-467F-9C37-0688A0DCEC5A}" type="slidenum">
              <a:rPr lang="pt-PT" altLang="pt-PT" sz="1200" smtClean="0"/>
              <a:pPr/>
              <a:t>24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356171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2048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8B8AC9-BFD6-44D6-84C5-0904E44E3E64}" type="slidenum">
              <a:rPr lang="pt-PT" altLang="pt-PT" sz="1200" smtClean="0"/>
              <a:pPr/>
              <a:t>26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305589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22532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9CB72D-0A5F-4256-A0DD-64FADAD9C679}" type="slidenum">
              <a:rPr lang="pt-PT" altLang="pt-PT" sz="1200" smtClean="0"/>
              <a:pPr/>
              <a:t>27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40171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24580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39A317-5915-44BA-BECC-590FF4E07C46}" type="slidenum">
              <a:rPr lang="pt-PT" altLang="pt-PT" sz="1200" smtClean="0"/>
              <a:pPr/>
              <a:t>28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1894210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24580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39A317-5915-44BA-BECC-590FF4E07C46}" type="slidenum">
              <a:rPr lang="pt-PT" altLang="pt-PT" sz="1200" smtClean="0"/>
              <a:pPr/>
              <a:t>29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361583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26628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FE7C1E-8484-4023-8B7A-464D3FCA1039}" type="slidenum">
              <a:rPr lang="pt-PT" altLang="pt-PT" sz="1200" smtClean="0"/>
              <a:pPr/>
              <a:t>31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312366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24580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39A317-5915-44BA-BECC-590FF4E07C46}" type="slidenum">
              <a:rPr lang="pt-PT" altLang="pt-PT" sz="1200" smtClean="0"/>
              <a:pPr/>
              <a:t>32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2306840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28676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58E558-63E9-4020-B33D-A128D51FDAF6}" type="slidenum">
              <a:rPr lang="pt-PT" altLang="pt-PT" sz="1200" smtClean="0"/>
              <a:pPr/>
              <a:t>35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34013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6" y="1068513"/>
            <a:ext cx="4688318" cy="50137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180973" y="1068513"/>
            <a:ext cx="3685624" cy="444788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>
            <a:lvl1pPr marL="0" indent="0">
              <a:buNone/>
              <a:defRPr lang="en-US" sz="1400" smtClean="0">
                <a:latin typeface="Monaco" panose="020B0509030404040204" pitchFamily="49" charset="0"/>
                <a:cs typeface="Courier New" panose="02070309020205020404" pitchFamily="49" charset="0"/>
              </a:defRPr>
            </a:lvl1pPr>
            <a:lvl2pPr marL="228600" indent="0">
              <a:buNone/>
              <a:defRPr lang="en-US" sz="1800" smtClean="0">
                <a:latin typeface="+mn-lt"/>
              </a:defRPr>
            </a:lvl2pPr>
            <a:lvl3pPr marL="685800" indent="0">
              <a:buNone/>
              <a:defRPr lang="en-US" sz="1800" smtClean="0">
                <a:latin typeface="+mn-lt"/>
              </a:defRPr>
            </a:lvl3pPr>
            <a:lvl4pPr marL="1143000" indent="0">
              <a:buNone/>
              <a:defRPr lang="en-US" smtClean="0">
                <a:latin typeface="+mn-lt"/>
              </a:defRPr>
            </a:lvl4pPr>
            <a:lvl5pPr marL="1600200" indent="0">
              <a:buNone/>
              <a:defRPr lang="en-US">
                <a:latin typeface="+mn-lt"/>
              </a:defRPr>
            </a:lvl5pPr>
          </a:lstStyle>
          <a:p>
            <a:pPr marL="0" lvl="0"/>
            <a:r>
              <a:rPr lang="en-US" smtClean="0"/>
              <a:t>Click to edit Master text styles</a:t>
            </a:r>
          </a:p>
          <a:p>
            <a:pPr marL="228600" lvl="0"/>
            <a:r>
              <a:rPr lang="en-US" smtClean="0"/>
              <a:t>Second level</a:t>
            </a:r>
          </a:p>
          <a:p>
            <a:pPr marL="457200" lvl="1"/>
            <a:r>
              <a:rPr lang="en-US" smtClean="0"/>
              <a:t>Third level</a:t>
            </a:r>
          </a:p>
          <a:p>
            <a:pPr marL="914400" lvl="2"/>
            <a:r>
              <a:rPr lang="en-US" smtClean="0"/>
              <a:t>Fourth level</a:t>
            </a:r>
          </a:p>
          <a:p>
            <a:pPr marL="1371600" lvl="3"/>
            <a:r>
              <a:rPr lang="en-US" smtClean="0"/>
              <a:t>Fifth level</a:t>
            </a: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endParaRPr lang="pt-PT" sz="140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/* My first C program */</a:t>
            </a:r>
          </a:p>
          <a:p>
            <a:endParaRPr lang="pt-PT" sz="140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int </a:t>
            </a:r>
            <a:r>
              <a:rPr lang="pt-PT" sz="1400" b="0" smtClean="0">
                <a:latin typeface="Monaco" panose="020B0509030404040204" pitchFamily="49" charset="0"/>
                <a:cs typeface="Courier New" panose="02070309020205020404" pitchFamily="49" charset="0"/>
              </a:rPr>
              <a:t>main(void</a:t>
            </a:r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	printf("Hello world\n");</a:t>
            </a: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8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0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84715" y="6472718"/>
            <a:ext cx="914646" cy="248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LP1 2018/2019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1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0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8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225" y="0"/>
            <a:ext cx="8558374" cy="767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225" y="1068513"/>
            <a:ext cx="8558373" cy="501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5212" y="6472718"/>
            <a:ext cx="801385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37059"/>
            <a:ext cx="9144000" cy="0"/>
          </a:xfrm>
          <a:prstGeom prst="line">
            <a:avLst/>
          </a:prstGeom>
          <a:ln w="158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356350"/>
            <a:ext cx="9144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1"/>
          <a:srcRect l="13130" t="28864" r="9144" b="23078"/>
          <a:stretch/>
        </p:blipFill>
        <p:spPr>
          <a:xfrm>
            <a:off x="80953" y="6429366"/>
            <a:ext cx="1511295" cy="3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Axure Handwriting" panose="020B0402020200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xure Handwriting" panose="020B0402020200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xure Handwriting" panose="020B0402020200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xure Handwriting" panose="020B0402020200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xure Handwriting" panose="020B0402020200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xure Handwriting" panose="020B0402020200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b.socrative.com/login/studen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.socrative.com/login/student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Linguagens de Programação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2º Semestre - 2020/2021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F40862-67A9-4DBD-BB9A-80878EC5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smtClean="0"/>
              <a:t>Inicialização automática de uma matriz</a:t>
            </a:r>
            <a:endParaRPr lang="pt-PT" sz="2800" dirty="0"/>
          </a:p>
        </p:txBody>
      </p:sp>
      <p:sp>
        <p:nvSpPr>
          <p:cNvPr id="18436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87B68C-A3C0-46CB-A302-3BF4D3368572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PT" altLang="pt-PT" sz="100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16941"/>
              </p:ext>
            </p:extLst>
          </p:nvPr>
        </p:nvGraphicFramePr>
        <p:xfrm>
          <a:off x="3749891" y="3925592"/>
          <a:ext cx="2085306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7551"/>
                <a:gridCol w="347551"/>
                <a:gridCol w="347551"/>
                <a:gridCol w="347551"/>
                <a:gridCol w="347551"/>
                <a:gridCol w="347551"/>
              </a:tblGrid>
              <a:tr h="259454"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0</a:t>
                      </a:r>
                      <a:endParaRPr lang="pt-PT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4</a:t>
                      </a:r>
                      <a:endParaRPr lang="pt-PT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59454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0</a:t>
                      </a:r>
                      <a:endParaRPr lang="pt-PT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f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e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k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u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l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59454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u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o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x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s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n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59454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t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n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r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e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r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59454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y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h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e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c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j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59454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4</a:t>
                      </a:r>
                      <a:endParaRPr lang="pt-PT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v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q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e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w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e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7" name="Line Callout 2 6"/>
          <p:cNvSpPr/>
          <p:nvPr/>
        </p:nvSpPr>
        <p:spPr>
          <a:xfrm flipH="1">
            <a:off x="1001232" y="3629591"/>
            <a:ext cx="1728654" cy="3982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7079"/>
              <a:gd name="adj6" fmla="val -5642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primeiro índice</a:t>
            </a:r>
            <a:endParaRPr lang="pt-PT" dirty="0"/>
          </a:p>
        </p:txBody>
      </p:sp>
      <p:sp>
        <p:nvSpPr>
          <p:cNvPr id="13" name="Line Callout 2 12"/>
          <p:cNvSpPr/>
          <p:nvPr/>
        </p:nvSpPr>
        <p:spPr>
          <a:xfrm>
            <a:off x="5671287" y="3046653"/>
            <a:ext cx="1873960" cy="4150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6273"/>
              <a:gd name="adj6" fmla="val -5263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segundo índice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3307963" y="57543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linhas</a:t>
            </a:r>
            <a:endParaRPr lang="pt-PT" dirty="0"/>
          </a:p>
        </p:txBody>
      </p:sp>
      <p:sp>
        <p:nvSpPr>
          <p:cNvPr id="15" name="TextBox 14"/>
          <p:cNvSpPr txBox="1"/>
          <p:nvPr/>
        </p:nvSpPr>
        <p:spPr>
          <a:xfrm>
            <a:off x="5827482" y="3714351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colunas</a:t>
            </a:r>
            <a:endParaRPr lang="pt-PT" dirty="0"/>
          </a:p>
        </p:txBody>
      </p:sp>
      <p:sp>
        <p:nvSpPr>
          <p:cNvPr id="16" name="Line Callout 2 15"/>
          <p:cNvSpPr/>
          <p:nvPr/>
        </p:nvSpPr>
        <p:spPr>
          <a:xfrm>
            <a:off x="6277124" y="4389121"/>
            <a:ext cx="1713395" cy="4150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246"/>
              <a:gd name="adj6" fmla="val -55359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soup</a:t>
            </a:r>
            <a:r>
              <a:rPr lang="pt-PT" dirty="0" smtClean="0">
                <a:solidFill>
                  <a:schemeClr val="tx1"/>
                </a:solidFill>
              </a:rPr>
              <a:t>[1][3]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2863" y="1838816"/>
            <a:ext cx="4361056" cy="1061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050" dirty="0" err="1" smtClean="0">
                <a:latin typeface="Monaco" panose="020B0509030404040204" pitchFamily="49" charset="0"/>
              </a:rPr>
              <a:t>char</a:t>
            </a:r>
            <a:r>
              <a:rPr lang="pt-PT" sz="1050" dirty="0" smtClean="0">
                <a:latin typeface="Monaco" panose="020B0509030404040204" pitchFamily="49" charset="0"/>
              </a:rPr>
              <a:t> </a:t>
            </a:r>
            <a:r>
              <a:rPr lang="pt-PT" sz="1050" dirty="0" err="1" smtClean="0">
                <a:latin typeface="Monaco" panose="020B0509030404040204" pitchFamily="49" charset="0"/>
              </a:rPr>
              <a:t>soup</a:t>
            </a:r>
            <a:r>
              <a:rPr lang="pt-PT" sz="1050" dirty="0" smtClean="0">
                <a:latin typeface="Monaco" panose="020B0509030404040204" pitchFamily="49" charset="0"/>
              </a:rPr>
              <a:t>[5][5] = {</a:t>
            </a: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</a:t>
            </a:r>
            <a:r>
              <a:rPr lang="pt-PT" sz="1050" dirty="0" smtClean="0">
                <a:latin typeface="Monaco" panose="020B0509030404040204" pitchFamily="49" charset="0"/>
              </a:rPr>
              <a:t>{'f', 'e', 'k', 'u', 'l'}, </a:t>
            </a: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</a:t>
            </a:r>
            <a:r>
              <a:rPr lang="pt-PT" sz="1050" dirty="0" smtClean="0">
                <a:latin typeface="Monaco" panose="020B0509030404040204" pitchFamily="49" charset="0"/>
              </a:rPr>
              <a:t>{'u', 'o', 'x', 's', 'n'},</a:t>
            </a: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</a:t>
            </a:r>
            <a:r>
              <a:rPr lang="pt-PT" sz="1050" dirty="0" smtClean="0">
                <a:latin typeface="Monaco" panose="020B0509030404040204" pitchFamily="49" charset="0"/>
              </a:rPr>
              <a:t>{'t', 'n', 'r', 'e', 'r'},</a:t>
            </a: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{</a:t>
            </a:r>
            <a:r>
              <a:rPr lang="pt-PT" sz="1050" dirty="0" smtClean="0">
                <a:latin typeface="Monaco" panose="020B0509030404040204" pitchFamily="49" charset="0"/>
              </a:rPr>
              <a:t>'y', 'h', 'e', 'c', 'j'},</a:t>
            </a:r>
            <a:endParaRPr lang="pt-PT" sz="1050" dirty="0">
              <a:latin typeface="Monaco" panose="020B0509030404040204" pitchFamily="49" charset="0"/>
            </a:endParaRP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{</a:t>
            </a:r>
            <a:r>
              <a:rPr lang="pt-PT" sz="1050" dirty="0" smtClean="0">
                <a:latin typeface="Monaco" panose="020B0509030404040204" pitchFamily="49" charset="0"/>
              </a:rPr>
              <a:t>'v', 'q', 'e', 'w', 'e'}};</a:t>
            </a:r>
            <a:endParaRPr lang="pt-PT" sz="1050" dirty="0">
              <a:latin typeface="Monaco" panose="020B0509030404040204" pitchFamily="49" charset="0"/>
            </a:endParaRP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="" xmlns:a16="http://schemas.microsoft.com/office/drawing/2014/main" id="{CE887E0B-EEA2-4AF1-A179-587F8DEC1698}"/>
              </a:ext>
            </a:extLst>
          </p:cNvPr>
          <p:cNvSpPr txBox="1">
            <a:spLocks/>
          </p:cNvSpPr>
          <p:nvPr/>
        </p:nvSpPr>
        <p:spPr>
          <a:xfrm>
            <a:off x="134054" y="813869"/>
            <a:ext cx="8558373" cy="132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PT" altLang="pt-PT" dirty="0" smtClean="0">
                <a:solidFill>
                  <a:srgbClr val="FF0000"/>
                </a:solidFill>
              </a:rPr>
              <a:t>Apenas no momento da declaração</a:t>
            </a:r>
            <a:r>
              <a:rPr lang="pt-PT" altLang="pt-PT" dirty="0" smtClean="0"/>
              <a:t>, é possível inicializar automaticamente todos os elementos de uma matriz</a:t>
            </a:r>
            <a:endParaRPr lang="pt-PT" altLang="pt-PT" sz="2000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0544" y="3018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76206" y="4267201"/>
            <a:ext cx="1288868" cy="243840"/>
          </a:xfrm>
          <a:prstGeom prst="roundRect">
            <a:avLst/>
          </a:prstGeom>
          <a:solidFill>
            <a:srgbClr val="5B9BD5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2673851">
            <a:off x="3945545" y="5169721"/>
            <a:ext cx="1288868" cy="243840"/>
          </a:xfrm>
          <a:prstGeom prst="roundRect">
            <a:avLst/>
          </a:prstGeom>
          <a:solidFill>
            <a:srgbClr val="5B9BD5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2408110">
            <a:off x="3877835" y="4873481"/>
            <a:ext cx="2065736" cy="243840"/>
          </a:xfrm>
          <a:prstGeom prst="roundRect">
            <a:avLst/>
          </a:prstGeom>
          <a:solidFill>
            <a:srgbClr val="5B9BD5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5400000">
            <a:off x="4830005" y="4563153"/>
            <a:ext cx="933406" cy="243840"/>
          </a:xfrm>
          <a:prstGeom prst="roundRect">
            <a:avLst/>
          </a:prstGeom>
          <a:solidFill>
            <a:srgbClr val="5B9BD5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9" grpId="0"/>
      <p:bldP spid="15" grpId="0"/>
      <p:bldP spid="16" grpId="0" animBg="1"/>
      <p:bldP spid="19" grpId="0" animBg="1"/>
      <p:bldP spid="12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ção de Conteúdo 2">
            <a:extLst>
              <a:ext uri="{FF2B5EF4-FFF2-40B4-BE49-F238E27FC236}">
                <a16:creationId xmlns="" xmlns:a16="http://schemas.microsoft.com/office/drawing/2014/main" id="{CE887E0B-EEA2-4AF1-A179-587F8DEC1698}"/>
              </a:ext>
            </a:extLst>
          </p:cNvPr>
          <p:cNvSpPr txBox="1">
            <a:spLocks/>
          </p:cNvSpPr>
          <p:nvPr/>
        </p:nvSpPr>
        <p:spPr>
          <a:xfrm>
            <a:off x="220544" y="1158778"/>
            <a:ext cx="8558373" cy="486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PT" altLang="pt-PT" dirty="0" smtClean="0">
                <a:solidFill>
                  <a:srgbClr val="FF0000"/>
                </a:solidFill>
              </a:rPr>
              <a:t>Apenas no momento da declaração</a:t>
            </a:r>
            <a:r>
              <a:rPr lang="pt-PT" altLang="pt-PT" dirty="0" smtClean="0"/>
              <a:t>, o </a:t>
            </a:r>
            <a:r>
              <a:rPr lang="pt-PT" altLang="pt-PT" dirty="0" smtClean="0">
                <a:solidFill>
                  <a:srgbClr val="FF0000"/>
                </a:solidFill>
              </a:rPr>
              <a:t>número de linhas</a:t>
            </a:r>
            <a:r>
              <a:rPr lang="pt-PT" altLang="pt-PT" dirty="0" smtClean="0"/>
              <a:t> da matriz pode ser omitido pois é inferida pelo compilador.</a:t>
            </a:r>
          </a:p>
          <a:p>
            <a:pPr algn="just">
              <a:defRPr/>
            </a:pPr>
            <a:endParaRPr lang="pt-PT" altLang="pt-PT" sz="2000" dirty="0"/>
          </a:p>
          <a:p>
            <a:pPr algn="just">
              <a:defRPr/>
            </a:pPr>
            <a:endParaRPr lang="pt-PT" altLang="pt-PT" sz="2000" dirty="0" smtClean="0"/>
          </a:p>
          <a:p>
            <a:pPr algn="just">
              <a:defRPr/>
            </a:pPr>
            <a:endParaRPr lang="pt-PT" altLang="pt-PT" sz="2000" dirty="0"/>
          </a:p>
          <a:p>
            <a:pPr algn="just">
              <a:defRPr/>
            </a:pPr>
            <a:endParaRPr lang="pt-PT" altLang="pt-PT" sz="2000" dirty="0" smtClean="0"/>
          </a:p>
          <a:p>
            <a:pPr algn="just">
              <a:defRPr/>
            </a:pPr>
            <a:endParaRPr lang="pt-PT" altLang="pt-PT" sz="2000" dirty="0"/>
          </a:p>
          <a:p>
            <a:pPr algn="just">
              <a:defRPr/>
            </a:pPr>
            <a:endParaRPr lang="pt-PT" altLang="pt-PT" sz="2000" dirty="0" smtClean="0"/>
          </a:p>
          <a:p>
            <a:pPr algn="just">
              <a:defRPr/>
            </a:pPr>
            <a:r>
              <a:rPr lang="pt-PT" altLang="pt-PT" sz="2000" dirty="0" smtClean="0"/>
              <a:t>Se omitirmos o numero de colunas da matriz, obtemos um erro de compilação.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F40862-67A9-4DBD-BB9A-80878EC5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smtClean="0"/>
              <a:t>Inicialização automática de uma matriz</a:t>
            </a:r>
            <a:endParaRPr lang="pt-PT" sz="2800" dirty="0"/>
          </a:p>
        </p:txBody>
      </p:sp>
      <p:sp>
        <p:nvSpPr>
          <p:cNvPr id="18436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87B68C-A3C0-46CB-A302-3BF4D3368572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PT" altLang="pt-PT" sz="100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12016" y="3491685"/>
            <a:ext cx="4361056" cy="1061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050" dirty="0" err="1" smtClean="0">
                <a:latin typeface="Monaco" panose="020B0509030404040204" pitchFamily="49" charset="0"/>
              </a:rPr>
              <a:t>char</a:t>
            </a:r>
            <a:r>
              <a:rPr lang="pt-PT" sz="1050" dirty="0" smtClean="0">
                <a:latin typeface="Monaco" panose="020B0509030404040204" pitchFamily="49" charset="0"/>
              </a:rPr>
              <a:t> </a:t>
            </a:r>
            <a:r>
              <a:rPr lang="pt-PT" sz="1050" dirty="0" err="1" smtClean="0">
                <a:latin typeface="Monaco" panose="020B0509030404040204" pitchFamily="49" charset="0"/>
              </a:rPr>
              <a:t>soup</a:t>
            </a:r>
            <a:r>
              <a:rPr lang="pt-PT" sz="1050" dirty="0" smtClean="0">
                <a:latin typeface="Monaco" panose="020B0509030404040204" pitchFamily="49" charset="0"/>
              </a:rPr>
              <a:t>[][5] = {</a:t>
            </a: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</a:t>
            </a:r>
            <a:r>
              <a:rPr lang="pt-PT" sz="1050" dirty="0" smtClean="0">
                <a:latin typeface="Monaco" panose="020B0509030404040204" pitchFamily="49" charset="0"/>
              </a:rPr>
              <a:t>{'e', 'e', 'k', 'u', 'l'}, </a:t>
            </a: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</a:t>
            </a:r>
            <a:r>
              <a:rPr lang="pt-PT" sz="1050" dirty="0" smtClean="0">
                <a:latin typeface="Monaco" panose="020B0509030404040204" pitchFamily="49" charset="0"/>
              </a:rPr>
              <a:t>{'u', 'c', 'x', 'q', 'n'},</a:t>
            </a: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</a:t>
            </a:r>
            <a:r>
              <a:rPr lang="pt-PT" sz="1050" dirty="0" smtClean="0">
                <a:latin typeface="Monaco" panose="020B0509030404040204" pitchFamily="49" charset="0"/>
              </a:rPr>
              <a:t>{'t', 's', 'r', 'd', 'r'},</a:t>
            </a: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{</a:t>
            </a:r>
            <a:r>
              <a:rPr lang="pt-PT" sz="1050" dirty="0" smtClean="0">
                <a:latin typeface="Monaco" panose="020B0509030404040204" pitchFamily="49" charset="0"/>
              </a:rPr>
              <a:t>'y', 'h', 'e', 'o', 'j'},</a:t>
            </a:r>
            <a:endParaRPr lang="pt-PT" sz="1050" dirty="0">
              <a:latin typeface="Monaco" panose="020B0509030404040204" pitchFamily="49" charset="0"/>
            </a:endParaRP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{</a:t>
            </a:r>
            <a:r>
              <a:rPr lang="pt-PT" sz="1050" dirty="0" smtClean="0">
                <a:latin typeface="Monaco" panose="020B0509030404040204" pitchFamily="49" charset="0"/>
              </a:rPr>
              <a:t>'v', 'q', 'e', 'w', 'f'}};</a:t>
            </a:r>
            <a:endParaRPr lang="pt-PT" sz="1050" dirty="0">
              <a:latin typeface="Monaco" panose="020B050903040404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0544" y="3018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Callout 2 16"/>
          <p:cNvSpPr/>
          <p:nvPr/>
        </p:nvSpPr>
        <p:spPr>
          <a:xfrm flipH="1">
            <a:off x="732324" y="2578159"/>
            <a:ext cx="1728654" cy="5954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8516"/>
              <a:gd name="adj6" fmla="val -5793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dimensão omitida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70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ção de Conteúdo 2">
            <a:extLst>
              <a:ext uri="{FF2B5EF4-FFF2-40B4-BE49-F238E27FC236}">
                <a16:creationId xmlns="" xmlns:a16="http://schemas.microsoft.com/office/drawing/2014/main" id="{CE887E0B-EEA2-4AF1-A179-587F8DEC1698}"/>
              </a:ext>
            </a:extLst>
          </p:cNvPr>
          <p:cNvSpPr txBox="1">
            <a:spLocks/>
          </p:cNvSpPr>
          <p:nvPr/>
        </p:nvSpPr>
        <p:spPr>
          <a:xfrm>
            <a:off x="220544" y="1158778"/>
            <a:ext cx="8610719" cy="12273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PT" altLang="pt-PT" dirty="0" smtClean="0"/>
              <a:t>Sem ser na declaração podemos atribuir ou aceder aos valores aos elementos da matriz usando o nome da matriz seguida dos dois índices.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F40862-67A9-4DBD-BB9A-80878EC5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smtClean="0"/>
              <a:t>Acesso aos elementos de uma matriz</a:t>
            </a:r>
            <a:endParaRPr lang="pt-PT" sz="2800" dirty="0"/>
          </a:p>
        </p:txBody>
      </p:sp>
      <p:sp>
        <p:nvSpPr>
          <p:cNvPr id="18436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87B68C-A3C0-46CB-A302-3BF4D3368572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PT" altLang="pt-PT" sz="100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012819" y="2533236"/>
            <a:ext cx="3149185" cy="1223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050" dirty="0" err="1" smtClean="0">
                <a:latin typeface="Monaco" panose="020B0509030404040204" pitchFamily="49" charset="0"/>
              </a:rPr>
              <a:t>char</a:t>
            </a:r>
            <a:r>
              <a:rPr lang="pt-PT" sz="1050" dirty="0" smtClean="0">
                <a:latin typeface="Monaco" panose="020B0509030404040204" pitchFamily="49" charset="0"/>
              </a:rPr>
              <a:t> </a:t>
            </a:r>
            <a:r>
              <a:rPr lang="pt-PT" sz="1050" dirty="0" err="1" smtClean="0">
                <a:latin typeface="Monaco" panose="020B0509030404040204" pitchFamily="49" charset="0"/>
              </a:rPr>
              <a:t>soup</a:t>
            </a:r>
            <a:r>
              <a:rPr lang="pt-PT" sz="1050" dirty="0" smtClean="0">
                <a:latin typeface="Monaco" panose="020B0509030404040204" pitchFamily="49" charset="0"/>
              </a:rPr>
              <a:t>[5][5];</a:t>
            </a:r>
          </a:p>
          <a:p>
            <a:pPr fontAlgn="t"/>
            <a:r>
              <a:rPr lang="pt-PT" sz="1050" dirty="0" err="1" smtClean="0">
                <a:latin typeface="Monaco" panose="020B0509030404040204" pitchFamily="49" charset="0"/>
              </a:rPr>
              <a:t>soup</a:t>
            </a:r>
            <a:r>
              <a:rPr lang="pt-PT" sz="1050" dirty="0" smtClean="0">
                <a:latin typeface="Monaco" panose="020B0509030404040204" pitchFamily="49" charset="0"/>
              </a:rPr>
              <a:t>[0][0] = 'e';</a:t>
            </a:r>
          </a:p>
          <a:p>
            <a:pPr fontAlgn="t"/>
            <a:r>
              <a:rPr lang="pt-PT" sz="1050" dirty="0" err="1">
                <a:latin typeface="Monaco" panose="020B0509030404040204" pitchFamily="49" charset="0"/>
              </a:rPr>
              <a:t>soup</a:t>
            </a:r>
            <a:r>
              <a:rPr lang="pt-PT" sz="1050" dirty="0">
                <a:latin typeface="Monaco" panose="020B0509030404040204" pitchFamily="49" charset="0"/>
              </a:rPr>
              <a:t>[0</a:t>
            </a:r>
            <a:r>
              <a:rPr lang="pt-PT" sz="1050" dirty="0" smtClean="0">
                <a:latin typeface="Monaco" panose="020B0509030404040204" pitchFamily="49" charset="0"/>
              </a:rPr>
              <a:t>][1] </a:t>
            </a:r>
            <a:r>
              <a:rPr lang="pt-PT" sz="1050" dirty="0">
                <a:latin typeface="Monaco" panose="020B0509030404040204" pitchFamily="49" charset="0"/>
              </a:rPr>
              <a:t>= 'e';</a:t>
            </a:r>
          </a:p>
          <a:p>
            <a:pPr fontAlgn="t"/>
            <a:r>
              <a:rPr lang="pt-PT" sz="1050" dirty="0" err="1">
                <a:latin typeface="Monaco" panose="020B0509030404040204" pitchFamily="49" charset="0"/>
              </a:rPr>
              <a:t>soup</a:t>
            </a:r>
            <a:r>
              <a:rPr lang="pt-PT" sz="1050" dirty="0">
                <a:latin typeface="Monaco" panose="020B0509030404040204" pitchFamily="49" charset="0"/>
              </a:rPr>
              <a:t>[0</a:t>
            </a:r>
            <a:r>
              <a:rPr lang="pt-PT" sz="1050" dirty="0" smtClean="0">
                <a:latin typeface="Monaco" panose="020B0509030404040204" pitchFamily="49" charset="0"/>
              </a:rPr>
              <a:t>][2] </a:t>
            </a:r>
            <a:r>
              <a:rPr lang="pt-PT" sz="1050" dirty="0">
                <a:latin typeface="Monaco" panose="020B0509030404040204" pitchFamily="49" charset="0"/>
              </a:rPr>
              <a:t>= </a:t>
            </a:r>
            <a:r>
              <a:rPr lang="pt-PT" sz="1050" dirty="0" smtClean="0">
                <a:latin typeface="Monaco" panose="020B0509030404040204" pitchFamily="49" charset="0"/>
              </a:rPr>
              <a:t>'u';</a:t>
            </a:r>
            <a:endParaRPr lang="pt-PT" sz="1050" dirty="0">
              <a:latin typeface="Monaco" panose="020B0509030404040204" pitchFamily="49" charset="0"/>
            </a:endParaRPr>
          </a:p>
          <a:p>
            <a:pPr fontAlgn="t"/>
            <a:r>
              <a:rPr lang="pt-PT" sz="1050" dirty="0" err="1">
                <a:latin typeface="Monaco" panose="020B0509030404040204" pitchFamily="49" charset="0"/>
              </a:rPr>
              <a:t>soup</a:t>
            </a:r>
            <a:r>
              <a:rPr lang="pt-PT" sz="1050" dirty="0">
                <a:latin typeface="Monaco" panose="020B0509030404040204" pitchFamily="49" charset="0"/>
              </a:rPr>
              <a:t>[0</a:t>
            </a:r>
            <a:r>
              <a:rPr lang="pt-PT" sz="1050" dirty="0" smtClean="0">
                <a:latin typeface="Monaco" panose="020B0509030404040204" pitchFamily="49" charset="0"/>
              </a:rPr>
              <a:t>][3] </a:t>
            </a:r>
            <a:r>
              <a:rPr lang="pt-PT" sz="1050" dirty="0">
                <a:latin typeface="Monaco" panose="020B0509030404040204" pitchFamily="49" charset="0"/>
              </a:rPr>
              <a:t>= </a:t>
            </a:r>
            <a:r>
              <a:rPr lang="pt-PT" sz="1050" dirty="0" smtClean="0">
                <a:latin typeface="Monaco" panose="020B0509030404040204" pitchFamily="49" charset="0"/>
              </a:rPr>
              <a:t>'l';</a:t>
            </a:r>
            <a:endParaRPr lang="pt-PT" sz="1050" dirty="0">
              <a:latin typeface="Monaco" panose="020B0509030404040204" pitchFamily="49" charset="0"/>
            </a:endParaRPr>
          </a:p>
          <a:p>
            <a:pPr fontAlgn="t"/>
            <a:r>
              <a:rPr lang="pt-PT" sz="1050" dirty="0" err="1" smtClean="0">
                <a:latin typeface="Monaco" panose="020B0509030404040204" pitchFamily="49" charset="0"/>
              </a:rPr>
              <a:t>soup</a:t>
            </a:r>
            <a:r>
              <a:rPr lang="pt-PT" sz="1050" dirty="0" smtClean="0">
                <a:latin typeface="Monaco" panose="020B0509030404040204" pitchFamily="49" charset="0"/>
              </a:rPr>
              <a:t>[1][0] </a:t>
            </a:r>
            <a:r>
              <a:rPr lang="pt-PT" sz="1050" dirty="0">
                <a:latin typeface="Monaco" panose="020B0509030404040204" pitchFamily="49" charset="0"/>
              </a:rPr>
              <a:t>= </a:t>
            </a:r>
            <a:r>
              <a:rPr lang="pt-PT" sz="1050" dirty="0" smtClean="0">
                <a:latin typeface="Monaco" panose="020B0509030404040204" pitchFamily="49" charset="0"/>
              </a:rPr>
              <a:t>'u';</a:t>
            </a:r>
            <a:endParaRPr lang="pt-PT" sz="1050" dirty="0">
              <a:latin typeface="Monaco" panose="020B0509030404040204" pitchFamily="49" charset="0"/>
            </a:endParaRPr>
          </a:p>
          <a:p>
            <a:pPr fontAlgn="t"/>
            <a:r>
              <a:rPr lang="pt-PT" sz="1050" dirty="0" smtClean="0">
                <a:latin typeface="Monaco" panose="020B0509030404040204" pitchFamily="49" charset="0"/>
              </a:rPr>
              <a:t>...</a:t>
            </a:r>
            <a:endParaRPr lang="pt-PT" sz="1050" dirty="0">
              <a:latin typeface="Monaco" panose="020B050903040404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0544" y="3018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xmlns="" id="{F5441577-B54B-4EAC-8B7A-7AA27AA3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86" y="3903735"/>
            <a:ext cx="8558373" cy="1692104"/>
          </a:xfrm>
        </p:spPr>
        <p:txBody>
          <a:bodyPr/>
          <a:lstStyle/>
          <a:p>
            <a:pPr algn="just">
              <a:defRPr/>
            </a:pPr>
            <a:r>
              <a:rPr lang="pt-PT" altLang="pt-PT" dirty="0"/>
              <a:t>Uma </a:t>
            </a:r>
            <a:r>
              <a:rPr lang="pt-PT" altLang="pt-PT" dirty="0" smtClean="0"/>
              <a:t>matriz </a:t>
            </a:r>
            <a:r>
              <a:rPr lang="pt-PT" altLang="pt-PT" dirty="0" smtClean="0">
                <a:latin typeface="Monaco" panose="020B0509030404040204" pitchFamily="49" charset="0"/>
              </a:rPr>
              <a:t>m</a:t>
            </a:r>
            <a:r>
              <a:rPr lang="pt-PT" altLang="pt-PT" dirty="0" smtClean="0"/>
              <a:t> de </a:t>
            </a:r>
            <a:r>
              <a:rPr lang="pt-PT" altLang="pt-PT" dirty="0"/>
              <a:t>2 x 4 elementos</a:t>
            </a:r>
            <a:r>
              <a:rPr lang="pt-PT" altLang="pt-PT" dirty="0" smtClean="0"/>
              <a:t>:</a:t>
            </a:r>
            <a:endParaRPr lang="pt-PT" altLang="pt-PT" sz="2800" dirty="0"/>
          </a:p>
          <a:p>
            <a:pPr lvl="1" algn="just">
              <a:defRPr/>
            </a:pPr>
            <a:r>
              <a:rPr lang="pt-PT" altLang="pt-PT" dirty="0"/>
              <a:t>tem os índices das linhas de 0 a 1; </a:t>
            </a:r>
          </a:p>
          <a:p>
            <a:pPr lvl="1" algn="just">
              <a:defRPr/>
            </a:pPr>
            <a:r>
              <a:rPr lang="pt-PT" altLang="pt-PT" dirty="0"/>
              <a:t>tem os índices das colunas de 0 a 3</a:t>
            </a:r>
            <a:r>
              <a:rPr lang="pt-PT" altLang="pt-PT" dirty="0" smtClean="0"/>
              <a:t>;</a:t>
            </a:r>
            <a:endParaRPr lang="pt-PT" altLang="pt-PT" dirty="0"/>
          </a:p>
          <a:p>
            <a:pPr lvl="1" algn="just">
              <a:defRPr/>
            </a:pPr>
            <a:r>
              <a:rPr lang="pt-PT" altLang="pt-PT" dirty="0"/>
              <a:t>os elementos são referenciados por: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5201" y="5688415"/>
            <a:ext cx="414021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400" dirty="0">
                <a:latin typeface="Monaco" panose="020B0509030404040204" pitchFamily="49" charset="0"/>
              </a:rPr>
              <a:t>m[0][0], m[0][1], m[0][2], m[0][3], </a:t>
            </a:r>
          </a:p>
          <a:p>
            <a:pPr fontAlgn="t"/>
            <a:r>
              <a:rPr lang="pt-PT" sz="1400" dirty="0">
                <a:latin typeface="Monaco" panose="020B0509030404040204" pitchFamily="49" charset="0"/>
              </a:rPr>
              <a:t>m[1][0], m[1][1], m[1][2], m[1][3]</a:t>
            </a:r>
          </a:p>
        </p:txBody>
      </p:sp>
    </p:spTree>
    <p:extLst>
      <p:ext uri="{BB962C8B-B14F-4D97-AF65-F5344CB8AC3E}">
        <p14:creationId xmlns:p14="http://schemas.microsoft.com/office/powerpoint/2010/main" val="287044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build="p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5" y="983811"/>
            <a:ext cx="8558371" cy="856081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O seguinte programa não funciona. O </a:t>
            </a:r>
            <a:r>
              <a:rPr lang="pt-PT" dirty="0" err="1" smtClean="0"/>
              <a:t>objectivo</a:t>
            </a:r>
            <a:r>
              <a:rPr lang="pt-PT" dirty="0" smtClean="0"/>
              <a:t> do programa é calcular a soma de cada linha da matriz scores de 3x3. Quais as linhas problemáticas?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71734" y="2234079"/>
            <a:ext cx="7523213" cy="4086247"/>
          </a:xfrm>
        </p:spPr>
        <p:txBody>
          <a:bodyPr/>
          <a:lstStyle/>
          <a:p>
            <a:pPr fontAlgn="t"/>
            <a:r>
              <a:rPr lang="pt-PT" sz="1200" dirty="0" smtClean="0"/>
              <a:t>#</a:t>
            </a:r>
            <a:r>
              <a:rPr lang="pt-PT" sz="1200" dirty="0" err="1" smtClean="0"/>
              <a:t>include</a:t>
            </a:r>
            <a:r>
              <a:rPr lang="pt-PT" sz="1200" dirty="0" smtClean="0"/>
              <a:t> &lt;</a:t>
            </a:r>
            <a:r>
              <a:rPr lang="pt-PT" sz="1200" dirty="0" err="1" smtClean="0"/>
              <a:t>studio.h</a:t>
            </a:r>
            <a:r>
              <a:rPr lang="pt-PT" sz="1200" dirty="0" smtClean="0"/>
              <a:t>&gt;</a:t>
            </a:r>
          </a:p>
          <a:p>
            <a:pPr fontAlgn="t"/>
            <a:endParaRPr lang="pt-PT" sz="1200" dirty="0"/>
          </a:p>
          <a:p>
            <a:pPr fontAlgn="t"/>
            <a:r>
              <a:rPr lang="pt-PT" sz="1200" dirty="0" err="1" smtClean="0"/>
              <a:t>int</a:t>
            </a:r>
            <a:r>
              <a:rPr lang="pt-PT" sz="1200" dirty="0" smtClean="0"/>
              <a:t> </a:t>
            </a:r>
            <a:r>
              <a:rPr lang="pt-PT" sz="1200" dirty="0" err="1" smtClean="0"/>
              <a:t>main</a:t>
            </a:r>
            <a:r>
              <a:rPr lang="pt-PT" sz="1200" dirty="0" smtClean="0"/>
              <a:t>()</a:t>
            </a:r>
          </a:p>
          <a:p>
            <a:pPr fontAlgn="t"/>
            <a:r>
              <a:rPr lang="pt-PT" sz="1200" dirty="0" smtClean="0"/>
              <a:t>{</a:t>
            </a:r>
          </a:p>
          <a:p>
            <a:pPr fontAlgn="t"/>
            <a:r>
              <a:rPr lang="pt-PT" sz="1200" dirty="0"/>
              <a:t>	</a:t>
            </a:r>
            <a:r>
              <a:rPr lang="pt-PT" sz="1200" dirty="0" err="1" smtClean="0"/>
              <a:t>int</a:t>
            </a:r>
            <a:r>
              <a:rPr lang="pt-PT" sz="1200" dirty="0" smtClean="0"/>
              <a:t> n = 3;</a:t>
            </a:r>
          </a:p>
          <a:p>
            <a:pPr fontAlgn="t"/>
            <a:r>
              <a:rPr lang="pt-PT" sz="1200" dirty="0" smtClean="0"/>
              <a:t>	</a:t>
            </a:r>
            <a:r>
              <a:rPr lang="pt-PT" sz="1200" dirty="0" err="1" smtClean="0"/>
              <a:t>int</a:t>
            </a:r>
            <a:r>
              <a:rPr lang="pt-PT" sz="1200" dirty="0" smtClean="0"/>
              <a:t> scores[3][] </a:t>
            </a:r>
            <a:r>
              <a:rPr lang="pt-PT" sz="1200" dirty="0"/>
              <a:t>= </a:t>
            </a:r>
            <a:r>
              <a:rPr lang="pt-PT" sz="1200" dirty="0" smtClean="0"/>
              <a:t>{{'1', '2', '3'}, {'4', '5', '6'},{'7', '8', '9'}};</a:t>
            </a:r>
          </a:p>
          <a:p>
            <a:pPr fontAlgn="t"/>
            <a:r>
              <a:rPr lang="pt-PT" sz="1200" dirty="0" smtClean="0"/>
              <a:t>	</a:t>
            </a:r>
            <a:r>
              <a:rPr lang="pt-PT" sz="1200" dirty="0" err="1" smtClean="0"/>
              <a:t>int</a:t>
            </a:r>
            <a:r>
              <a:rPr lang="pt-PT" sz="1200" dirty="0" smtClean="0"/>
              <a:t> </a:t>
            </a:r>
            <a:r>
              <a:rPr lang="pt-PT" sz="1200" dirty="0" err="1" smtClean="0"/>
              <a:t>acc</a:t>
            </a:r>
            <a:r>
              <a:rPr lang="pt-PT" sz="1200" dirty="0" smtClean="0"/>
              <a:t>[n]; // gravar a soma de cada linha da matriz</a:t>
            </a:r>
          </a:p>
          <a:p>
            <a:pPr fontAlgn="t"/>
            <a:r>
              <a:rPr lang="pt-PT" sz="1200" dirty="0"/>
              <a:t>	</a:t>
            </a:r>
            <a:r>
              <a:rPr lang="pt-PT" sz="1200" dirty="0" smtClean="0"/>
              <a:t>for (</a:t>
            </a:r>
            <a:r>
              <a:rPr lang="pt-PT" sz="1200" dirty="0" err="1" smtClean="0"/>
              <a:t>int</a:t>
            </a:r>
            <a:r>
              <a:rPr lang="pt-PT" sz="1200" dirty="0" smtClean="0"/>
              <a:t> i = 0; i &lt; 3; i++) {</a:t>
            </a:r>
          </a:p>
          <a:p>
            <a:pPr fontAlgn="t"/>
            <a:r>
              <a:rPr lang="pt-PT" sz="1200" dirty="0"/>
              <a:t>	</a:t>
            </a:r>
            <a:r>
              <a:rPr lang="pt-PT" sz="1200" dirty="0" smtClean="0"/>
              <a:t>	for (</a:t>
            </a:r>
            <a:r>
              <a:rPr lang="pt-PT" sz="1200" dirty="0" err="1" smtClean="0"/>
              <a:t>int</a:t>
            </a:r>
            <a:r>
              <a:rPr lang="pt-PT" sz="1200" dirty="0" smtClean="0"/>
              <a:t> j = 0; j &lt;= 3; j++) {</a:t>
            </a:r>
          </a:p>
          <a:p>
            <a:pPr fontAlgn="t"/>
            <a:r>
              <a:rPr lang="pt-PT" sz="1200" dirty="0"/>
              <a:t>	</a:t>
            </a:r>
            <a:r>
              <a:rPr lang="pt-PT" sz="1200" dirty="0" smtClean="0"/>
              <a:t>		</a:t>
            </a:r>
            <a:r>
              <a:rPr lang="pt-PT" sz="1200" dirty="0" err="1" smtClean="0"/>
              <a:t>acc</a:t>
            </a:r>
            <a:r>
              <a:rPr lang="pt-PT" sz="1200" dirty="0" smtClean="0"/>
              <a:t>[i] += scores[j][</a:t>
            </a:r>
            <a:r>
              <a:rPr lang="pt-PT" sz="1200" dirty="0"/>
              <a:t>i</a:t>
            </a:r>
            <a:r>
              <a:rPr lang="pt-PT" sz="1200" dirty="0" smtClean="0"/>
              <a:t>];</a:t>
            </a:r>
            <a:endParaRPr lang="pt-PT" sz="1200" dirty="0"/>
          </a:p>
          <a:p>
            <a:pPr fontAlgn="t"/>
            <a:r>
              <a:rPr lang="pt-PT" sz="1200" dirty="0" smtClean="0"/>
              <a:t>		}</a:t>
            </a:r>
            <a:endParaRPr lang="pt-PT" sz="1200" dirty="0"/>
          </a:p>
          <a:p>
            <a:pPr fontAlgn="t"/>
            <a:r>
              <a:rPr lang="pt-PT" sz="1200" dirty="0" smtClean="0"/>
              <a:t>	}</a:t>
            </a:r>
          </a:p>
          <a:p>
            <a:pPr fontAlgn="t"/>
            <a:r>
              <a:rPr lang="pt-PT" sz="1200" dirty="0"/>
              <a:t>	</a:t>
            </a:r>
            <a:r>
              <a:rPr lang="pt-PT" sz="1200" dirty="0" err="1" smtClean="0"/>
              <a:t>return</a:t>
            </a:r>
            <a:r>
              <a:rPr lang="pt-PT" sz="1200" dirty="0" smtClean="0"/>
              <a:t> 0;</a:t>
            </a:r>
          </a:p>
          <a:p>
            <a:pPr fontAlgn="t"/>
            <a:r>
              <a:rPr lang="pt-PT" sz="1200" dirty="0" smtClean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0" y="104558"/>
            <a:ext cx="620388" cy="620388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01120" y="2232542"/>
            <a:ext cx="370614" cy="4086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mtClean="0">
                <a:solidFill>
                  <a:schemeClr val="tx1"/>
                </a:solidFill>
                <a:latin typeface="Monaco" panose="020B0509030404040204" pitchFamily="49" charset="0"/>
                <a:ea typeface="+mn-ea"/>
                <a:cs typeface="Courier New" panose="02070309020205020404" pitchFamily="49" charset="0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pt-PT" sz="1200" dirty="0" smtClean="0"/>
              <a:t>1</a:t>
            </a:r>
          </a:p>
          <a:p>
            <a:pPr fontAlgn="t"/>
            <a:r>
              <a:rPr lang="pt-PT" sz="1200" dirty="0" smtClean="0"/>
              <a:t>2</a:t>
            </a:r>
          </a:p>
          <a:p>
            <a:pPr fontAlgn="t"/>
            <a:r>
              <a:rPr lang="pt-PT" sz="1200" dirty="0" smtClean="0"/>
              <a:t>3</a:t>
            </a:r>
          </a:p>
          <a:p>
            <a:pPr fontAlgn="t"/>
            <a:r>
              <a:rPr lang="pt-PT" sz="1200" dirty="0" smtClean="0"/>
              <a:t>4</a:t>
            </a:r>
          </a:p>
          <a:p>
            <a:pPr fontAlgn="t"/>
            <a:r>
              <a:rPr lang="pt-PT" sz="1200" dirty="0" smtClean="0"/>
              <a:t>5</a:t>
            </a:r>
          </a:p>
          <a:p>
            <a:pPr fontAlgn="t"/>
            <a:r>
              <a:rPr lang="pt-PT" sz="1200" dirty="0" smtClean="0"/>
              <a:t>6</a:t>
            </a:r>
          </a:p>
          <a:p>
            <a:pPr fontAlgn="t"/>
            <a:r>
              <a:rPr lang="pt-PT" sz="1200" dirty="0" smtClean="0"/>
              <a:t>7</a:t>
            </a:r>
          </a:p>
          <a:p>
            <a:pPr fontAlgn="t"/>
            <a:r>
              <a:rPr lang="pt-PT" sz="1200" dirty="0" smtClean="0"/>
              <a:t>8</a:t>
            </a:r>
          </a:p>
          <a:p>
            <a:pPr fontAlgn="t"/>
            <a:r>
              <a:rPr lang="pt-PT" sz="1200" dirty="0" smtClean="0"/>
              <a:t>9</a:t>
            </a:r>
          </a:p>
          <a:p>
            <a:pPr fontAlgn="t"/>
            <a:r>
              <a:rPr lang="pt-PT" sz="1200" dirty="0" smtClean="0"/>
              <a:t>10</a:t>
            </a:r>
          </a:p>
          <a:p>
            <a:pPr fontAlgn="t"/>
            <a:r>
              <a:rPr lang="pt-PT" sz="1200" dirty="0" smtClean="0"/>
              <a:t>11</a:t>
            </a:r>
          </a:p>
          <a:p>
            <a:pPr fontAlgn="t"/>
            <a:r>
              <a:rPr lang="pt-PT" sz="1200" dirty="0" smtClean="0"/>
              <a:t>12</a:t>
            </a:r>
          </a:p>
          <a:p>
            <a:pPr fontAlgn="t"/>
            <a:r>
              <a:rPr lang="pt-PT" sz="1200" dirty="0" smtClean="0"/>
              <a:t>13</a:t>
            </a:r>
          </a:p>
          <a:p>
            <a:pPr fontAlgn="t"/>
            <a:r>
              <a:rPr lang="pt-PT" sz="1200" dirty="0" smtClean="0"/>
              <a:t>14</a:t>
            </a:r>
            <a:endParaRPr lang="pt-PT" sz="12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85553" y="1544955"/>
            <a:ext cx="5042263" cy="688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smtClean="0"/>
              <a:t>responda com o numero das linhas separadas por espaço ou vírgula:</a:t>
            </a:r>
          </a:p>
          <a:p>
            <a:pPr marL="0" indent="0">
              <a:buNone/>
            </a:pPr>
            <a:r>
              <a:rPr lang="pt-PT" dirty="0" smtClean="0"/>
              <a:t>Exemplo: 4, 11, 12</a:t>
            </a:r>
          </a:p>
        </p:txBody>
      </p:sp>
    </p:spTree>
    <p:extLst>
      <p:ext uri="{BB962C8B-B14F-4D97-AF65-F5344CB8AC3E}">
        <p14:creationId xmlns:p14="http://schemas.microsoft.com/office/powerpoint/2010/main" val="7908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5" y="983811"/>
            <a:ext cx="8558371" cy="856081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O seguinte programa não funciona. O </a:t>
            </a:r>
            <a:r>
              <a:rPr lang="pt-PT" dirty="0" err="1" smtClean="0"/>
              <a:t>objectivo</a:t>
            </a:r>
            <a:r>
              <a:rPr lang="pt-PT" dirty="0" smtClean="0"/>
              <a:t> do programa é calcular a soma de cada linha da matriz scores de 3x3. Quais as linhas problemáticas?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71734" y="2234079"/>
            <a:ext cx="7523213" cy="4086247"/>
          </a:xfrm>
        </p:spPr>
        <p:txBody>
          <a:bodyPr/>
          <a:lstStyle/>
          <a:p>
            <a:pPr fontAlgn="t"/>
            <a:r>
              <a:rPr lang="pt-PT" sz="1200" dirty="0" smtClean="0"/>
              <a:t>#</a:t>
            </a:r>
            <a:r>
              <a:rPr lang="pt-PT" sz="1200" dirty="0" err="1" smtClean="0"/>
              <a:t>include</a:t>
            </a:r>
            <a:r>
              <a:rPr lang="pt-PT" sz="1200" dirty="0" smtClean="0"/>
              <a:t> &lt;</a:t>
            </a:r>
            <a:r>
              <a:rPr lang="pt-PT" sz="1200" dirty="0" err="1" smtClean="0"/>
              <a:t>studio.h</a:t>
            </a:r>
            <a:r>
              <a:rPr lang="pt-PT" sz="1200" dirty="0" smtClean="0"/>
              <a:t>&gt;</a:t>
            </a:r>
          </a:p>
          <a:p>
            <a:pPr fontAlgn="t"/>
            <a:endParaRPr lang="pt-PT" sz="1200" dirty="0"/>
          </a:p>
          <a:p>
            <a:pPr fontAlgn="t"/>
            <a:r>
              <a:rPr lang="pt-PT" sz="1200" dirty="0" err="1" smtClean="0"/>
              <a:t>int</a:t>
            </a:r>
            <a:r>
              <a:rPr lang="pt-PT" sz="1200" dirty="0" smtClean="0"/>
              <a:t> </a:t>
            </a:r>
            <a:r>
              <a:rPr lang="pt-PT" sz="1200" dirty="0" err="1" smtClean="0"/>
              <a:t>main</a:t>
            </a:r>
            <a:r>
              <a:rPr lang="pt-PT" sz="1200" dirty="0" smtClean="0"/>
              <a:t>()</a:t>
            </a:r>
          </a:p>
          <a:p>
            <a:pPr fontAlgn="t"/>
            <a:r>
              <a:rPr lang="pt-PT" sz="1200" dirty="0" smtClean="0"/>
              <a:t>{</a:t>
            </a:r>
          </a:p>
          <a:p>
            <a:pPr fontAlgn="t"/>
            <a:r>
              <a:rPr lang="pt-PT" sz="1200" dirty="0"/>
              <a:t>	</a:t>
            </a:r>
            <a:r>
              <a:rPr lang="pt-PT" sz="1200" dirty="0" err="1" smtClean="0"/>
              <a:t>int</a:t>
            </a:r>
            <a:r>
              <a:rPr lang="pt-PT" sz="1200" dirty="0" smtClean="0"/>
              <a:t> n = </a:t>
            </a:r>
            <a:r>
              <a:rPr lang="pt-PT" sz="1200" dirty="0" smtClean="0"/>
              <a:t>3, i, j;</a:t>
            </a:r>
            <a:endParaRPr lang="pt-PT" sz="1200" dirty="0" smtClean="0"/>
          </a:p>
          <a:p>
            <a:pPr fontAlgn="t"/>
            <a:r>
              <a:rPr lang="pt-PT" sz="1200" dirty="0" smtClean="0"/>
              <a:t>	</a:t>
            </a:r>
            <a:r>
              <a:rPr lang="pt-PT" sz="1200" dirty="0" err="1" smtClean="0"/>
              <a:t>int</a:t>
            </a:r>
            <a:r>
              <a:rPr lang="pt-PT" sz="1200" dirty="0" smtClean="0"/>
              <a:t> scores[3][] </a:t>
            </a:r>
            <a:r>
              <a:rPr lang="pt-PT" sz="1200" dirty="0"/>
              <a:t>= </a:t>
            </a:r>
            <a:r>
              <a:rPr lang="pt-PT" sz="1200" dirty="0" smtClean="0"/>
              <a:t>{{'1', '2', '3'}, {'4', '5', '6'},{'7', '8', '9'}};</a:t>
            </a:r>
          </a:p>
          <a:p>
            <a:pPr fontAlgn="t"/>
            <a:r>
              <a:rPr lang="pt-PT" sz="1200" dirty="0" smtClean="0"/>
              <a:t>	</a:t>
            </a:r>
            <a:r>
              <a:rPr lang="pt-PT" sz="1200" dirty="0" err="1" smtClean="0"/>
              <a:t>int</a:t>
            </a:r>
            <a:r>
              <a:rPr lang="pt-PT" sz="1200" dirty="0" smtClean="0"/>
              <a:t> </a:t>
            </a:r>
            <a:r>
              <a:rPr lang="pt-PT" sz="1200" dirty="0" err="1" smtClean="0"/>
              <a:t>acc</a:t>
            </a:r>
            <a:r>
              <a:rPr lang="pt-PT" sz="1200" dirty="0" smtClean="0"/>
              <a:t>[n]; </a:t>
            </a:r>
            <a:r>
              <a:rPr lang="pt-PT" sz="1200" dirty="0" smtClean="0"/>
              <a:t>/* </a:t>
            </a:r>
            <a:r>
              <a:rPr lang="pt-PT" sz="1200" dirty="0" smtClean="0"/>
              <a:t>gravar a soma de cada linha da </a:t>
            </a:r>
            <a:r>
              <a:rPr lang="pt-PT" sz="1200" dirty="0" smtClean="0"/>
              <a:t>matriz */</a:t>
            </a:r>
            <a:endParaRPr lang="pt-PT" sz="1200" dirty="0" smtClean="0"/>
          </a:p>
          <a:p>
            <a:pPr fontAlgn="t"/>
            <a:r>
              <a:rPr lang="pt-PT" sz="1200" dirty="0"/>
              <a:t>	</a:t>
            </a:r>
            <a:r>
              <a:rPr lang="pt-PT" sz="1200" dirty="0" smtClean="0"/>
              <a:t>for </a:t>
            </a:r>
            <a:r>
              <a:rPr lang="pt-PT" sz="1200" dirty="0" smtClean="0"/>
              <a:t>(i </a:t>
            </a:r>
            <a:r>
              <a:rPr lang="pt-PT" sz="1200" dirty="0" smtClean="0"/>
              <a:t>= 0; i &lt; 3; i++) {</a:t>
            </a:r>
          </a:p>
          <a:p>
            <a:pPr fontAlgn="t"/>
            <a:r>
              <a:rPr lang="pt-PT" sz="1200" dirty="0"/>
              <a:t>	</a:t>
            </a:r>
            <a:r>
              <a:rPr lang="pt-PT" sz="1200" dirty="0" smtClean="0"/>
              <a:t>	for </a:t>
            </a:r>
            <a:r>
              <a:rPr lang="pt-PT" sz="1200" dirty="0" smtClean="0"/>
              <a:t>(j </a:t>
            </a:r>
            <a:r>
              <a:rPr lang="pt-PT" sz="1200" dirty="0" smtClean="0"/>
              <a:t>= 0; j &lt;= 3; j++) {</a:t>
            </a:r>
          </a:p>
          <a:p>
            <a:pPr fontAlgn="t"/>
            <a:r>
              <a:rPr lang="pt-PT" sz="1200" dirty="0"/>
              <a:t>	</a:t>
            </a:r>
            <a:r>
              <a:rPr lang="pt-PT" sz="1200" dirty="0" smtClean="0"/>
              <a:t>		</a:t>
            </a:r>
            <a:r>
              <a:rPr lang="pt-PT" sz="1200" dirty="0" err="1" smtClean="0"/>
              <a:t>acc</a:t>
            </a:r>
            <a:r>
              <a:rPr lang="pt-PT" sz="1200" dirty="0" smtClean="0"/>
              <a:t>[i] += scores[j][</a:t>
            </a:r>
            <a:r>
              <a:rPr lang="pt-PT" sz="1200" dirty="0"/>
              <a:t>i</a:t>
            </a:r>
            <a:r>
              <a:rPr lang="pt-PT" sz="1200" dirty="0" smtClean="0"/>
              <a:t>];</a:t>
            </a:r>
            <a:endParaRPr lang="pt-PT" sz="1200" dirty="0"/>
          </a:p>
          <a:p>
            <a:pPr fontAlgn="t"/>
            <a:r>
              <a:rPr lang="pt-PT" sz="1200" dirty="0" smtClean="0"/>
              <a:t>		}</a:t>
            </a:r>
            <a:endParaRPr lang="pt-PT" sz="1200" dirty="0"/>
          </a:p>
          <a:p>
            <a:pPr fontAlgn="t"/>
            <a:r>
              <a:rPr lang="pt-PT" sz="1200" dirty="0" smtClean="0"/>
              <a:t>	}</a:t>
            </a:r>
          </a:p>
          <a:p>
            <a:pPr fontAlgn="t"/>
            <a:r>
              <a:rPr lang="pt-PT" sz="1200" dirty="0"/>
              <a:t>	</a:t>
            </a:r>
            <a:r>
              <a:rPr lang="pt-PT" sz="1200" dirty="0" err="1" smtClean="0"/>
              <a:t>return</a:t>
            </a:r>
            <a:r>
              <a:rPr lang="pt-PT" sz="1200" dirty="0" smtClean="0"/>
              <a:t> 0;</a:t>
            </a:r>
          </a:p>
          <a:p>
            <a:pPr fontAlgn="t"/>
            <a:r>
              <a:rPr lang="pt-PT" sz="1200" dirty="0" smtClean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0" y="104558"/>
            <a:ext cx="620388" cy="620388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01120" y="2232542"/>
            <a:ext cx="370614" cy="4086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mtClean="0">
                <a:solidFill>
                  <a:schemeClr val="tx1"/>
                </a:solidFill>
                <a:latin typeface="Monaco" panose="020B0509030404040204" pitchFamily="49" charset="0"/>
                <a:ea typeface="+mn-ea"/>
                <a:cs typeface="Courier New" panose="02070309020205020404" pitchFamily="49" charset="0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pt-PT" sz="1200" dirty="0" smtClean="0"/>
              <a:t>1</a:t>
            </a:r>
          </a:p>
          <a:p>
            <a:pPr fontAlgn="t"/>
            <a:r>
              <a:rPr lang="pt-PT" sz="1200" dirty="0" smtClean="0"/>
              <a:t>2</a:t>
            </a:r>
          </a:p>
          <a:p>
            <a:pPr fontAlgn="t"/>
            <a:r>
              <a:rPr lang="pt-PT" sz="1200" dirty="0" smtClean="0"/>
              <a:t>3</a:t>
            </a:r>
          </a:p>
          <a:p>
            <a:pPr fontAlgn="t"/>
            <a:r>
              <a:rPr lang="pt-PT" sz="1200" dirty="0" smtClean="0"/>
              <a:t>4</a:t>
            </a:r>
          </a:p>
          <a:p>
            <a:pPr fontAlgn="t"/>
            <a:r>
              <a:rPr lang="pt-PT" sz="1200" dirty="0" smtClean="0"/>
              <a:t>5</a:t>
            </a:r>
          </a:p>
          <a:p>
            <a:pPr fontAlgn="t"/>
            <a:r>
              <a:rPr lang="pt-PT" sz="1200" dirty="0" smtClean="0"/>
              <a:t>6</a:t>
            </a:r>
          </a:p>
          <a:p>
            <a:pPr fontAlgn="t"/>
            <a:r>
              <a:rPr lang="pt-PT" sz="1200" dirty="0" smtClean="0"/>
              <a:t>7</a:t>
            </a:r>
          </a:p>
          <a:p>
            <a:pPr fontAlgn="t"/>
            <a:r>
              <a:rPr lang="pt-PT" sz="1200" dirty="0" smtClean="0"/>
              <a:t>8</a:t>
            </a:r>
          </a:p>
          <a:p>
            <a:pPr fontAlgn="t"/>
            <a:r>
              <a:rPr lang="pt-PT" sz="1200" dirty="0" smtClean="0"/>
              <a:t>9</a:t>
            </a:r>
          </a:p>
          <a:p>
            <a:pPr fontAlgn="t"/>
            <a:r>
              <a:rPr lang="pt-PT" sz="1200" dirty="0" smtClean="0"/>
              <a:t>10</a:t>
            </a:r>
          </a:p>
          <a:p>
            <a:pPr fontAlgn="t"/>
            <a:r>
              <a:rPr lang="pt-PT" sz="1200" dirty="0" smtClean="0"/>
              <a:t>11</a:t>
            </a:r>
          </a:p>
          <a:p>
            <a:pPr fontAlgn="t"/>
            <a:r>
              <a:rPr lang="pt-PT" sz="1200" dirty="0" smtClean="0"/>
              <a:t>12</a:t>
            </a:r>
          </a:p>
          <a:p>
            <a:pPr fontAlgn="t"/>
            <a:r>
              <a:rPr lang="pt-PT" sz="1200" dirty="0" smtClean="0"/>
              <a:t>13</a:t>
            </a:r>
          </a:p>
          <a:p>
            <a:pPr fontAlgn="t"/>
            <a:r>
              <a:rPr lang="pt-PT" sz="1200" dirty="0" smtClean="0"/>
              <a:t>14</a:t>
            </a:r>
            <a:endParaRPr lang="pt-PT" sz="1200" dirty="0"/>
          </a:p>
        </p:txBody>
      </p:sp>
      <p:sp>
        <p:nvSpPr>
          <p:cNvPr id="9" name="Oval 8"/>
          <p:cNvSpPr/>
          <p:nvPr/>
        </p:nvSpPr>
        <p:spPr>
          <a:xfrm>
            <a:off x="1658820" y="2232542"/>
            <a:ext cx="939647" cy="269825"/>
          </a:xfrm>
          <a:prstGeom prst="ellipse">
            <a:avLst/>
          </a:prstGeom>
          <a:solidFill>
            <a:srgbClr val="FF00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68135" y="3659944"/>
            <a:ext cx="322217" cy="269825"/>
          </a:xfrm>
          <a:prstGeom prst="ellipse">
            <a:avLst/>
          </a:prstGeom>
          <a:solidFill>
            <a:srgbClr val="FF00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80752" y="3968524"/>
            <a:ext cx="322217" cy="269825"/>
          </a:xfrm>
          <a:prstGeom prst="ellipse">
            <a:avLst/>
          </a:prstGeom>
          <a:solidFill>
            <a:srgbClr val="FF00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76871" y="4585252"/>
            <a:ext cx="595362" cy="258343"/>
          </a:xfrm>
          <a:prstGeom prst="ellipse">
            <a:avLst/>
          </a:prstGeom>
          <a:solidFill>
            <a:srgbClr val="FF00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71701" y="4843595"/>
            <a:ext cx="592183" cy="269825"/>
          </a:xfrm>
          <a:prstGeom prst="ellipse">
            <a:avLst/>
          </a:prstGeom>
          <a:solidFill>
            <a:srgbClr val="FF00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85553" y="1544955"/>
            <a:ext cx="5042263" cy="688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smtClean="0"/>
              <a:t>responda com o numero das linhas separadas por espaço ou vírgula:</a:t>
            </a:r>
          </a:p>
          <a:p>
            <a:pPr marL="0" indent="0">
              <a:buNone/>
            </a:pPr>
            <a:r>
              <a:rPr lang="pt-PT" dirty="0" smtClean="0"/>
              <a:t>Exemplo: 4, 11, 12</a:t>
            </a:r>
          </a:p>
        </p:txBody>
      </p:sp>
    </p:spTree>
    <p:extLst>
      <p:ext uri="{BB962C8B-B14F-4D97-AF65-F5344CB8AC3E}">
        <p14:creationId xmlns:p14="http://schemas.microsoft.com/office/powerpoint/2010/main" val="41503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ção de Conteúdo 2">
            <a:extLst>
              <a:ext uri="{FF2B5EF4-FFF2-40B4-BE49-F238E27FC236}">
                <a16:creationId xmlns="" xmlns:a16="http://schemas.microsoft.com/office/drawing/2014/main" id="{CE887E0B-EEA2-4AF1-A179-587F8DEC1698}"/>
              </a:ext>
            </a:extLst>
          </p:cNvPr>
          <p:cNvSpPr txBox="1">
            <a:spLocks/>
          </p:cNvSpPr>
          <p:nvPr/>
        </p:nvSpPr>
        <p:spPr>
          <a:xfrm>
            <a:off x="220544" y="1158778"/>
            <a:ext cx="8646055" cy="1264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PT" altLang="pt-PT" dirty="0" smtClean="0"/>
              <a:t>As matrizes podem ser passadas como argumentos para as funções</a:t>
            </a:r>
          </a:p>
          <a:p>
            <a:pPr algn="just">
              <a:defRPr/>
            </a:pPr>
            <a:r>
              <a:rPr lang="pt-PT" altLang="pt-PT" dirty="0" smtClean="0"/>
              <a:t>É obrigatório declarar o número de colunas.</a:t>
            </a:r>
          </a:p>
          <a:p>
            <a:pPr algn="just">
              <a:defRPr/>
            </a:pPr>
            <a:r>
              <a:rPr lang="pt-PT" altLang="pt-PT" dirty="0" smtClean="0"/>
              <a:t>O número de linhas podemos omitir.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F40862-67A9-4DBD-BB9A-80878EC5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smtClean="0"/>
              <a:t>passagem de matrizes como parâmetros de funções</a:t>
            </a:r>
            <a:endParaRPr lang="pt-PT" sz="2800" dirty="0"/>
          </a:p>
        </p:txBody>
      </p:sp>
      <p:sp>
        <p:nvSpPr>
          <p:cNvPr id="18436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87B68C-A3C0-46CB-A302-3BF4D3368572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pt-PT" altLang="pt-PT" sz="100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846759" y="2900625"/>
            <a:ext cx="314918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050" dirty="0" smtClean="0">
                <a:latin typeface="Monaco" panose="020B0509030404040204" pitchFamily="49" charset="0"/>
              </a:rPr>
              <a:t>#define DIM 5</a:t>
            </a:r>
          </a:p>
          <a:p>
            <a:pPr fontAlgn="t"/>
            <a:endParaRPr lang="pt-PT" sz="1050" dirty="0" smtClean="0">
              <a:latin typeface="Monaco" panose="020B0509030404040204" pitchFamily="49" charset="0"/>
            </a:endParaRPr>
          </a:p>
          <a:p>
            <a:pPr fontAlgn="t"/>
            <a:r>
              <a:rPr lang="pt-PT" sz="1050" dirty="0" err="1" smtClean="0">
                <a:latin typeface="Monaco" panose="020B0509030404040204" pitchFamily="49" charset="0"/>
              </a:rPr>
              <a:t>void</a:t>
            </a:r>
            <a:r>
              <a:rPr lang="pt-PT" sz="1050" dirty="0" smtClean="0">
                <a:latin typeface="Monaco" panose="020B0509030404040204" pitchFamily="49" charset="0"/>
              </a:rPr>
              <a:t> </a:t>
            </a:r>
            <a:r>
              <a:rPr lang="pt-PT" sz="1050" dirty="0" err="1" smtClean="0">
                <a:latin typeface="Monaco" panose="020B0509030404040204" pitchFamily="49" charset="0"/>
              </a:rPr>
              <a:t>inic</a:t>
            </a:r>
            <a:r>
              <a:rPr lang="pt-PT" sz="1050" dirty="0" smtClean="0">
                <a:latin typeface="Monaco" panose="020B0509030404040204" pitchFamily="49" charset="0"/>
              </a:rPr>
              <a:t>(</a:t>
            </a:r>
            <a:r>
              <a:rPr lang="pt-PT" sz="1050" dirty="0" err="1" smtClean="0">
                <a:latin typeface="Monaco" panose="020B0509030404040204" pitchFamily="49" charset="0"/>
              </a:rPr>
              <a:t>char</a:t>
            </a:r>
            <a:r>
              <a:rPr lang="pt-PT" sz="1050" dirty="0" smtClean="0">
                <a:latin typeface="Monaco" panose="020B0509030404040204" pitchFamily="49" charset="0"/>
              </a:rPr>
              <a:t> s[][DIM])</a:t>
            </a:r>
          </a:p>
          <a:p>
            <a:pPr fontAlgn="t"/>
            <a:r>
              <a:rPr lang="pt-PT" sz="1050" dirty="0" smtClean="0">
                <a:latin typeface="Monaco" panose="020B0509030404040204" pitchFamily="49" charset="0"/>
              </a:rPr>
              <a:t>{</a:t>
            </a: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</a:t>
            </a:r>
            <a:r>
              <a:rPr lang="pt-PT" sz="1050" dirty="0" smtClean="0">
                <a:latin typeface="Monaco" panose="020B0509030404040204" pitchFamily="49" charset="0"/>
              </a:rPr>
              <a:t>s[0</a:t>
            </a:r>
            <a:r>
              <a:rPr lang="pt-PT" sz="1050" dirty="0">
                <a:latin typeface="Monaco" panose="020B0509030404040204" pitchFamily="49" charset="0"/>
              </a:rPr>
              <a:t>][0] = 'e';</a:t>
            </a:r>
          </a:p>
          <a:p>
            <a:pPr fontAlgn="t"/>
            <a:r>
              <a:rPr lang="pt-PT" sz="1050" dirty="0" smtClean="0">
                <a:latin typeface="Monaco" panose="020B0509030404040204" pitchFamily="49" charset="0"/>
              </a:rPr>
              <a:t>	s[0</a:t>
            </a:r>
            <a:r>
              <a:rPr lang="pt-PT" sz="1050" dirty="0">
                <a:latin typeface="Monaco" panose="020B0509030404040204" pitchFamily="49" charset="0"/>
              </a:rPr>
              <a:t>][1] = 'e';</a:t>
            </a:r>
          </a:p>
          <a:p>
            <a:pPr fontAlgn="t"/>
            <a:r>
              <a:rPr lang="pt-PT" sz="1050" dirty="0" smtClean="0">
                <a:latin typeface="Monaco" panose="020B0509030404040204" pitchFamily="49" charset="0"/>
              </a:rPr>
              <a:t>	s[0</a:t>
            </a:r>
            <a:r>
              <a:rPr lang="pt-PT" sz="1050" dirty="0">
                <a:latin typeface="Monaco" panose="020B0509030404040204" pitchFamily="49" charset="0"/>
              </a:rPr>
              <a:t>][2] = 'u';</a:t>
            </a:r>
          </a:p>
          <a:p>
            <a:pPr fontAlgn="t"/>
            <a:r>
              <a:rPr lang="pt-PT" sz="1050" dirty="0" smtClean="0">
                <a:latin typeface="Monaco" panose="020B0509030404040204" pitchFamily="49" charset="0"/>
              </a:rPr>
              <a:t>	s[0</a:t>
            </a:r>
            <a:r>
              <a:rPr lang="pt-PT" sz="1050" dirty="0">
                <a:latin typeface="Monaco" panose="020B0509030404040204" pitchFamily="49" charset="0"/>
              </a:rPr>
              <a:t>][3] = 'l';</a:t>
            </a:r>
          </a:p>
          <a:p>
            <a:pPr fontAlgn="t"/>
            <a:r>
              <a:rPr lang="pt-PT" sz="1050" dirty="0" smtClean="0">
                <a:latin typeface="Monaco" panose="020B0509030404040204" pitchFamily="49" charset="0"/>
              </a:rPr>
              <a:t>	s[1</a:t>
            </a:r>
            <a:r>
              <a:rPr lang="pt-PT" sz="1050" dirty="0">
                <a:latin typeface="Monaco" panose="020B0509030404040204" pitchFamily="49" charset="0"/>
              </a:rPr>
              <a:t>][0] = 'u</a:t>
            </a:r>
            <a:r>
              <a:rPr lang="pt-PT" sz="1050" dirty="0" smtClean="0">
                <a:latin typeface="Monaco" panose="020B0509030404040204" pitchFamily="49" charset="0"/>
              </a:rPr>
              <a:t>';</a:t>
            </a: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</a:t>
            </a:r>
            <a:r>
              <a:rPr lang="pt-PT" sz="1050" dirty="0" smtClean="0">
                <a:latin typeface="Monaco" panose="020B0509030404040204" pitchFamily="49" charset="0"/>
              </a:rPr>
              <a:t>...</a:t>
            </a:r>
          </a:p>
          <a:p>
            <a:pPr fontAlgn="t"/>
            <a:r>
              <a:rPr lang="pt-PT" sz="1050" dirty="0" smtClean="0">
                <a:latin typeface="Monaco" panose="020B0509030404040204" pitchFamily="49" charset="0"/>
              </a:rPr>
              <a:t>}</a:t>
            </a:r>
          </a:p>
          <a:p>
            <a:pPr fontAlgn="t"/>
            <a:endParaRPr lang="pt-PT" sz="1050" dirty="0">
              <a:latin typeface="Monaco" panose="020B0509030404040204" pitchFamily="49" charset="0"/>
            </a:endParaRPr>
          </a:p>
          <a:p>
            <a:pPr fontAlgn="t"/>
            <a:r>
              <a:rPr lang="pt-PT" sz="1050" dirty="0" err="1" smtClean="0">
                <a:latin typeface="Monaco" panose="020B0509030404040204" pitchFamily="49" charset="0"/>
              </a:rPr>
              <a:t>int</a:t>
            </a:r>
            <a:r>
              <a:rPr lang="pt-PT" sz="1050" dirty="0" smtClean="0">
                <a:latin typeface="Monaco" panose="020B0509030404040204" pitchFamily="49" charset="0"/>
              </a:rPr>
              <a:t> </a:t>
            </a:r>
            <a:r>
              <a:rPr lang="pt-PT" sz="1050" dirty="0" err="1" smtClean="0">
                <a:latin typeface="Monaco" panose="020B0509030404040204" pitchFamily="49" charset="0"/>
              </a:rPr>
              <a:t>main</a:t>
            </a:r>
            <a:r>
              <a:rPr lang="pt-PT" sz="1050" dirty="0" smtClean="0">
                <a:latin typeface="Monaco" panose="020B0509030404040204" pitchFamily="49" charset="0"/>
              </a:rPr>
              <a:t>(</a:t>
            </a:r>
            <a:r>
              <a:rPr lang="pt-PT" sz="1050" dirty="0" err="1" smtClean="0">
                <a:latin typeface="Monaco" panose="020B0509030404040204" pitchFamily="49" charset="0"/>
              </a:rPr>
              <a:t>void</a:t>
            </a:r>
            <a:r>
              <a:rPr lang="pt-PT" sz="1050" dirty="0" smtClean="0">
                <a:latin typeface="Monaco" panose="020B0509030404040204" pitchFamily="49" charset="0"/>
              </a:rPr>
              <a:t>)</a:t>
            </a:r>
          </a:p>
          <a:p>
            <a:pPr fontAlgn="t"/>
            <a:r>
              <a:rPr lang="pt-PT" sz="1050" dirty="0" smtClean="0">
                <a:latin typeface="Monaco" panose="020B0509030404040204" pitchFamily="49" charset="0"/>
              </a:rPr>
              <a:t>{</a:t>
            </a:r>
            <a:endParaRPr lang="pt-PT" sz="1050" dirty="0">
              <a:latin typeface="Monaco" panose="020B0509030404040204" pitchFamily="49" charset="0"/>
            </a:endParaRPr>
          </a:p>
          <a:p>
            <a:pPr fontAlgn="t"/>
            <a:r>
              <a:rPr lang="pt-PT" sz="1050" dirty="0" smtClean="0">
                <a:latin typeface="Monaco" panose="020B0509030404040204" pitchFamily="49" charset="0"/>
              </a:rPr>
              <a:t>	</a:t>
            </a:r>
            <a:r>
              <a:rPr lang="pt-PT" sz="1050" dirty="0" err="1" smtClean="0">
                <a:latin typeface="Monaco" panose="020B0509030404040204" pitchFamily="49" charset="0"/>
              </a:rPr>
              <a:t>char</a:t>
            </a:r>
            <a:r>
              <a:rPr lang="pt-PT" sz="1050" dirty="0" smtClean="0">
                <a:latin typeface="Monaco" panose="020B0509030404040204" pitchFamily="49" charset="0"/>
              </a:rPr>
              <a:t> </a:t>
            </a:r>
            <a:r>
              <a:rPr lang="pt-PT" sz="1050" dirty="0" err="1" smtClean="0">
                <a:latin typeface="Monaco" panose="020B0509030404040204" pitchFamily="49" charset="0"/>
              </a:rPr>
              <a:t>soup</a:t>
            </a:r>
            <a:r>
              <a:rPr lang="pt-PT" sz="1050" dirty="0" smtClean="0">
                <a:latin typeface="Monaco" panose="020B0509030404040204" pitchFamily="49" charset="0"/>
              </a:rPr>
              <a:t>[5][5];</a:t>
            </a: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</a:t>
            </a:r>
            <a:r>
              <a:rPr lang="pt-PT" sz="1050" dirty="0" err="1" smtClean="0">
                <a:latin typeface="Monaco" panose="020B0509030404040204" pitchFamily="49" charset="0"/>
              </a:rPr>
              <a:t>inic</a:t>
            </a:r>
            <a:r>
              <a:rPr lang="pt-PT" sz="1050" dirty="0" smtClean="0">
                <a:latin typeface="Monaco" panose="020B0509030404040204" pitchFamily="49" charset="0"/>
              </a:rPr>
              <a:t>(</a:t>
            </a:r>
            <a:r>
              <a:rPr lang="pt-PT" sz="1050" dirty="0" err="1" smtClean="0">
                <a:latin typeface="Monaco" panose="020B0509030404040204" pitchFamily="49" charset="0"/>
              </a:rPr>
              <a:t>soup</a:t>
            </a:r>
            <a:r>
              <a:rPr lang="pt-PT" sz="1050" dirty="0" smtClean="0">
                <a:latin typeface="Monaco" panose="020B0509030404040204" pitchFamily="49" charset="0"/>
              </a:rPr>
              <a:t>);</a:t>
            </a:r>
          </a:p>
          <a:p>
            <a:pPr fontAlgn="t"/>
            <a:endParaRPr lang="pt-PT" sz="1050" dirty="0" smtClean="0">
              <a:latin typeface="Monaco" panose="020B0509030404040204" pitchFamily="49" charset="0"/>
            </a:endParaRPr>
          </a:p>
          <a:p>
            <a:pPr fontAlgn="t"/>
            <a:r>
              <a:rPr lang="pt-PT" sz="1050" dirty="0" smtClean="0">
                <a:latin typeface="Monaco" panose="020B0509030404040204" pitchFamily="49" charset="0"/>
              </a:rPr>
              <a:t>	...</a:t>
            </a:r>
          </a:p>
          <a:p>
            <a:pPr fontAlgn="t"/>
            <a:r>
              <a:rPr lang="pt-PT" sz="1050" dirty="0">
                <a:latin typeface="Monaco" panose="020B0509030404040204" pitchFamily="49" charset="0"/>
              </a:rPr>
              <a:t>	</a:t>
            </a:r>
            <a:r>
              <a:rPr lang="pt-PT" sz="1050" dirty="0" err="1" smtClean="0">
                <a:latin typeface="Monaco" panose="020B0509030404040204" pitchFamily="49" charset="0"/>
              </a:rPr>
              <a:t>return</a:t>
            </a:r>
            <a:r>
              <a:rPr lang="pt-PT" sz="1050" dirty="0" smtClean="0">
                <a:latin typeface="Monaco" panose="020B0509030404040204" pitchFamily="49" charset="0"/>
              </a:rPr>
              <a:t> 0;</a:t>
            </a:r>
            <a:endParaRPr lang="pt-PT" sz="1050" dirty="0">
              <a:latin typeface="Monaco" panose="020B0509030404040204" pitchFamily="49" charset="0"/>
            </a:endParaRPr>
          </a:p>
          <a:p>
            <a:pPr fontAlgn="t"/>
            <a:r>
              <a:rPr lang="pt-PT" sz="1050" dirty="0" smtClean="0">
                <a:latin typeface="Monaco" panose="020B0509030404040204" pitchFamily="49" charset="0"/>
              </a:rPr>
              <a:t>}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0544" y="3018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 flipH="1">
            <a:off x="732324" y="2439998"/>
            <a:ext cx="1728654" cy="5954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6340"/>
              <a:gd name="adj6" fmla="val -10428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dimensão omitida</a:t>
            </a:r>
            <a:endParaRPr lang="pt-PT" dirty="0"/>
          </a:p>
        </p:txBody>
      </p:sp>
      <p:sp>
        <p:nvSpPr>
          <p:cNvPr id="9" name="Line Callout 2 8"/>
          <p:cNvSpPr/>
          <p:nvPr/>
        </p:nvSpPr>
        <p:spPr>
          <a:xfrm flipH="1">
            <a:off x="6101854" y="2516747"/>
            <a:ext cx="2364284" cy="595442"/>
          </a:xfrm>
          <a:prstGeom prst="borderCallout2">
            <a:avLst>
              <a:gd name="adj1" fmla="val 14362"/>
              <a:gd name="adj2" fmla="val 103506"/>
              <a:gd name="adj3" fmla="val 15825"/>
              <a:gd name="adj4" fmla="val 118345"/>
              <a:gd name="adj5" fmla="val 126102"/>
              <a:gd name="adj6" fmla="val 160151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dimensão definida obrigatoriamente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32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FACCE6-4C11-4848-8211-FF72A32B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 Percorrer os Elementos da Matriz</a:t>
            </a:r>
          </a:p>
        </p:txBody>
      </p:sp>
      <p:sp>
        <p:nvSpPr>
          <p:cNvPr id="20483" name="Marcador de Posição de Conteúdo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PT" sz="2800" dirty="0" smtClean="0"/>
              <a:t>Matriz </a:t>
            </a:r>
            <a:r>
              <a:rPr lang="pt-PT" altLang="pt-PT" sz="2800" i="1" dirty="0" smtClean="0"/>
              <a:t>m</a:t>
            </a:r>
            <a:r>
              <a:rPr lang="pt-PT" altLang="pt-PT" sz="2800" dirty="0" smtClean="0"/>
              <a:t> de 4 x 4 elementos inteiros.</a:t>
            </a:r>
          </a:p>
          <a:p>
            <a:pPr lvl="1" algn="just"/>
            <a:r>
              <a:rPr lang="pt-PT" altLang="pt-PT" sz="2400" dirty="0" smtClean="0"/>
              <a:t>Percorrer todas as linhas</a:t>
            </a:r>
          </a:p>
          <a:p>
            <a:pPr lvl="1" algn="just"/>
            <a:r>
              <a:rPr lang="pt-PT" altLang="pt-PT" sz="2400" dirty="0" smtClean="0"/>
              <a:t>E em cada linha percorrer todas as colunas</a:t>
            </a:r>
          </a:p>
        </p:txBody>
      </p:sp>
      <p:sp>
        <p:nvSpPr>
          <p:cNvPr id="20484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B05EE2-866D-4628-B999-A968DE51CCDF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pt-PT" altLang="pt-PT" sz="1000" smtClean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2E93596F-F8A9-4398-B28F-FD57F28E4755}"/>
              </a:ext>
            </a:extLst>
          </p:cNvPr>
          <p:cNvSpPr/>
          <p:nvPr/>
        </p:nvSpPr>
        <p:spPr bwMode="auto">
          <a:xfrm>
            <a:off x="6438738" y="1471812"/>
            <a:ext cx="1223962" cy="361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just" eaLnBrk="1" hangingPunct="1">
              <a:defRPr/>
            </a:pPr>
            <a:r>
              <a:rPr lang="pt-PT" dirty="0">
                <a:solidFill>
                  <a:schemeClr val="bg1"/>
                </a:solidFill>
                <a:latin typeface="+mn-lt"/>
              </a:rPr>
              <a:t>1º Ciclo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B4455E2F-A820-4A91-AB1F-4D1FADB3DE52}"/>
              </a:ext>
            </a:extLst>
          </p:cNvPr>
          <p:cNvSpPr/>
          <p:nvPr/>
        </p:nvSpPr>
        <p:spPr bwMode="auto">
          <a:xfrm>
            <a:off x="6438738" y="1882033"/>
            <a:ext cx="1223962" cy="3545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just" eaLnBrk="1" hangingPunct="1">
              <a:defRPr/>
            </a:pPr>
            <a:r>
              <a:rPr lang="pt-PT" dirty="0">
                <a:solidFill>
                  <a:schemeClr val="bg1"/>
                </a:solidFill>
                <a:latin typeface="+mn-lt"/>
              </a:rPr>
              <a:t>2º Ciclo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6" y="2385014"/>
            <a:ext cx="5262562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54562" y="4353504"/>
            <a:ext cx="3992314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100" dirty="0" smtClean="0">
                <a:latin typeface="Monaco" panose="020B0509030404040204" pitchFamily="49" charset="0"/>
              </a:rPr>
              <a:t>for (i </a:t>
            </a:r>
            <a:r>
              <a:rPr lang="pt-PT" sz="1100" dirty="0">
                <a:latin typeface="Monaco" panose="020B0509030404040204" pitchFamily="49" charset="0"/>
              </a:rPr>
              <a:t>= </a:t>
            </a:r>
            <a:r>
              <a:rPr lang="pt-PT" sz="1100" dirty="0" smtClean="0">
                <a:latin typeface="Monaco" panose="020B0509030404040204" pitchFamily="49" charset="0"/>
              </a:rPr>
              <a:t>0 ; </a:t>
            </a:r>
            <a:r>
              <a:rPr lang="pt-PT" sz="1100" dirty="0">
                <a:latin typeface="Monaco" panose="020B0509030404040204" pitchFamily="49" charset="0"/>
              </a:rPr>
              <a:t>i &lt;= </a:t>
            </a:r>
            <a:r>
              <a:rPr lang="pt-PT" sz="1100" dirty="0" smtClean="0">
                <a:latin typeface="Monaco" panose="020B0509030404040204" pitchFamily="49" charset="0"/>
              </a:rPr>
              <a:t>3 ; i++)</a:t>
            </a:r>
            <a:endParaRPr lang="pt-PT" sz="1100" dirty="0">
              <a:latin typeface="Monaco" panose="020B0509030404040204" pitchFamily="49" charset="0"/>
            </a:endParaRPr>
          </a:p>
          <a:p>
            <a:pPr fontAlgn="t"/>
            <a:r>
              <a:rPr lang="pt-PT" sz="1100" dirty="0" smtClean="0">
                <a:latin typeface="Monaco" panose="020B0509030404040204" pitchFamily="49" charset="0"/>
              </a:rPr>
              <a:t>{</a:t>
            </a:r>
            <a:endParaRPr lang="pt-PT" sz="1100" dirty="0">
              <a:latin typeface="Monaco" panose="020B0509030404040204" pitchFamily="49" charset="0"/>
            </a:endParaRPr>
          </a:p>
          <a:p>
            <a:pPr fontAlgn="t"/>
            <a:r>
              <a:rPr lang="pt-PT" sz="1100" dirty="0">
                <a:latin typeface="Monaco" panose="020B0509030404040204" pitchFamily="49" charset="0"/>
              </a:rPr>
              <a:t>	</a:t>
            </a:r>
            <a:r>
              <a:rPr lang="pt-PT" sz="1100" dirty="0" smtClean="0">
                <a:latin typeface="Monaco" panose="020B0509030404040204" pitchFamily="49" charset="0"/>
              </a:rPr>
              <a:t>for (j </a:t>
            </a:r>
            <a:r>
              <a:rPr lang="pt-PT" sz="1100" dirty="0">
                <a:latin typeface="Monaco" panose="020B0509030404040204" pitchFamily="49" charset="0"/>
              </a:rPr>
              <a:t>= </a:t>
            </a:r>
            <a:r>
              <a:rPr lang="pt-PT" sz="1100" dirty="0" smtClean="0">
                <a:latin typeface="Monaco" panose="020B0509030404040204" pitchFamily="49" charset="0"/>
              </a:rPr>
              <a:t>0 ; </a:t>
            </a:r>
            <a:r>
              <a:rPr lang="pt-PT" sz="1100" dirty="0">
                <a:latin typeface="Monaco" panose="020B0509030404040204" pitchFamily="49" charset="0"/>
              </a:rPr>
              <a:t>j &lt;= </a:t>
            </a:r>
            <a:r>
              <a:rPr lang="pt-PT" sz="1100" dirty="0" smtClean="0">
                <a:latin typeface="Monaco" panose="020B0509030404040204" pitchFamily="49" charset="0"/>
              </a:rPr>
              <a:t>3 ; j++)</a:t>
            </a:r>
          </a:p>
          <a:p>
            <a:pPr fontAlgn="t"/>
            <a:r>
              <a:rPr lang="pt-PT" sz="1100" dirty="0">
                <a:latin typeface="Monaco" panose="020B0509030404040204" pitchFamily="49" charset="0"/>
              </a:rPr>
              <a:t>	</a:t>
            </a:r>
            <a:r>
              <a:rPr lang="pt-PT" sz="1100" dirty="0" smtClean="0">
                <a:latin typeface="Monaco" panose="020B0509030404040204" pitchFamily="49" charset="0"/>
              </a:rPr>
              <a:t>{</a:t>
            </a:r>
          </a:p>
          <a:p>
            <a:pPr fontAlgn="t"/>
            <a:r>
              <a:rPr lang="pt-PT" sz="1100" dirty="0">
                <a:latin typeface="Monaco" panose="020B0509030404040204" pitchFamily="49" charset="0"/>
              </a:rPr>
              <a:t>	</a:t>
            </a:r>
            <a:r>
              <a:rPr lang="pt-PT" sz="1100" dirty="0" smtClean="0">
                <a:latin typeface="Monaco" panose="020B0509030404040204" pitchFamily="49" charset="0"/>
              </a:rPr>
              <a:t>	</a:t>
            </a:r>
            <a:r>
              <a:rPr lang="pt-PT" sz="1100" dirty="0" err="1" smtClean="0">
                <a:latin typeface="Monaco" panose="020B0509030404040204" pitchFamily="49" charset="0"/>
              </a:rPr>
              <a:t>printf</a:t>
            </a:r>
            <a:r>
              <a:rPr lang="pt-PT" sz="1100" dirty="0" smtClean="0">
                <a:latin typeface="Monaco" panose="020B0509030404040204" pitchFamily="49" charset="0"/>
              </a:rPr>
              <a:t>(</a:t>
            </a:r>
            <a:r>
              <a:rPr lang="pt-PT" sz="11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100" dirty="0" smtClean="0">
                <a:latin typeface="Monaco" panose="020B0509030404040204" pitchFamily="49" charset="0"/>
              </a:rPr>
              <a:t>%d</a:t>
            </a:r>
            <a:r>
              <a:rPr lang="pt-PT" sz="11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100" dirty="0" smtClean="0">
                <a:latin typeface="Monaco" panose="020B0509030404040204" pitchFamily="49" charset="0"/>
              </a:rPr>
              <a:t>, </a:t>
            </a:r>
            <a:r>
              <a:rPr lang="pt-PT" sz="1100" dirty="0">
                <a:latin typeface="Monaco" panose="020B0509030404040204" pitchFamily="49" charset="0"/>
              </a:rPr>
              <a:t>m[i][j</a:t>
            </a:r>
            <a:r>
              <a:rPr lang="pt-PT" sz="1100" dirty="0" smtClean="0">
                <a:latin typeface="Monaco" panose="020B0509030404040204" pitchFamily="49" charset="0"/>
              </a:rPr>
              <a:t>]);</a:t>
            </a:r>
          </a:p>
          <a:p>
            <a:pPr fontAlgn="t"/>
            <a:r>
              <a:rPr lang="pt-PT" sz="1100" dirty="0">
                <a:latin typeface="Monaco" panose="020B0509030404040204" pitchFamily="49" charset="0"/>
              </a:rPr>
              <a:t>	</a:t>
            </a:r>
            <a:r>
              <a:rPr lang="pt-PT" sz="1100" dirty="0" smtClean="0">
                <a:latin typeface="Monaco" panose="020B0509030404040204" pitchFamily="49" charset="0"/>
              </a:rPr>
              <a:t>}</a:t>
            </a:r>
          </a:p>
          <a:p>
            <a:pPr fontAlgn="t"/>
            <a:r>
              <a:rPr lang="pt-PT" sz="1100" dirty="0" smtClean="0">
                <a:latin typeface="Monaco" panose="020B0509030404040204" pitchFamily="49" charset="0"/>
              </a:rPr>
              <a:t>	</a:t>
            </a:r>
            <a:r>
              <a:rPr lang="pt-PT" sz="1100" dirty="0" err="1" smtClean="0">
                <a:latin typeface="Monaco" panose="020B0509030404040204" pitchFamily="49" charset="0"/>
              </a:rPr>
              <a:t>printf</a:t>
            </a:r>
            <a:r>
              <a:rPr lang="pt-PT" sz="1100" dirty="0" smtClean="0">
                <a:latin typeface="Monaco" panose="020B0509030404040204" pitchFamily="49" charset="0"/>
              </a:rPr>
              <a:t>(</a:t>
            </a:r>
            <a:r>
              <a:rPr lang="pt-PT" sz="11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100" dirty="0" smtClean="0">
                <a:latin typeface="Monaco" panose="020B0509030404040204" pitchFamily="49" charset="0"/>
              </a:rPr>
              <a:t>\n</a:t>
            </a:r>
            <a:r>
              <a:rPr lang="pt-PT" sz="11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100" dirty="0" smtClean="0">
                <a:latin typeface="Monaco" panose="020B0509030404040204" pitchFamily="49" charset="0"/>
              </a:rPr>
              <a:t>);</a:t>
            </a:r>
          </a:p>
          <a:p>
            <a:pPr fontAlgn="t"/>
            <a:r>
              <a:rPr lang="pt-PT" sz="1100" dirty="0" smtClean="0">
                <a:latin typeface="Monaco" panose="020B0509030404040204" pitchFamily="49" charset="0"/>
              </a:rPr>
              <a:t>}</a:t>
            </a:r>
            <a:endParaRPr lang="pt-PT" sz="11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3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FACCE6-4C11-4848-8211-FF72A32B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 Percorrer os Elementos da Matriz</a:t>
            </a:r>
          </a:p>
        </p:txBody>
      </p:sp>
      <p:sp>
        <p:nvSpPr>
          <p:cNvPr id="20484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B05EE2-866D-4628-B999-A968DE51CCDF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pt-PT" altLang="pt-PT" sz="1000" smtClean="0"/>
          </a:p>
        </p:txBody>
      </p:sp>
      <p:sp>
        <p:nvSpPr>
          <p:cNvPr id="9" name="TextBox 8"/>
          <p:cNvSpPr txBox="1"/>
          <p:nvPr/>
        </p:nvSpPr>
        <p:spPr>
          <a:xfrm>
            <a:off x="1348999" y="1558835"/>
            <a:ext cx="5905242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>
                <a:latin typeface="Monaco" panose="020B0509030404040204" pitchFamily="49" charset="0"/>
              </a:rPr>
              <a:t>int</a:t>
            </a:r>
            <a:r>
              <a:rPr lang="pt-PT" sz="1200" dirty="0">
                <a:latin typeface="Monaco" panose="020B0509030404040204" pitchFamily="49" charset="0"/>
              </a:rPr>
              <a:t> </a:t>
            </a:r>
            <a:r>
              <a:rPr lang="pt-PT" sz="1200" dirty="0" err="1">
                <a:latin typeface="Monaco" panose="020B0509030404040204" pitchFamily="49" charset="0"/>
              </a:rPr>
              <a:t>main</a:t>
            </a:r>
            <a:r>
              <a:rPr lang="pt-PT" sz="1200" dirty="0">
                <a:latin typeface="Monaco" panose="020B0509030404040204" pitchFamily="49" charset="0"/>
              </a:rPr>
              <a:t>(</a:t>
            </a:r>
            <a:r>
              <a:rPr lang="pt-PT" sz="1200" dirty="0" err="1">
                <a:latin typeface="Monaco" panose="020B0509030404040204" pitchFamily="49" charset="0"/>
              </a:rPr>
              <a:t>void</a:t>
            </a:r>
            <a:r>
              <a:rPr lang="pt-PT" sz="1200" dirty="0">
                <a:latin typeface="Monaco" panose="020B0509030404040204" pitchFamily="49" charset="0"/>
              </a:rPr>
              <a:t>) {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</a:rPr>
              <a:t>	</a:t>
            </a:r>
            <a:r>
              <a:rPr lang="pt-PT" sz="1200" dirty="0" err="1">
                <a:latin typeface="Monaco" panose="020B0509030404040204" pitchFamily="49" charset="0"/>
              </a:rPr>
              <a:t>char</a:t>
            </a:r>
            <a:r>
              <a:rPr lang="pt-PT" sz="1200" dirty="0">
                <a:latin typeface="Monaco" panose="020B0509030404040204" pitchFamily="49" charset="0"/>
              </a:rPr>
              <a:t> </a:t>
            </a:r>
            <a:r>
              <a:rPr lang="pt-PT" sz="1200" dirty="0" err="1">
                <a:latin typeface="Monaco" panose="020B0509030404040204" pitchFamily="49" charset="0"/>
              </a:rPr>
              <a:t>soup</a:t>
            </a:r>
            <a:r>
              <a:rPr lang="pt-PT" sz="1200" dirty="0" smtClean="0">
                <a:latin typeface="Monaco" panose="020B0509030404040204" pitchFamily="49" charset="0"/>
              </a:rPr>
              <a:t>[][5] </a:t>
            </a:r>
            <a:r>
              <a:rPr lang="pt-PT" sz="1200" dirty="0">
                <a:latin typeface="Monaco" panose="020B0509030404040204" pitchFamily="49" charset="0"/>
              </a:rPr>
              <a:t>= </a:t>
            </a:r>
            <a:r>
              <a:rPr lang="pt-PT" sz="1200" dirty="0" smtClean="0">
                <a:latin typeface="Monaco" panose="020B0509030404040204" pitchFamily="49" charset="0"/>
              </a:rPr>
              <a:t>{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</a:rPr>
              <a:t>	{'e', 'e', 'k', 'u', 'l'}, 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</a:rPr>
              <a:t>	{'u', 'c', 'x', 'q', 'n'},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</a:rPr>
              <a:t>	{'t', 's', 'r', 'd', 'r'},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</a:rPr>
              <a:t>	{'y', 'h', 'e', 'o', 'j'},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</a:rPr>
              <a:t>	{'v', 'q', 'e', 'w</a:t>
            </a:r>
            <a:r>
              <a:rPr lang="pt-PT" sz="1200" dirty="0" smtClean="0">
                <a:latin typeface="Monaco" panose="020B0509030404040204" pitchFamily="49" charset="0"/>
              </a:rPr>
              <a:t>', 'f'}};</a:t>
            </a:r>
            <a:endParaRPr lang="pt-PT" sz="1200" dirty="0">
              <a:latin typeface="Monaco" panose="020B0509030404040204" pitchFamily="49" charset="0"/>
            </a:endParaRPr>
          </a:p>
          <a:p>
            <a:pPr fontAlgn="t"/>
            <a:endParaRPr lang="pt-PT" sz="1200" dirty="0">
              <a:latin typeface="Monaco" panose="020B0509030404040204" pitchFamily="49" charset="0"/>
            </a:endParaRPr>
          </a:p>
          <a:p>
            <a:pPr fontAlgn="t"/>
            <a:endParaRPr lang="pt-PT" sz="1200" dirty="0">
              <a:latin typeface="Monaco" panose="020B0509030404040204" pitchFamily="49" charset="0"/>
            </a:endParaRPr>
          </a:p>
          <a:p>
            <a:pPr fontAlgn="t"/>
            <a:r>
              <a:rPr lang="pt-PT" sz="1200" dirty="0" smtClean="0">
                <a:latin typeface="Monaco" panose="020B0509030404040204" pitchFamily="49" charset="0"/>
              </a:rPr>
              <a:t>	for </a:t>
            </a:r>
            <a:r>
              <a:rPr lang="pt-PT" sz="1200" dirty="0">
                <a:latin typeface="Monaco" panose="020B0509030404040204" pitchFamily="49" charset="0"/>
              </a:rPr>
              <a:t>(</a:t>
            </a:r>
            <a:r>
              <a:rPr lang="pt-PT" sz="1200" dirty="0" err="1">
                <a:latin typeface="Monaco" panose="020B0509030404040204" pitchFamily="49" charset="0"/>
              </a:rPr>
              <a:t>int</a:t>
            </a:r>
            <a:r>
              <a:rPr lang="pt-PT" sz="1200" dirty="0">
                <a:latin typeface="Monaco" panose="020B0509030404040204" pitchFamily="49" charset="0"/>
              </a:rPr>
              <a:t> i = 0; i </a:t>
            </a:r>
            <a:r>
              <a:rPr lang="pt-PT" sz="1200" dirty="0" smtClean="0">
                <a:latin typeface="Monaco" panose="020B0509030404040204" pitchFamily="49" charset="0"/>
              </a:rPr>
              <a:t>&lt; 5; </a:t>
            </a:r>
            <a:r>
              <a:rPr lang="pt-PT" sz="1200" dirty="0">
                <a:latin typeface="Monaco" panose="020B0509030404040204" pitchFamily="49" charset="0"/>
              </a:rPr>
              <a:t>i++)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</a:rPr>
              <a:t>	{</a:t>
            </a:r>
            <a:endParaRPr lang="pt-PT" sz="1200" dirty="0">
              <a:latin typeface="Monaco" panose="020B0509030404040204" pitchFamily="49" charset="0"/>
            </a:endParaRPr>
          </a:p>
          <a:p>
            <a:pPr fontAlgn="t"/>
            <a:r>
              <a:rPr lang="pt-PT" sz="1200" dirty="0" smtClean="0">
                <a:latin typeface="Monaco" panose="020B0509030404040204" pitchFamily="49" charset="0"/>
              </a:rPr>
              <a:t>	</a:t>
            </a:r>
            <a:r>
              <a:rPr lang="pt-PT" sz="1200" dirty="0">
                <a:latin typeface="Monaco" panose="020B0509030404040204" pitchFamily="49" charset="0"/>
              </a:rPr>
              <a:t>	for (</a:t>
            </a:r>
            <a:r>
              <a:rPr lang="pt-PT" sz="1200" dirty="0" err="1">
                <a:latin typeface="Monaco" panose="020B0509030404040204" pitchFamily="49" charset="0"/>
              </a:rPr>
              <a:t>int</a:t>
            </a:r>
            <a:r>
              <a:rPr lang="pt-PT" sz="1200" dirty="0">
                <a:latin typeface="Monaco" panose="020B0509030404040204" pitchFamily="49" charset="0"/>
              </a:rPr>
              <a:t> j = 0; j </a:t>
            </a:r>
            <a:r>
              <a:rPr lang="pt-PT" sz="1200" dirty="0" smtClean="0">
                <a:latin typeface="Monaco" panose="020B0509030404040204" pitchFamily="49" charset="0"/>
              </a:rPr>
              <a:t>&lt; 5; </a:t>
            </a:r>
            <a:r>
              <a:rPr lang="pt-PT" sz="1200" dirty="0">
                <a:latin typeface="Monaco" panose="020B0509030404040204" pitchFamily="49" charset="0"/>
              </a:rPr>
              <a:t>j++)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</a:rPr>
              <a:t>	</a:t>
            </a:r>
            <a:r>
              <a:rPr lang="pt-PT" sz="1200" dirty="0">
                <a:latin typeface="Monaco" panose="020B0509030404040204" pitchFamily="49" charset="0"/>
              </a:rPr>
              <a:t>	</a:t>
            </a:r>
            <a:r>
              <a:rPr lang="pt-PT" sz="1200" dirty="0" err="1">
                <a:latin typeface="Monaco" panose="020B0509030404040204" pitchFamily="49" charset="0"/>
              </a:rPr>
              <a:t>printf</a:t>
            </a:r>
            <a:r>
              <a:rPr lang="pt-PT" sz="1200" dirty="0">
                <a:latin typeface="Monaco" panose="020B0509030404040204" pitchFamily="49" charset="0"/>
              </a:rPr>
              <a:t>("'%c' ", </a:t>
            </a:r>
            <a:r>
              <a:rPr lang="pt-PT" sz="1200" dirty="0" err="1" smtClean="0">
                <a:latin typeface="Monaco" panose="020B0509030404040204" pitchFamily="49" charset="0"/>
              </a:rPr>
              <a:t>soup</a:t>
            </a:r>
            <a:r>
              <a:rPr lang="pt-PT" sz="1200" dirty="0" smtClean="0">
                <a:latin typeface="Monaco" panose="020B0509030404040204" pitchFamily="49" charset="0"/>
              </a:rPr>
              <a:t>[i</a:t>
            </a:r>
            <a:r>
              <a:rPr lang="pt-PT" sz="1200" dirty="0">
                <a:latin typeface="Monaco" panose="020B0509030404040204" pitchFamily="49" charset="0"/>
              </a:rPr>
              <a:t>][j]);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</a:rPr>
              <a:t>putchar</a:t>
            </a:r>
            <a:r>
              <a:rPr lang="pt-PT" sz="1200" dirty="0">
                <a:latin typeface="Monaco" panose="020B0509030404040204" pitchFamily="49" charset="0"/>
              </a:rPr>
              <a:t>('\n');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</a:rPr>
              <a:t>	}</a:t>
            </a:r>
            <a:endParaRPr lang="pt-PT" sz="1200" dirty="0">
              <a:latin typeface="Monaco" panose="020B0509030404040204" pitchFamily="49" charset="0"/>
            </a:endParaRPr>
          </a:p>
          <a:p>
            <a:pPr fontAlgn="t"/>
            <a:r>
              <a:rPr lang="pt-PT" sz="1200" dirty="0" smtClean="0">
                <a:latin typeface="Monaco" panose="020B0509030404040204" pitchFamily="49" charset="0"/>
              </a:rPr>
              <a:t>}</a:t>
            </a:r>
            <a:endParaRPr lang="pt-PT" sz="12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Relação entre uma matriz e um </a:t>
            </a:r>
            <a:r>
              <a:rPr lang="pt-PT" dirty="0" err="1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4" y="1441926"/>
            <a:ext cx="8739982" cy="1222045"/>
          </a:xfrm>
        </p:spPr>
        <p:txBody>
          <a:bodyPr>
            <a:normAutofit/>
          </a:bodyPr>
          <a:lstStyle/>
          <a:p>
            <a:r>
              <a:rPr lang="pt-PT" dirty="0" smtClean="0"/>
              <a:t>Como </a:t>
            </a:r>
            <a:r>
              <a:rPr lang="en-US" dirty="0" smtClean="0"/>
              <a:t>é que a </a:t>
            </a:r>
            <a:r>
              <a:rPr lang="en-US" dirty="0" err="1" smtClean="0"/>
              <a:t>informação</a:t>
            </a:r>
            <a:r>
              <a:rPr lang="en-US" dirty="0" smtClean="0"/>
              <a:t> é </a:t>
            </a:r>
            <a:r>
              <a:rPr lang="en-US" dirty="0" err="1" smtClean="0"/>
              <a:t>colocada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?</a:t>
            </a:r>
          </a:p>
          <a:p>
            <a:pPr lvl="1"/>
            <a:r>
              <a:rPr lang="pt-PT" dirty="0" smtClean="0"/>
              <a:t>A memória RAM é um </a:t>
            </a:r>
            <a:r>
              <a:rPr lang="pt-PT" dirty="0" err="1" smtClean="0"/>
              <a:t>vector</a:t>
            </a:r>
            <a:r>
              <a:rPr lang="pt-PT" dirty="0" smtClean="0"/>
              <a:t> coluna, não é uma matriz....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54171"/>
              </p:ext>
            </p:extLst>
          </p:nvPr>
        </p:nvGraphicFramePr>
        <p:xfrm>
          <a:off x="3294188" y="2796555"/>
          <a:ext cx="2447108" cy="2072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4132"/>
                <a:gridCol w="842893"/>
                <a:gridCol w="870083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RAM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Endereço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conteúdo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dirty="0" smtClean="0"/>
                        <a:t>identificador</a:t>
                      </a:r>
                      <a:endParaRPr lang="pt-PT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pt-PT" sz="1100" dirty="0" smtClean="0"/>
                        <a:t>508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 smtClean="0">
                          <a:latin typeface="Monaco" panose="020B0509030404040204" pitchFamily="49" charset="0"/>
                        </a:rPr>
                        <a:t>'a'</a:t>
                      </a:r>
                      <a:endParaRPr lang="pt-PT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match[0][1]</a:t>
                      </a:r>
                      <a:endParaRPr lang="pt-PT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pt-PT" sz="1100" dirty="0" smtClean="0"/>
                        <a:t>509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latin typeface="Monaco" panose="020B0509030404040204" pitchFamily="49" charset="0"/>
                        </a:rPr>
                        <a:t>'x'</a:t>
                      </a:r>
                      <a:endParaRPr lang="pt-PT" sz="11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match[0][2]</a:t>
                      </a:r>
                      <a:endParaRPr lang="pt-PT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/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latin typeface="Monaco" panose="020B0509030404040204" pitchFamily="49" charset="0"/>
                        </a:rPr>
                        <a:t>'b'</a:t>
                      </a:r>
                      <a:endParaRPr lang="pt-PT" sz="11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match[1][0]</a:t>
                      </a:r>
                      <a:endParaRPr lang="pt-PT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/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latin typeface="Monaco" panose="020B0509030404040204" pitchFamily="49" charset="0"/>
                        </a:rPr>
                        <a:t>'z'</a:t>
                      </a:r>
                      <a:endParaRPr lang="pt-PT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match[1][1]</a:t>
                      </a:r>
                      <a:endParaRPr lang="pt-PT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latin typeface="Monaco" panose="020B0509030404040204" pitchFamily="49" charset="0"/>
                        </a:rPr>
                        <a:t>'t'</a:t>
                      </a:r>
                      <a:endParaRPr lang="pt-PT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match[2][0]</a:t>
                      </a:r>
                      <a:endParaRPr lang="pt-PT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/>
                        <a:t>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latin typeface="Monaco" panose="020B0509030404040204" pitchFamily="49" charset="0"/>
                        </a:rPr>
                        <a:t>'w'</a:t>
                      </a:r>
                      <a:endParaRPr lang="pt-PT" sz="11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/>
                        <a:t>match[2][1]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80568" y="1055426"/>
            <a:ext cx="4659154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050" dirty="0" err="1" smtClean="0">
                <a:latin typeface="Monaco" panose="020B0509030404040204" pitchFamily="49" charset="0"/>
              </a:rPr>
              <a:t>char</a:t>
            </a:r>
            <a:r>
              <a:rPr lang="pt-PT" sz="1050" dirty="0" smtClean="0">
                <a:latin typeface="Monaco" panose="020B0509030404040204" pitchFamily="49" charset="0"/>
              </a:rPr>
              <a:t> match[][</a:t>
            </a:r>
            <a:r>
              <a:rPr lang="pt-PT" sz="1050" dirty="0">
                <a:latin typeface="Monaco" panose="020B0509030404040204" pitchFamily="49" charset="0"/>
              </a:rPr>
              <a:t>2</a:t>
            </a:r>
            <a:r>
              <a:rPr lang="pt-PT" sz="1050" dirty="0" smtClean="0">
                <a:latin typeface="Monaco" panose="020B0509030404040204" pitchFamily="49" charset="0"/>
              </a:rPr>
              <a:t>] = {{'a', 'x'}, {'b', 'z'},{'t','w'}};</a:t>
            </a:r>
            <a:endParaRPr lang="pt-PT" sz="105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Relação entre uma matriz e um </a:t>
            </a:r>
            <a:r>
              <a:rPr lang="pt-PT" dirty="0" err="1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54132"/>
              </p:ext>
            </p:extLst>
          </p:nvPr>
        </p:nvGraphicFramePr>
        <p:xfrm>
          <a:off x="6123004" y="1933121"/>
          <a:ext cx="2447108" cy="2072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4132"/>
                <a:gridCol w="842893"/>
                <a:gridCol w="870083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RAM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Endereço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conteúdo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dirty="0" smtClean="0"/>
                        <a:t>identificador</a:t>
                      </a:r>
                      <a:endParaRPr lang="pt-PT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pt-PT" sz="1100" dirty="0" smtClean="0"/>
                        <a:t>508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 smtClean="0">
                          <a:latin typeface="Monaco" panose="020B0509030404040204" pitchFamily="49" charset="0"/>
                        </a:rPr>
                        <a:t>'a'</a:t>
                      </a:r>
                      <a:endParaRPr lang="pt-PT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match[0]</a:t>
                      </a:r>
                      <a:endParaRPr lang="pt-PT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pt-PT" sz="1100" dirty="0" smtClean="0"/>
                        <a:t>509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latin typeface="Monaco" panose="020B0509030404040204" pitchFamily="49" charset="0"/>
                        </a:rPr>
                        <a:t>'x'</a:t>
                      </a:r>
                      <a:endParaRPr lang="pt-PT" sz="11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match[1]</a:t>
                      </a:r>
                      <a:endParaRPr lang="pt-PT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/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latin typeface="Monaco" panose="020B0509030404040204" pitchFamily="49" charset="0"/>
                        </a:rPr>
                        <a:t>'b'</a:t>
                      </a:r>
                      <a:endParaRPr lang="pt-PT" sz="11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match[2]</a:t>
                      </a:r>
                      <a:endParaRPr lang="pt-PT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/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latin typeface="Monaco" panose="020B0509030404040204" pitchFamily="49" charset="0"/>
                        </a:rPr>
                        <a:t>'z'</a:t>
                      </a:r>
                      <a:endParaRPr lang="pt-PT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match[3]</a:t>
                      </a:r>
                      <a:endParaRPr lang="pt-PT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latin typeface="Monaco" panose="020B0509030404040204" pitchFamily="49" charset="0"/>
                        </a:rPr>
                        <a:t>'t'</a:t>
                      </a:r>
                      <a:endParaRPr lang="pt-PT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match[4]</a:t>
                      </a:r>
                      <a:endParaRPr lang="pt-PT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/>
                        <a:t>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latin typeface="Monaco" panose="020B0509030404040204" pitchFamily="49" charset="0"/>
                        </a:rPr>
                        <a:t>'w'</a:t>
                      </a:r>
                      <a:endParaRPr lang="pt-PT" sz="11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/>
                        <a:t>match[5]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422548" y="960313"/>
            <a:ext cx="8558373" cy="86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Significa que conseguimos olhar para um </a:t>
            </a:r>
            <a:r>
              <a:rPr lang="pt-PT" dirty="0" err="1" smtClean="0"/>
              <a:t>vector</a:t>
            </a:r>
            <a:r>
              <a:rPr lang="pt-PT" dirty="0" smtClean="0"/>
              <a:t> como se fosse uma matriz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7060" y="1938231"/>
            <a:ext cx="3898014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050" dirty="0" err="1" smtClean="0">
                <a:latin typeface="Monaco" panose="020B0509030404040204" pitchFamily="49" charset="0"/>
              </a:rPr>
              <a:t>char</a:t>
            </a:r>
            <a:r>
              <a:rPr lang="pt-PT" sz="1050" dirty="0" smtClean="0">
                <a:latin typeface="Monaco" panose="020B0509030404040204" pitchFamily="49" charset="0"/>
              </a:rPr>
              <a:t> match[] = {'</a:t>
            </a:r>
            <a:r>
              <a:rPr lang="pt-PT" sz="1050" dirty="0" err="1" smtClean="0">
                <a:latin typeface="Monaco" panose="020B0509030404040204" pitchFamily="49" charset="0"/>
              </a:rPr>
              <a:t>a','x','b','z','t','w</a:t>
            </a:r>
            <a:r>
              <a:rPr lang="pt-PT" sz="1050" dirty="0" smtClean="0">
                <a:latin typeface="Monaco" panose="020B0509030404040204" pitchFamily="49" charset="0"/>
              </a:rPr>
              <a:t>'};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7601" y="5423260"/>
            <a:ext cx="1280176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050" dirty="0" smtClean="0">
                <a:latin typeface="Monaco" panose="020B0509030404040204" pitchFamily="49" charset="0"/>
              </a:rPr>
              <a:t>match[y+2*x];</a:t>
            </a:r>
            <a:endParaRPr lang="pt-PT" sz="1050" dirty="0">
              <a:latin typeface="Monaco" panose="020B0509030404040204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2548" y="4113779"/>
            <a:ext cx="7642664" cy="11846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Como podemos aceder à posição [x][y] do </a:t>
            </a:r>
            <a:r>
              <a:rPr lang="pt-PT" dirty="0" err="1" smtClean="0"/>
              <a:t>vector</a:t>
            </a:r>
            <a:r>
              <a:rPr lang="pt-PT" dirty="0" smtClean="0"/>
              <a:t> visto como se fosse uma matriz de 3x2?</a:t>
            </a:r>
          </a:p>
        </p:txBody>
      </p:sp>
    </p:spTree>
    <p:extLst>
      <p:ext uri="{BB962C8B-B14F-4D97-AF65-F5344CB8AC3E}">
        <p14:creationId xmlns:p14="http://schemas.microsoft.com/office/powerpoint/2010/main" val="16404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altLang="pt-PT" dirty="0" smtClean="0"/>
              <a:t>Módulo 2:</a:t>
            </a:r>
          </a:p>
          <a:p>
            <a:pPr lvl="1"/>
            <a:r>
              <a:rPr lang="pt-PT" altLang="pt-PT" dirty="0" err="1" smtClean="0"/>
              <a:t>Strings</a:t>
            </a:r>
            <a:r>
              <a:rPr lang="pt-PT" altLang="pt-PT" dirty="0" smtClean="0"/>
              <a:t> (continuação)</a:t>
            </a:r>
          </a:p>
          <a:p>
            <a:pPr lvl="1"/>
            <a:r>
              <a:rPr lang="pt-PT" altLang="pt-PT" dirty="0" smtClean="0"/>
              <a:t>Matrizes</a:t>
            </a:r>
            <a:endParaRPr lang="pt-PT" altLang="pt-PT" dirty="0"/>
          </a:p>
          <a:p>
            <a:r>
              <a:rPr lang="pt-PT" altLang="pt-PT" dirty="0" smtClean="0"/>
              <a:t>Módulo 4:</a:t>
            </a:r>
          </a:p>
          <a:p>
            <a:pPr lvl="1"/>
            <a:r>
              <a:rPr lang="pt-PT" altLang="pt-PT" dirty="0" smtClean="0"/>
              <a:t>(voltamos ao módulo 3 na próxima aula)</a:t>
            </a:r>
          </a:p>
          <a:p>
            <a:pPr lvl="1"/>
            <a:r>
              <a:rPr lang="pt-PT" altLang="pt-PT" dirty="0" smtClean="0"/>
              <a:t>Leitura e escrita de Ficheiros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7865" y="5308013"/>
            <a:ext cx="3830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https://b.socrative.com/login/student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pt-PT" dirty="0" smtClean="0"/>
              <a:t>SKRTJKR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51" y="5308013"/>
            <a:ext cx="620388" cy="6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Relação entre uma matriz e um </a:t>
            </a:r>
            <a:r>
              <a:rPr lang="pt-PT" dirty="0" err="1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8225" y="894809"/>
            <a:ext cx="8461306" cy="118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Função para aceder ao elemento [</a:t>
            </a:r>
            <a:r>
              <a:rPr lang="pt-PT" dirty="0" err="1" smtClean="0"/>
              <a:t>row</a:t>
            </a:r>
            <a:r>
              <a:rPr lang="pt-PT" dirty="0" smtClean="0"/>
              <a:t>][</a:t>
            </a:r>
            <a:r>
              <a:rPr lang="pt-PT" dirty="0" err="1" smtClean="0"/>
              <a:t>colum</a:t>
            </a:r>
            <a:r>
              <a:rPr lang="pt-PT" dirty="0" smtClean="0"/>
              <a:t>] de um </a:t>
            </a:r>
            <a:r>
              <a:rPr lang="pt-PT" dirty="0" err="1" smtClean="0"/>
              <a:t>vector</a:t>
            </a:r>
            <a:r>
              <a:rPr lang="pt-PT" dirty="0" smtClean="0"/>
              <a:t> visto como se fosse uma matriz?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473" y="1853081"/>
            <a:ext cx="7791431" cy="3985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100" dirty="0">
                <a:latin typeface="Monaco" panose="020B0509030404040204" pitchFamily="49" charset="0"/>
              </a:rPr>
              <a:t>#define </a:t>
            </a:r>
            <a:r>
              <a:rPr lang="pt-PT" sz="1100" dirty="0" smtClean="0">
                <a:latin typeface="Monaco" panose="020B0509030404040204" pitchFamily="49" charset="0"/>
              </a:rPr>
              <a:t>NCOLS 5</a:t>
            </a:r>
          </a:p>
          <a:p>
            <a:pPr fontAlgn="t"/>
            <a:endParaRPr lang="pt-PT" sz="1100" dirty="0">
              <a:latin typeface="Monaco" panose="020B0509030404040204" pitchFamily="49" charset="0"/>
            </a:endParaRPr>
          </a:p>
          <a:p>
            <a:pPr fontAlgn="t"/>
            <a:r>
              <a:rPr lang="pt-PT" sz="1100" dirty="0" err="1">
                <a:latin typeface="Monaco" panose="020B0509030404040204" pitchFamily="49" charset="0"/>
              </a:rPr>
              <a:t>char</a:t>
            </a:r>
            <a:r>
              <a:rPr lang="pt-PT" sz="1100" dirty="0">
                <a:latin typeface="Monaco" panose="020B0509030404040204" pitchFamily="49" charset="0"/>
              </a:rPr>
              <a:t> </a:t>
            </a:r>
            <a:r>
              <a:rPr lang="pt-PT" sz="1100" dirty="0" err="1">
                <a:latin typeface="Monaco" panose="020B0509030404040204" pitchFamily="49" charset="0"/>
              </a:rPr>
              <a:t>get_element</a:t>
            </a:r>
            <a:r>
              <a:rPr lang="pt-PT" sz="1100" dirty="0">
                <a:latin typeface="Monaco" panose="020B0509030404040204" pitchFamily="49" charset="0"/>
              </a:rPr>
              <a:t>(</a:t>
            </a:r>
            <a:r>
              <a:rPr lang="pt-PT" sz="1100" dirty="0" err="1">
                <a:latin typeface="Monaco" panose="020B0509030404040204" pitchFamily="49" charset="0"/>
              </a:rPr>
              <a:t>char</a:t>
            </a:r>
            <a:r>
              <a:rPr lang="pt-PT" sz="1100" dirty="0">
                <a:latin typeface="Monaco" panose="020B0509030404040204" pitchFamily="49" charset="0"/>
              </a:rPr>
              <a:t> v[], </a:t>
            </a:r>
            <a:r>
              <a:rPr lang="pt-PT" sz="1100" dirty="0" err="1">
                <a:latin typeface="Monaco" panose="020B0509030404040204" pitchFamily="49" charset="0"/>
              </a:rPr>
              <a:t>int</a:t>
            </a:r>
            <a:r>
              <a:rPr lang="pt-PT" sz="1100" dirty="0">
                <a:latin typeface="Monaco" panose="020B0509030404040204" pitchFamily="49" charset="0"/>
              </a:rPr>
              <a:t> </a:t>
            </a:r>
            <a:r>
              <a:rPr lang="pt-PT" sz="1100" dirty="0" err="1">
                <a:latin typeface="Monaco" panose="020B0509030404040204" pitchFamily="49" charset="0"/>
              </a:rPr>
              <a:t>row</a:t>
            </a:r>
            <a:r>
              <a:rPr lang="pt-PT" sz="1100" dirty="0">
                <a:latin typeface="Monaco" panose="020B0509030404040204" pitchFamily="49" charset="0"/>
              </a:rPr>
              <a:t>, </a:t>
            </a:r>
            <a:r>
              <a:rPr lang="pt-PT" sz="1100" dirty="0" err="1">
                <a:latin typeface="Monaco" panose="020B0509030404040204" pitchFamily="49" charset="0"/>
              </a:rPr>
              <a:t>int</a:t>
            </a:r>
            <a:r>
              <a:rPr lang="pt-PT" sz="1100" dirty="0">
                <a:latin typeface="Monaco" panose="020B0509030404040204" pitchFamily="49" charset="0"/>
              </a:rPr>
              <a:t> col)</a:t>
            </a:r>
          </a:p>
          <a:p>
            <a:pPr fontAlgn="t"/>
            <a:r>
              <a:rPr lang="pt-PT" sz="1100" dirty="0">
                <a:latin typeface="Monaco" panose="020B0509030404040204" pitchFamily="49" charset="0"/>
              </a:rPr>
              <a:t>{</a:t>
            </a:r>
          </a:p>
          <a:p>
            <a:pPr fontAlgn="t"/>
            <a:r>
              <a:rPr lang="pt-PT" sz="1100" dirty="0">
                <a:latin typeface="Monaco" panose="020B0509030404040204" pitchFamily="49" charset="0"/>
              </a:rPr>
              <a:t>	</a:t>
            </a:r>
            <a:r>
              <a:rPr lang="pt-PT" sz="1100" dirty="0" err="1">
                <a:latin typeface="Monaco" panose="020B0509030404040204" pitchFamily="49" charset="0"/>
              </a:rPr>
              <a:t>return</a:t>
            </a:r>
            <a:r>
              <a:rPr lang="pt-PT" sz="1100" dirty="0">
                <a:latin typeface="Monaco" panose="020B0509030404040204" pitchFamily="49" charset="0"/>
              </a:rPr>
              <a:t> </a:t>
            </a:r>
            <a:r>
              <a:rPr lang="pt-PT" sz="1100" dirty="0" smtClean="0">
                <a:latin typeface="Monaco" panose="020B0509030404040204" pitchFamily="49" charset="0"/>
              </a:rPr>
              <a:t>v[</a:t>
            </a:r>
            <a:r>
              <a:rPr lang="pt-PT" sz="1100" dirty="0" err="1" smtClean="0">
                <a:latin typeface="Monaco" panose="020B0509030404040204" pitchFamily="49" charset="0"/>
              </a:rPr>
              <a:t>col+NCOLS</a:t>
            </a:r>
            <a:r>
              <a:rPr lang="pt-PT" sz="1100" dirty="0" smtClean="0">
                <a:latin typeface="Monaco" panose="020B0509030404040204" pitchFamily="49" charset="0"/>
              </a:rPr>
              <a:t>*</a:t>
            </a:r>
            <a:r>
              <a:rPr lang="pt-PT" sz="1100" dirty="0" err="1" smtClean="0">
                <a:latin typeface="Monaco" panose="020B0509030404040204" pitchFamily="49" charset="0"/>
              </a:rPr>
              <a:t>row</a:t>
            </a:r>
            <a:r>
              <a:rPr lang="pt-PT" sz="1100" dirty="0" smtClean="0">
                <a:latin typeface="Monaco" panose="020B0509030404040204" pitchFamily="49" charset="0"/>
              </a:rPr>
              <a:t>];</a:t>
            </a:r>
            <a:endParaRPr lang="pt-PT" sz="1100" dirty="0">
              <a:latin typeface="Monaco" panose="020B0509030404040204" pitchFamily="49" charset="0"/>
            </a:endParaRPr>
          </a:p>
          <a:p>
            <a:pPr fontAlgn="t"/>
            <a:r>
              <a:rPr lang="pt-PT" sz="1100" dirty="0">
                <a:latin typeface="Monaco" panose="020B0509030404040204" pitchFamily="49" charset="0"/>
              </a:rPr>
              <a:t>}</a:t>
            </a:r>
          </a:p>
          <a:p>
            <a:pPr fontAlgn="t"/>
            <a:endParaRPr lang="pt-PT" sz="1100" dirty="0" smtClean="0">
              <a:latin typeface="Monaco" panose="020B0509030404040204" pitchFamily="49" charset="0"/>
            </a:endParaRPr>
          </a:p>
          <a:p>
            <a:pPr fontAlgn="t"/>
            <a:r>
              <a:rPr lang="pt-PT" sz="1100" dirty="0" err="1" smtClean="0">
                <a:latin typeface="Monaco" panose="020B0509030404040204" pitchFamily="49" charset="0"/>
              </a:rPr>
              <a:t>int</a:t>
            </a:r>
            <a:r>
              <a:rPr lang="pt-PT" sz="1100" dirty="0" smtClean="0">
                <a:latin typeface="Monaco" panose="020B0509030404040204" pitchFamily="49" charset="0"/>
              </a:rPr>
              <a:t> </a:t>
            </a:r>
            <a:r>
              <a:rPr lang="pt-PT" sz="1100" dirty="0" err="1">
                <a:latin typeface="Monaco" panose="020B0509030404040204" pitchFamily="49" charset="0"/>
              </a:rPr>
              <a:t>main</a:t>
            </a:r>
            <a:r>
              <a:rPr lang="pt-PT" sz="1100" dirty="0">
                <a:latin typeface="Monaco" panose="020B0509030404040204" pitchFamily="49" charset="0"/>
              </a:rPr>
              <a:t>(</a:t>
            </a:r>
            <a:r>
              <a:rPr lang="pt-PT" sz="1100" dirty="0" err="1">
                <a:latin typeface="Monaco" panose="020B0509030404040204" pitchFamily="49" charset="0"/>
              </a:rPr>
              <a:t>void</a:t>
            </a:r>
            <a:r>
              <a:rPr lang="pt-PT" sz="1100" dirty="0">
                <a:latin typeface="Monaco" panose="020B0509030404040204" pitchFamily="49" charset="0"/>
              </a:rPr>
              <a:t>) {</a:t>
            </a:r>
          </a:p>
          <a:p>
            <a:pPr fontAlgn="t"/>
            <a:r>
              <a:rPr lang="pt-PT" sz="1100" dirty="0">
                <a:latin typeface="Monaco" panose="020B0509030404040204" pitchFamily="49" charset="0"/>
              </a:rPr>
              <a:t>	</a:t>
            </a:r>
            <a:r>
              <a:rPr lang="pt-PT" sz="1100" dirty="0" err="1">
                <a:latin typeface="Monaco" panose="020B0509030404040204" pitchFamily="49" charset="0"/>
              </a:rPr>
              <a:t>char</a:t>
            </a:r>
            <a:r>
              <a:rPr lang="pt-PT" sz="1100" dirty="0">
                <a:latin typeface="Monaco" panose="020B0509030404040204" pitchFamily="49" charset="0"/>
              </a:rPr>
              <a:t> </a:t>
            </a:r>
            <a:r>
              <a:rPr lang="pt-PT" sz="1100" dirty="0" err="1">
                <a:latin typeface="Monaco" panose="020B0509030404040204" pitchFamily="49" charset="0"/>
              </a:rPr>
              <a:t>soup</a:t>
            </a:r>
            <a:r>
              <a:rPr lang="pt-PT" sz="1100" dirty="0" smtClean="0">
                <a:latin typeface="Monaco" panose="020B0509030404040204" pitchFamily="49" charset="0"/>
              </a:rPr>
              <a:t>[] </a:t>
            </a:r>
            <a:r>
              <a:rPr lang="pt-PT" sz="1100" dirty="0">
                <a:latin typeface="Monaco" panose="020B0509030404040204" pitchFamily="49" charset="0"/>
              </a:rPr>
              <a:t>= </a:t>
            </a:r>
            <a:r>
              <a:rPr lang="pt-PT" sz="1100" dirty="0" smtClean="0">
                <a:latin typeface="Monaco" panose="020B0509030404040204" pitchFamily="49" charset="0"/>
              </a:rPr>
              <a:t>{</a:t>
            </a:r>
          </a:p>
          <a:p>
            <a:pPr fontAlgn="t"/>
            <a:r>
              <a:rPr lang="pt-PT" sz="1100" dirty="0" smtClean="0">
                <a:latin typeface="Monaco" panose="020B0509030404040204" pitchFamily="49" charset="0"/>
              </a:rPr>
              <a:t>	'e', 'e', 'k', 'u', 'l', </a:t>
            </a:r>
          </a:p>
          <a:p>
            <a:pPr fontAlgn="t"/>
            <a:r>
              <a:rPr lang="pt-PT" sz="1100" dirty="0" smtClean="0">
                <a:latin typeface="Monaco" panose="020B0509030404040204" pitchFamily="49" charset="0"/>
              </a:rPr>
              <a:t>	'u', 'c', 'x', 'q', 'n',</a:t>
            </a:r>
          </a:p>
          <a:p>
            <a:pPr fontAlgn="t"/>
            <a:r>
              <a:rPr lang="pt-PT" sz="1100" dirty="0" smtClean="0">
                <a:latin typeface="Monaco" panose="020B0509030404040204" pitchFamily="49" charset="0"/>
              </a:rPr>
              <a:t>	't', 's', 'r', 'd', 'r',</a:t>
            </a:r>
          </a:p>
          <a:p>
            <a:pPr fontAlgn="t"/>
            <a:r>
              <a:rPr lang="pt-PT" sz="1100" dirty="0" smtClean="0">
                <a:latin typeface="Monaco" panose="020B0509030404040204" pitchFamily="49" charset="0"/>
              </a:rPr>
              <a:t>	'y', 'h', 'e', 'o', 'j',</a:t>
            </a:r>
          </a:p>
          <a:p>
            <a:pPr fontAlgn="t"/>
            <a:r>
              <a:rPr lang="pt-PT" sz="1100" dirty="0">
                <a:latin typeface="Monaco" panose="020B0509030404040204" pitchFamily="49" charset="0"/>
              </a:rPr>
              <a:t>	</a:t>
            </a:r>
            <a:r>
              <a:rPr lang="pt-PT" sz="1100" dirty="0" smtClean="0">
                <a:latin typeface="Monaco" panose="020B0509030404040204" pitchFamily="49" charset="0"/>
              </a:rPr>
              <a:t>'v</a:t>
            </a:r>
            <a:r>
              <a:rPr lang="pt-PT" sz="1100" dirty="0">
                <a:latin typeface="Monaco" panose="020B0509030404040204" pitchFamily="49" charset="0"/>
              </a:rPr>
              <a:t>', 'q', 'e', 'w</a:t>
            </a:r>
            <a:r>
              <a:rPr lang="pt-PT" sz="1100" dirty="0" smtClean="0">
                <a:latin typeface="Monaco" panose="020B0509030404040204" pitchFamily="49" charset="0"/>
              </a:rPr>
              <a:t>', 'f'};</a:t>
            </a:r>
            <a:endParaRPr lang="pt-PT" sz="1100" dirty="0">
              <a:latin typeface="Monaco" panose="020B0509030404040204" pitchFamily="49" charset="0"/>
            </a:endParaRPr>
          </a:p>
          <a:p>
            <a:pPr fontAlgn="t"/>
            <a:endParaRPr lang="pt-PT" sz="1100" dirty="0">
              <a:latin typeface="Monaco" panose="020B0509030404040204" pitchFamily="49" charset="0"/>
            </a:endParaRPr>
          </a:p>
          <a:p>
            <a:pPr fontAlgn="t"/>
            <a:endParaRPr lang="pt-PT" sz="1100" dirty="0">
              <a:latin typeface="Monaco" panose="020B0509030404040204" pitchFamily="49" charset="0"/>
            </a:endParaRPr>
          </a:p>
          <a:p>
            <a:pPr fontAlgn="t"/>
            <a:r>
              <a:rPr lang="pt-PT" sz="1100" dirty="0" smtClean="0">
                <a:latin typeface="Monaco" panose="020B0509030404040204" pitchFamily="49" charset="0"/>
              </a:rPr>
              <a:t>	for </a:t>
            </a:r>
            <a:r>
              <a:rPr lang="pt-PT" sz="1100" dirty="0">
                <a:latin typeface="Monaco" panose="020B0509030404040204" pitchFamily="49" charset="0"/>
              </a:rPr>
              <a:t>(</a:t>
            </a:r>
            <a:r>
              <a:rPr lang="pt-PT" sz="1100" dirty="0" err="1">
                <a:latin typeface="Monaco" panose="020B0509030404040204" pitchFamily="49" charset="0"/>
              </a:rPr>
              <a:t>int</a:t>
            </a:r>
            <a:r>
              <a:rPr lang="pt-PT" sz="1100" dirty="0">
                <a:latin typeface="Monaco" panose="020B0509030404040204" pitchFamily="49" charset="0"/>
              </a:rPr>
              <a:t> i = 0; i </a:t>
            </a:r>
            <a:r>
              <a:rPr lang="pt-PT" sz="1100" dirty="0" smtClean="0">
                <a:latin typeface="Monaco" panose="020B0509030404040204" pitchFamily="49" charset="0"/>
              </a:rPr>
              <a:t>&lt; NROWS; </a:t>
            </a:r>
            <a:r>
              <a:rPr lang="pt-PT" sz="1100" dirty="0">
                <a:latin typeface="Monaco" panose="020B0509030404040204" pitchFamily="49" charset="0"/>
              </a:rPr>
              <a:t>i++)</a:t>
            </a:r>
          </a:p>
          <a:p>
            <a:pPr fontAlgn="t"/>
            <a:r>
              <a:rPr lang="pt-PT" sz="1100" dirty="0" smtClean="0">
                <a:latin typeface="Monaco" panose="020B0509030404040204" pitchFamily="49" charset="0"/>
              </a:rPr>
              <a:t>	{</a:t>
            </a:r>
            <a:endParaRPr lang="pt-PT" sz="1100" dirty="0">
              <a:latin typeface="Monaco" panose="020B0509030404040204" pitchFamily="49" charset="0"/>
            </a:endParaRPr>
          </a:p>
          <a:p>
            <a:pPr fontAlgn="t"/>
            <a:r>
              <a:rPr lang="pt-PT" sz="1100" dirty="0" smtClean="0">
                <a:latin typeface="Monaco" panose="020B0509030404040204" pitchFamily="49" charset="0"/>
              </a:rPr>
              <a:t>	</a:t>
            </a:r>
            <a:r>
              <a:rPr lang="pt-PT" sz="1100" dirty="0">
                <a:latin typeface="Monaco" panose="020B0509030404040204" pitchFamily="49" charset="0"/>
              </a:rPr>
              <a:t>	for (</a:t>
            </a:r>
            <a:r>
              <a:rPr lang="pt-PT" sz="1100" dirty="0" err="1">
                <a:latin typeface="Monaco" panose="020B0509030404040204" pitchFamily="49" charset="0"/>
              </a:rPr>
              <a:t>int</a:t>
            </a:r>
            <a:r>
              <a:rPr lang="pt-PT" sz="1100" dirty="0">
                <a:latin typeface="Monaco" panose="020B0509030404040204" pitchFamily="49" charset="0"/>
              </a:rPr>
              <a:t> j = 0; j </a:t>
            </a:r>
            <a:r>
              <a:rPr lang="pt-PT" sz="1100" dirty="0" smtClean="0">
                <a:latin typeface="Monaco" panose="020B0509030404040204" pitchFamily="49" charset="0"/>
              </a:rPr>
              <a:t>&lt; NCOLS; </a:t>
            </a:r>
            <a:r>
              <a:rPr lang="pt-PT" sz="1100" dirty="0">
                <a:latin typeface="Monaco" panose="020B0509030404040204" pitchFamily="49" charset="0"/>
              </a:rPr>
              <a:t>j++)</a:t>
            </a:r>
          </a:p>
          <a:p>
            <a:pPr fontAlgn="t"/>
            <a:r>
              <a:rPr lang="pt-PT" sz="1100" dirty="0">
                <a:latin typeface="Monaco" panose="020B0509030404040204" pitchFamily="49" charset="0"/>
              </a:rPr>
              <a:t>	</a:t>
            </a:r>
            <a:r>
              <a:rPr lang="pt-PT" sz="1100" dirty="0" smtClean="0">
                <a:latin typeface="Monaco" panose="020B0509030404040204" pitchFamily="49" charset="0"/>
              </a:rPr>
              <a:t>	</a:t>
            </a:r>
            <a:r>
              <a:rPr lang="pt-PT" sz="1100" dirty="0">
                <a:latin typeface="Monaco" panose="020B0509030404040204" pitchFamily="49" charset="0"/>
              </a:rPr>
              <a:t>	</a:t>
            </a:r>
            <a:r>
              <a:rPr lang="pt-PT" sz="1100" dirty="0" err="1">
                <a:latin typeface="Monaco" panose="020B0509030404040204" pitchFamily="49" charset="0"/>
              </a:rPr>
              <a:t>printf</a:t>
            </a:r>
            <a:r>
              <a:rPr lang="pt-PT" sz="1100" dirty="0">
                <a:latin typeface="Monaco" panose="020B0509030404040204" pitchFamily="49" charset="0"/>
              </a:rPr>
              <a:t>("'%c' ", </a:t>
            </a:r>
            <a:r>
              <a:rPr lang="pt-PT" sz="1100" dirty="0" err="1" smtClean="0">
                <a:latin typeface="Monaco" panose="020B0509030404040204" pitchFamily="49" charset="0"/>
              </a:rPr>
              <a:t>get_element</a:t>
            </a:r>
            <a:r>
              <a:rPr lang="pt-PT" sz="1100" dirty="0" smtClean="0">
                <a:latin typeface="Monaco" panose="020B0509030404040204" pitchFamily="49" charset="0"/>
              </a:rPr>
              <a:t>(</a:t>
            </a:r>
            <a:r>
              <a:rPr lang="pt-PT" sz="1100" dirty="0" err="1" smtClean="0">
                <a:latin typeface="Monaco" panose="020B0509030404040204" pitchFamily="49" charset="0"/>
              </a:rPr>
              <a:t>soup</a:t>
            </a:r>
            <a:r>
              <a:rPr lang="pt-PT" sz="1100" dirty="0" smtClean="0">
                <a:latin typeface="Monaco" panose="020B0509030404040204" pitchFamily="49" charset="0"/>
              </a:rPr>
              <a:t>, i, j));</a:t>
            </a:r>
            <a:endParaRPr lang="pt-PT" sz="1100" dirty="0">
              <a:latin typeface="Monaco" panose="020B0509030404040204" pitchFamily="49" charset="0"/>
            </a:endParaRPr>
          </a:p>
          <a:p>
            <a:pPr fontAlgn="t"/>
            <a:r>
              <a:rPr lang="pt-PT" sz="1100" dirty="0">
                <a:latin typeface="Monaco" panose="020B0509030404040204" pitchFamily="49" charset="0"/>
              </a:rPr>
              <a:t>	</a:t>
            </a:r>
            <a:r>
              <a:rPr lang="pt-PT" sz="1100" dirty="0" smtClean="0">
                <a:latin typeface="Monaco" panose="020B0509030404040204" pitchFamily="49" charset="0"/>
              </a:rPr>
              <a:t>	</a:t>
            </a:r>
            <a:r>
              <a:rPr lang="pt-PT" sz="1100" dirty="0" err="1" smtClean="0">
                <a:latin typeface="Monaco" panose="020B0509030404040204" pitchFamily="49" charset="0"/>
              </a:rPr>
              <a:t>putchar</a:t>
            </a:r>
            <a:r>
              <a:rPr lang="pt-PT" sz="1100" dirty="0">
                <a:latin typeface="Monaco" panose="020B0509030404040204" pitchFamily="49" charset="0"/>
              </a:rPr>
              <a:t>('\n');</a:t>
            </a:r>
          </a:p>
          <a:p>
            <a:pPr fontAlgn="t"/>
            <a:r>
              <a:rPr lang="pt-PT" sz="1100" dirty="0" smtClean="0">
                <a:latin typeface="Monaco" panose="020B0509030404040204" pitchFamily="49" charset="0"/>
              </a:rPr>
              <a:t>	}</a:t>
            </a:r>
            <a:endParaRPr lang="pt-PT" sz="1100" dirty="0">
              <a:latin typeface="Monaco" panose="020B0509030404040204" pitchFamily="49" charset="0"/>
            </a:endParaRPr>
          </a:p>
          <a:p>
            <a:pPr fontAlgn="t"/>
            <a:r>
              <a:rPr lang="pt-PT" sz="1100" dirty="0" smtClean="0">
                <a:latin typeface="Monaco" panose="020B0509030404040204" pitchFamily="49" charset="0"/>
              </a:rPr>
              <a:t>}</a:t>
            </a:r>
            <a:endParaRPr lang="pt-PT" sz="11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Leitura e escrita de Ficheiros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41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Periféricos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" y="1707761"/>
            <a:ext cx="1328058" cy="796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55" y="1757525"/>
            <a:ext cx="902426" cy="1009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6" y="2696955"/>
            <a:ext cx="1479369" cy="103555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35386" y="990136"/>
            <a:ext cx="4063478" cy="575030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Periféricos de entrada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34639" y="1025444"/>
            <a:ext cx="3530984" cy="61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smtClean="0"/>
              <a:t>Periféricos de saída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6" y="1608272"/>
            <a:ext cx="1425542" cy="9313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892" y="1840081"/>
            <a:ext cx="1001076" cy="8439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86" y="4815947"/>
            <a:ext cx="2020981" cy="1325427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598989" y="5042923"/>
            <a:ext cx="4063478" cy="14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Periféricos de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smtClean="0"/>
              <a:t>entrada e saída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3845176" y="3074855"/>
            <a:ext cx="1689463" cy="10798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Programa</a:t>
            </a:r>
            <a:endParaRPr lang="pt-PT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259977" y="2384445"/>
            <a:ext cx="531223" cy="507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94023" y="2492059"/>
            <a:ext cx="750685" cy="582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09054" y="4202731"/>
            <a:ext cx="281255" cy="589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186133" y="4069292"/>
            <a:ext cx="348507" cy="65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37030" y="3924872"/>
            <a:ext cx="2336129" cy="1298084"/>
          </a:xfrm>
          <a:prstGeom prst="wedgeRectCallout">
            <a:avLst>
              <a:gd name="adj1" fmla="val 111503"/>
              <a:gd name="adj2" fmla="val -52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 processa todas as entradas e saídas da mesma forma - através de </a:t>
            </a:r>
            <a:r>
              <a:rPr lang="pt-PT" dirty="0" err="1" smtClean="0"/>
              <a:t>streams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470046" y="2371984"/>
            <a:ext cx="1617604" cy="47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000" dirty="0" err="1" smtClean="0"/>
              <a:t>stream</a:t>
            </a:r>
            <a:endParaRPr lang="en-US" sz="20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87655" y="2567899"/>
            <a:ext cx="1617604" cy="47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000" dirty="0" err="1" smtClean="0"/>
              <a:t>stream</a:t>
            </a:r>
            <a:endParaRPr lang="en-US" sz="20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400975" y="4106349"/>
            <a:ext cx="1617604" cy="47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000" dirty="0" err="1" smtClean="0"/>
              <a:t>stream</a:t>
            </a:r>
            <a:endParaRPr lang="en-US" sz="20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173596" y="4369266"/>
            <a:ext cx="1617604" cy="47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000" dirty="0" err="1" smtClean="0"/>
              <a:t>stream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24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4" grpId="0"/>
      <p:bldP spid="15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25B2A1-0A22-43D6-AAB3-D8F9B021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Ficheiros</a:t>
            </a:r>
          </a:p>
        </p:txBody>
      </p:sp>
      <p:sp>
        <p:nvSpPr>
          <p:cNvPr id="7171" name="Marcador de Posição de Conteúdo 2"/>
          <p:cNvSpPr>
            <a:spLocks noGrp="1" noChangeArrowheads="1"/>
          </p:cNvSpPr>
          <p:nvPr>
            <p:ph idx="1"/>
          </p:nvPr>
        </p:nvSpPr>
        <p:spPr>
          <a:xfrm>
            <a:off x="308225" y="1068513"/>
            <a:ext cx="8558373" cy="170081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PT" altLang="pt-PT" sz="2800" dirty="0" smtClean="0"/>
              <a:t>Um </a:t>
            </a:r>
            <a:r>
              <a:rPr lang="pt-PT" altLang="pt-PT" sz="2800" dirty="0" err="1" smtClean="0"/>
              <a:t>stream</a:t>
            </a:r>
            <a:r>
              <a:rPr lang="pt-PT" altLang="pt-PT" sz="2800" dirty="0" smtClean="0"/>
              <a:t> é um conjunto sequencial de caracteres (Bytes) sem qualquer estrutura interna.</a:t>
            </a:r>
          </a:p>
          <a:p>
            <a:pPr algn="just"/>
            <a:r>
              <a:rPr lang="pt-PT" altLang="pt-PT" sz="2800" dirty="0" smtClean="0"/>
              <a:t>Estes permitem a comunicação com ficheiros, mas também com dispositivos e processos.</a:t>
            </a:r>
          </a:p>
          <a:p>
            <a:pPr algn="just"/>
            <a:r>
              <a:rPr lang="pt-PT" altLang="pt-PT" dirty="0"/>
              <a:t>A utilização de </a:t>
            </a:r>
            <a:r>
              <a:rPr lang="pt-PT" altLang="pt-PT" dirty="0" err="1"/>
              <a:t>streams</a:t>
            </a:r>
            <a:r>
              <a:rPr lang="pt-PT" altLang="pt-PT" dirty="0"/>
              <a:t> torna a comunicação </a:t>
            </a:r>
            <a:r>
              <a:rPr lang="pt-PT" altLang="pt-PT" dirty="0" err="1"/>
              <a:t>Device</a:t>
            </a:r>
            <a:r>
              <a:rPr lang="pt-PT" altLang="pt-PT" dirty="0"/>
              <a:t> </a:t>
            </a:r>
            <a:r>
              <a:rPr lang="pt-PT" altLang="pt-PT" dirty="0" err="1"/>
              <a:t>Independent</a:t>
            </a:r>
            <a:r>
              <a:rPr lang="pt-PT" altLang="pt-PT" dirty="0" smtClean="0"/>
              <a:t>.</a:t>
            </a:r>
            <a:endParaRPr lang="pt-PT" altLang="pt-PT" sz="2800" dirty="0" smtClean="0"/>
          </a:p>
          <a:p>
            <a:pPr algn="just"/>
            <a:endParaRPr lang="pt-PT" altLang="pt-PT" sz="1200" dirty="0" smtClean="0"/>
          </a:p>
        </p:txBody>
      </p:sp>
      <p:sp>
        <p:nvSpPr>
          <p:cNvPr id="717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A897AE-81A8-49E7-A2CB-89E59515F262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pt-PT" altLang="pt-PT" sz="1000" smtClean="0"/>
          </a:p>
        </p:txBody>
      </p:sp>
      <p:sp>
        <p:nvSpPr>
          <p:cNvPr id="3" name="Cloud 2"/>
          <p:cNvSpPr/>
          <p:nvPr/>
        </p:nvSpPr>
        <p:spPr>
          <a:xfrm>
            <a:off x="1132114" y="4032069"/>
            <a:ext cx="1689463" cy="10798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Ficheiros em disco</a:t>
            </a:r>
            <a:endParaRPr lang="pt-PT" dirty="0"/>
          </a:p>
        </p:txBody>
      </p:sp>
      <p:sp>
        <p:nvSpPr>
          <p:cNvPr id="8" name="Cloud 7"/>
          <p:cNvSpPr/>
          <p:nvPr/>
        </p:nvSpPr>
        <p:spPr>
          <a:xfrm>
            <a:off x="6235337" y="3971177"/>
            <a:ext cx="1689463" cy="10798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Programa</a:t>
            </a:r>
            <a:endParaRPr lang="pt-P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224519" y="3253774"/>
          <a:ext cx="2298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70"/>
                <a:gridCol w="287370"/>
                <a:gridCol w="287370"/>
                <a:gridCol w="287370"/>
                <a:gridCol w="287370"/>
                <a:gridCol w="287370"/>
                <a:gridCol w="287370"/>
                <a:gridCol w="287370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224519" y="5485448"/>
          <a:ext cx="2298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70"/>
                <a:gridCol w="287370"/>
                <a:gridCol w="287370"/>
                <a:gridCol w="287370"/>
                <a:gridCol w="287370"/>
                <a:gridCol w="287370"/>
                <a:gridCol w="287370"/>
                <a:gridCol w="287370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Elbow Connector 5"/>
          <p:cNvCxnSpPr>
            <a:endCxn id="8" idx="3"/>
          </p:cNvCxnSpPr>
          <p:nvPr/>
        </p:nvCxnSpPr>
        <p:spPr>
          <a:xfrm>
            <a:off x="5523479" y="3431177"/>
            <a:ext cx="1556590" cy="6017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3"/>
            <a:endCxn id="4" idx="1"/>
          </p:cNvCxnSpPr>
          <p:nvPr/>
        </p:nvCxnSpPr>
        <p:spPr>
          <a:xfrm rot="5400000" flipH="1" flipV="1">
            <a:off x="2273374" y="3142667"/>
            <a:ext cx="654617" cy="12476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1"/>
            <a:endCxn id="10" idx="3"/>
          </p:cNvCxnSpPr>
          <p:nvPr/>
        </p:nvCxnSpPr>
        <p:spPr>
          <a:xfrm rot="5400000">
            <a:off x="5991285" y="4582083"/>
            <a:ext cx="620979" cy="15565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1"/>
            <a:endCxn id="3" idx="1"/>
          </p:cNvCxnSpPr>
          <p:nvPr/>
        </p:nvCxnSpPr>
        <p:spPr>
          <a:xfrm rot="10800000">
            <a:off x="1976847" y="5110782"/>
            <a:ext cx="1247673" cy="56008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10677" y="2879128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err="1" smtClean="0"/>
              <a:t>Stream</a:t>
            </a:r>
            <a:r>
              <a:rPr lang="pt-PT" dirty="0"/>
              <a:t> </a:t>
            </a:r>
            <a:r>
              <a:rPr lang="pt-PT" dirty="0" smtClean="0"/>
              <a:t>de Entrada (leitura)</a:t>
            </a:r>
            <a:endParaRPr lang="pt-PT" dirty="0"/>
          </a:p>
        </p:txBody>
      </p:sp>
      <p:sp>
        <p:nvSpPr>
          <p:cNvPr id="22" name="TextBox 21"/>
          <p:cNvSpPr txBox="1"/>
          <p:nvPr/>
        </p:nvSpPr>
        <p:spPr>
          <a:xfrm>
            <a:off x="3116797" y="5116116"/>
            <a:ext cx="251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err="1" smtClean="0"/>
              <a:t>Stream</a:t>
            </a:r>
            <a:r>
              <a:rPr lang="pt-PT" dirty="0" smtClean="0"/>
              <a:t> de Saída (escrita)</a:t>
            </a:r>
            <a:endParaRPr lang="pt-PT" dirty="0"/>
          </a:p>
        </p:txBody>
      </p:sp>
      <p:sp>
        <p:nvSpPr>
          <p:cNvPr id="23" name="TextBox 22"/>
          <p:cNvSpPr txBox="1"/>
          <p:nvPr/>
        </p:nvSpPr>
        <p:spPr>
          <a:xfrm>
            <a:off x="6325445" y="3063794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/>
              <a:t>Data input</a:t>
            </a:r>
            <a:endParaRPr lang="pt-PT" dirty="0"/>
          </a:p>
        </p:txBody>
      </p:sp>
      <p:sp>
        <p:nvSpPr>
          <p:cNvPr id="24" name="TextBox 23"/>
          <p:cNvSpPr txBox="1"/>
          <p:nvPr/>
        </p:nvSpPr>
        <p:spPr>
          <a:xfrm>
            <a:off x="6325445" y="5714689"/>
            <a:ext cx="13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/>
              <a:t>Data output</a:t>
            </a:r>
            <a:endParaRPr lang="pt-PT" dirty="0"/>
          </a:p>
        </p:txBody>
      </p:sp>
      <p:sp>
        <p:nvSpPr>
          <p:cNvPr id="25" name="TextBox 24"/>
          <p:cNvSpPr txBox="1"/>
          <p:nvPr/>
        </p:nvSpPr>
        <p:spPr>
          <a:xfrm>
            <a:off x="1678755" y="5709434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err="1" smtClean="0"/>
              <a:t>Write</a:t>
            </a:r>
            <a:r>
              <a:rPr lang="pt-PT" i="1" dirty="0" smtClean="0"/>
              <a:t> Data</a:t>
            </a:r>
            <a:endParaRPr lang="pt-PT" dirty="0"/>
          </a:p>
        </p:txBody>
      </p:sp>
      <p:sp>
        <p:nvSpPr>
          <p:cNvPr id="26" name="TextBox 25"/>
          <p:cNvSpPr txBox="1"/>
          <p:nvPr/>
        </p:nvSpPr>
        <p:spPr>
          <a:xfrm>
            <a:off x="1605340" y="3031298"/>
            <a:ext cx="116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err="1" smtClean="0"/>
              <a:t>Read</a:t>
            </a:r>
            <a:r>
              <a:rPr lang="pt-PT" i="1" dirty="0" smtClean="0"/>
              <a:t> Data</a:t>
            </a:r>
            <a:endParaRPr lang="pt-PT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52799" y="3779520"/>
            <a:ext cx="21074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81022" y="5978434"/>
            <a:ext cx="22424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28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4" grpId="0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5896D6-E09B-4D79-ACA4-45C1539C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i="1" dirty="0" err="1" smtClean="0"/>
              <a:t>Streams</a:t>
            </a:r>
            <a:r>
              <a:rPr lang="pt-PT" sz="2800" dirty="0" smtClean="0"/>
              <a:t> == Fluxos</a:t>
            </a:r>
            <a:endParaRPr lang="pt-PT" sz="2800" dirty="0"/>
          </a:p>
        </p:txBody>
      </p:sp>
      <p:sp>
        <p:nvSpPr>
          <p:cNvPr id="9219" name="Marcador de Posição de Conteúdo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PT" sz="2800" dirty="0" smtClean="0"/>
              <a:t>Alguns </a:t>
            </a:r>
            <a:r>
              <a:rPr lang="pt-PT" altLang="pt-PT" sz="2800" dirty="0" err="1" smtClean="0"/>
              <a:t>streams</a:t>
            </a:r>
            <a:r>
              <a:rPr lang="pt-PT" altLang="pt-PT" sz="2800" dirty="0" smtClean="0"/>
              <a:t> estão abertos e disponíveis </a:t>
            </a:r>
            <a:r>
              <a:rPr lang="pt-PT" altLang="pt-PT" dirty="0"/>
              <a:t>por omissão </a:t>
            </a:r>
            <a:r>
              <a:rPr lang="pt-PT" altLang="pt-PT" sz="2800" dirty="0" smtClean="0"/>
              <a:t>pelo SO:</a:t>
            </a:r>
          </a:p>
          <a:p>
            <a:pPr lvl="1" algn="just"/>
            <a:r>
              <a:rPr lang="pt-PT" altLang="pt-PT" i="1" dirty="0" err="1" smtClean="0">
                <a:solidFill>
                  <a:srgbClr val="FF0000"/>
                </a:solidFill>
              </a:rPr>
              <a:t>stdout</a:t>
            </a:r>
            <a:r>
              <a:rPr lang="pt-PT" altLang="pt-PT" dirty="0" smtClean="0"/>
              <a:t>: standard output (está redirecionado para a consola);</a:t>
            </a:r>
          </a:p>
          <a:p>
            <a:pPr lvl="1" algn="just"/>
            <a:r>
              <a:rPr lang="pt-PT" altLang="pt-PT" i="1" dirty="0" err="1" smtClean="0">
                <a:solidFill>
                  <a:srgbClr val="FF0000"/>
                </a:solidFill>
              </a:rPr>
              <a:t>stdin</a:t>
            </a:r>
            <a:r>
              <a:rPr lang="pt-PT" altLang="pt-PT" dirty="0" smtClean="0"/>
              <a:t>: standard input (está redirecionado para o teclado);</a:t>
            </a:r>
          </a:p>
          <a:p>
            <a:pPr lvl="1" algn="just"/>
            <a:r>
              <a:rPr lang="pt-PT" altLang="pt-PT" i="1" dirty="0" err="1" smtClean="0">
                <a:solidFill>
                  <a:srgbClr val="FF0000"/>
                </a:solidFill>
              </a:rPr>
              <a:t>stderr</a:t>
            </a:r>
            <a:r>
              <a:rPr lang="pt-PT" altLang="pt-PT" dirty="0" smtClean="0"/>
              <a:t>: standard output error (está redirecionado para </a:t>
            </a:r>
            <a:r>
              <a:rPr lang="pt-PT" altLang="pt-PT" dirty="0"/>
              <a:t>a</a:t>
            </a:r>
            <a:r>
              <a:rPr lang="pt-PT" altLang="pt-PT" dirty="0" smtClean="0"/>
              <a:t> consola).</a:t>
            </a:r>
          </a:p>
          <a:p>
            <a:pPr lvl="1" algn="just"/>
            <a:endParaRPr lang="pt-PT" altLang="pt-PT" sz="2400" dirty="0" smtClean="0"/>
          </a:p>
          <a:p>
            <a:pPr algn="just"/>
            <a:r>
              <a:rPr lang="pt-PT" altLang="pt-PT" sz="2800" dirty="0" smtClean="0"/>
              <a:t>O </a:t>
            </a:r>
            <a:r>
              <a:rPr lang="pt-PT" altLang="pt-PT" sz="2800" i="1" dirty="0" err="1" smtClean="0"/>
              <a:t>stdout</a:t>
            </a:r>
            <a:r>
              <a:rPr lang="pt-PT" altLang="pt-PT" sz="2800" dirty="0" smtClean="0"/>
              <a:t> é usado no </a:t>
            </a:r>
            <a:r>
              <a:rPr lang="pt-PT" altLang="pt-PT" sz="2400" dirty="0" err="1" smtClean="0">
                <a:latin typeface="Monaco" panose="020B0509030404040204" pitchFamily="49" charset="0"/>
              </a:rPr>
              <a:t>printf</a:t>
            </a:r>
            <a:r>
              <a:rPr lang="pt-PT" altLang="pt-PT" sz="2400" dirty="0" smtClean="0">
                <a:latin typeface="Monaco" panose="020B0509030404040204" pitchFamily="49" charset="0"/>
              </a:rPr>
              <a:t>()</a:t>
            </a:r>
            <a:r>
              <a:rPr lang="pt-PT" altLang="pt-PT" sz="2800" dirty="0" smtClean="0"/>
              <a:t>e o </a:t>
            </a:r>
            <a:r>
              <a:rPr lang="pt-PT" altLang="pt-PT" sz="2800" i="1" dirty="0" err="1" smtClean="0"/>
              <a:t>stdin</a:t>
            </a:r>
            <a:r>
              <a:rPr lang="pt-PT" altLang="pt-PT" sz="2800" dirty="0" smtClean="0"/>
              <a:t> no </a:t>
            </a:r>
            <a:r>
              <a:rPr lang="pt-PT" altLang="pt-PT" sz="2400" dirty="0" err="1" smtClean="0">
                <a:latin typeface="Monaco" panose="020B0509030404040204" pitchFamily="49" charset="0"/>
              </a:rPr>
              <a:t>scanf</a:t>
            </a:r>
            <a:r>
              <a:rPr lang="pt-PT" altLang="pt-PT" sz="2400" dirty="0" smtClean="0">
                <a:latin typeface="Monaco" panose="020B0509030404040204" pitchFamily="49" charset="0"/>
              </a:rPr>
              <a:t>()</a:t>
            </a:r>
            <a:r>
              <a:rPr lang="pt-PT" altLang="pt-PT" sz="2800" dirty="0" smtClean="0"/>
              <a:t>.</a:t>
            </a:r>
            <a:endParaRPr lang="pt-PT" altLang="pt-PT" dirty="0" smtClean="0"/>
          </a:p>
        </p:txBody>
      </p:sp>
      <p:sp>
        <p:nvSpPr>
          <p:cNvPr id="9220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E48DC0-FCF0-4EFA-8930-FD9EE3B70CE6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462802" y="4686286"/>
            <a:ext cx="31413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altLang="pt-PT" sz="1400" dirty="0" smtClean="0">
                <a:latin typeface="Monaco" panose="020B0509030404040204" pitchFamily="49" charset="0"/>
              </a:rPr>
              <a:t>"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Hello World\n</a:t>
            </a:r>
            <a:r>
              <a:rPr lang="pt-PT" altLang="pt-PT" sz="1400" dirty="0" smtClean="0">
                <a:latin typeface="Monaco" panose="020B0509030404040204" pitchFamily="49" charset="0"/>
              </a:rPr>
              <a:t>"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4459" y="4686287"/>
            <a:ext cx="38292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fprintf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stdout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pt-PT" altLang="pt-PT" sz="1400" dirty="0" smtClean="0">
                <a:latin typeface="Monaco" panose="020B0509030404040204" pitchFamily="49" charset="0"/>
              </a:rPr>
              <a:t>"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Hello World\n</a:t>
            </a:r>
            <a:r>
              <a:rPr lang="pt-PT" altLang="pt-PT" sz="1400" dirty="0" smtClean="0">
                <a:latin typeface="Monaco" panose="020B0509030404040204" pitchFamily="49" charset="0"/>
              </a:rPr>
              <a:t>"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802" y="5402786"/>
            <a:ext cx="31413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scanf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altLang="pt-PT" sz="1400" dirty="0" smtClean="0">
                <a:latin typeface="Monaco" panose="020B0509030404040204" pitchFamily="49" charset="0"/>
              </a:rPr>
              <a:t>"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%d</a:t>
            </a:r>
            <a:r>
              <a:rPr lang="pt-PT" altLang="pt-PT" sz="1400" dirty="0" smtClean="0">
                <a:latin typeface="Monaco" panose="020B0509030404040204" pitchFamily="49" charset="0"/>
              </a:rPr>
              <a:t>", &amp;x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4459" y="5402786"/>
            <a:ext cx="31413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fscanf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stdin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pt-PT" altLang="pt-PT" sz="1400" dirty="0" smtClean="0">
                <a:latin typeface="Monaco" panose="020B0509030404040204" pitchFamily="49" charset="0"/>
              </a:rPr>
              <a:t>"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%d</a:t>
            </a:r>
            <a:r>
              <a:rPr lang="pt-PT" altLang="pt-PT" sz="1400" dirty="0" smtClean="0">
                <a:latin typeface="Monaco" panose="020B0509030404040204" pitchFamily="49" charset="0"/>
              </a:rPr>
              <a:t>", &amp;x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Left-Right Arrow 3"/>
          <p:cNvSpPr/>
          <p:nvPr/>
        </p:nvSpPr>
        <p:spPr>
          <a:xfrm>
            <a:off x="3989149" y="4724937"/>
            <a:ext cx="470263" cy="230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Left-Right Arrow 10"/>
          <p:cNvSpPr/>
          <p:nvPr/>
        </p:nvSpPr>
        <p:spPr>
          <a:xfrm>
            <a:off x="3989149" y="5441437"/>
            <a:ext cx="470263" cy="230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92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4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Operações sobre Ficheiros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06286" y="1680754"/>
            <a:ext cx="1889760" cy="63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xure Handwriting" panose="020B0402020200020204" pitchFamily="34" charset="0"/>
              </a:rPr>
              <a:t>Abertura do ficheiro</a:t>
            </a:r>
            <a:endParaRPr lang="en-US" dirty="0">
              <a:latin typeface="Axure Handwriting" panose="020B0402020200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6286" y="3126505"/>
            <a:ext cx="1889760" cy="63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xure Handwriting" panose="020B0402020200020204" pitchFamily="34" charset="0"/>
              </a:rPr>
              <a:t>Leitura ou Escrita</a:t>
            </a:r>
            <a:endParaRPr lang="en-US" dirty="0">
              <a:latin typeface="Axure Handwriting" panose="020B0402020200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6286" y="4572257"/>
            <a:ext cx="1889760" cy="63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xure Handwriting" panose="020B0402020200020204" pitchFamily="34" charset="0"/>
              </a:rPr>
              <a:t>Fecho do ficheiro</a:t>
            </a:r>
            <a:endParaRPr lang="en-US" dirty="0">
              <a:latin typeface="Axure Handwriting" panose="020B0402020200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090057" y="2439460"/>
            <a:ext cx="252549" cy="470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124891" y="3946172"/>
            <a:ext cx="252549" cy="470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Posição de Conteúdo 2"/>
          <p:cNvSpPr>
            <a:spLocks noGrp="1" noChangeArrowheads="1"/>
          </p:cNvSpPr>
          <p:nvPr>
            <p:ph idx="1"/>
          </p:nvPr>
        </p:nvSpPr>
        <p:spPr>
          <a:xfrm>
            <a:off x="3413759" y="1358029"/>
            <a:ext cx="5296084" cy="117829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PT" altLang="pt-PT" sz="2800" dirty="0" smtClean="0"/>
              <a:t>Associar uma variável do nosso programa ao ficheiro – abrir o canal de comunicação – </a:t>
            </a:r>
            <a:r>
              <a:rPr lang="pt-PT" altLang="pt-PT" sz="2800" dirty="0" err="1" smtClean="0"/>
              <a:t>Stream</a:t>
            </a:r>
            <a:r>
              <a:rPr lang="pt-PT" altLang="pt-PT" sz="2800" dirty="0" smtClean="0"/>
              <a:t> </a:t>
            </a:r>
            <a:endParaRPr lang="pt-PT" altLang="pt-PT" dirty="0" smtClean="0"/>
          </a:p>
        </p:txBody>
      </p:sp>
      <p:sp>
        <p:nvSpPr>
          <p:cNvPr id="12" name="Marcador de Posição de Conteúdo 2"/>
          <p:cNvSpPr txBox="1">
            <a:spLocks noChangeArrowheads="1"/>
          </p:cNvSpPr>
          <p:nvPr/>
        </p:nvSpPr>
        <p:spPr>
          <a:xfrm>
            <a:off x="3509553" y="3004064"/>
            <a:ext cx="5296084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PT" altLang="pt-PT" dirty="0" smtClean="0"/>
              <a:t>ler dados, escrever dados, posicionar ao longo do ficheiro</a:t>
            </a:r>
          </a:p>
        </p:txBody>
      </p:sp>
      <p:sp>
        <p:nvSpPr>
          <p:cNvPr id="13" name="Marcador de Posição de Conteúdo 2"/>
          <p:cNvSpPr txBox="1">
            <a:spLocks noChangeArrowheads="1"/>
          </p:cNvSpPr>
          <p:nvPr/>
        </p:nvSpPr>
        <p:spPr>
          <a:xfrm>
            <a:off x="3479073" y="4416434"/>
            <a:ext cx="5357044" cy="1280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PT" altLang="pt-PT" dirty="0" smtClean="0"/>
              <a:t>Fechar o canal de comunicação – Assegurar que os dados são escritos em disco. O SO liberta o ficheiro para escrita por outros programas.</a:t>
            </a:r>
          </a:p>
        </p:txBody>
      </p:sp>
    </p:spTree>
    <p:extLst>
      <p:ext uri="{BB962C8B-B14F-4D97-AF65-F5344CB8AC3E}">
        <p14:creationId xmlns:p14="http://schemas.microsoft.com/office/powerpoint/2010/main" val="383984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build="p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0967E5-097D-4F6A-BBAE-EDF6FF36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smtClean="0"/>
              <a:t>Abertura do ficheiro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:a16="http://schemas.microsoft.com/office/drawing/2014/main" xmlns="" id="{60C68181-5220-4CD3-BF65-C04F378A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90" y="979352"/>
            <a:ext cx="8558373" cy="50137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PT" altLang="pt-PT" sz="2800" dirty="0" smtClean="0"/>
              <a:t>Para poder utilizar um ficheiro temos que declarar uma variável do tipo FILE * (apontador para FILE). Tipo de dados definido </a:t>
            </a:r>
            <a:r>
              <a:rPr lang="pt-PT" altLang="pt-PT" sz="2800" dirty="0"/>
              <a:t>em </a:t>
            </a:r>
            <a:r>
              <a:rPr lang="pt-PT" altLang="pt-PT" sz="2800" dirty="0" smtClean="0"/>
              <a:t>&lt;</a:t>
            </a:r>
            <a:r>
              <a:rPr lang="pt-PT" altLang="pt-PT" sz="2800" dirty="0" err="1" smtClean="0"/>
              <a:t>stdio.h</a:t>
            </a:r>
            <a:r>
              <a:rPr lang="pt-PT" altLang="pt-PT" sz="2800" dirty="0" smtClean="0"/>
              <a:t>&gt;</a:t>
            </a:r>
          </a:p>
          <a:p>
            <a:pPr marL="0" indent="0" algn="just">
              <a:buNone/>
              <a:defRPr/>
            </a:pPr>
            <a:endParaRPr lang="pt-PT" altLang="pt-PT" sz="2800" dirty="0" smtClean="0"/>
          </a:p>
          <a:p>
            <a:pPr marL="0" indent="0" algn="just">
              <a:buNone/>
              <a:defRPr/>
            </a:pPr>
            <a:endParaRPr lang="pt-PT" altLang="pt-PT" sz="2800" dirty="0"/>
          </a:p>
          <a:p>
            <a:pPr algn="just">
              <a:defRPr/>
            </a:pPr>
            <a:r>
              <a:rPr lang="pt-PT" altLang="pt-PT" sz="2800" dirty="0"/>
              <a:t>Para se poder ler ou escrever num fluxo é preciso que este esteja previamente aberto, usa-se a função </a:t>
            </a:r>
            <a:r>
              <a:rPr lang="pt-PT" altLang="pt-PT" sz="2800" i="1" dirty="0" err="1" smtClean="0"/>
              <a:t>fopen</a:t>
            </a:r>
            <a:r>
              <a:rPr lang="pt-PT" altLang="pt-PT" sz="2800" i="1" dirty="0" smtClean="0"/>
              <a:t> que tem a seguinte declaração:</a:t>
            </a:r>
            <a:endParaRPr lang="pt-PT" altLang="pt-PT" sz="2800" i="1" dirty="0"/>
          </a:p>
          <a:p>
            <a:pPr lvl="1" algn="just">
              <a:defRPr/>
            </a:pPr>
            <a:endParaRPr lang="pt-PT" altLang="pt-PT" sz="800" i="1" dirty="0"/>
          </a:p>
        </p:txBody>
      </p:sp>
      <p:sp>
        <p:nvSpPr>
          <p:cNvPr id="19460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6B232D-8124-4A2E-BDB5-42B0673F5E54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1586709" y="4533268"/>
            <a:ext cx="651430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FILE * 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fopen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altLang="pt-PT" sz="1400" dirty="0" err="1" smtClean="0">
                <a:latin typeface="Monaco" panose="020B0509030404040204" pitchFamily="49" charset="0"/>
              </a:rPr>
              <a:t>const</a:t>
            </a:r>
            <a:r>
              <a:rPr lang="pt-PT" altLang="pt-PT" sz="1400" dirty="0" smtClean="0">
                <a:latin typeface="Monaco" panose="020B0509030404040204" pitchFamily="49" charset="0"/>
              </a:rPr>
              <a:t> </a:t>
            </a:r>
            <a:r>
              <a:rPr lang="pt-PT" altLang="pt-PT" sz="1400" dirty="0" err="1" smtClean="0">
                <a:latin typeface="Monaco" panose="020B0509030404040204" pitchFamily="49" charset="0"/>
              </a:rPr>
              <a:t>char</a:t>
            </a:r>
            <a:r>
              <a:rPr lang="pt-PT" altLang="pt-PT" sz="1400" dirty="0" smtClean="0">
                <a:latin typeface="Monaco" panose="020B0509030404040204" pitchFamily="49" charset="0"/>
              </a:rPr>
              <a:t> * </a:t>
            </a:r>
            <a:r>
              <a:rPr lang="pt-PT" altLang="pt-PT" sz="1400" dirty="0" err="1" smtClean="0">
                <a:latin typeface="Monaco" panose="020B0509030404040204" pitchFamily="49" charset="0"/>
              </a:rPr>
              <a:t>filename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pt-PT" altLang="pt-PT" sz="1400" dirty="0" err="1" smtClean="0">
                <a:latin typeface="Monaco" panose="020B0509030404040204" pitchFamily="49" charset="0"/>
              </a:rPr>
              <a:t>const</a:t>
            </a:r>
            <a:r>
              <a:rPr lang="pt-PT" altLang="pt-PT" sz="1400" dirty="0" smtClean="0">
                <a:latin typeface="Monaco" panose="020B0509030404040204" pitchFamily="49" charset="0"/>
              </a:rPr>
              <a:t> </a:t>
            </a:r>
            <a:r>
              <a:rPr lang="pt-PT" altLang="pt-PT" sz="1400" dirty="0" err="1" smtClean="0">
                <a:latin typeface="Monaco" panose="020B0509030404040204" pitchFamily="49" charset="0"/>
              </a:rPr>
              <a:t>char</a:t>
            </a:r>
            <a:r>
              <a:rPr lang="pt-PT" altLang="pt-PT" sz="1400" dirty="0" smtClean="0">
                <a:latin typeface="Monaco" panose="020B0509030404040204" pitchFamily="49" charset="0"/>
              </a:rPr>
              <a:t> * </a:t>
            </a:r>
            <a:r>
              <a:rPr lang="pt-PT" altLang="pt-PT" sz="1400" dirty="0" err="1" smtClean="0">
                <a:latin typeface="Monaco" panose="020B0509030404040204" pitchFamily="49" charset="0"/>
              </a:rPr>
              <a:t>mode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1961" y="2485537"/>
            <a:ext cx="375090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x, y;</a:t>
            </a:r>
            <a:endParaRPr lang="en-US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FILE * 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 // file pointer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130627" y="5229675"/>
            <a:ext cx="3526972" cy="1031749"/>
          </a:xfrm>
          <a:prstGeom prst="wedgeRectCallout">
            <a:avLst>
              <a:gd name="adj1" fmla="val 39843"/>
              <a:gd name="adj2" fmla="val -95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o qualificador </a:t>
            </a:r>
            <a:r>
              <a:rPr lang="pt-PT" dirty="0" err="1" smtClean="0"/>
              <a:t>const</a:t>
            </a:r>
            <a:r>
              <a:rPr lang="pt-PT" dirty="0" smtClean="0"/>
              <a:t> nos parâmetros de uma função, indica que estes não vão ser alterados dentro da função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3820548" y="5026301"/>
            <a:ext cx="2757693" cy="1324928"/>
          </a:xfrm>
          <a:prstGeom prst="wedgeRectCallout">
            <a:avLst>
              <a:gd name="adj1" fmla="val -19210"/>
              <a:gd name="adj2" fmla="val -63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string</a:t>
            </a:r>
            <a:r>
              <a:rPr lang="pt-PT" dirty="0" smtClean="0"/>
              <a:t> com o caminho para o ficheiro. Absoluto ou relativo ao local onde o programa está a ser executado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741190" y="5100684"/>
            <a:ext cx="2139685" cy="966839"/>
          </a:xfrm>
          <a:prstGeom prst="wedgeRectCallout">
            <a:avLst>
              <a:gd name="adj1" fmla="val -30606"/>
              <a:gd name="adj2" fmla="val -78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string</a:t>
            </a:r>
            <a:r>
              <a:rPr lang="pt-PT" dirty="0" smtClean="0"/>
              <a:t> com o modo de abertura do ficheiro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52D293-21E8-4926-9ADF-31A62AB7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smtClean="0"/>
              <a:t>Abertura do ficheiro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:a16="http://schemas.microsoft.com/office/drawing/2014/main" xmlns="" id="{5422FA61-02A1-43A4-844E-9EAA767D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90" y="993729"/>
            <a:ext cx="8558373" cy="3155144"/>
          </a:xfrm>
        </p:spPr>
        <p:txBody>
          <a:bodyPr/>
          <a:lstStyle/>
          <a:p>
            <a:pPr algn="just">
              <a:defRPr/>
            </a:pPr>
            <a:r>
              <a:rPr lang="pt-PT" altLang="pt-PT" dirty="0" smtClean="0"/>
              <a:t>Devolve </a:t>
            </a:r>
            <a:r>
              <a:rPr lang="pt-PT" altLang="pt-PT" dirty="0"/>
              <a:t>um ponteiro para a estrutura FILE que permite aceder ao fluxo.</a:t>
            </a:r>
          </a:p>
          <a:p>
            <a:pPr lvl="1" algn="just">
              <a:defRPr/>
            </a:pPr>
            <a:r>
              <a:rPr lang="pt-PT" altLang="pt-PT" dirty="0"/>
              <a:t>Em caso de erro devolve NULL;</a:t>
            </a:r>
          </a:p>
          <a:p>
            <a:pPr lvl="1" algn="just">
              <a:defRPr/>
            </a:pPr>
            <a:r>
              <a:rPr lang="pt-PT" altLang="pt-PT" dirty="0"/>
              <a:t>Tem como parâmetros o nome do ficheiro (pode incluir o caminho completo) e o modo (neste caso "r" = leitura em modo texto</a:t>
            </a:r>
            <a:r>
              <a:rPr lang="pt-PT" altLang="pt-PT" dirty="0" smtClean="0"/>
              <a:t>).</a:t>
            </a:r>
          </a:p>
          <a:p>
            <a:pPr lvl="1" algn="just">
              <a:defRPr/>
            </a:pPr>
            <a:r>
              <a:rPr lang="pt-PT" altLang="pt-PT" dirty="0" smtClean="0">
                <a:solidFill>
                  <a:schemeClr val="accent2"/>
                </a:solidFill>
              </a:rPr>
              <a:t>É muito importante verificar se devolveu NULL. É comum haver error na abertura de ficheiros</a:t>
            </a:r>
            <a:r>
              <a:rPr lang="pt-PT" altLang="pt-PT" dirty="0" smtClean="0"/>
              <a:t>.</a:t>
            </a:r>
            <a:endParaRPr lang="pt-PT" altLang="pt-PT" dirty="0"/>
          </a:p>
        </p:txBody>
      </p:sp>
      <p:sp>
        <p:nvSpPr>
          <p:cNvPr id="21508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0E236B-5CB1-4988-A5DB-CE7552644AED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1240213" y="4374751"/>
            <a:ext cx="6694398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FILE * 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fopen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altLang="pt-PT" sz="1400" dirty="0">
                <a:latin typeface="Monaco" panose="020B0509030404040204" pitchFamily="49" charset="0"/>
              </a:rPr>
              <a:t>"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ficheiro.txt</a:t>
            </a:r>
            <a:r>
              <a:rPr lang="pt-PT" altLang="pt-PT" sz="1400" dirty="0">
                <a:latin typeface="Monaco" panose="020B0509030404040204" pitchFamily="49" charset="0"/>
              </a:rPr>
              <a:t>"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pt-PT" altLang="pt-PT" sz="1400" dirty="0">
                <a:latin typeface="Monaco" panose="020B0509030404040204" pitchFamily="49" charset="0"/>
              </a:rPr>
              <a:t>"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r</a:t>
            </a:r>
            <a:r>
              <a:rPr lang="pt-PT" altLang="pt-PT" sz="1400" dirty="0">
                <a:latin typeface="Monaco" panose="020B0509030404040204" pitchFamily="49" charset="0"/>
              </a:rPr>
              <a:t>"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== NULL)</a:t>
            </a:r>
          </a:p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fprintf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stderr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pt-PT" altLang="pt-PT" sz="1400" dirty="0" smtClean="0">
                <a:latin typeface="Monaco" panose="020B0509030404040204" pitchFamily="49" charset="0"/>
              </a:rPr>
              <a:t>"Erro ao abrir o ficheiro.txt\n");</a:t>
            </a:r>
            <a:endParaRPr lang="en-US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1E27B5-FBF8-4AB5-B871-357EC45E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smtClean="0"/>
              <a:t>Modos de abertura dos ficheiros</a:t>
            </a:r>
            <a:endParaRPr lang="pt-PT" sz="2800" dirty="0"/>
          </a:p>
        </p:txBody>
      </p:sp>
      <p:sp>
        <p:nvSpPr>
          <p:cNvPr id="23556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33F06-CC16-4753-8BE6-130FE6116EC7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pt-PT" altLang="pt-PT" sz="10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2890" y="1015760"/>
            <a:ext cx="8558373" cy="5013788"/>
          </a:xfrm>
        </p:spPr>
        <p:txBody>
          <a:bodyPr/>
          <a:lstStyle/>
          <a:p>
            <a:r>
              <a:rPr lang="pt-PT" dirty="0" smtClean="0"/>
              <a:t>Existem 3 modos de abertura de um ficheiro:</a:t>
            </a:r>
          </a:p>
          <a:p>
            <a:pPr lvl="1"/>
            <a:r>
              <a:rPr lang="pt-PT" dirty="0" smtClean="0">
                <a:latin typeface="Monaco" panose="020B0509030404040204" pitchFamily="49" charset="0"/>
              </a:rPr>
              <a:t>"r"</a:t>
            </a:r>
            <a:r>
              <a:rPr lang="pt-PT" dirty="0" smtClean="0"/>
              <a:t> – </a:t>
            </a:r>
            <a:r>
              <a:rPr lang="pt-PT" dirty="0" err="1" smtClean="0"/>
              <a:t>read</a:t>
            </a:r>
            <a:r>
              <a:rPr lang="pt-PT" dirty="0" smtClean="0"/>
              <a:t>: abertura para leitura.</a:t>
            </a:r>
          </a:p>
          <a:p>
            <a:pPr marL="914400" lvl="2" indent="0">
              <a:buNone/>
            </a:pPr>
            <a:r>
              <a:rPr lang="pt-PT" dirty="0" smtClean="0"/>
              <a:t>Caso não possa abrir a função devolve NULL</a:t>
            </a:r>
          </a:p>
          <a:p>
            <a:pPr lvl="1"/>
            <a:r>
              <a:rPr lang="pt-PT" dirty="0" smtClean="0">
                <a:latin typeface="Monaco" panose="020B0509030404040204" pitchFamily="49" charset="0"/>
              </a:rPr>
              <a:t>"w"</a:t>
            </a:r>
            <a:r>
              <a:rPr lang="pt-PT" dirty="0" smtClean="0"/>
              <a:t> – </a:t>
            </a:r>
            <a:r>
              <a:rPr lang="pt-PT" dirty="0" err="1" smtClean="0"/>
              <a:t>write</a:t>
            </a:r>
            <a:r>
              <a:rPr lang="pt-PT" dirty="0" smtClean="0"/>
              <a:t>: abertura para escrita.</a:t>
            </a:r>
          </a:p>
          <a:p>
            <a:pPr marL="914400" lvl="2" indent="0">
              <a:buNone/>
            </a:pPr>
            <a:r>
              <a:rPr lang="pt-PT" dirty="0" smtClean="0"/>
              <a:t>É criado um ficheiro novo com o nome passado à função. Se já existir um ficheiro com o mesmo nome, será apagado e criado um novo. Caso não possa abrir a função devolve NULL</a:t>
            </a:r>
          </a:p>
          <a:p>
            <a:pPr lvl="1"/>
            <a:r>
              <a:rPr lang="pt-PT" dirty="0" smtClean="0">
                <a:latin typeface="Monaco" panose="020B0509030404040204" pitchFamily="49" charset="0"/>
              </a:rPr>
              <a:t>"a" </a:t>
            </a:r>
            <a:r>
              <a:rPr lang="pt-PT" dirty="0" smtClean="0"/>
              <a:t>– </a:t>
            </a:r>
            <a:r>
              <a:rPr lang="pt-PT" dirty="0" err="1" smtClean="0"/>
              <a:t>append</a:t>
            </a:r>
            <a:r>
              <a:rPr lang="pt-PT" dirty="0" smtClean="0"/>
              <a:t>: abertura do ficheiro para acrescento</a:t>
            </a:r>
          </a:p>
          <a:p>
            <a:pPr marL="914400" lvl="2" indent="0">
              <a:buNone/>
            </a:pPr>
            <a:r>
              <a:rPr lang="pt-PT" dirty="0" smtClean="0"/>
              <a:t>Se o ficheiro não existir, cria-o e funciona como "w". Se já existir, coloca o cursor no fim do ficheiro para que os dados sejam acrescentados de forma sequencial a partir dos dados existentes</a:t>
            </a:r>
          </a:p>
        </p:txBody>
      </p:sp>
    </p:spTree>
    <p:extLst>
      <p:ext uri="{BB962C8B-B14F-4D97-AF65-F5344CB8AC3E}">
        <p14:creationId xmlns:p14="http://schemas.microsoft.com/office/powerpoint/2010/main" val="312979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1E27B5-FBF8-4AB5-B871-357EC45E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smtClean="0"/>
              <a:t>Modos de abertura dos ficheiros</a:t>
            </a:r>
            <a:endParaRPr lang="pt-PT" sz="2800" dirty="0"/>
          </a:p>
        </p:txBody>
      </p:sp>
      <p:sp>
        <p:nvSpPr>
          <p:cNvPr id="23556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33F06-CC16-4753-8BE6-130FE6116EC7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pt-PT" altLang="pt-PT" sz="10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2890" y="1015760"/>
            <a:ext cx="8558373" cy="5013788"/>
          </a:xfrm>
        </p:spPr>
        <p:txBody>
          <a:bodyPr>
            <a:normAutofit lnSpcReduction="10000"/>
          </a:bodyPr>
          <a:lstStyle/>
          <a:p>
            <a:r>
              <a:rPr lang="pt-PT" dirty="0"/>
              <a:t>Para além destes 3 modos básicos, existe a possibilidade de abrir um ficheiro de forma a permitir escrita e leitura em simultâneo colocando o sinal + a seguir ao modo</a:t>
            </a:r>
          </a:p>
          <a:p>
            <a:pPr lvl="1"/>
            <a:r>
              <a:rPr lang="pt-PT" dirty="0" smtClean="0">
                <a:latin typeface="Monaco" panose="020B0509030404040204" pitchFamily="49" charset="0"/>
              </a:rPr>
              <a:t>"r+" </a:t>
            </a:r>
            <a:r>
              <a:rPr lang="pt-PT" dirty="0" smtClean="0"/>
              <a:t>– </a:t>
            </a:r>
            <a:r>
              <a:rPr lang="pt-PT" dirty="0" err="1" smtClean="0"/>
              <a:t>read</a:t>
            </a:r>
            <a:r>
              <a:rPr lang="pt-PT" dirty="0" smtClean="0"/>
              <a:t>: abertura para leitura e escrita.</a:t>
            </a:r>
          </a:p>
          <a:p>
            <a:pPr marL="914400" lvl="2" indent="0">
              <a:buNone/>
            </a:pPr>
            <a:r>
              <a:rPr lang="pt-PT" dirty="0" smtClean="0"/>
              <a:t>Se não existir é criado. Se já existir, os novos dados são colocados a partir do início do ficheiro, por cima, apagando os anteriores. Caso não possa abrir a função devolve NULL</a:t>
            </a:r>
          </a:p>
          <a:p>
            <a:pPr lvl="1"/>
            <a:r>
              <a:rPr lang="pt-PT" dirty="0" smtClean="0">
                <a:latin typeface="Monaco" panose="020B0509030404040204" pitchFamily="49" charset="0"/>
              </a:rPr>
              <a:t>"w+" </a:t>
            </a:r>
            <a:r>
              <a:rPr lang="pt-PT" dirty="0" smtClean="0"/>
              <a:t>– </a:t>
            </a:r>
            <a:r>
              <a:rPr lang="pt-PT" dirty="0" err="1" smtClean="0"/>
              <a:t>write</a:t>
            </a:r>
            <a:r>
              <a:rPr lang="pt-PT" dirty="0" smtClean="0"/>
              <a:t>: abertura para leitura e escrita.</a:t>
            </a:r>
          </a:p>
          <a:p>
            <a:pPr marL="914400" lvl="2" indent="0">
              <a:buNone/>
            </a:pPr>
            <a:r>
              <a:rPr lang="pt-PT" dirty="0" smtClean="0"/>
              <a:t>É criado um ficheiro novo com o nome passado à função. Se já existir um ficheiro com o mesmo nome, será apagado e criado um novo. Caso não possa abrir a função devolve NULL</a:t>
            </a:r>
          </a:p>
          <a:p>
            <a:pPr lvl="1"/>
            <a:r>
              <a:rPr lang="pt-PT" dirty="0" smtClean="0">
                <a:latin typeface="Monaco" panose="020B0509030404040204" pitchFamily="49" charset="0"/>
              </a:rPr>
              <a:t>"a+" </a:t>
            </a:r>
            <a:r>
              <a:rPr lang="pt-PT" dirty="0" smtClean="0"/>
              <a:t>– </a:t>
            </a:r>
            <a:r>
              <a:rPr lang="pt-PT" dirty="0" err="1" smtClean="0"/>
              <a:t>append</a:t>
            </a:r>
            <a:r>
              <a:rPr lang="pt-PT" dirty="0" smtClean="0"/>
              <a:t>: abertura do ficheiro para acrescento</a:t>
            </a:r>
          </a:p>
          <a:p>
            <a:pPr marL="914400" lvl="2" indent="0">
              <a:buNone/>
            </a:pPr>
            <a:r>
              <a:rPr lang="pt-PT" dirty="0" smtClean="0"/>
              <a:t>Se o ficheiro não existir, cria-o. Se já existir, os novos dados são colocados a partir do final do ficheiro. </a:t>
            </a:r>
            <a:r>
              <a:rPr lang="pt-PT" dirty="0"/>
              <a:t>Caso não possa abrir a função devolve </a:t>
            </a:r>
            <a:r>
              <a:rPr lang="pt-PT" dirty="0" smtClean="0"/>
              <a:t>NULL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30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Strings</a:t>
            </a:r>
            <a:r>
              <a:rPr lang="pt-PT" dirty="0" smtClean="0"/>
              <a:t> (continuação)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47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Modo texto e modo binário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Ficheiro é considerado de texto quando é constituído por caracteres </a:t>
            </a:r>
            <a:r>
              <a:rPr lang="pt-PT" dirty="0" err="1" smtClean="0"/>
              <a:t>ascii</a:t>
            </a:r>
            <a:r>
              <a:rPr lang="pt-PT" dirty="0" smtClean="0"/>
              <a:t> </a:t>
            </a:r>
            <a:r>
              <a:rPr lang="pt-PT" dirty="0" err="1" smtClean="0"/>
              <a:t>perceptíveis</a:t>
            </a:r>
            <a:r>
              <a:rPr lang="pt-PT" dirty="0" smtClean="0"/>
              <a:t> por nós (</a:t>
            </a:r>
            <a:r>
              <a:rPr lang="pt-PT" dirty="0" err="1" smtClean="0"/>
              <a:t>printable</a:t>
            </a:r>
            <a:r>
              <a:rPr lang="pt-PT" dirty="0" smtClean="0"/>
              <a:t> </a:t>
            </a:r>
            <a:r>
              <a:rPr lang="pt-PT" dirty="0" err="1" smtClean="0"/>
              <a:t>ascii</a:t>
            </a:r>
            <a:r>
              <a:rPr lang="pt-PT" dirty="0" smtClean="0"/>
              <a:t> caracteres)</a:t>
            </a:r>
          </a:p>
          <a:p>
            <a:r>
              <a:rPr lang="pt-PT" dirty="0" smtClean="0"/>
              <a:t>Ficheiros binários são constituídos por bits que podem ter ou não correspondência com caracteres </a:t>
            </a:r>
            <a:r>
              <a:rPr lang="pt-PT" dirty="0" err="1" smtClean="0"/>
              <a:t>ascii</a:t>
            </a:r>
            <a:endParaRPr lang="pt-PT" dirty="0" smtClean="0"/>
          </a:p>
          <a:p>
            <a:r>
              <a:rPr lang="pt-PT" dirty="0" smtClean="0"/>
              <a:t>Podemos abrir um ficheiro em modo binário acrescentando um </a:t>
            </a:r>
            <a:r>
              <a:rPr lang="pt-PT" sz="2400" b="1" dirty="0" smtClean="0">
                <a:latin typeface="Monaco" panose="020B0509030404040204" pitchFamily="49" charset="0"/>
              </a:rPr>
              <a:t>b</a:t>
            </a:r>
            <a:endParaRPr lang="pt-PT" b="1" dirty="0" smtClean="0">
              <a:latin typeface="Monaco" panose="020B0509030404040204" pitchFamily="49" charset="0"/>
            </a:endParaRPr>
          </a:p>
          <a:p>
            <a:pPr lvl="1"/>
            <a:r>
              <a:rPr lang="pt-PT" dirty="0" smtClean="0"/>
              <a:t>"</a:t>
            </a:r>
            <a:r>
              <a:rPr lang="pt-PT" sz="2000" dirty="0" err="1" smtClean="0">
                <a:latin typeface="Monaco" panose="020B0509030404040204" pitchFamily="49" charset="0"/>
              </a:rPr>
              <a:t>rb</a:t>
            </a:r>
            <a:r>
              <a:rPr lang="pt-PT" sz="2000" dirty="0" smtClean="0">
                <a:latin typeface="Monaco" panose="020B0509030404040204" pitchFamily="49" charset="0"/>
              </a:rPr>
              <a:t>", "</a:t>
            </a:r>
            <a:r>
              <a:rPr lang="pt-PT" sz="2000" dirty="0" err="1" smtClean="0">
                <a:latin typeface="Monaco" panose="020B0509030404040204" pitchFamily="49" charset="0"/>
              </a:rPr>
              <a:t>wb</a:t>
            </a:r>
            <a:r>
              <a:rPr lang="pt-PT" sz="2000" dirty="0" smtClean="0">
                <a:latin typeface="Monaco" panose="020B0509030404040204" pitchFamily="49" charset="0"/>
              </a:rPr>
              <a:t>", "</a:t>
            </a:r>
            <a:r>
              <a:rPr lang="pt-PT" sz="2000" dirty="0" err="1" smtClean="0">
                <a:latin typeface="Monaco" panose="020B0509030404040204" pitchFamily="49" charset="0"/>
              </a:rPr>
              <a:t>ab</a:t>
            </a:r>
            <a:r>
              <a:rPr lang="pt-PT" sz="2000" dirty="0" smtClean="0">
                <a:latin typeface="Monaco" panose="020B0509030404040204" pitchFamily="49" charset="0"/>
              </a:rPr>
              <a:t>", "</a:t>
            </a:r>
            <a:r>
              <a:rPr lang="pt-PT" sz="2000" dirty="0" err="1" smtClean="0">
                <a:latin typeface="Monaco" panose="020B0509030404040204" pitchFamily="49" charset="0"/>
              </a:rPr>
              <a:t>a+b</a:t>
            </a:r>
            <a:r>
              <a:rPr lang="pt-PT" sz="2000" dirty="0" smtClean="0">
                <a:latin typeface="Monaco" panose="020B0509030404040204" pitchFamily="49" charset="0"/>
              </a:rPr>
              <a:t>", "</a:t>
            </a:r>
            <a:r>
              <a:rPr lang="pt-PT" sz="2000" dirty="0" err="1" smtClean="0">
                <a:latin typeface="Monaco" panose="020B0509030404040204" pitchFamily="49" charset="0"/>
              </a:rPr>
              <a:t>r+b</a:t>
            </a:r>
            <a:r>
              <a:rPr lang="pt-PT" sz="2000" dirty="0" smtClean="0">
                <a:latin typeface="Monaco" panose="020B0509030404040204" pitchFamily="49" charset="0"/>
              </a:rPr>
              <a:t>", etc...</a:t>
            </a:r>
            <a:endParaRPr lang="en-US" dirty="0">
              <a:latin typeface="Monaco" panose="020B050903040404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253EE0-FFDE-4980-902F-3B4EF8B3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40" y="231006"/>
            <a:ext cx="7886700" cy="41052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sz="2800" dirty="0"/>
              <a:t>Modo Texto </a:t>
            </a:r>
            <a:r>
              <a:rPr lang="pt-PT" sz="2800" dirty="0" err="1"/>
              <a:t>vs</a:t>
            </a:r>
            <a:r>
              <a:rPr lang="pt-PT" sz="2800" dirty="0"/>
              <a:t> Modo Binário</a:t>
            </a:r>
          </a:p>
        </p:txBody>
      </p:sp>
      <p:sp>
        <p:nvSpPr>
          <p:cNvPr id="25604" name="Marcador de Posição de Conteúdo 2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457200" lvl="1" indent="0" algn="just">
              <a:buFontTx/>
              <a:buNone/>
            </a:pPr>
            <a:r>
              <a:rPr lang="pt-PT" altLang="pt-PT" sz="2400" smtClean="0"/>
              <a:t>	</a:t>
            </a:r>
            <a:endParaRPr lang="pt-PT" altLang="pt-PT" smtClean="0"/>
          </a:p>
        </p:txBody>
      </p:sp>
      <p:sp>
        <p:nvSpPr>
          <p:cNvPr id="25606" name="Marcador de Posição de Conteúdo 5">
            <a:extLst>
              <a:ext uri="{FF2B5EF4-FFF2-40B4-BE49-F238E27FC236}">
                <a16:creationId xmlns:a16="http://schemas.microsoft.com/office/drawing/2014/main" xmlns="" id="{6B69920D-56A1-4B20-B881-110DAA0EB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6849" y="2435635"/>
            <a:ext cx="3887391" cy="368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PT" altLang="pt-PT" sz="2400" dirty="0"/>
              <a:t>O ficheiro é interpretado como contendo "</a:t>
            </a:r>
            <a:r>
              <a:rPr lang="pt-PT" altLang="pt-PT" sz="2400" dirty="0" smtClean="0"/>
              <a:t>bits“</a:t>
            </a:r>
          </a:p>
          <a:p>
            <a:pPr>
              <a:defRPr/>
            </a:pPr>
            <a:r>
              <a:rPr lang="pt-PT" altLang="pt-PT" sz="2400" dirty="0" smtClean="0"/>
              <a:t>Não </a:t>
            </a:r>
            <a:r>
              <a:rPr lang="pt-PT" altLang="pt-PT" sz="2400" dirty="0"/>
              <a:t>tem terminadores de linha</a:t>
            </a:r>
            <a:r>
              <a:rPr lang="pt-PT" altLang="pt-PT" sz="2400" dirty="0" smtClean="0"/>
              <a:t>;</a:t>
            </a:r>
            <a:endParaRPr lang="pt-PT" altLang="pt-PT" sz="2400" dirty="0"/>
          </a:p>
          <a:p>
            <a:pPr>
              <a:defRPr/>
            </a:pPr>
            <a:r>
              <a:rPr lang="pt-PT" altLang="pt-PT" sz="2400" dirty="0"/>
              <a:t>Usa-se </a:t>
            </a:r>
            <a:r>
              <a:rPr lang="pt-PT" altLang="pt-PT" sz="2000" b="1" dirty="0" err="1">
                <a:latin typeface="Monaco" panose="020B0509030404040204" pitchFamily="49" charset="0"/>
              </a:rPr>
              <a:t>fwrite</a:t>
            </a:r>
            <a:r>
              <a:rPr lang="pt-PT" altLang="pt-PT" sz="2400" dirty="0"/>
              <a:t> e </a:t>
            </a:r>
            <a:r>
              <a:rPr lang="pt-PT" altLang="pt-PT" sz="2000" b="1" dirty="0" err="1">
                <a:latin typeface="Monaco" panose="020B0509030404040204" pitchFamily="49" charset="0"/>
              </a:rPr>
              <a:t>fread</a:t>
            </a:r>
            <a:r>
              <a:rPr lang="pt-PT" altLang="pt-PT" sz="2400" dirty="0"/>
              <a:t> para  escrever e ler os seus dados.</a:t>
            </a:r>
          </a:p>
        </p:txBody>
      </p:sp>
      <p:sp>
        <p:nvSpPr>
          <p:cNvPr id="25607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F593C-6FF0-40A3-B7C9-BBF82213809F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pt-PT" altLang="pt-PT" sz="1000" smtClean="0"/>
          </a:p>
        </p:txBody>
      </p:sp>
      <p:sp>
        <p:nvSpPr>
          <p:cNvPr id="9" name="Marcador de Posição de Conteúdo 5">
            <a:extLst>
              <a:ext uri="{FF2B5EF4-FFF2-40B4-BE49-F238E27FC236}">
                <a16:creationId xmlns:a16="http://schemas.microsoft.com/office/drawing/2014/main" xmlns="" id="{3EDBC500-3C3C-48D5-8DD6-C0EB585E5C21}"/>
              </a:ext>
            </a:extLst>
          </p:cNvPr>
          <p:cNvSpPr txBox="1">
            <a:spLocks/>
          </p:cNvSpPr>
          <p:nvPr/>
        </p:nvSpPr>
        <p:spPr bwMode="auto">
          <a:xfrm>
            <a:off x="247402" y="2302285"/>
            <a:ext cx="4041775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pt-PT" kern="0" dirty="0">
                <a:latin typeface="Axure Handwriting" panose="020B0402020200020204" pitchFamily="34" charset="0"/>
              </a:rPr>
              <a:t>O ficheiro é interpretado como contendo </a:t>
            </a:r>
            <a:r>
              <a:rPr lang="pt-PT" kern="0" dirty="0" smtClean="0">
                <a:latin typeface="Axure Handwriting" panose="020B0402020200020204" pitchFamily="34" charset="0"/>
              </a:rPr>
              <a:t>texto</a:t>
            </a:r>
            <a:endParaRPr lang="pt-PT" kern="0" dirty="0">
              <a:latin typeface="Axure Handwriting" panose="020B0402020200020204" pitchFamily="34" charset="0"/>
            </a:endParaRPr>
          </a:p>
          <a:p>
            <a:pPr>
              <a:defRPr/>
            </a:pPr>
            <a:r>
              <a:rPr lang="pt-PT" kern="0" dirty="0">
                <a:latin typeface="Axure Handwriting" panose="020B0402020200020204" pitchFamily="34" charset="0"/>
              </a:rPr>
              <a:t>Cada linha é terminada com o terminador de texto específico a cada SO (e.g. \n</a:t>
            </a:r>
            <a:r>
              <a:rPr lang="pt-PT" kern="0" dirty="0" smtClean="0">
                <a:latin typeface="Axure Handwriting" panose="020B0402020200020204" pitchFamily="34" charset="0"/>
              </a:rPr>
              <a:t>);</a:t>
            </a:r>
            <a:endParaRPr lang="pt-PT" kern="0" dirty="0">
              <a:latin typeface="Axure Handwriting" panose="020B0402020200020204" pitchFamily="34" charset="0"/>
            </a:endParaRPr>
          </a:p>
          <a:p>
            <a:pPr>
              <a:defRPr/>
            </a:pPr>
            <a:r>
              <a:rPr lang="pt-PT" kern="0" dirty="0">
                <a:latin typeface="Axure Handwriting" panose="020B0402020200020204" pitchFamily="34" charset="0"/>
              </a:rPr>
              <a:t>Usa-se </a:t>
            </a:r>
            <a:r>
              <a:rPr lang="pt-PT" sz="2000" b="1" kern="0" dirty="0" err="1">
                <a:latin typeface="Monaco" panose="020B0509030404040204" pitchFamily="49" charset="0"/>
              </a:rPr>
              <a:t>fputc</a:t>
            </a:r>
            <a:r>
              <a:rPr lang="pt-PT" sz="2000" kern="0" dirty="0">
                <a:latin typeface="Monaco" panose="020B0509030404040204" pitchFamily="49" charset="0"/>
              </a:rPr>
              <a:t>, </a:t>
            </a:r>
            <a:r>
              <a:rPr lang="pt-PT" sz="2000" b="1" kern="0" dirty="0" err="1">
                <a:latin typeface="Monaco" panose="020B0509030404040204" pitchFamily="49" charset="0"/>
              </a:rPr>
              <a:t>fputs</a:t>
            </a:r>
            <a:r>
              <a:rPr lang="pt-PT" sz="2000" kern="0" dirty="0">
                <a:latin typeface="Monaco" panose="020B0509030404040204" pitchFamily="49" charset="0"/>
              </a:rPr>
              <a:t>, </a:t>
            </a:r>
            <a:r>
              <a:rPr lang="pt-PT" sz="2000" b="1" kern="0" dirty="0" err="1">
                <a:latin typeface="Monaco" panose="020B0509030404040204" pitchFamily="49" charset="0"/>
              </a:rPr>
              <a:t>fprintf</a:t>
            </a:r>
            <a:r>
              <a:rPr lang="pt-PT" sz="2000" kern="0" dirty="0">
                <a:latin typeface="Monaco" panose="020B0509030404040204" pitchFamily="49" charset="0"/>
              </a:rPr>
              <a:t>, </a:t>
            </a:r>
            <a:r>
              <a:rPr lang="pt-PT" sz="2000" b="1" kern="0" dirty="0" err="1">
                <a:latin typeface="Monaco" panose="020B0509030404040204" pitchFamily="49" charset="0"/>
              </a:rPr>
              <a:t>fgetc</a:t>
            </a:r>
            <a:r>
              <a:rPr lang="pt-PT" sz="2000" kern="0" dirty="0">
                <a:latin typeface="Monaco" panose="020B0509030404040204" pitchFamily="49" charset="0"/>
              </a:rPr>
              <a:t>, </a:t>
            </a:r>
            <a:r>
              <a:rPr lang="pt-PT" sz="2000" b="1" kern="0" dirty="0" err="1">
                <a:latin typeface="Monaco" panose="020B0509030404040204" pitchFamily="49" charset="0"/>
              </a:rPr>
              <a:t>fgets</a:t>
            </a:r>
            <a:r>
              <a:rPr lang="pt-PT" sz="2000" kern="0" dirty="0">
                <a:latin typeface="Monaco" panose="020B0509030404040204" pitchFamily="49" charset="0"/>
              </a:rPr>
              <a:t>, </a:t>
            </a:r>
            <a:r>
              <a:rPr lang="pt-PT" sz="2000" b="1" kern="0" dirty="0" err="1">
                <a:latin typeface="Monaco" panose="020B0509030404040204" pitchFamily="49" charset="0"/>
              </a:rPr>
              <a:t>fscanf</a:t>
            </a:r>
            <a:r>
              <a:rPr lang="pt-PT" kern="0" dirty="0">
                <a:latin typeface="Axure Handwriting" panose="020B0402020200020204" pitchFamily="34" charset="0"/>
              </a:rPr>
              <a:t> para escrever e ler os seus dados.</a:t>
            </a:r>
          </a:p>
        </p:txBody>
      </p:sp>
      <p:sp>
        <p:nvSpPr>
          <p:cNvPr id="3" name="Cloud 2"/>
          <p:cNvSpPr/>
          <p:nvPr/>
        </p:nvSpPr>
        <p:spPr>
          <a:xfrm>
            <a:off x="1097280" y="1197226"/>
            <a:ext cx="2055223" cy="10036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modo texto</a:t>
            </a:r>
            <a:endParaRPr lang="pt-PT" dirty="0"/>
          </a:p>
        </p:txBody>
      </p:sp>
      <p:sp>
        <p:nvSpPr>
          <p:cNvPr id="10" name="Cloud 9"/>
          <p:cNvSpPr/>
          <p:nvPr/>
        </p:nvSpPr>
        <p:spPr>
          <a:xfrm>
            <a:off x="5542932" y="1197226"/>
            <a:ext cx="2055223" cy="10036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modo binário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92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1E27B5-FBF8-4AB5-B871-357EC45E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smtClean="0"/>
              <a:t>Modos de abertura dos ficheiros</a:t>
            </a:r>
            <a:endParaRPr lang="pt-PT" sz="2800" dirty="0"/>
          </a:p>
        </p:txBody>
      </p:sp>
      <p:sp>
        <p:nvSpPr>
          <p:cNvPr id="23556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33F06-CC16-4753-8BE6-130FE6116EC7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pt-PT" altLang="pt-PT" sz="1000" smtClean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xmlns="" id="{0A4D37C1-EEC5-4C45-980A-43652786FB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321" y="1358537"/>
          <a:ext cx="8717278" cy="427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897">
                  <a:extLst>
                    <a:ext uri="{9D8B030D-6E8A-4147-A177-3AD203B41FA5}">
                      <a16:colId xmlns:a16="http://schemas.microsoft.com/office/drawing/2014/main" xmlns="" val="1396421565"/>
                    </a:ext>
                  </a:extLst>
                </a:gridCol>
                <a:gridCol w="3690085">
                  <a:extLst>
                    <a:ext uri="{9D8B030D-6E8A-4147-A177-3AD203B41FA5}">
                      <a16:colId xmlns:a16="http://schemas.microsoft.com/office/drawing/2014/main" xmlns="" val="400571832"/>
                    </a:ext>
                  </a:extLst>
                </a:gridCol>
                <a:gridCol w="818606"/>
                <a:gridCol w="3398690"/>
              </a:tblGrid>
              <a:tr h="127020">
                <a:tc>
                  <a:txBody>
                    <a:bodyPr/>
                    <a:lstStyle/>
                    <a:p>
                      <a:r>
                        <a:rPr lang="pt-PT" sz="1600" dirty="0"/>
                        <a:t>Modo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pt-PT" sz="16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Modo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pt-PT" sz="16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2152403322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r</a:t>
                      </a:r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Leitura </a:t>
                      </a:r>
                      <a:r>
                        <a:rPr lang="pt-PT" sz="1600" dirty="0"/>
                        <a:t>em modo texto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r>
                        <a:rPr lang="pt-PT" sz="1400" dirty="0" err="1" smtClean="0">
                          <a:latin typeface="Monaco" panose="020B0509030404040204" pitchFamily="49" charset="0"/>
                        </a:rPr>
                        <a:t>rb</a:t>
                      </a:r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Leitura </a:t>
                      </a:r>
                      <a:r>
                        <a:rPr lang="pt-PT" sz="1600" dirty="0" smtClean="0"/>
                        <a:t>em </a:t>
                      </a:r>
                      <a:r>
                        <a:rPr lang="pt-PT" sz="1600" dirty="0"/>
                        <a:t>modo </a:t>
                      </a:r>
                      <a:r>
                        <a:rPr lang="pt-PT" sz="1600" dirty="0" smtClean="0"/>
                        <a:t>binário </a:t>
                      </a:r>
                      <a:endParaRPr lang="pt-PT" sz="16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2189723614"/>
                  </a:ext>
                </a:extLst>
              </a:tr>
              <a:tr h="640191">
                <a:tc>
                  <a:txBody>
                    <a:bodyPr/>
                    <a:lstStyle/>
                    <a:p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w</a:t>
                      </a:r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Escrita </a:t>
                      </a:r>
                      <a:r>
                        <a:rPr lang="pt-PT" sz="1600" dirty="0" smtClean="0"/>
                        <a:t>em </a:t>
                      </a:r>
                      <a:r>
                        <a:rPr lang="pt-PT" sz="1600" dirty="0"/>
                        <a:t>modo texto </a:t>
                      </a:r>
                      <a:endParaRPr lang="pt-PT" sz="1600" dirty="0" smtClean="0"/>
                    </a:p>
                    <a:p>
                      <a:r>
                        <a:rPr lang="pt-PT" sz="1600" dirty="0" smtClean="0"/>
                        <a:t>(</a:t>
                      </a:r>
                      <a:r>
                        <a:rPr lang="pt-PT" sz="1600" dirty="0"/>
                        <a:t>cria se não existir, reinicia</a:t>
                      </a:r>
                      <a:r>
                        <a:rPr lang="pt-PT" sz="1600" baseline="0" dirty="0"/>
                        <a:t> o ficheiro</a:t>
                      </a:r>
                      <a:r>
                        <a:rPr lang="pt-PT" sz="1600" dirty="0"/>
                        <a:t> se</a:t>
                      </a:r>
                      <a:r>
                        <a:rPr lang="pt-PT" sz="1600" baseline="0" dirty="0"/>
                        <a:t> </a:t>
                      </a:r>
                      <a:r>
                        <a:rPr lang="pt-PT" sz="1600" dirty="0"/>
                        <a:t>existir)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r>
                        <a:rPr lang="pt-PT" sz="1400" dirty="0" err="1" smtClean="0">
                          <a:latin typeface="Monaco" panose="020B0509030404040204" pitchFamily="49" charset="0"/>
                        </a:rPr>
                        <a:t>wb</a:t>
                      </a:r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Escrita </a:t>
                      </a:r>
                      <a:r>
                        <a:rPr lang="pt-PT" sz="1600" dirty="0" smtClean="0"/>
                        <a:t>em </a:t>
                      </a:r>
                      <a:r>
                        <a:rPr lang="pt-PT" sz="1600" dirty="0"/>
                        <a:t>modo </a:t>
                      </a:r>
                      <a:r>
                        <a:rPr lang="pt-PT" sz="1600" dirty="0" smtClean="0"/>
                        <a:t>binário </a:t>
                      </a:r>
                    </a:p>
                    <a:p>
                      <a:r>
                        <a:rPr lang="pt-PT" sz="1600" dirty="0" smtClean="0"/>
                        <a:t>(</a:t>
                      </a:r>
                      <a:r>
                        <a:rPr lang="pt-PT" sz="1600" dirty="0"/>
                        <a:t>cria se não existir, reinicia</a:t>
                      </a:r>
                      <a:r>
                        <a:rPr lang="pt-PT" sz="1600" baseline="0" dirty="0"/>
                        <a:t> o ficheiro</a:t>
                      </a:r>
                      <a:r>
                        <a:rPr lang="pt-PT" sz="1600" dirty="0"/>
                        <a:t> se</a:t>
                      </a:r>
                      <a:r>
                        <a:rPr lang="pt-PT" sz="1600" baseline="0" dirty="0"/>
                        <a:t> </a:t>
                      </a:r>
                      <a:r>
                        <a:rPr lang="pt-PT" sz="1600" dirty="0"/>
                        <a:t>existir)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242310505"/>
                  </a:ext>
                </a:extLst>
              </a:tr>
              <a:tr h="640191">
                <a:tc>
                  <a:txBody>
                    <a:bodyPr/>
                    <a:lstStyle/>
                    <a:p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a</a:t>
                      </a:r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Escrita</a:t>
                      </a:r>
                      <a:r>
                        <a:rPr lang="pt-PT" sz="1600" baseline="0" dirty="0" smtClean="0"/>
                        <a:t> </a:t>
                      </a:r>
                      <a:r>
                        <a:rPr lang="pt-PT" sz="1600" dirty="0" smtClean="0"/>
                        <a:t>em </a:t>
                      </a:r>
                      <a:r>
                        <a:rPr lang="pt-PT" sz="1600" dirty="0"/>
                        <a:t>modo </a:t>
                      </a:r>
                      <a:r>
                        <a:rPr lang="pt-PT" sz="1600" dirty="0" smtClean="0"/>
                        <a:t>texto</a:t>
                      </a:r>
                    </a:p>
                    <a:p>
                      <a:r>
                        <a:rPr lang="pt-PT" sz="1600" dirty="0" smtClean="0"/>
                        <a:t>(acrescenta no</a:t>
                      </a:r>
                      <a:r>
                        <a:rPr lang="pt-PT" sz="1600" baseline="0" dirty="0" smtClean="0"/>
                        <a:t> fim</a:t>
                      </a:r>
                      <a:r>
                        <a:rPr lang="pt-PT" sz="1600" dirty="0" smtClean="0"/>
                        <a:t>, </a:t>
                      </a:r>
                      <a:r>
                        <a:rPr lang="pt-PT" sz="1600" dirty="0"/>
                        <a:t>cria se não</a:t>
                      </a:r>
                      <a:r>
                        <a:rPr lang="pt-PT" sz="1600" baseline="0" dirty="0"/>
                        <a:t> </a:t>
                      </a:r>
                      <a:r>
                        <a:rPr lang="pt-PT" sz="1600" dirty="0"/>
                        <a:t>existir)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r>
                        <a:rPr lang="pt-PT" sz="1400" dirty="0" err="1" smtClean="0">
                          <a:latin typeface="Monaco" panose="020B0509030404040204" pitchFamily="49" charset="0"/>
                        </a:rPr>
                        <a:t>ab</a:t>
                      </a:r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Escrita </a:t>
                      </a:r>
                      <a:r>
                        <a:rPr lang="pt-PT" sz="1600" dirty="0" smtClean="0"/>
                        <a:t>em </a:t>
                      </a:r>
                      <a:r>
                        <a:rPr lang="pt-PT" sz="1600" dirty="0"/>
                        <a:t>modo </a:t>
                      </a:r>
                      <a:r>
                        <a:rPr lang="pt-PT" sz="1600" dirty="0" smtClean="0"/>
                        <a:t>binário </a:t>
                      </a:r>
                    </a:p>
                    <a:p>
                      <a:r>
                        <a:rPr lang="pt-PT" sz="1600" dirty="0" smtClean="0"/>
                        <a:t>(acrescenta</a:t>
                      </a:r>
                      <a:r>
                        <a:rPr lang="pt-PT" sz="1600" dirty="0"/>
                        <a:t>, cria se não</a:t>
                      </a:r>
                      <a:r>
                        <a:rPr lang="pt-PT" sz="1600" baseline="0" dirty="0"/>
                        <a:t> </a:t>
                      </a:r>
                      <a:r>
                        <a:rPr lang="pt-PT" sz="1600" dirty="0"/>
                        <a:t>existir) 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3926259218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r+</a:t>
                      </a:r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Leitura e escrita e em modo </a:t>
                      </a:r>
                      <a:r>
                        <a:rPr lang="pt-PT" sz="1600" dirty="0" smtClean="0"/>
                        <a:t>texto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/>
                        <a:t>(cria se não existir, escreve por cima se existir)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r>
                        <a:rPr lang="pt-PT" sz="1400" dirty="0" err="1" smtClean="0">
                          <a:latin typeface="Monaco" panose="020B0509030404040204" pitchFamily="49" charset="0"/>
                        </a:rPr>
                        <a:t>r+b</a:t>
                      </a:r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Leitura e </a:t>
                      </a:r>
                      <a:r>
                        <a:rPr lang="pt-PT" sz="1600" dirty="0" smtClean="0"/>
                        <a:t>escrita</a:t>
                      </a:r>
                      <a:r>
                        <a:rPr lang="pt-PT" sz="1600" baseline="0" dirty="0" smtClean="0"/>
                        <a:t> </a:t>
                      </a:r>
                      <a:r>
                        <a:rPr lang="pt-PT" sz="1600" dirty="0" smtClean="0"/>
                        <a:t>em </a:t>
                      </a:r>
                      <a:r>
                        <a:rPr lang="pt-PT" sz="1600" dirty="0"/>
                        <a:t>modo </a:t>
                      </a:r>
                      <a:r>
                        <a:rPr lang="pt-PT" sz="1600" dirty="0" smtClean="0"/>
                        <a:t>binário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/>
                        <a:t>(cria se não existir, escreve por cima se existir)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525537748"/>
                  </a:ext>
                </a:extLst>
              </a:tr>
              <a:tr h="640191">
                <a:tc>
                  <a:txBody>
                    <a:bodyPr/>
                    <a:lstStyle/>
                    <a:p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w+</a:t>
                      </a:r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Leitura e escrita e em modo </a:t>
                      </a:r>
                      <a:r>
                        <a:rPr lang="pt-PT" sz="1600" dirty="0" smtClean="0"/>
                        <a:t>texto</a:t>
                      </a:r>
                    </a:p>
                    <a:p>
                      <a:r>
                        <a:rPr lang="pt-PT" sz="1600" dirty="0" smtClean="0"/>
                        <a:t>(cria </a:t>
                      </a:r>
                      <a:r>
                        <a:rPr lang="pt-PT" sz="1600" dirty="0"/>
                        <a:t>se não existir, apaga</a:t>
                      </a:r>
                      <a:r>
                        <a:rPr lang="pt-PT" sz="1600" baseline="0" dirty="0"/>
                        <a:t> </a:t>
                      </a:r>
                      <a:r>
                        <a:rPr lang="pt-PT" sz="1600" dirty="0"/>
                        <a:t>se existir)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r>
                        <a:rPr lang="pt-PT" sz="1400" dirty="0" err="1" smtClean="0">
                          <a:latin typeface="Monaco" panose="020B0509030404040204" pitchFamily="49" charset="0"/>
                        </a:rPr>
                        <a:t>w+b</a:t>
                      </a:r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Leitura e escrita </a:t>
                      </a:r>
                      <a:r>
                        <a:rPr lang="pt-PT" sz="1600" dirty="0" smtClean="0"/>
                        <a:t>em </a:t>
                      </a:r>
                      <a:r>
                        <a:rPr lang="pt-PT" sz="1600" dirty="0"/>
                        <a:t>modo </a:t>
                      </a:r>
                      <a:r>
                        <a:rPr lang="pt-PT" sz="1600" dirty="0" smtClean="0"/>
                        <a:t>binário</a:t>
                      </a:r>
                    </a:p>
                    <a:p>
                      <a:r>
                        <a:rPr lang="pt-PT" sz="1600" dirty="0" smtClean="0"/>
                        <a:t>(cria </a:t>
                      </a:r>
                      <a:r>
                        <a:rPr lang="pt-PT" sz="1600" dirty="0"/>
                        <a:t>se não existir, apaga</a:t>
                      </a:r>
                      <a:r>
                        <a:rPr lang="pt-PT" sz="1600" baseline="0" dirty="0"/>
                        <a:t> </a:t>
                      </a:r>
                      <a:r>
                        <a:rPr lang="pt-PT" sz="1600" dirty="0"/>
                        <a:t>se existir)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795734182"/>
                  </a:ext>
                </a:extLst>
              </a:tr>
              <a:tr h="640191">
                <a:tc>
                  <a:txBody>
                    <a:bodyPr/>
                    <a:lstStyle/>
                    <a:p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a+</a:t>
                      </a:r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Leitura e escrita e em modo texto (acrescenta, cria se não</a:t>
                      </a:r>
                      <a:r>
                        <a:rPr lang="pt-PT" sz="1600" baseline="0" dirty="0"/>
                        <a:t> </a:t>
                      </a:r>
                      <a:r>
                        <a:rPr lang="pt-PT" sz="1600" dirty="0"/>
                        <a:t>existir)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r>
                        <a:rPr lang="pt-PT" sz="1400" dirty="0" err="1" smtClean="0">
                          <a:latin typeface="Monaco" panose="020B0509030404040204" pitchFamily="49" charset="0"/>
                        </a:rPr>
                        <a:t>a+b</a:t>
                      </a:r>
                      <a:r>
                        <a:rPr lang="pt-PT" altLang="pt-PT" sz="1400" dirty="0" smtClean="0">
                          <a:latin typeface="Monaco" panose="020B0509030404040204" pitchFamily="49" charset="0"/>
                        </a:rPr>
                        <a:t>"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Leitura e escrita </a:t>
                      </a:r>
                      <a:r>
                        <a:rPr lang="pt-PT" sz="1600" dirty="0" smtClean="0"/>
                        <a:t>em </a:t>
                      </a:r>
                      <a:r>
                        <a:rPr lang="pt-PT" sz="1600" dirty="0"/>
                        <a:t>modo </a:t>
                      </a:r>
                      <a:r>
                        <a:rPr lang="pt-PT" sz="1600" dirty="0" smtClean="0"/>
                        <a:t>binário (acrescenta</a:t>
                      </a:r>
                      <a:r>
                        <a:rPr lang="pt-PT" sz="1600" dirty="0"/>
                        <a:t>, cria se não</a:t>
                      </a:r>
                      <a:r>
                        <a:rPr lang="pt-PT" sz="1600" baseline="0" dirty="0"/>
                        <a:t> </a:t>
                      </a:r>
                      <a:r>
                        <a:rPr lang="pt-PT" sz="1600" dirty="0"/>
                        <a:t>existir) 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3113171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5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Fecho de um ficheiro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56" y="1583309"/>
            <a:ext cx="8558373" cy="288418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PT" altLang="pt-PT" dirty="0" smtClean="0"/>
              <a:t>A função devolve 0 no caso de sucesso ou a constante EOF no caso de erro. Normalmente o valor de retorno é ignorado porque não há muito a fazer em caso de erro.</a:t>
            </a:r>
          </a:p>
          <a:p>
            <a:pPr algn="just">
              <a:defRPr/>
            </a:pPr>
            <a:r>
              <a:rPr lang="pt-PT" altLang="pt-PT" dirty="0" smtClean="0"/>
              <a:t>Quando se fecha o ficheiro, os dados que possam estar em memória são escritos fisicamente.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6804" y="1173488"/>
            <a:ext cx="328121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fclose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(FILE*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8225" y="4253678"/>
            <a:ext cx="8558373" cy="1578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smtClean="0"/>
              <a:t>Os ficheiros são fechados automaticamente quando o programa termina. No entanto é conveniente ser realizado o fecho pois se o programa terminar de forma inesperada os dados podem não chegar a ser escritos fisicamente.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44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Funções de escrita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Escrever um </a:t>
            </a:r>
            <a:r>
              <a:rPr lang="pt-PT" dirty="0" err="1" smtClean="0"/>
              <a:t>string</a:t>
            </a:r>
            <a:r>
              <a:rPr lang="pt-PT" dirty="0" smtClean="0"/>
              <a:t>:</a:t>
            </a:r>
            <a:endParaRPr lang="pt-PT" dirty="0"/>
          </a:p>
          <a:p>
            <a:endParaRPr lang="pt-PT" dirty="0" smtClean="0"/>
          </a:p>
          <a:p>
            <a:pPr lvl="1"/>
            <a:r>
              <a:rPr lang="pt-PT" dirty="0" smtClean="0"/>
              <a:t>Devolve </a:t>
            </a:r>
            <a:r>
              <a:rPr lang="pt-PT" dirty="0" err="1"/>
              <a:t>int</a:t>
            </a:r>
            <a:r>
              <a:rPr lang="pt-PT" dirty="0"/>
              <a:t>&gt;0 em caso de sucesso, 0 em caso de </a:t>
            </a:r>
            <a:r>
              <a:rPr lang="pt-PT" dirty="0" smtClean="0"/>
              <a:t>erro</a:t>
            </a:r>
          </a:p>
          <a:p>
            <a:pPr lvl="1"/>
            <a:endParaRPr lang="pt-PT" dirty="0"/>
          </a:p>
          <a:p>
            <a:r>
              <a:rPr lang="pt-PT" dirty="0" smtClean="0"/>
              <a:t>Escrever </a:t>
            </a:r>
            <a:r>
              <a:rPr lang="pt-PT" dirty="0"/>
              <a:t>uma </a:t>
            </a:r>
            <a:r>
              <a:rPr lang="pt-PT" dirty="0" err="1" smtClean="0"/>
              <a:t>string</a:t>
            </a:r>
            <a:r>
              <a:rPr lang="pt-PT" dirty="0" smtClean="0"/>
              <a:t> </a:t>
            </a:r>
            <a:r>
              <a:rPr lang="pt-PT" dirty="0"/>
              <a:t>formatada</a:t>
            </a:r>
            <a:r>
              <a:rPr lang="pt-PT" dirty="0" smtClean="0"/>
              <a:t>:</a:t>
            </a:r>
            <a:endParaRPr lang="pt-PT" dirty="0"/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Devolve </a:t>
            </a:r>
            <a:r>
              <a:rPr lang="pt-PT" dirty="0"/>
              <a:t>número de caracteres impressos (&lt;0 se erro</a:t>
            </a:r>
            <a:r>
              <a:rPr lang="pt-PT" dirty="0" smtClean="0"/>
              <a:t>)</a:t>
            </a:r>
          </a:p>
          <a:p>
            <a:pPr lvl="1"/>
            <a:endParaRPr lang="pt-PT" dirty="0"/>
          </a:p>
          <a:p>
            <a:r>
              <a:rPr lang="pt-PT" dirty="0"/>
              <a:t>Escreve o caracter </a:t>
            </a:r>
            <a:r>
              <a:rPr lang="pt-PT" dirty="0" err="1"/>
              <a:t>chr</a:t>
            </a:r>
            <a:r>
              <a:rPr lang="pt-PT" dirty="0"/>
              <a:t> no ficheiro </a:t>
            </a:r>
            <a:r>
              <a:rPr lang="pt-PT" dirty="0" err="1"/>
              <a:t>fp</a:t>
            </a: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lvl="1"/>
            <a:r>
              <a:rPr lang="en-US" dirty="0" smtClean="0"/>
              <a:t>Devolve o </a:t>
            </a:r>
            <a:r>
              <a:rPr lang="en-US" dirty="0" err="1" smtClean="0"/>
              <a:t>caracter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EOF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erro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2499" y="1662576"/>
            <a:ext cx="57153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fputs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(char *s, FILE *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2498" y="3383344"/>
            <a:ext cx="57153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Monaco" panose="020B0509030404040204" pitchFamily="49" charset="0"/>
                <a:cs typeface="Courier New" panose="02070309020205020404" pitchFamily="49" charset="0"/>
              </a:rPr>
              <a:t>int fprintf(FILE *fp, char *formato, ...);</a:t>
            </a:r>
            <a:endParaRPr lang="en-US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2498" y="5104113"/>
            <a:ext cx="571793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>
                <a:latin typeface="Monaco" panose="020B0509030404040204" pitchFamily="49" charset="0"/>
                <a:cs typeface="Courier New" panose="02070309020205020404" pitchFamily="49" charset="0"/>
              </a:rPr>
              <a:t>int fputc(int chr, FILE* fp);</a:t>
            </a:r>
            <a:endParaRPr lang="fr-FR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5C6000-71AF-41F6-811C-91929ADB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Escrita de Ficheiros de Texto</a:t>
            </a:r>
          </a:p>
        </p:txBody>
      </p:sp>
      <p:sp>
        <p:nvSpPr>
          <p:cNvPr id="2765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F01645-7B36-4F86-9993-A309C27F09A1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pt-PT" altLang="pt-PT" sz="1000" smtClean="0"/>
          </a:p>
        </p:txBody>
      </p:sp>
      <p:sp>
        <p:nvSpPr>
          <p:cNvPr id="6" name="TextBox 5"/>
          <p:cNvSpPr txBox="1"/>
          <p:nvPr/>
        </p:nvSpPr>
        <p:spPr>
          <a:xfrm>
            <a:off x="123838" y="1064151"/>
            <a:ext cx="5745739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#define MAX 64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main(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fname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[MAX] = "fbn_numbers.txt";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200" b="1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fbn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[MAX];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unsigned </a:t>
            </a:r>
            <a:r>
              <a:rPr lang="en-US" sz="1200" b="1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FILE *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fopen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fname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"w");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if 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== NULL)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fputs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Erro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abrir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o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ficheiro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",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stderr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return 1;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for 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0 ;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MAX ;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fbn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&lt; 2 ?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fbn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[i-1] +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fbn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[i-2];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fprintf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"%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lu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fbn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fclose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return 0;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98042" y="2804904"/>
          <a:ext cx="10691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75"/>
                <a:gridCol w="748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fbn</a:t>
                      </a:r>
                      <a:r>
                        <a:rPr lang="pt-PT" dirty="0" smtClean="0"/>
                        <a:t>[i]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3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5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…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…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6322423" y="975360"/>
            <a:ext cx="2664823" cy="801189"/>
          </a:xfrm>
          <a:prstGeom prst="wedgeRectCallout">
            <a:avLst>
              <a:gd name="adj1" fmla="val -64297"/>
              <a:gd name="adj2" fmla="val 98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escreve a sequência de </a:t>
            </a:r>
            <a:r>
              <a:rPr lang="pt-PT" dirty="0" err="1" smtClean="0"/>
              <a:t>Fibonacci</a:t>
            </a:r>
            <a:r>
              <a:rPr lang="pt-PT" dirty="0" smtClean="0"/>
              <a:t> no ficheiro fbn_numbers.txt</a:t>
            </a:r>
            <a:endParaRPr lang="pt-PT" dirty="0"/>
          </a:p>
        </p:txBody>
      </p:sp>
      <p:sp>
        <p:nvSpPr>
          <p:cNvPr id="10" name="Rectangular Callout 9"/>
          <p:cNvSpPr/>
          <p:nvPr/>
        </p:nvSpPr>
        <p:spPr>
          <a:xfrm>
            <a:off x="3422469" y="2360662"/>
            <a:ext cx="3048000" cy="304161"/>
          </a:xfrm>
          <a:prstGeom prst="wedgeRectCallout">
            <a:avLst>
              <a:gd name="adj1" fmla="val -43709"/>
              <a:gd name="adj2" fmla="val 127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abrir </a:t>
            </a:r>
            <a:r>
              <a:rPr lang="pt-PT" sz="1600" dirty="0" err="1" smtClean="0"/>
              <a:t>stream</a:t>
            </a:r>
            <a:r>
              <a:rPr lang="pt-PT" sz="1600" dirty="0" smtClean="0"/>
              <a:t> em modo escrita “w”</a:t>
            </a:r>
            <a:endParaRPr lang="pt-PT" sz="1600" dirty="0"/>
          </a:p>
        </p:txBody>
      </p:sp>
      <p:sp>
        <p:nvSpPr>
          <p:cNvPr id="11" name="Rectangular Callout 10"/>
          <p:cNvSpPr/>
          <p:nvPr/>
        </p:nvSpPr>
        <p:spPr>
          <a:xfrm>
            <a:off x="3847183" y="2961123"/>
            <a:ext cx="1480457" cy="304161"/>
          </a:xfrm>
          <a:prstGeom prst="wedgeRectCallout">
            <a:avLst>
              <a:gd name="adj1" fmla="val -143121"/>
              <a:gd name="adj2" fmla="val 353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verificar</a:t>
            </a:r>
            <a:endParaRPr lang="pt-PT" dirty="0"/>
          </a:p>
        </p:txBody>
      </p:sp>
      <p:sp>
        <p:nvSpPr>
          <p:cNvPr id="12" name="Rectangular Callout 11"/>
          <p:cNvSpPr/>
          <p:nvPr/>
        </p:nvSpPr>
        <p:spPr>
          <a:xfrm>
            <a:off x="2621281" y="3799251"/>
            <a:ext cx="2854406" cy="304161"/>
          </a:xfrm>
          <a:prstGeom prst="wedgeRectCallout">
            <a:avLst>
              <a:gd name="adj1" fmla="val 31153"/>
              <a:gd name="adj2" fmla="val -90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erro reportado para o </a:t>
            </a:r>
            <a:r>
              <a:rPr lang="pt-PT" dirty="0" err="1" smtClean="0"/>
              <a:t>stderr</a:t>
            </a:r>
            <a:endParaRPr lang="pt-PT" dirty="0"/>
          </a:p>
        </p:txBody>
      </p:sp>
      <p:sp>
        <p:nvSpPr>
          <p:cNvPr id="13" name="Rectangular Callout 12"/>
          <p:cNvSpPr/>
          <p:nvPr/>
        </p:nvSpPr>
        <p:spPr>
          <a:xfrm>
            <a:off x="2464544" y="5010175"/>
            <a:ext cx="2854406" cy="304161"/>
          </a:xfrm>
          <a:prstGeom prst="wedgeRectCallout">
            <a:avLst>
              <a:gd name="adj1" fmla="val -46035"/>
              <a:gd name="adj2" fmla="val -70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ecrever</a:t>
            </a:r>
            <a:r>
              <a:rPr lang="pt-PT" dirty="0" smtClean="0"/>
              <a:t> no </a:t>
            </a:r>
            <a:r>
              <a:rPr lang="pt-PT" dirty="0" err="1" smtClean="0"/>
              <a:t>stream</a:t>
            </a:r>
            <a:endParaRPr lang="pt-PT" dirty="0"/>
          </a:p>
        </p:txBody>
      </p:sp>
      <p:sp>
        <p:nvSpPr>
          <p:cNvPr id="14" name="Rectangular Callout 13"/>
          <p:cNvSpPr/>
          <p:nvPr/>
        </p:nvSpPr>
        <p:spPr>
          <a:xfrm>
            <a:off x="2048537" y="5576319"/>
            <a:ext cx="3821039" cy="566145"/>
          </a:xfrm>
          <a:prstGeom prst="wedgeRectCallout">
            <a:avLst>
              <a:gd name="adj1" fmla="val -50794"/>
              <a:gd name="adj2" fmla="val -7786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fechar o </a:t>
            </a:r>
            <a:r>
              <a:rPr lang="pt-PT" sz="1400" dirty="0" err="1" smtClean="0"/>
              <a:t>stream</a:t>
            </a:r>
            <a:r>
              <a:rPr lang="pt-PT" sz="1400" dirty="0" smtClean="0"/>
              <a:t>. Se o </a:t>
            </a:r>
            <a:r>
              <a:rPr lang="pt-PT" sz="1400" dirty="0" err="1" smtClean="0"/>
              <a:t>stream</a:t>
            </a:r>
            <a:r>
              <a:rPr lang="pt-PT" sz="1400" dirty="0" smtClean="0"/>
              <a:t> não for fechado, podem ficar caracteres por escrever.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452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Funções de leitura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5" y="1068513"/>
            <a:ext cx="8558373" cy="5131990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Ler uma </a:t>
            </a:r>
            <a:r>
              <a:rPr lang="pt-PT" dirty="0" err="1" smtClean="0"/>
              <a:t>string</a:t>
            </a: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dirty="0" smtClean="0"/>
              <a:t>Devolve s em </a:t>
            </a:r>
            <a:r>
              <a:rPr lang="pt-PT" dirty="0"/>
              <a:t>caso de sucesso, </a:t>
            </a:r>
            <a:r>
              <a:rPr lang="pt-PT" dirty="0" smtClean="0"/>
              <a:t>NULL </a:t>
            </a:r>
            <a:r>
              <a:rPr lang="pt-PT" dirty="0"/>
              <a:t>em caso de erro/fim do </a:t>
            </a:r>
            <a:r>
              <a:rPr lang="pt-PT" dirty="0" smtClean="0"/>
              <a:t>ficheiro</a:t>
            </a:r>
          </a:p>
          <a:p>
            <a:pPr lvl="1" algn="just">
              <a:defRPr/>
            </a:pPr>
            <a:r>
              <a:rPr lang="pt-PT" altLang="pt-PT" dirty="0"/>
              <a:t>Lê os próximos n-1 caracteres do ficheiro </a:t>
            </a:r>
            <a:r>
              <a:rPr lang="pt-PT" altLang="pt-PT" dirty="0" err="1"/>
              <a:t>fp</a:t>
            </a:r>
            <a:r>
              <a:rPr lang="pt-PT" altLang="pt-PT" dirty="0"/>
              <a:t>, para a cadeia </a:t>
            </a:r>
            <a:r>
              <a:rPr lang="pt-PT" altLang="pt-PT" dirty="0" smtClean="0"/>
              <a:t>s, </a:t>
            </a:r>
            <a:r>
              <a:rPr lang="pt-PT" altLang="pt-PT" dirty="0"/>
              <a:t>mas termina se encontra ‘\n</a:t>
            </a:r>
            <a:r>
              <a:rPr lang="pt-PT" altLang="pt-PT" dirty="0" smtClean="0"/>
              <a:t>’;</a:t>
            </a:r>
            <a:endParaRPr lang="pt-PT" dirty="0"/>
          </a:p>
          <a:p>
            <a:r>
              <a:rPr lang="pt-PT" dirty="0" smtClean="0"/>
              <a:t>Ler </a:t>
            </a:r>
            <a:r>
              <a:rPr lang="pt-PT" dirty="0"/>
              <a:t>uma </a:t>
            </a:r>
            <a:r>
              <a:rPr lang="pt-PT" dirty="0" err="1" smtClean="0"/>
              <a:t>string</a:t>
            </a:r>
            <a:r>
              <a:rPr lang="pt-PT" dirty="0"/>
              <a:t> </a:t>
            </a:r>
            <a:r>
              <a:rPr lang="pt-PT" dirty="0" smtClean="0"/>
              <a:t>formatada</a:t>
            </a:r>
            <a:r>
              <a:rPr lang="pt-PT" dirty="0"/>
              <a:t>:</a:t>
            </a:r>
          </a:p>
          <a:p>
            <a:endParaRPr lang="pt-PT" dirty="0" smtClean="0"/>
          </a:p>
          <a:p>
            <a:pPr lvl="1"/>
            <a:r>
              <a:rPr lang="pt-PT" dirty="0" smtClean="0"/>
              <a:t>Devolve </a:t>
            </a:r>
            <a:r>
              <a:rPr lang="pt-PT" dirty="0"/>
              <a:t>número de itens lidos e atribuídos a </a:t>
            </a:r>
            <a:r>
              <a:rPr lang="pt-PT" dirty="0" smtClean="0"/>
              <a:t>variáveis</a:t>
            </a:r>
          </a:p>
          <a:p>
            <a:pPr lvl="1"/>
            <a:r>
              <a:rPr lang="pt-PT" dirty="0" smtClean="0"/>
              <a:t>devolve EOF caso tenha atingido o fim do ficheiro (</a:t>
            </a:r>
            <a:r>
              <a:rPr lang="pt-PT" dirty="0" err="1" smtClean="0"/>
              <a:t>End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File)</a:t>
            </a:r>
            <a:endParaRPr lang="pt-PT" dirty="0"/>
          </a:p>
          <a:p>
            <a:r>
              <a:rPr lang="pt-PT" dirty="0" smtClean="0"/>
              <a:t>Ler um caracter no ficheiro passado por parâmetro e devolve-o como resultado da função</a:t>
            </a:r>
          </a:p>
          <a:p>
            <a:endParaRPr lang="pt-PT" dirty="0"/>
          </a:p>
          <a:p>
            <a:pPr lvl="1"/>
            <a:r>
              <a:rPr lang="pt-PT" dirty="0" smtClean="0"/>
              <a:t>Devolve </a:t>
            </a:r>
            <a:r>
              <a:rPr lang="pt-PT" dirty="0"/>
              <a:t>o próximo caracter </a:t>
            </a:r>
            <a:r>
              <a:rPr lang="pt-PT" dirty="0" smtClean="0"/>
              <a:t>ou </a:t>
            </a:r>
            <a:r>
              <a:rPr lang="pt-PT" dirty="0"/>
              <a:t>EOF em caso de erro ou fim do ficheiro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388" y="1444217"/>
            <a:ext cx="57153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char *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fgets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(char *s,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n, 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FILE *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387" y="3326731"/>
            <a:ext cx="57153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fscanf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(FILE *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, char *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formato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...);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7387" y="5176375"/>
            <a:ext cx="571793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fgetc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(FILE*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6178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Leitura de ficheiros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8533" y="1403058"/>
            <a:ext cx="6573932" cy="4154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#define MAX 64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main(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fname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[MAX] = "fbn_numbers.txt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Monaco" panose="020B0509030404040204" pitchFamily="49" charset="0"/>
                <a:cs typeface="Courier New" panose="02070309020205020404" pitchFamily="49" charset="0"/>
              </a:rPr>
              <a:t>	FILE 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fopen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fname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"r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if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== NULL)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{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	puts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Erro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abrir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o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ficheiro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	return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while ((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fgetc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)) != EOF)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{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putchar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fclose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return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3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Leitura de ficheiros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756" y="871835"/>
            <a:ext cx="6573932" cy="5447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#define MAX 64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main(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fname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[MAX] = "fbn_numbers.txt";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200" b="1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fbn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[MAX];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200" b="1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aux;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unsigned </a:t>
            </a:r>
            <a:r>
              <a:rPr lang="en-US" sz="1200" b="1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k,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Monaco" panose="020B0509030404040204" pitchFamily="49" charset="0"/>
                <a:cs typeface="Courier New" panose="02070309020205020404" pitchFamily="49" charset="0"/>
              </a:rPr>
              <a:t>FILE *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fopen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fname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"r");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if 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== NULL)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fputs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Erro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abrir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o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ficheiro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",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stderr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return 1;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while 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fscanf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" %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lu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\n", &amp;aux) != EOF &amp;&amp;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&lt; MAX)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*(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fbn+i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 = aux;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for (k = 0; k &lt;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; k++)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("%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lu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fbn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[k]);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fclose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return 0;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744686" y="2088677"/>
            <a:ext cx="3361508" cy="357585"/>
          </a:xfrm>
          <a:prstGeom prst="wedgeRectCallout">
            <a:avLst>
              <a:gd name="adj1" fmla="val -48113"/>
              <a:gd name="adj2" fmla="val 109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abrir </a:t>
            </a:r>
            <a:r>
              <a:rPr lang="pt-PT" dirty="0" err="1" smtClean="0"/>
              <a:t>stream</a:t>
            </a:r>
            <a:r>
              <a:rPr lang="pt-PT" dirty="0" smtClean="0"/>
              <a:t> em modo leitura “r”</a:t>
            </a:r>
            <a:endParaRPr lang="pt-PT" dirty="0"/>
          </a:p>
        </p:txBody>
      </p:sp>
      <p:sp>
        <p:nvSpPr>
          <p:cNvPr id="10" name="Rectangular Callout 9"/>
          <p:cNvSpPr/>
          <p:nvPr/>
        </p:nvSpPr>
        <p:spPr>
          <a:xfrm>
            <a:off x="3959056" y="2740407"/>
            <a:ext cx="1480457" cy="304161"/>
          </a:xfrm>
          <a:prstGeom prst="wedgeRectCallout">
            <a:avLst>
              <a:gd name="adj1" fmla="val -143121"/>
              <a:gd name="adj2" fmla="val 353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verificar</a:t>
            </a:r>
            <a:endParaRPr lang="pt-PT" dirty="0"/>
          </a:p>
        </p:txBody>
      </p:sp>
      <p:sp>
        <p:nvSpPr>
          <p:cNvPr id="11" name="Rectangular Callout 10"/>
          <p:cNvSpPr/>
          <p:nvPr/>
        </p:nvSpPr>
        <p:spPr>
          <a:xfrm>
            <a:off x="2821578" y="3609680"/>
            <a:ext cx="2854406" cy="304161"/>
          </a:xfrm>
          <a:prstGeom prst="wedgeRectCallout">
            <a:avLst>
              <a:gd name="adj1" fmla="val 31153"/>
              <a:gd name="adj2" fmla="val -90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erro reportado para o </a:t>
            </a:r>
            <a:r>
              <a:rPr lang="pt-PT" dirty="0" err="1" smtClean="0"/>
              <a:t>stderr</a:t>
            </a:r>
            <a:endParaRPr lang="pt-PT" dirty="0"/>
          </a:p>
        </p:txBody>
      </p:sp>
      <p:sp>
        <p:nvSpPr>
          <p:cNvPr id="12" name="Rectangular Callout 11"/>
          <p:cNvSpPr/>
          <p:nvPr/>
        </p:nvSpPr>
        <p:spPr>
          <a:xfrm>
            <a:off x="4126860" y="4914665"/>
            <a:ext cx="4033071" cy="543646"/>
          </a:xfrm>
          <a:prstGeom prst="wedgeRectCallout">
            <a:avLst>
              <a:gd name="adj1" fmla="val -45874"/>
              <a:gd name="adj2" fmla="val -181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ler do ficheiro até chegar ao fim do ficheiro. </a:t>
            </a:r>
            <a:r>
              <a:rPr lang="pt-PT" sz="1400" dirty="0" err="1" smtClean="0"/>
              <a:t>Idicado</a:t>
            </a:r>
            <a:r>
              <a:rPr lang="pt-PT" sz="1400" dirty="0" smtClean="0"/>
              <a:t> pelo retorno EOF (</a:t>
            </a:r>
            <a:r>
              <a:rPr lang="pt-PT" sz="1400" dirty="0" err="1" smtClean="0"/>
              <a:t>end</a:t>
            </a:r>
            <a:r>
              <a:rPr lang="pt-PT" sz="1400" dirty="0" smtClean="0"/>
              <a:t> </a:t>
            </a:r>
            <a:r>
              <a:rPr lang="pt-PT" sz="1400" dirty="0" err="1" smtClean="0"/>
              <a:t>of</a:t>
            </a:r>
            <a:r>
              <a:rPr lang="pt-PT" sz="1400" dirty="0" smtClean="0"/>
              <a:t> file) pelo </a:t>
            </a:r>
            <a:r>
              <a:rPr lang="pt-PT" sz="1400" dirty="0" err="1" smtClean="0"/>
              <a:t>fscanf</a:t>
            </a:r>
            <a:r>
              <a:rPr lang="pt-PT" sz="1400" dirty="0" smtClean="0"/>
              <a:t>().</a:t>
            </a:r>
            <a:endParaRPr lang="pt-PT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2142038" y="5884515"/>
            <a:ext cx="1552466" cy="298572"/>
          </a:xfrm>
          <a:prstGeom prst="wedgeRectCallout">
            <a:avLst>
              <a:gd name="adj1" fmla="val -50794"/>
              <a:gd name="adj2" fmla="val -7786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fechar o </a:t>
            </a:r>
            <a:r>
              <a:rPr lang="pt-PT" sz="1400" dirty="0" err="1" smtClean="0"/>
              <a:t>stream</a:t>
            </a:r>
            <a:r>
              <a:rPr lang="pt-PT" sz="1400" dirty="0" smtClean="0"/>
              <a:t>. </a:t>
            </a:r>
            <a:endParaRPr lang="pt-PT" sz="1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6150763" y="4057378"/>
            <a:ext cx="4018335" cy="817569"/>
          </a:xfrm>
          <a:prstGeom prst="wedgeRectCallout">
            <a:avLst>
              <a:gd name="adj1" fmla="val -68109"/>
              <a:gd name="adj2" fmla="val -29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Parar a leitura se não tivermos capacidade para armazenar os dados… caso contrário podemos ter um </a:t>
            </a:r>
            <a:r>
              <a:rPr lang="pt-PT" sz="1400" dirty="0" err="1" smtClean="0"/>
              <a:t>sgmentation</a:t>
            </a:r>
            <a:r>
              <a:rPr lang="pt-PT" sz="1400" dirty="0" smtClean="0"/>
              <a:t> </a:t>
            </a:r>
            <a:r>
              <a:rPr lang="pt-PT" sz="1400" dirty="0" err="1" smtClean="0"/>
              <a:t>fault</a:t>
            </a:r>
            <a:r>
              <a:rPr lang="pt-PT" sz="1400" dirty="0" smtClean="0"/>
              <a:t>.</a:t>
            </a:r>
            <a:endParaRPr lang="pt-PT" sz="1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3776176" y="5752456"/>
            <a:ext cx="3129721" cy="282584"/>
          </a:xfrm>
          <a:prstGeom prst="wedgeRectCallout">
            <a:avLst>
              <a:gd name="adj1" fmla="val -47822"/>
              <a:gd name="adj2" fmla="val -12274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imprimir par ao </a:t>
            </a:r>
            <a:r>
              <a:rPr lang="pt-PT" sz="1400" dirty="0" err="1" smtClean="0"/>
              <a:t>stdout</a:t>
            </a:r>
            <a:r>
              <a:rPr lang="pt-PT" sz="1400" dirty="0" smtClean="0"/>
              <a:t> para visualização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8296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0C8227-A5AD-4FCC-AC04-D35B08E9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Escrita </a:t>
            </a:r>
            <a:r>
              <a:rPr lang="pt-PT" sz="2800" dirty="0" smtClean="0"/>
              <a:t>e Leituras de </a:t>
            </a:r>
            <a:r>
              <a:rPr lang="pt-PT" sz="2800" dirty="0"/>
              <a:t>Ficheiros Binários</a:t>
            </a:r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:a16="http://schemas.microsoft.com/office/drawing/2014/main" xmlns="" id="{2D56EF8D-FE4E-4A6C-9EC0-32E38B49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Escrita </a:t>
            </a:r>
            <a:r>
              <a:rPr lang="pt-PT" dirty="0"/>
              <a:t>de </a:t>
            </a:r>
            <a:r>
              <a:rPr lang="pt-PT" dirty="0" err="1"/>
              <a:t>arrays</a:t>
            </a:r>
            <a:r>
              <a:rPr lang="pt-PT" dirty="0"/>
              <a:t> ou blocos de memória (binário</a:t>
            </a:r>
            <a:r>
              <a:rPr lang="pt-PT" dirty="0" smtClean="0"/>
              <a:t>):</a:t>
            </a: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lvl="1"/>
            <a:r>
              <a:rPr lang="pt-PT" dirty="0"/>
              <a:t>Devolve número de </a:t>
            </a:r>
            <a:r>
              <a:rPr lang="pt-PT" dirty="0" smtClean="0"/>
              <a:t>bytes escritos</a:t>
            </a:r>
            <a:endParaRPr lang="pt-PT" altLang="pt-PT" sz="2400" b="1" dirty="0"/>
          </a:p>
          <a:p>
            <a:pPr lvl="1" algn="just">
              <a:defRPr/>
            </a:pPr>
            <a:r>
              <a:rPr lang="pt-PT" altLang="pt-PT" sz="2400" b="1" dirty="0" smtClean="0"/>
              <a:t>p</a:t>
            </a:r>
            <a:r>
              <a:rPr lang="pt-PT" altLang="pt-PT" sz="2400" dirty="0" smtClean="0"/>
              <a:t> </a:t>
            </a:r>
            <a:r>
              <a:rPr lang="pt-PT" altLang="pt-PT" sz="2400" dirty="0"/>
              <a:t>guarda o endereço do inicio do </a:t>
            </a:r>
            <a:r>
              <a:rPr lang="pt-PT" altLang="pt-PT" sz="2400" dirty="0" smtClean="0"/>
              <a:t>bloco</a:t>
            </a:r>
            <a:endParaRPr lang="pt-PT" altLang="pt-PT" sz="2400" dirty="0"/>
          </a:p>
          <a:p>
            <a:pPr lvl="1" algn="just">
              <a:defRPr/>
            </a:pPr>
            <a:r>
              <a:rPr lang="pt-PT" altLang="pt-PT" sz="2400" b="1" dirty="0" smtClean="0"/>
              <a:t>t </a:t>
            </a:r>
            <a:r>
              <a:rPr lang="pt-PT" altLang="pt-PT" sz="2400" dirty="0" smtClean="0"/>
              <a:t>guarda </a:t>
            </a:r>
            <a:r>
              <a:rPr lang="pt-PT" altLang="pt-PT" sz="2400" dirty="0"/>
              <a:t>o tamanho de cada elemento do </a:t>
            </a:r>
            <a:r>
              <a:rPr lang="pt-PT" altLang="pt-PT" sz="2400" dirty="0" smtClean="0"/>
              <a:t>bloco</a:t>
            </a:r>
            <a:endParaRPr lang="pt-PT" altLang="pt-PT" sz="2400" dirty="0"/>
          </a:p>
          <a:p>
            <a:pPr lvl="1" algn="just">
              <a:defRPr/>
            </a:pPr>
            <a:r>
              <a:rPr lang="pt-PT" altLang="pt-PT" sz="2400" b="1" dirty="0"/>
              <a:t>n</a:t>
            </a:r>
            <a:r>
              <a:rPr lang="pt-PT" altLang="pt-PT" sz="2400" dirty="0"/>
              <a:t> guarda o número de </a:t>
            </a:r>
            <a:r>
              <a:rPr lang="pt-PT" altLang="pt-PT" sz="2400" dirty="0" smtClean="0"/>
              <a:t>elementos do </a:t>
            </a:r>
            <a:r>
              <a:rPr lang="pt-PT" altLang="pt-PT" sz="2400" dirty="0"/>
              <a:t>bloco</a:t>
            </a:r>
            <a:r>
              <a:rPr lang="pt-PT" altLang="pt-PT" sz="2400" dirty="0" smtClean="0"/>
              <a:t>.</a:t>
            </a:r>
          </a:p>
          <a:p>
            <a:pPr lvl="1" algn="just">
              <a:defRPr/>
            </a:pPr>
            <a:endParaRPr lang="pt-PT" altLang="pt-PT" sz="2400" dirty="0" smtClean="0"/>
          </a:p>
          <a:p>
            <a:r>
              <a:rPr lang="pt-PT" dirty="0"/>
              <a:t>Ler blocos consecutivos para memória (binário):</a:t>
            </a:r>
          </a:p>
          <a:p>
            <a:endParaRPr lang="pt-PT" dirty="0"/>
          </a:p>
          <a:p>
            <a:pPr lvl="1"/>
            <a:r>
              <a:rPr lang="pt-PT" dirty="0"/>
              <a:t>Devolve número de </a:t>
            </a:r>
            <a:r>
              <a:rPr lang="pt-PT" dirty="0" smtClean="0"/>
              <a:t>bytes lidos</a:t>
            </a:r>
            <a:endParaRPr lang="pt-PT" dirty="0"/>
          </a:p>
          <a:p>
            <a:pPr lvl="1" algn="just">
              <a:defRPr/>
            </a:pPr>
            <a:r>
              <a:rPr lang="pt-PT" altLang="pt-PT" b="1" dirty="0" smtClean="0"/>
              <a:t>p</a:t>
            </a:r>
            <a:r>
              <a:rPr lang="pt-PT" altLang="pt-PT" dirty="0" smtClean="0"/>
              <a:t> </a:t>
            </a:r>
            <a:r>
              <a:rPr lang="pt-PT" altLang="pt-PT" dirty="0"/>
              <a:t>guarda o endereço do inicio do </a:t>
            </a:r>
            <a:r>
              <a:rPr lang="pt-PT" altLang="pt-PT" dirty="0" smtClean="0"/>
              <a:t>bloco</a:t>
            </a:r>
            <a:endParaRPr lang="pt-PT" altLang="pt-PT" dirty="0"/>
          </a:p>
          <a:p>
            <a:pPr lvl="1" algn="just">
              <a:defRPr/>
            </a:pPr>
            <a:r>
              <a:rPr lang="pt-PT" altLang="pt-PT" b="1" dirty="0" smtClean="0"/>
              <a:t>t</a:t>
            </a:r>
            <a:r>
              <a:rPr lang="pt-PT" altLang="pt-PT" dirty="0" smtClean="0"/>
              <a:t> guarda </a:t>
            </a:r>
            <a:r>
              <a:rPr lang="pt-PT" altLang="pt-PT" dirty="0"/>
              <a:t>o tamanho de cada elemento do </a:t>
            </a:r>
            <a:r>
              <a:rPr lang="pt-PT" altLang="pt-PT" dirty="0" smtClean="0"/>
              <a:t>bloco</a:t>
            </a:r>
            <a:endParaRPr lang="pt-PT" altLang="pt-PT" dirty="0"/>
          </a:p>
          <a:p>
            <a:pPr lvl="1" algn="just">
              <a:defRPr/>
            </a:pPr>
            <a:r>
              <a:rPr lang="pt-PT" altLang="pt-PT" b="1" dirty="0"/>
              <a:t>n</a:t>
            </a:r>
            <a:r>
              <a:rPr lang="pt-PT" altLang="pt-PT" dirty="0"/>
              <a:t> guarda o número de elementos do </a:t>
            </a:r>
            <a:r>
              <a:rPr lang="pt-PT" altLang="pt-PT" dirty="0" smtClean="0"/>
              <a:t>bloco</a:t>
            </a:r>
            <a:endParaRPr lang="pt-PT" altLang="pt-PT" dirty="0"/>
          </a:p>
        </p:txBody>
      </p:sp>
      <p:sp>
        <p:nvSpPr>
          <p:cNvPr id="3789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0F34D1-CD34-4C25-8A4A-7BBAAD2F09B0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854479" y="1459250"/>
            <a:ext cx="657393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size_t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fwrite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void 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*p,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size_t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t,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size_t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n, FILE *f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79" y="3953321"/>
            <a:ext cx="657393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size_t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fread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void 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*p,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size_t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t,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size_t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n, FILE *f);</a:t>
            </a:r>
          </a:p>
        </p:txBody>
      </p:sp>
    </p:spTree>
    <p:extLst>
      <p:ext uri="{BB962C8B-B14F-4D97-AF65-F5344CB8AC3E}">
        <p14:creationId xmlns:p14="http://schemas.microsoft.com/office/powerpoint/2010/main" val="259292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strings</a:t>
            </a:r>
            <a:r>
              <a:rPr lang="pt-PT" dirty="0" smtClean="0"/>
              <a:t> - 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5" y="1068513"/>
            <a:ext cx="8558373" cy="734161"/>
          </a:xfrm>
        </p:spPr>
        <p:txBody>
          <a:bodyPr/>
          <a:lstStyle/>
          <a:p>
            <a:r>
              <a:rPr lang="pt-PT" dirty="0" smtClean="0"/>
              <a:t>O que é impresso pelo seguinte programa?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506" y="1693400"/>
            <a:ext cx="4438952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#define MAX 64</a:t>
            </a:r>
            <a:endParaRPr lang="en-US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func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s[],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n)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pPr fontAlgn="t"/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puts(s);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s[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n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= '\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0';</a:t>
            </a: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puts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(s);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main 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(void)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pPr fontAlgn="t"/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char s[MAX]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Use_the_force_Luke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";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func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(s, 11);</a:t>
            </a:r>
          </a:p>
          <a:p>
            <a:pPr fontAlgn="t"/>
            <a:endParaRPr lang="en-US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return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0;</a:t>
            </a:r>
          </a:p>
          <a:p>
            <a:pPr fontAlgn="t"/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6179" y="1687077"/>
            <a:ext cx="42233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latin typeface="Monaco" panose="020B0509030404040204" pitchFamily="49" charset="0"/>
              </a:rPr>
              <a:t>a) 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Use_the_force</a:t>
            </a:r>
            <a:r>
              <a:rPr lang="en-US" dirty="0" err="1">
                <a:latin typeface="Monaco" panose="020B0509030404040204" pitchFamily="49" charset="0"/>
              </a:rPr>
              <a:t>_</a:t>
            </a:r>
            <a:r>
              <a:rPr lang="en-US" dirty="0" err="1" smtClean="0">
                <a:latin typeface="Monaco" panose="020B0509030404040204" pitchFamily="49" charset="0"/>
              </a:rPr>
              <a:t>Luke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Use_the_for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pt-PT" dirty="0" smtClean="0">
                <a:latin typeface="Monaco" panose="020B0509030404040204" pitchFamily="49" charset="0"/>
              </a:rPr>
              <a:t>b)</a:t>
            </a:r>
            <a:endParaRPr lang="en-US" dirty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Use_the_force_Luke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</a:t>
            </a:r>
            <a:r>
              <a:rPr lang="en-US" dirty="0" err="1">
                <a:latin typeface="Monaco" panose="020B0509030404040204" pitchFamily="49" charset="0"/>
              </a:rPr>
              <a:t>_</a:t>
            </a:r>
            <a:r>
              <a:rPr lang="en-US" dirty="0" err="1" smtClean="0">
                <a:latin typeface="Monaco" panose="020B0509030404040204" pitchFamily="49" charset="0"/>
              </a:rPr>
              <a:t>fo</a:t>
            </a:r>
            <a:endParaRPr lang="en-US" dirty="0">
              <a:latin typeface="Monaco" panose="020B0509030404040204" pitchFamily="49" charset="0"/>
            </a:endParaRPr>
          </a:p>
          <a:p>
            <a:r>
              <a:rPr lang="pt-PT" dirty="0" smtClean="0">
                <a:latin typeface="Monaco" panose="020B0509030404040204" pitchFamily="49" charset="0"/>
              </a:rPr>
              <a:t>c)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Use_the_force_Luke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Use_the_forc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pt-PT" dirty="0" smtClean="0">
                <a:latin typeface="Monaco" panose="020B0509030404040204" pitchFamily="49" charset="0"/>
              </a:rPr>
              <a:t>d)</a:t>
            </a:r>
            <a:endParaRPr lang="en-US" dirty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Use_the_force</a:t>
            </a:r>
            <a:r>
              <a:rPr lang="en-US" dirty="0" err="1">
                <a:latin typeface="Monaco" panose="020B0509030404040204" pitchFamily="49" charset="0"/>
              </a:rPr>
              <a:t>_</a:t>
            </a:r>
            <a:r>
              <a:rPr lang="en-US" dirty="0" err="1" smtClean="0">
                <a:latin typeface="Monaco" panose="020B0509030404040204" pitchFamily="49" charset="0"/>
              </a:rPr>
              <a:t>Luke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rce</a:t>
            </a:r>
            <a:r>
              <a:rPr lang="en-US" dirty="0" err="1">
                <a:latin typeface="Monaco" panose="020B0509030404040204" pitchFamily="49" charset="0"/>
              </a:rPr>
              <a:t>_</a:t>
            </a:r>
            <a:r>
              <a:rPr lang="en-US" dirty="0" err="1" smtClean="0">
                <a:latin typeface="Monaco" panose="020B0509030404040204" pitchFamily="49" charset="0"/>
              </a:rPr>
              <a:t>Luke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pt-PT" dirty="0" smtClean="0">
                <a:latin typeface="Monaco" panose="020B0509030404040204" pitchFamily="49" charset="0"/>
              </a:rPr>
              <a:t>e)</a:t>
            </a:r>
            <a:endParaRPr lang="en-US" dirty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Nenhuma</a:t>
            </a:r>
            <a:r>
              <a:rPr lang="en-US" dirty="0" smtClean="0">
                <a:latin typeface="Monaco" panose="020B0509030404040204" pitchFamily="49" charset="0"/>
              </a:rPr>
              <a:t> </a:t>
            </a:r>
            <a:r>
              <a:rPr lang="en-US" dirty="0">
                <a:latin typeface="Monaco" panose="020B0509030404040204" pitchFamily="49" charset="0"/>
              </a:rPr>
              <a:t>das </a:t>
            </a:r>
            <a:r>
              <a:rPr lang="en-US" dirty="0" err="1">
                <a:latin typeface="Monaco" panose="020B0509030404040204" pitchFamily="49" charset="0"/>
              </a:rPr>
              <a:t>anteriores</a:t>
            </a:r>
            <a:endParaRPr lang="en-US" dirty="0">
              <a:latin typeface="Monaco" panose="020B0509030404040204" pitchFamily="49" charset="0"/>
            </a:endParaRPr>
          </a:p>
        </p:txBody>
      </p:sp>
      <p:pic>
        <p:nvPicPr>
          <p:cNvPr id="8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90" y="2030183"/>
            <a:ext cx="313465" cy="36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0" y="104558"/>
            <a:ext cx="620388" cy="6203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39008" y="5733688"/>
            <a:ext cx="3830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https://b.socrative.com/login/student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pt-PT" dirty="0" smtClean="0"/>
              <a:t>SKRTJKR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AF04A5-7B71-47B4-89EF-47DBDA1F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Escrita de Ficheiros Binários</a:t>
            </a:r>
          </a:p>
        </p:txBody>
      </p:sp>
      <p:sp>
        <p:nvSpPr>
          <p:cNvPr id="35844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D5B926-DC5B-458C-A3D2-F6F01D48EC18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pt-PT" altLang="pt-PT" sz="1000" smtClean="0"/>
          </a:p>
        </p:txBody>
      </p:sp>
      <p:sp>
        <p:nvSpPr>
          <p:cNvPr id="6" name="TextBox 5"/>
          <p:cNvSpPr txBox="1"/>
          <p:nvPr/>
        </p:nvSpPr>
        <p:spPr>
          <a:xfrm>
            <a:off x="308225" y="1114102"/>
            <a:ext cx="7112986" cy="3600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short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ano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 2017;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v[5] = {1,2,3,4,5};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char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nome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[] = "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fich.bin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FILE *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fopen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nome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"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wb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if 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== NULL)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fprintf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stderr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"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Erro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abrir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o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ficheiro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return 1;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fwrite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(&amp;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ano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sizeof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(short), 1,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fwrite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(v,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sizeof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), 5,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fclose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return 0;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587932" y="1883858"/>
            <a:ext cx="4093028" cy="304161"/>
          </a:xfrm>
          <a:prstGeom prst="wedgeRectCallout">
            <a:avLst>
              <a:gd name="adj1" fmla="val -43709"/>
              <a:gd name="adj2" fmla="val 127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abrir </a:t>
            </a:r>
            <a:r>
              <a:rPr lang="pt-PT" sz="1600" dirty="0" err="1" smtClean="0"/>
              <a:t>stream</a:t>
            </a:r>
            <a:r>
              <a:rPr lang="pt-PT" sz="1600" dirty="0" smtClean="0"/>
              <a:t> em modo escrita binária “</a:t>
            </a:r>
            <a:r>
              <a:rPr lang="pt-PT" sz="1600" dirty="0" err="1" smtClean="0"/>
              <a:t>wb</a:t>
            </a:r>
            <a:r>
              <a:rPr lang="pt-PT" sz="1600" dirty="0" smtClean="0"/>
              <a:t>”</a:t>
            </a:r>
            <a:endParaRPr lang="pt-PT" sz="1600" dirty="0"/>
          </a:p>
        </p:txBody>
      </p:sp>
      <p:sp>
        <p:nvSpPr>
          <p:cNvPr id="8" name="Rectangular Callout 7"/>
          <p:cNvSpPr/>
          <p:nvPr/>
        </p:nvSpPr>
        <p:spPr>
          <a:xfrm>
            <a:off x="4039793" y="2534270"/>
            <a:ext cx="1480457" cy="304161"/>
          </a:xfrm>
          <a:prstGeom prst="wedgeRectCallout">
            <a:avLst>
              <a:gd name="adj1" fmla="val -143121"/>
              <a:gd name="adj2" fmla="val 353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verificar</a:t>
            </a:r>
            <a:endParaRPr lang="pt-PT" dirty="0"/>
          </a:p>
        </p:txBody>
      </p:sp>
      <p:sp>
        <p:nvSpPr>
          <p:cNvPr id="9" name="Rectangular Callout 8"/>
          <p:cNvSpPr/>
          <p:nvPr/>
        </p:nvSpPr>
        <p:spPr>
          <a:xfrm>
            <a:off x="4886530" y="3266552"/>
            <a:ext cx="2854406" cy="304161"/>
          </a:xfrm>
          <a:prstGeom prst="wedgeRectCallout">
            <a:avLst>
              <a:gd name="adj1" fmla="val -17357"/>
              <a:gd name="adj2" fmla="val -76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erro reportado para o </a:t>
            </a:r>
            <a:r>
              <a:rPr lang="pt-PT" dirty="0" err="1" smtClean="0"/>
              <a:t>stderr</a:t>
            </a:r>
            <a:endParaRPr lang="pt-PT" dirty="0"/>
          </a:p>
        </p:txBody>
      </p:sp>
      <p:sp>
        <p:nvSpPr>
          <p:cNvPr id="10" name="Rectangular Callout 9"/>
          <p:cNvSpPr/>
          <p:nvPr/>
        </p:nvSpPr>
        <p:spPr>
          <a:xfrm>
            <a:off x="4039793" y="4156736"/>
            <a:ext cx="2854406" cy="304161"/>
          </a:xfrm>
          <a:prstGeom prst="wedgeRectCallout">
            <a:avLst>
              <a:gd name="adj1" fmla="val -50306"/>
              <a:gd name="adj2" fmla="val -182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ecrever</a:t>
            </a:r>
            <a:r>
              <a:rPr lang="pt-PT" dirty="0" smtClean="0"/>
              <a:t> no </a:t>
            </a:r>
            <a:r>
              <a:rPr lang="pt-PT" dirty="0" err="1" smtClean="0"/>
              <a:t>stream</a:t>
            </a:r>
            <a:endParaRPr lang="pt-PT" dirty="0"/>
          </a:p>
        </p:txBody>
      </p:sp>
      <p:sp>
        <p:nvSpPr>
          <p:cNvPr id="11" name="Rectangular Callout 10"/>
          <p:cNvSpPr/>
          <p:nvPr/>
        </p:nvSpPr>
        <p:spPr>
          <a:xfrm>
            <a:off x="2167602" y="4156736"/>
            <a:ext cx="1552466" cy="298572"/>
          </a:xfrm>
          <a:prstGeom prst="wedgeRectCallout">
            <a:avLst>
              <a:gd name="adj1" fmla="val -50794"/>
              <a:gd name="adj2" fmla="val -7786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fechar o </a:t>
            </a:r>
            <a:r>
              <a:rPr lang="pt-PT" sz="1400" dirty="0" err="1" smtClean="0"/>
              <a:t>stream</a:t>
            </a:r>
            <a:r>
              <a:rPr lang="pt-PT" sz="1400" dirty="0" smtClean="0"/>
              <a:t>. 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21578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2E54FD-58BA-49E4-9223-A1FB6AB0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Leitura de Ficheiros Binários</a:t>
            </a:r>
          </a:p>
        </p:txBody>
      </p:sp>
      <p:sp>
        <p:nvSpPr>
          <p:cNvPr id="39940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4587BF-6433-4DD1-92A0-90F28ED2C54B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pt-PT" altLang="pt-PT" sz="1000" smtClean="0"/>
          </a:p>
        </p:txBody>
      </p:sp>
      <p:sp>
        <p:nvSpPr>
          <p:cNvPr id="6" name="TextBox 5"/>
          <p:cNvSpPr txBox="1"/>
          <p:nvPr/>
        </p:nvSpPr>
        <p:spPr>
          <a:xfrm>
            <a:off x="115128" y="1053142"/>
            <a:ext cx="7112986" cy="4339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short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ano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v[5];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char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nome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[] = "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fich.bin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FILE *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fopen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nome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"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rb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if 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== NULL)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fprintf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stderr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"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Erro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abrir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o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ficheiro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return 1;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fread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(&amp;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ano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sizeof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(short), 1,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fread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(v,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sizeof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), 5,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fclose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Ano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= %d\n",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ano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("V = {%d, %d, %d, %d, %d}\n", v[0], v[1], v[2], v[3], v[4]);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return 0;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128" y="5502057"/>
            <a:ext cx="3786312" cy="646331"/>
          </a:xfrm>
          <a:prstGeom prst="rect">
            <a:avLst/>
          </a:prstGeom>
          <a:solidFill>
            <a:schemeClr val="tx1"/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onaco" panose="020B0509030404040204" pitchFamily="49" charset="0"/>
                <a:cs typeface="Courier New" panose="02070309020205020404" pitchFamily="49" charset="0"/>
              </a:rPr>
              <a:t>pingao@ubsuntu:~/aulas/iofiles$ ./rbin </a:t>
            </a:r>
          </a:p>
          <a:p>
            <a:r>
              <a:rPr lang="de-DE" sz="1200" dirty="0">
                <a:solidFill>
                  <a:schemeClr val="bg1"/>
                </a:solidFill>
                <a:latin typeface="Monaco" panose="020B0509030404040204" pitchFamily="49" charset="0"/>
                <a:cs typeface="Courier New" panose="02070309020205020404" pitchFamily="49" charset="0"/>
              </a:rPr>
              <a:t>Ano = 2017</a:t>
            </a:r>
          </a:p>
          <a:p>
            <a:r>
              <a:rPr lang="de-DE" sz="1200" dirty="0">
                <a:solidFill>
                  <a:schemeClr val="bg1"/>
                </a:solidFill>
                <a:latin typeface="Monaco" panose="020B0509030404040204" pitchFamily="49" charset="0"/>
                <a:cs typeface="Courier New" panose="02070309020205020404" pitchFamily="49" charset="0"/>
              </a:rPr>
              <a:t>V = {1, 2, 3, 4, 5}</a:t>
            </a:r>
          </a:p>
        </p:txBody>
      </p:sp>
    </p:spTree>
    <p:extLst>
      <p:ext uri="{BB962C8B-B14F-4D97-AF65-F5344CB8AC3E}">
        <p14:creationId xmlns:p14="http://schemas.microsoft.com/office/powerpoint/2010/main" val="68012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Outras funções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pt-PT" dirty="0" smtClean="0"/>
              <a:t>Verificar se o fim do fluxo foi atingido</a:t>
            </a:r>
          </a:p>
          <a:p>
            <a:pPr marL="0" indent="0">
              <a:buNone/>
            </a:pPr>
            <a:endParaRPr lang="pt-PT" dirty="0"/>
          </a:p>
          <a:p>
            <a:pPr lvl="1" algn="just">
              <a:defRPr/>
            </a:pPr>
            <a:r>
              <a:rPr lang="pt-PT" altLang="pt-PT" sz="2000" dirty="0"/>
              <a:t>Devolve ≠0 se fim do fluxo foi atingido; 0, caso contrário</a:t>
            </a:r>
            <a:r>
              <a:rPr lang="pt-PT" altLang="pt-PT" sz="2000" dirty="0" smtClean="0"/>
              <a:t>;</a:t>
            </a:r>
            <a:endParaRPr lang="pt-PT" altLang="pt-PT" sz="2000" dirty="0"/>
          </a:p>
          <a:p>
            <a:r>
              <a:rPr lang="pt-PT" dirty="0" smtClean="0"/>
              <a:t>Verificar se ocorreu um erro no acesso ao fluxo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Devolve </a:t>
            </a:r>
            <a:r>
              <a:rPr lang="pt-PT" dirty="0"/>
              <a:t>≠0 se ocorreu um erro no acesso ao fluxo; 0, caso contrário.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8237" y="2925154"/>
            <a:ext cx="657393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ferror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(FILE*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8237" y="1678161"/>
            <a:ext cx="657393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feof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(FILE*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278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Outras funções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Forçar </a:t>
            </a:r>
            <a:r>
              <a:rPr lang="pt-PT" dirty="0"/>
              <a:t>todas escritas pendentes</a:t>
            </a:r>
            <a:r>
              <a:rPr lang="pt-PT" dirty="0" smtClean="0"/>
              <a:t>:</a:t>
            </a:r>
          </a:p>
          <a:p>
            <a:pPr marL="0" indent="0">
              <a:buNone/>
            </a:pPr>
            <a:endParaRPr lang="pt-PT" dirty="0"/>
          </a:p>
          <a:p>
            <a:pPr lvl="1" algn="just">
              <a:defRPr/>
            </a:pPr>
            <a:r>
              <a:rPr lang="pt-PT" altLang="pt-PT" sz="2000" dirty="0"/>
              <a:t>Esvazia os buffers associados ao fluxo </a:t>
            </a:r>
            <a:r>
              <a:rPr lang="pt-PT" altLang="pt-PT" sz="2000" dirty="0" err="1"/>
              <a:t>fp</a:t>
            </a:r>
            <a:r>
              <a:rPr lang="pt-PT" altLang="pt-PT" sz="2000" dirty="0"/>
              <a:t>;</a:t>
            </a:r>
          </a:p>
          <a:p>
            <a:pPr lvl="1" algn="just">
              <a:defRPr/>
            </a:pPr>
            <a:r>
              <a:rPr lang="pt-PT" altLang="pt-PT" sz="2000" dirty="0" err="1"/>
              <a:t>fflush</a:t>
            </a:r>
            <a:r>
              <a:rPr lang="pt-PT" altLang="pt-PT" sz="2000" dirty="0"/>
              <a:t>(NULL) – esvazia todos os buffers abertos pelo programa;</a:t>
            </a:r>
          </a:p>
          <a:p>
            <a:pPr lvl="1" algn="just">
              <a:defRPr/>
            </a:pPr>
            <a:r>
              <a:rPr lang="pt-PT" altLang="pt-PT" sz="2000" dirty="0"/>
              <a:t>Devolve 0 em caso de sucesso, EOF em caso de erro</a:t>
            </a:r>
            <a:r>
              <a:rPr lang="pt-PT" altLang="pt-PT" sz="2000" dirty="0" smtClean="0"/>
              <a:t>.</a:t>
            </a:r>
            <a:endParaRPr lang="pt-PT" dirty="0" smtClean="0"/>
          </a:p>
          <a:p>
            <a:r>
              <a:rPr lang="pt-PT" dirty="0" smtClean="0"/>
              <a:t>Colocar </a:t>
            </a:r>
            <a:r>
              <a:rPr lang="pt-PT" dirty="0"/>
              <a:t>cursor de leitura/escrita no início do ficheiro</a:t>
            </a:r>
            <a:r>
              <a:rPr lang="pt-PT" dirty="0" smtClean="0"/>
              <a:t>:</a:t>
            </a:r>
          </a:p>
          <a:p>
            <a:pPr marL="0" indent="0">
              <a:buNone/>
            </a:pPr>
            <a:endParaRPr lang="pt-PT" dirty="0"/>
          </a:p>
          <a:p>
            <a:pPr lvl="1" algn="just">
              <a:defRPr/>
            </a:pPr>
            <a:r>
              <a:rPr lang="pt-PT" altLang="pt-PT" sz="2000" dirty="0"/>
              <a:t>Coloca o indicador de posição de leitura, ou escrita, no inicio do fluxo </a:t>
            </a:r>
            <a:r>
              <a:rPr lang="pt-PT" altLang="pt-PT" sz="2000" dirty="0" err="1" smtClean="0"/>
              <a:t>fp</a:t>
            </a:r>
            <a:endParaRPr lang="pt-PT" altLang="pt-PT" sz="2000" dirty="0"/>
          </a:p>
          <a:p>
            <a:pPr lvl="1" algn="just">
              <a:defRPr/>
            </a:pPr>
            <a:r>
              <a:rPr lang="pt-PT" altLang="pt-PT" sz="2000" dirty="0"/>
              <a:t>Equivalente a </a:t>
            </a:r>
            <a:r>
              <a:rPr lang="pt-PT" altLang="pt-PT" sz="1900" dirty="0" err="1">
                <a:latin typeface="Monaco" panose="020B0509030404040204" pitchFamily="49" charset="0"/>
              </a:rPr>
              <a:t>fseek</a:t>
            </a:r>
            <a:r>
              <a:rPr lang="pt-PT" altLang="pt-PT" sz="1900" dirty="0">
                <a:latin typeface="Monaco" panose="020B0509030404040204" pitchFamily="49" charset="0"/>
              </a:rPr>
              <a:t>(fp,0,SEEK_SET) </a:t>
            </a:r>
            <a:r>
              <a:rPr lang="pt-PT" altLang="pt-PT" sz="2000" dirty="0"/>
              <a:t>e apaga o indicador de erro</a:t>
            </a:r>
            <a:r>
              <a:rPr lang="pt-PT" altLang="pt-PT" sz="2000" dirty="0" smtClean="0"/>
              <a:t>.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7277" y="1579200"/>
            <a:ext cx="657393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fflush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(FILE *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7277" y="4052736"/>
            <a:ext cx="657393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void rewind(FILE *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0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Outras funções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5" y="1068513"/>
            <a:ext cx="8558373" cy="2362664"/>
          </a:xfrm>
        </p:spPr>
        <p:txBody>
          <a:bodyPr>
            <a:normAutofit/>
          </a:bodyPr>
          <a:lstStyle/>
          <a:p>
            <a:r>
              <a:rPr lang="pt-PT" dirty="0" smtClean="0"/>
              <a:t>Posição </a:t>
            </a:r>
            <a:r>
              <a:rPr lang="pt-PT" dirty="0" err="1" smtClean="0"/>
              <a:t>actual</a:t>
            </a:r>
            <a:r>
              <a:rPr lang="pt-PT" dirty="0" smtClean="0"/>
              <a:t> </a:t>
            </a:r>
            <a:r>
              <a:rPr lang="pt-PT" dirty="0"/>
              <a:t>do cursor de leitura/escrita</a:t>
            </a:r>
            <a:r>
              <a:rPr lang="pt-PT" dirty="0" smtClean="0"/>
              <a:t>:</a:t>
            </a:r>
          </a:p>
          <a:p>
            <a:endParaRPr lang="pt-PT" dirty="0"/>
          </a:p>
          <a:p>
            <a:pPr lvl="1"/>
            <a:r>
              <a:rPr lang="pt-PT" altLang="pt-PT" dirty="0"/>
              <a:t>Devolve a posição atual do indicador </a:t>
            </a:r>
            <a:r>
              <a:rPr lang="pt-PT" altLang="pt-PT" dirty="0" smtClean="0"/>
              <a:t>número de bytes de </a:t>
            </a:r>
            <a:r>
              <a:rPr lang="pt-PT" altLang="pt-PT" dirty="0"/>
              <a:t>posição de leitura, ou escrita. Em caso </a:t>
            </a:r>
            <a:r>
              <a:rPr lang="pt-PT" altLang="pt-PT" dirty="0" smtClean="0"/>
              <a:t>de </a:t>
            </a:r>
            <a:r>
              <a:rPr lang="pt-PT" altLang="pt-PT" dirty="0"/>
              <a:t>erro devolve EOF</a:t>
            </a:r>
            <a:r>
              <a:rPr lang="pt-PT" altLang="pt-PT" dirty="0" smtClean="0"/>
              <a:t>.</a:t>
            </a:r>
            <a:endParaRPr lang="pt-PT" alt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6614" y="1600086"/>
            <a:ext cx="657393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long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ftell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(FILE *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0445" y="3646021"/>
            <a:ext cx="6573932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// acesso sequencial byte a byte</a:t>
            </a:r>
            <a:endParaRPr lang="en-US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while ((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fgetc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)) != EOF)</a:t>
            </a:r>
          </a:p>
          <a:p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dimensao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do ficheiro: %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ld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\n",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ftell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));</a:t>
            </a:r>
            <a:endParaRPr lang="en-US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fclose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return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59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outras funções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Reposicionar </a:t>
            </a:r>
            <a:r>
              <a:rPr lang="pt-PT" dirty="0"/>
              <a:t>cursor de leitura/escrita:</a:t>
            </a:r>
          </a:p>
          <a:p>
            <a:endParaRPr lang="pt-PT" dirty="0" smtClean="0"/>
          </a:p>
          <a:p>
            <a:pPr lvl="1" algn="just">
              <a:defRPr/>
            </a:pPr>
            <a:r>
              <a:rPr lang="pt-PT" altLang="pt-PT" b="1" dirty="0" smtClean="0"/>
              <a:t>offset</a:t>
            </a:r>
            <a:r>
              <a:rPr lang="pt-PT" altLang="pt-PT" dirty="0" smtClean="0"/>
              <a:t> </a:t>
            </a:r>
            <a:r>
              <a:rPr lang="pt-PT" altLang="pt-PT" dirty="0"/>
              <a:t>é o número de octetos a deslocar desde o inicio;</a:t>
            </a:r>
          </a:p>
          <a:p>
            <a:pPr lvl="1" algn="just">
              <a:defRPr/>
            </a:pPr>
            <a:r>
              <a:rPr lang="pt-PT" altLang="pt-PT" b="1" dirty="0"/>
              <a:t>inicio</a:t>
            </a:r>
            <a:r>
              <a:rPr lang="pt-PT" altLang="pt-PT" dirty="0"/>
              <a:t> indica o ponto de partida e pode ser:</a:t>
            </a:r>
          </a:p>
          <a:p>
            <a:pPr lvl="2" algn="just">
              <a:defRPr/>
            </a:pPr>
            <a:r>
              <a:rPr lang="pt-PT" altLang="pt-PT" dirty="0"/>
              <a:t>SEEK_SET = inicio do </a:t>
            </a:r>
            <a:r>
              <a:rPr lang="pt-PT" altLang="pt-PT" dirty="0" smtClean="0"/>
              <a:t>ficheiro;</a:t>
            </a:r>
            <a:endParaRPr lang="pt-PT" altLang="pt-PT" dirty="0"/>
          </a:p>
          <a:p>
            <a:pPr lvl="2" algn="just">
              <a:defRPr/>
            </a:pPr>
            <a:r>
              <a:rPr lang="pt-PT" altLang="pt-PT" dirty="0"/>
              <a:t>SEEK_CUR = posição atual do indicador;</a:t>
            </a:r>
          </a:p>
          <a:p>
            <a:pPr lvl="2" algn="just">
              <a:defRPr/>
            </a:pPr>
            <a:r>
              <a:rPr lang="pt-PT" altLang="pt-PT" dirty="0"/>
              <a:t>SEEK_END = fim do </a:t>
            </a:r>
            <a:r>
              <a:rPr lang="pt-PT" altLang="pt-PT" dirty="0" smtClean="0"/>
              <a:t>ficheiro.</a:t>
            </a:r>
            <a:endParaRPr lang="pt-PT" alt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7608" y="1589181"/>
            <a:ext cx="657393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fseek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(FILE *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, long 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offset,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partida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7608" y="4200017"/>
            <a:ext cx="699882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fseek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0L, SEEK_END); // coloca o cursor no fim do ficheiro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dimensao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do ficheiro: %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ld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\n",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ftell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));</a:t>
            </a:r>
            <a:endParaRPr lang="en-US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fclose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return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205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4" y="903051"/>
            <a:ext cx="8558373" cy="873498"/>
          </a:xfrm>
        </p:spPr>
        <p:txBody>
          <a:bodyPr>
            <a:normAutofit/>
          </a:bodyPr>
          <a:lstStyle/>
          <a:p>
            <a:r>
              <a:rPr lang="pt-PT" sz="1800" dirty="0" smtClean="0"/>
              <a:t>Programa que tem como finalidade contar o número de palavras do ficheiro “input.txt” e também qual o tamanho da maior palavra. Podemos assumir, para já que cada palavra tem no máximo 64 caracteres.</a:t>
            </a:r>
            <a:endParaRPr lang="pt-P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378" y="1921084"/>
            <a:ext cx="8210267" cy="3231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stdlib.h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FILE *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abreFicheiro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(char *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nome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char * mode)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FILE * f;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("A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abrir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o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ficheiro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%s\n",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nome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f =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fopen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nome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mode);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if (f == NULL)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fprintf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stderr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, "***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Não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foi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possivel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abrir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o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ficheiro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%s.",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nome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	exit(1); 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/*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termina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a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execução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do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programa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stdlib.h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 */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return f;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  <a:p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// continua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2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 continuação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2278" y="896462"/>
            <a:ext cx="8210267" cy="4154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char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palavra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[64];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n_palavras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FILE * f =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abreFicheiro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("input.txt", "r");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while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fscanf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(f, 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 %s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palavra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!= 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EOF)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strlen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palavra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if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== 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0)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	continue;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n_palavras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++;</a:t>
            </a:r>
          </a:p>
          <a:p>
            <a:endParaRPr lang="en-US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&gt;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?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fclose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(f);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Numero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de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palavras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: %d\n",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n_palavras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Maior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palavra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: %d\n",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087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98A370-8321-4AC2-BC47-9AB24B80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PT" sz="2800" dirty="0"/>
              <a:t>Função </a:t>
            </a:r>
            <a:r>
              <a:rPr lang="pt-PT" sz="2400" dirty="0" err="1">
                <a:latin typeface="Monaco" panose="020B0509030404040204" pitchFamily="49" charset="0"/>
              </a:rPr>
              <a:t>printf</a:t>
            </a:r>
            <a:r>
              <a:rPr lang="pt-PT" sz="2400" dirty="0">
                <a:latin typeface="Monaco" panose="020B0509030404040204" pitchFamily="49" charset="0"/>
              </a:rPr>
              <a:t>() </a:t>
            </a:r>
            <a:r>
              <a:rPr lang="pt-PT" sz="2400" dirty="0" smtClean="0">
                <a:latin typeface="Monaco" panose="020B0509030404040204" pitchFamily="49" charset="0"/>
              </a:rPr>
              <a:t>– </a:t>
            </a:r>
            <a:r>
              <a:rPr lang="pt-PT" sz="2800" dirty="0" smtClean="0"/>
              <a:t>Cadeias de caracteres</a:t>
            </a:r>
            <a:endParaRPr lang="pt-PT" sz="2800" dirty="0"/>
          </a:p>
        </p:txBody>
      </p:sp>
      <p:sp>
        <p:nvSpPr>
          <p:cNvPr id="27651" name="Marcador de Posição de Conteúdo 2"/>
          <p:cNvSpPr>
            <a:spLocks noGrp="1" noChangeArrowheads="1"/>
          </p:cNvSpPr>
          <p:nvPr>
            <p:ph idx="1"/>
          </p:nvPr>
        </p:nvSpPr>
        <p:spPr>
          <a:xfrm>
            <a:off x="308225" y="1041011"/>
            <a:ext cx="8558373" cy="5011445"/>
          </a:xfrm>
        </p:spPr>
        <p:txBody>
          <a:bodyPr>
            <a:normAutofit/>
          </a:bodyPr>
          <a:lstStyle/>
          <a:p>
            <a:pPr algn="just"/>
            <a:r>
              <a:rPr lang="pt-PT" altLang="pt-PT" sz="2400" dirty="0" smtClean="0"/>
              <a:t>Imprime a cadeia de caracteres (</a:t>
            </a:r>
            <a:r>
              <a:rPr lang="pt-PT" altLang="pt-PT" sz="2400" dirty="0" err="1" smtClean="0"/>
              <a:t>string</a:t>
            </a:r>
            <a:r>
              <a:rPr lang="pt-PT" altLang="pt-PT" sz="2400" dirty="0" smtClean="0"/>
              <a:t>);</a:t>
            </a:r>
          </a:p>
          <a:p>
            <a:pPr marL="0" indent="0" algn="just">
              <a:buNone/>
            </a:pPr>
            <a:endParaRPr lang="pt-PT" altLang="pt-PT" sz="2400" dirty="0" smtClean="0"/>
          </a:p>
          <a:p>
            <a:pPr marL="0" indent="0" algn="just">
              <a:buNone/>
            </a:pPr>
            <a:endParaRPr lang="pt-PT" altLang="pt-PT" sz="2400" dirty="0"/>
          </a:p>
          <a:p>
            <a:pPr marL="0" indent="0" algn="just">
              <a:buNone/>
            </a:pPr>
            <a:endParaRPr lang="pt-PT" altLang="pt-PT" sz="2400" dirty="0" smtClean="0"/>
          </a:p>
          <a:p>
            <a:pPr algn="just"/>
            <a:r>
              <a:rPr lang="pt-PT" altLang="pt-PT" sz="2400" dirty="0" smtClean="0"/>
              <a:t>Escreve a cadeia de caracteres com no mínimo </a:t>
            </a:r>
            <a:r>
              <a:rPr lang="pt-PT" altLang="pt-PT" sz="2400" i="1" dirty="0" smtClean="0"/>
              <a:t>n</a:t>
            </a:r>
            <a:r>
              <a:rPr lang="pt-PT" altLang="pt-PT" sz="2400" dirty="0" smtClean="0"/>
              <a:t> caracteres de espaço alinhada a direita;</a:t>
            </a:r>
          </a:p>
          <a:p>
            <a:pPr marL="0" indent="0" algn="just">
              <a:buNone/>
            </a:pPr>
            <a:endParaRPr lang="pt-PT" altLang="pt-PT" sz="2400" dirty="0" smtClean="0"/>
          </a:p>
          <a:p>
            <a:pPr algn="just"/>
            <a:r>
              <a:rPr lang="pt-PT" altLang="pt-PT" sz="2400" dirty="0" smtClean="0"/>
              <a:t>Escreve a cadeia de caracteres com no mínimo </a:t>
            </a:r>
            <a:r>
              <a:rPr lang="pt-PT" altLang="pt-PT" sz="2400" i="1" dirty="0" smtClean="0"/>
              <a:t>n</a:t>
            </a:r>
            <a:r>
              <a:rPr lang="pt-PT" altLang="pt-PT" sz="2400" dirty="0" smtClean="0"/>
              <a:t> caracteres de espaço alinhada à esquerda.</a:t>
            </a:r>
          </a:p>
        </p:txBody>
      </p:sp>
      <p:sp>
        <p:nvSpPr>
          <p:cNvPr id="2765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76B82-9A97-498A-B8E0-8B62CC637DAC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2558654" y="1645287"/>
            <a:ext cx="2492317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("%s\n", var);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8654" y="3794546"/>
            <a:ext cx="2492317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("%</a:t>
            </a:r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ns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\n", var);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8654" y="5272607"/>
            <a:ext cx="2492317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("%-</a:t>
            </a:r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ns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\n", var);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654" y="2170291"/>
            <a:ext cx="2492317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puts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(var);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9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98A370-8321-4AC2-BC47-9AB24B80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PT" sz="2800" dirty="0"/>
              <a:t>Função </a:t>
            </a:r>
            <a:r>
              <a:rPr lang="pt-PT" sz="2400" dirty="0" err="1" smtClean="0">
                <a:latin typeface="Monaco" panose="020B0509030404040204" pitchFamily="49" charset="0"/>
              </a:rPr>
              <a:t>scanf</a:t>
            </a:r>
            <a:r>
              <a:rPr lang="pt-PT" sz="2400" dirty="0" smtClean="0">
                <a:latin typeface="Monaco" panose="020B0509030404040204" pitchFamily="49" charset="0"/>
              </a:rPr>
              <a:t>() – </a:t>
            </a:r>
            <a:r>
              <a:rPr lang="pt-PT" sz="2800" dirty="0" smtClean="0"/>
              <a:t>Cadeias de caracteres</a:t>
            </a:r>
            <a:endParaRPr lang="pt-PT" sz="2800" dirty="0"/>
          </a:p>
        </p:txBody>
      </p:sp>
      <p:sp>
        <p:nvSpPr>
          <p:cNvPr id="27651" name="Marcador de Posição de Conteúdo 2"/>
          <p:cNvSpPr>
            <a:spLocks noGrp="1" noChangeArrowheads="1"/>
          </p:cNvSpPr>
          <p:nvPr>
            <p:ph idx="1"/>
          </p:nvPr>
        </p:nvSpPr>
        <p:spPr>
          <a:xfrm>
            <a:off x="444340" y="1103625"/>
            <a:ext cx="8558373" cy="4339232"/>
          </a:xfrm>
        </p:spPr>
        <p:txBody>
          <a:bodyPr>
            <a:normAutofit/>
          </a:bodyPr>
          <a:lstStyle/>
          <a:p>
            <a:r>
              <a:rPr lang="pt-PT" altLang="pt-PT" sz="2400" dirty="0" smtClean="0">
                <a:solidFill>
                  <a:srgbClr val="FF0000"/>
                </a:solidFill>
              </a:rPr>
              <a:t>Atenção: </a:t>
            </a:r>
            <a:r>
              <a:rPr lang="pt-PT" altLang="pt-PT" sz="2400" dirty="0" smtClean="0"/>
              <a:t>a leitura de </a:t>
            </a:r>
            <a:r>
              <a:rPr lang="pt-PT" altLang="pt-PT" sz="2400" dirty="0" err="1" smtClean="0"/>
              <a:t>strings</a:t>
            </a:r>
            <a:r>
              <a:rPr lang="pt-PT" altLang="pt-PT" sz="2400" dirty="0" smtClean="0"/>
              <a:t> não leva o operador &amp;</a:t>
            </a:r>
          </a:p>
          <a:p>
            <a:pPr lvl="1"/>
            <a:r>
              <a:rPr lang="pt-PT" altLang="pt-PT" sz="2000" dirty="0" smtClean="0"/>
              <a:t>Porque uma </a:t>
            </a:r>
            <a:r>
              <a:rPr lang="pt-PT" altLang="pt-PT" sz="2000" dirty="0" err="1" smtClean="0"/>
              <a:t>string</a:t>
            </a:r>
            <a:r>
              <a:rPr lang="pt-PT" altLang="pt-PT" sz="2000" dirty="0" smtClean="0"/>
              <a:t> é um tipo de dados especial.</a:t>
            </a:r>
          </a:p>
          <a:p>
            <a:pPr marL="457200" lvl="1" indent="0">
              <a:buNone/>
            </a:pPr>
            <a:endParaRPr lang="pt-PT" altLang="pt-PT" sz="2000" dirty="0" smtClean="0"/>
          </a:p>
          <a:p>
            <a:r>
              <a:rPr lang="pt-PT" altLang="pt-PT" sz="2400" dirty="0" smtClean="0"/>
              <a:t>Ler uma </a:t>
            </a:r>
            <a:r>
              <a:rPr lang="pt-PT" altLang="pt-PT" sz="2400" dirty="0"/>
              <a:t>cadeia de caracteres (</a:t>
            </a:r>
            <a:r>
              <a:rPr lang="pt-PT" altLang="pt-PT" sz="2400" dirty="0" err="1"/>
              <a:t>string</a:t>
            </a:r>
            <a:r>
              <a:rPr lang="pt-PT" altLang="pt-PT" sz="2400" dirty="0"/>
              <a:t>) até encontrar </a:t>
            </a:r>
            <a:r>
              <a:rPr lang="pt-PT" altLang="pt-PT" sz="2400" dirty="0" smtClean="0"/>
              <a:t>caráter separador: </a:t>
            </a:r>
            <a:r>
              <a:rPr lang="pt-PT" altLang="pt-PT" sz="2400" dirty="0"/>
              <a:t>\n \t </a:t>
            </a:r>
            <a:r>
              <a:rPr lang="pt-PT" altLang="pt-PT" sz="2400" dirty="0" smtClean="0"/>
              <a:t> ou espaço;</a:t>
            </a:r>
          </a:p>
          <a:p>
            <a:pPr marL="0" indent="0" algn="just">
              <a:buNone/>
            </a:pPr>
            <a:endParaRPr lang="pt-PT" altLang="pt-PT" sz="2400" dirty="0" smtClean="0"/>
          </a:p>
          <a:p>
            <a:pPr algn="just"/>
            <a:r>
              <a:rPr lang="pt-PT" altLang="pt-PT" sz="2400" dirty="0" smtClean="0"/>
              <a:t>Ler </a:t>
            </a:r>
            <a:r>
              <a:rPr lang="pt-PT" altLang="pt-PT" sz="2400" dirty="0"/>
              <a:t>a cadeia de caracteres com no mínimo </a:t>
            </a:r>
            <a:r>
              <a:rPr lang="pt-PT" altLang="pt-PT" sz="2400" dirty="0" smtClean="0"/>
              <a:t>5 </a:t>
            </a:r>
            <a:r>
              <a:rPr lang="pt-PT" altLang="pt-PT" sz="2400" dirty="0"/>
              <a:t>caracteres</a:t>
            </a:r>
            <a:r>
              <a:rPr lang="pt-PT" altLang="pt-PT" sz="2400" dirty="0" smtClean="0"/>
              <a:t>;</a:t>
            </a:r>
          </a:p>
          <a:p>
            <a:pPr marL="0" indent="0" algn="just">
              <a:buNone/>
            </a:pPr>
            <a:endParaRPr lang="pt-PT" altLang="pt-PT" sz="2400" dirty="0"/>
          </a:p>
          <a:p>
            <a:pPr algn="just"/>
            <a:r>
              <a:rPr lang="pt-PT" altLang="pt-PT" sz="2400" dirty="0" smtClean="0">
                <a:solidFill>
                  <a:srgbClr val="FF0000"/>
                </a:solidFill>
              </a:rPr>
              <a:t>Truque</a:t>
            </a:r>
            <a:r>
              <a:rPr lang="pt-PT" altLang="pt-PT" sz="2400" dirty="0" smtClean="0"/>
              <a:t> para ler uma cadeia de caracteres até encontrar o caracter \n</a:t>
            </a:r>
          </a:p>
          <a:p>
            <a:pPr algn="just"/>
            <a:endParaRPr lang="pt-PT" altLang="pt-PT" sz="2400" dirty="0" smtClean="0"/>
          </a:p>
        </p:txBody>
      </p:sp>
      <p:sp>
        <p:nvSpPr>
          <p:cNvPr id="2765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76B82-9A97-498A-B8E0-8B62CC637DAC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2558655" y="3023598"/>
            <a:ext cx="27971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scanf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("%s", nome);</a:t>
            </a:r>
            <a:r>
              <a:rPr lang="pt-PT" altLang="pt-PT" sz="1400" dirty="0" smtClean="0"/>
              <a:t> 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8655" y="3971379"/>
            <a:ext cx="27971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scanf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("%5s\n", nome);</a:t>
            </a:r>
            <a:r>
              <a:rPr lang="pt-PT" altLang="pt-PT" sz="1400" dirty="0" smtClean="0"/>
              <a:t> 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8655" y="5182428"/>
            <a:ext cx="2797116" cy="692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scanf</a:t>
            </a:r>
            <a:r>
              <a:rPr lang="pt-PT" sz="1300" dirty="0">
                <a:latin typeface="Monaco" panose="020B0509030404040204" pitchFamily="49" charset="0"/>
                <a:cs typeface="Courier New" panose="02070309020205020404" pitchFamily="49" charset="0"/>
              </a:rPr>
              <a:t>("%[^\n]s", 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nome);</a:t>
            </a:r>
          </a:p>
          <a:p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// ou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300" dirty="0" err="1">
                <a:latin typeface="Monaco" panose="020B0509030404040204" pitchFamily="49" charset="0"/>
                <a:cs typeface="Courier New" panose="02070309020205020404" pitchFamily="49" charset="0"/>
              </a:rPr>
              <a:t>fgets</a:t>
            </a:r>
            <a:r>
              <a:rPr lang="pt-PT" sz="1300" dirty="0">
                <a:latin typeface="Monaco" panose="020B0509030404040204" pitchFamily="49" charset="0"/>
                <a:cs typeface="Courier New" panose="02070309020205020404" pitchFamily="49" charset="0"/>
              </a:rPr>
              <a:t>(nome, 128, </a:t>
            </a:r>
            <a:r>
              <a:rPr lang="pt-PT" sz="1300" dirty="0" err="1">
                <a:latin typeface="Monaco" panose="020B0509030404040204" pitchFamily="49" charset="0"/>
                <a:cs typeface="Courier New" panose="02070309020205020404" pitchFamily="49" charset="0"/>
              </a:rPr>
              <a:t>stdin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8655" y="1867073"/>
            <a:ext cx="2797116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nome[128];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09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Matrizes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79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01E1EC-E4AA-4380-9ECF-FA77FFBA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Matrizes</a:t>
            </a:r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:a16="http://schemas.microsoft.com/office/drawing/2014/main" xmlns="" id="{A4742D2A-0E50-4A89-A990-B70F24BA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pt-PT" altLang="pt-PT" b="1" dirty="0"/>
              <a:t>Vetores</a:t>
            </a:r>
            <a:r>
              <a:rPr lang="pt-PT" altLang="pt-PT" dirty="0"/>
              <a:t> são definidos com uma dimensão;</a:t>
            </a:r>
          </a:p>
          <a:p>
            <a:pPr algn="just">
              <a:defRPr/>
            </a:pPr>
            <a:r>
              <a:rPr lang="pt-PT" altLang="pt-PT" b="1" dirty="0"/>
              <a:t>Matrizes</a:t>
            </a:r>
            <a:r>
              <a:rPr lang="pt-PT" altLang="pt-PT" dirty="0"/>
              <a:t> são vetores de duas </a:t>
            </a:r>
            <a:r>
              <a:rPr lang="pt-PT" altLang="pt-PT" dirty="0" smtClean="0"/>
              <a:t>dimensões</a:t>
            </a:r>
          </a:p>
          <a:p>
            <a:pPr lvl="1" algn="just">
              <a:defRPr/>
            </a:pPr>
            <a:r>
              <a:rPr lang="pt-PT" altLang="pt-PT" dirty="0" smtClean="0"/>
              <a:t>podemos pensar neles como </a:t>
            </a:r>
            <a:r>
              <a:rPr lang="pt-PT" altLang="pt-PT" dirty="0"/>
              <a:t>um número de vetores linhas (“deitados”). </a:t>
            </a:r>
            <a:endParaRPr lang="pt-PT" altLang="pt-PT" dirty="0" smtClean="0"/>
          </a:p>
          <a:p>
            <a:pPr lvl="1" algn="just">
              <a:defRPr/>
            </a:pPr>
            <a:endParaRPr lang="pt-PT" altLang="pt-PT" sz="1200" dirty="0"/>
          </a:p>
          <a:p>
            <a:pPr marL="0" indent="0" algn="just">
              <a:buFontTx/>
              <a:buNone/>
              <a:defRPr/>
            </a:pPr>
            <a:endParaRPr lang="pt-PT" altLang="pt-PT" sz="1200" dirty="0" smtClean="0"/>
          </a:p>
          <a:p>
            <a:pPr marL="0" indent="0" algn="just">
              <a:buFontTx/>
              <a:buNone/>
              <a:defRPr/>
            </a:pPr>
            <a:endParaRPr lang="pt-PT" altLang="pt-PT" sz="1200" dirty="0"/>
          </a:p>
          <a:p>
            <a:pPr marL="0" indent="0" algn="just">
              <a:buFontTx/>
              <a:buNone/>
              <a:defRPr/>
            </a:pPr>
            <a:r>
              <a:rPr lang="pt-PT" altLang="pt-PT" dirty="0" smtClean="0"/>
              <a:t>Exemplo:</a:t>
            </a:r>
            <a:endParaRPr lang="pt-PT" altLang="pt-PT" dirty="0"/>
          </a:p>
        </p:txBody>
      </p:sp>
      <p:sp>
        <p:nvSpPr>
          <p:cNvPr id="1741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6265D1-4DA6-440B-90BD-A4ECFAF65AC4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2078551" y="3038705"/>
            <a:ext cx="50177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tipo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nome_da_matriz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num_linhas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][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num_colunas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];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57" y="4560503"/>
            <a:ext cx="856195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matrix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[2][5]; /* define uma matriz de inteiros com 2 linhas e 5 colunas */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ine Callout 2 6"/>
          <p:cNvSpPr/>
          <p:nvPr/>
        </p:nvSpPr>
        <p:spPr>
          <a:xfrm flipH="1">
            <a:off x="2656579" y="3647144"/>
            <a:ext cx="1728654" cy="5424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7611"/>
              <a:gd name="adj6" fmla="val -2166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primeira dimensão</a:t>
            </a:r>
            <a:endParaRPr lang="pt-PT" dirty="0"/>
          </a:p>
        </p:txBody>
      </p:sp>
      <p:sp>
        <p:nvSpPr>
          <p:cNvPr id="8" name="Line Callout 2 7"/>
          <p:cNvSpPr/>
          <p:nvPr/>
        </p:nvSpPr>
        <p:spPr>
          <a:xfrm flipH="1">
            <a:off x="6231944" y="3559882"/>
            <a:ext cx="1728654" cy="542472"/>
          </a:xfrm>
          <a:prstGeom prst="borderCallout2">
            <a:avLst>
              <a:gd name="adj1" fmla="val 42830"/>
              <a:gd name="adj2" fmla="val 104513"/>
              <a:gd name="adj3" fmla="val 13934"/>
              <a:gd name="adj4" fmla="val 125398"/>
              <a:gd name="adj5" fmla="val -36742"/>
              <a:gd name="adj6" fmla="val 12090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segunda dimensão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548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01E1EC-E4AA-4380-9ECF-FA77FFBA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Matrizes</a:t>
            </a:r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:a16="http://schemas.microsoft.com/office/drawing/2014/main" xmlns="" id="{A4742D2A-0E50-4A89-A990-B70F24BAC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068513"/>
            <a:ext cx="8558373" cy="1220159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pt-PT" altLang="pt-PT" dirty="0" smtClean="0"/>
              <a:t>Em C, um </a:t>
            </a:r>
            <a:r>
              <a:rPr lang="pt-PT" altLang="pt-PT" dirty="0" err="1" smtClean="0"/>
              <a:t>vector</a:t>
            </a:r>
            <a:r>
              <a:rPr lang="pt-PT" altLang="pt-PT" dirty="0" smtClean="0"/>
              <a:t> declarado com duas dimensões, não é na realidade uma matriz, mas sim um </a:t>
            </a:r>
            <a:r>
              <a:rPr lang="pt-PT" altLang="pt-PT" dirty="0" err="1" smtClean="0"/>
              <a:t>vector</a:t>
            </a:r>
            <a:r>
              <a:rPr lang="pt-PT" altLang="pt-PT" dirty="0" smtClean="0"/>
              <a:t> de </a:t>
            </a:r>
            <a:r>
              <a:rPr lang="pt-PT" altLang="pt-PT" dirty="0" err="1" smtClean="0"/>
              <a:t>vectores</a:t>
            </a:r>
            <a:endParaRPr lang="pt-PT" altLang="pt-PT" dirty="0"/>
          </a:p>
          <a:p>
            <a:pPr lvl="1" algn="just">
              <a:defRPr/>
            </a:pPr>
            <a:endParaRPr lang="pt-PT" altLang="pt-PT" sz="1200" dirty="0"/>
          </a:p>
        </p:txBody>
      </p:sp>
      <p:sp>
        <p:nvSpPr>
          <p:cNvPr id="1741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6265D1-4DA6-440B-90BD-A4ECFAF65AC4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3228083" y="2292149"/>
            <a:ext cx="201048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Galo[3][3];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Galo[0][0] = 'X';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Galo[0][2] = 'O';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Galo[1][1] = 'X';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Galo[2][2] = 'O';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40685"/>
              </p:ext>
            </p:extLst>
          </p:nvPr>
        </p:nvGraphicFramePr>
        <p:xfrm>
          <a:off x="4343963" y="3969135"/>
          <a:ext cx="1042653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7551"/>
                <a:gridCol w="347551"/>
                <a:gridCol w="347551"/>
              </a:tblGrid>
              <a:tr h="259454"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X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O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59454">
                <a:tc>
                  <a:txBody>
                    <a:bodyPr/>
                    <a:lstStyle/>
                    <a:p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X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259454">
                <a:tc>
                  <a:txBody>
                    <a:bodyPr/>
                    <a:lstStyle/>
                    <a:p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O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80504"/>
              </p:ext>
            </p:extLst>
          </p:nvPr>
        </p:nvGraphicFramePr>
        <p:xfrm>
          <a:off x="2798191" y="3969135"/>
          <a:ext cx="102487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872"/>
              </a:tblGrid>
              <a:tr h="259454"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Galo[0]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58249"/>
              </p:ext>
            </p:extLst>
          </p:nvPr>
        </p:nvGraphicFramePr>
        <p:xfrm>
          <a:off x="2798191" y="4277412"/>
          <a:ext cx="102487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872"/>
              </a:tblGrid>
              <a:tr h="259454"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Galo[1]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89448"/>
              </p:ext>
            </p:extLst>
          </p:nvPr>
        </p:nvGraphicFramePr>
        <p:xfrm>
          <a:off x="2798191" y="4582212"/>
          <a:ext cx="1024872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872"/>
              </a:tblGrid>
              <a:tr h="259454">
                <a:tc>
                  <a:txBody>
                    <a:bodyPr/>
                    <a:lstStyle/>
                    <a:p>
                      <a:r>
                        <a:rPr lang="pt-PT" sz="1400" dirty="0" smtClean="0">
                          <a:latin typeface="Monaco" panose="020B0509030404040204" pitchFamily="49" charset="0"/>
                        </a:rPr>
                        <a:t>Galo[2]</a:t>
                      </a:r>
                      <a:endParaRPr lang="pt-PT" sz="14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944983" y="4121535"/>
            <a:ext cx="288343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44983" y="4426335"/>
            <a:ext cx="288343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44983" y="4732638"/>
            <a:ext cx="288343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817326" y="2429691"/>
            <a:ext cx="3013937" cy="1032009"/>
          </a:xfrm>
          <a:prstGeom prst="wedgeRectCallout">
            <a:avLst>
              <a:gd name="adj1" fmla="val -76599"/>
              <a:gd name="adj2" fmla="val -50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Galo é um </a:t>
            </a:r>
            <a:r>
              <a:rPr lang="pt-PT" dirty="0" err="1" smtClean="0"/>
              <a:t>vector</a:t>
            </a:r>
            <a:r>
              <a:rPr lang="pt-PT" dirty="0" smtClean="0"/>
              <a:t> com 3 elementos (e cada elemento é um </a:t>
            </a:r>
            <a:r>
              <a:rPr lang="pt-PT" dirty="0" err="1" smtClean="0"/>
              <a:t>vector</a:t>
            </a:r>
            <a:r>
              <a:rPr lang="pt-PT" dirty="0" smtClean="0"/>
              <a:t> de 3 </a:t>
            </a:r>
            <a:r>
              <a:rPr lang="pt-PT" dirty="0" err="1" smtClean="0"/>
              <a:t>chars</a:t>
            </a:r>
            <a:r>
              <a:rPr lang="pt-PT" dirty="0" smtClean="0"/>
              <a:t>)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52230" y="4883535"/>
            <a:ext cx="2485511" cy="814931"/>
          </a:xfrm>
          <a:prstGeom prst="wedgeRectCallout">
            <a:avLst>
              <a:gd name="adj1" fmla="val 60843"/>
              <a:gd name="adj2" fmla="val -140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Galo[0] é um </a:t>
            </a:r>
            <a:r>
              <a:rPr lang="pt-PT" dirty="0" err="1" smtClean="0"/>
              <a:t>vector</a:t>
            </a:r>
            <a:r>
              <a:rPr lang="pt-PT" dirty="0" smtClean="0"/>
              <a:t> de 3 </a:t>
            </a:r>
            <a:r>
              <a:rPr lang="pt-PT" dirty="0" err="1" smtClean="0"/>
              <a:t>chars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5615502" y="5165873"/>
            <a:ext cx="2485511" cy="814931"/>
          </a:xfrm>
          <a:prstGeom prst="wedgeRectCallout">
            <a:avLst>
              <a:gd name="adj1" fmla="val -62839"/>
              <a:gd name="adj2" fmla="val -94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Galo[2][2] é o caracter que está na posição 2,2 do </a:t>
            </a:r>
            <a:r>
              <a:rPr lang="pt-PT" dirty="0" err="1" smtClean="0"/>
              <a:t>vector</a:t>
            </a:r>
            <a:r>
              <a:rPr lang="pt-PT" dirty="0" smtClean="0"/>
              <a:t> Galo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2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6553CBE-7C4B-465F-A444-F2514839E25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34334</TotalTime>
  <Words>3790</Words>
  <Application>Microsoft Office PowerPoint</Application>
  <PresentationFormat>On-screen Show (4:3)</PresentationFormat>
  <Paragraphs>902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Calibri</vt:lpstr>
      <vt:lpstr>Courier New</vt:lpstr>
      <vt:lpstr>Times New Roman</vt:lpstr>
      <vt:lpstr>Monaco</vt:lpstr>
      <vt:lpstr>Tw Cen MT</vt:lpstr>
      <vt:lpstr>Arial</vt:lpstr>
      <vt:lpstr>Axure Handwriting</vt:lpstr>
      <vt:lpstr>Office Theme</vt:lpstr>
      <vt:lpstr>Linguagens de Programação 1</vt:lpstr>
      <vt:lpstr>Conteúdo</vt:lpstr>
      <vt:lpstr>Strings (continuação)</vt:lpstr>
      <vt:lpstr>strings - exercício</vt:lpstr>
      <vt:lpstr>Função printf() – Cadeias de caracteres</vt:lpstr>
      <vt:lpstr>Função scanf() – Cadeias de caracteres</vt:lpstr>
      <vt:lpstr>Matrizes</vt:lpstr>
      <vt:lpstr>Matrizes</vt:lpstr>
      <vt:lpstr>Matrizes</vt:lpstr>
      <vt:lpstr>Inicialização automática de uma matriz</vt:lpstr>
      <vt:lpstr>Inicialização automática de uma matriz</vt:lpstr>
      <vt:lpstr>Acesso aos elementos de uma matriz</vt:lpstr>
      <vt:lpstr>Quiz</vt:lpstr>
      <vt:lpstr>Quiz</vt:lpstr>
      <vt:lpstr>passagem de matrizes como parâmetros de funções</vt:lpstr>
      <vt:lpstr> Percorrer os Elementos da Matriz</vt:lpstr>
      <vt:lpstr> Percorrer os Elementos da Matriz</vt:lpstr>
      <vt:lpstr>Relação entre uma matriz e um vector</vt:lpstr>
      <vt:lpstr>Relação entre uma matriz e um vector</vt:lpstr>
      <vt:lpstr>Relação entre uma matriz e um vector</vt:lpstr>
      <vt:lpstr>Leitura e escrita de Ficheiros</vt:lpstr>
      <vt:lpstr>Periféricos</vt:lpstr>
      <vt:lpstr>Ficheiros</vt:lpstr>
      <vt:lpstr>Streams == Fluxos</vt:lpstr>
      <vt:lpstr>Operações sobre Ficheiros</vt:lpstr>
      <vt:lpstr>Abertura do ficheiro</vt:lpstr>
      <vt:lpstr>Abertura do ficheiro</vt:lpstr>
      <vt:lpstr>Modos de abertura dos ficheiros</vt:lpstr>
      <vt:lpstr>Modos de abertura dos ficheiros</vt:lpstr>
      <vt:lpstr>Modo texto e modo binário</vt:lpstr>
      <vt:lpstr>Modo Texto vs Modo Binário</vt:lpstr>
      <vt:lpstr>Modos de abertura dos ficheiros</vt:lpstr>
      <vt:lpstr>Fecho de um ficheiro</vt:lpstr>
      <vt:lpstr>Funções de escrita</vt:lpstr>
      <vt:lpstr>Escrita de Ficheiros de Texto</vt:lpstr>
      <vt:lpstr>Funções de leitura</vt:lpstr>
      <vt:lpstr>Leitura de ficheiros</vt:lpstr>
      <vt:lpstr>Leitura de ficheiros</vt:lpstr>
      <vt:lpstr>Escrita e Leituras de Ficheiros Binários</vt:lpstr>
      <vt:lpstr>Escrita de Ficheiros Binários</vt:lpstr>
      <vt:lpstr>Leitura de Ficheiros Binários</vt:lpstr>
      <vt:lpstr>Outras funções</vt:lpstr>
      <vt:lpstr>Outras funções</vt:lpstr>
      <vt:lpstr>Outras funções</vt:lpstr>
      <vt:lpstr>outras funções</vt:lpstr>
      <vt:lpstr>Exemplo</vt:lpstr>
      <vt:lpstr>Exemplo continuação</vt:lpstr>
    </vt:vector>
  </TitlesOfParts>
  <Company>GMV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Pedro Arroz Correia Bonifácio Serra</dc:creator>
  <cp:lastModifiedBy>Pedro Arroz Serra</cp:lastModifiedBy>
  <cp:revision>449</cp:revision>
  <dcterms:created xsi:type="dcterms:W3CDTF">2017-11-07T12:50:01Z</dcterms:created>
  <dcterms:modified xsi:type="dcterms:W3CDTF">2021-04-14T19:11:08Z</dcterms:modified>
</cp:coreProperties>
</file>