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handoutMasterIdLst>
    <p:handoutMasterId r:id="rId79"/>
  </p:handoutMasterIdLst>
  <p:sldIdLst>
    <p:sldId id="256" r:id="rId2"/>
    <p:sldId id="602" r:id="rId3"/>
    <p:sldId id="608" r:id="rId4"/>
    <p:sldId id="258" r:id="rId5"/>
    <p:sldId id="261" r:id="rId6"/>
    <p:sldId id="262" r:id="rId7"/>
    <p:sldId id="259" r:id="rId8"/>
    <p:sldId id="417" r:id="rId9"/>
    <p:sldId id="575" r:id="rId10"/>
    <p:sldId id="576" r:id="rId11"/>
    <p:sldId id="330" r:id="rId12"/>
    <p:sldId id="331" r:id="rId13"/>
    <p:sldId id="325" r:id="rId14"/>
    <p:sldId id="326" r:id="rId15"/>
    <p:sldId id="327" r:id="rId16"/>
    <p:sldId id="605" r:id="rId17"/>
    <p:sldId id="334" r:id="rId18"/>
    <p:sldId id="606" r:id="rId19"/>
    <p:sldId id="577" r:id="rId20"/>
    <p:sldId id="336" r:id="rId21"/>
    <p:sldId id="607" r:id="rId22"/>
    <p:sldId id="276" r:id="rId23"/>
    <p:sldId id="318" r:id="rId24"/>
    <p:sldId id="264" r:id="rId25"/>
    <p:sldId id="316" r:id="rId26"/>
    <p:sldId id="295" r:id="rId27"/>
    <p:sldId id="275" r:id="rId28"/>
    <p:sldId id="601" r:id="rId29"/>
    <p:sldId id="337" r:id="rId30"/>
    <p:sldId id="280" r:id="rId31"/>
    <p:sldId id="269" r:id="rId32"/>
    <p:sldId id="267" r:id="rId33"/>
    <p:sldId id="268" r:id="rId34"/>
    <p:sldId id="596" r:id="rId35"/>
    <p:sldId id="277" r:id="rId36"/>
    <p:sldId id="604" r:id="rId37"/>
    <p:sldId id="283" r:id="rId38"/>
    <p:sldId id="348" r:id="rId39"/>
    <p:sldId id="284" r:id="rId40"/>
    <p:sldId id="270" r:id="rId41"/>
    <p:sldId id="352" r:id="rId42"/>
    <p:sldId id="354" r:id="rId43"/>
    <p:sldId id="597" r:id="rId44"/>
    <p:sldId id="351" r:id="rId45"/>
    <p:sldId id="355" r:id="rId46"/>
    <p:sldId id="285" r:id="rId47"/>
    <p:sldId id="287" r:id="rId48"/>
    <p:sldId id="288" r:id="rId49"/>
    <p:sldId id="272" r:id="rId50"/>
    <p:sldId id="350" r:id="rId51"/>
    <p:sldId id="340" r:id="rId52"/>
    <p:sldId id="341" r:id="rId53"/>
    <p:sldId id="342" r:id="rId54"/>
    <p:sldId id="343" r:id="rId55"/>
    <p:sldId id="346" r:id="rId56"/>
    <p:sldId id="593" r:id="rId57"/>
    <p:sldId id="315" r:id="rId58"/>
    <p:sldId id="293" r:id="rId59"/>
    <p:sldId id="298" r:id="rId60"/>
    <p:sldId id="484" r:id="rId61"/>
    <p:sldId id="600" r:id="rId62"/>
    <p:sldId id="299" r:id="rId63"/>
    <p:sldId id="301" r:id="rId64"/>
    <p:sldId id="302" r:id="rId65"/>
    <p:sldId id="506" r:id="rId66"/>
    <p:sldId id="508" r:id="rId67"/>
    <p:sldId id="523" r:id="rId68"/>
    <p:sldId id="507" r:id="rId69"/>
    <p:sldId id="488" r:id="rId70"/>
    <p:sldId id="514" r:id="rId71"/>
    <p:sldId id="305" r:id="rId72"/>
    <p:sldId id="304" r:id="rId73"/>
    <p:sldId id="303" r:id="rId74"/>
    <p:sldId id="595" r:id="rId75"/>
    <p:sldId id="286" r:id="rId76"/>
    <p:sldId id="273" r:id="rId77"/>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QYG6e7rnODtqMEDBg2y40A==" hashData="2pcO+ax3EFciTPviPaKYKxV8Av1keUM6RIa9yn5Ge6UdKcB8wpYsV0JkBdjHMqic9CvumAePKkMHFmhgN3GXwA=="/>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891">
          <p15:clr>
            <a:srgbClr val="A4A3A4"/>
          </p15:clr>
        </p15:guide>
        <p15:guide id="4" orient="horz" pos="25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r Ferreira Lucio" initials="SFL" lastIdx="1" clrIdx="0">
    <p:extLst>
      <p:ext uri="{19B8F6BF-5375-455C-9EA6-DF929625EA0E}">
        <p15:presenceInfo xmlns:p15="http://schemas.microsoft.com/office/powerpoint/2012/main" userId="a367b8230c0f59d9" providerId="Windows Live"/>
      </p:ext>
    </p:extLst>
  </p:cmAuthor>
  <p:cmAuthor id="2" name="Lúcio Studer Ferreira" initials="LSF" lastIdx="5" clrIdx="1">
    <p:extLst>
      <p:ext uri="{19B8F6BF-5375-455C-9EA6-DF929625EA0E}">
        <p15:presenceInfo xmlns:p15="http://schemas.microsoft.com/office/powerpoint/2012/main" userId="Lúcio Studer Ferrei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5B9BD5"/>
    <a:srgbClr val="FFFF00"/>
    <a:srgbClr val="ED7D31"/>
    <a:srgbClr val="FFF2CC"/>
    <a:srgbClr val="FF0000"/>
    <a:srgbClr val="99CCFF"/>
    <a:srgbClr val="41719C"/>
    <a:srgbClr val="66FF66"/>
    <a:srgbClr val="5B3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43" autoAdjust="0"/>
    <p:restoredTop sz="75558" autoAdjust="0"/>
  </p:normalViewPr>
  <p:slideViewPr>
    <p:cSldViewPr snapToGrid="0">
      <p:cViewPr>
        <p:scale>
          <a:sx n="75" d="100"/>
          <a:sy n="75" d="100"/>
        </p:scale>
        <p:origin x="3042" y="228"/>
      </p:cViewPr>
      <p:guideLst>
        <p:guide orient="horz" pos="2160"/>
        <p:guide pos="2880"/>
        <p:guide orient="horz" pos="1891"/>
        <p:guide orient="horz" pos="2507"/>
      </p:guideLst>
    </p:cSldViewPr>
  </p:slideViewPr>
  <p:notesTextViewPr>
    <p:cViewPr>
      <p:scale>
        <a:sx n="3" d="2"/>
        <a:sy n="3" d="2"/>
      </p:scale>
      <p:origin x="0" y="0"/>
    </p:cViewPr>
  </p:notesTextViewPr>
  <p:sorterViewPr>
    <p:cViewPr>
      <p:scale>
        <a:sx n="150" d="100"/>
        <a:sy n="150" d="100"/>
      </p:scale>
      <p:origin x="0" y="-14592"/>
    </p:cViewPr>
  </p:sorterViewPr>
  <p:notesViewPr>
    <p:cSldViewPr snapToGrid="0">
      <p:cViewPr varScale="1">
        <p:scale>
          <a:sx n="41" d="100"/>
          <a:sy n="41" d="100"/>
        </p:scale>
        <p:origin x="1858" y="5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EFE341-AB1D-4283-B027-4DC0D928AB8E}" type="datetimeFigureOut">
              <a:rPr lang="en-GB" smtClean="0"/>
              <a:t>10/05/2021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A84B88-7A72-4F25-9B96-D6A1CFB3E02D}" type="slidenum">
              <a:rPr lang="en-GB" smtClean="0"/>
              <a:t>‹#›</a:t>
            </a:fld>
            <a:endParaRPr lang="en-GB"/>
          </a:p>
        </p:txBody>
      </p:sp>
    </p:spTree>
    <p:extLst>
      <p:ext uri="{BB962C8B-B14F-4D97-AF65-F5344CB8AC3E}">
        <p14:creationId xmlns:p14="http://schemas.microsoft.com/office/powerpoint/2010/main" val="1857517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4FD05-7D3B-43D0-806F-982104C802E8}" type="datetimeFigureOut">
              <a:rPr lang="en-GB" smtClean="0"/>
              <a:t>10/05/2021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7FBEE-19B7-4E0A-A057-19CA7E8D4ECC}" type="slidenum">
              <a:rPr lang="en-GB" smtClean="0"/>
              <a:t>‹#›</a:t>
            </a:fld>
            <a:endParaRPr lang="en-GB"/>
          </a:p>
        </p:txBody>
      </p:sp>
    </p:spTree>
    <p:extLst>
      <p:ext uri="{BB962C8B-B14F-4D97-AF65-F5344CB8AC3E}">
        <p14:creationId xmlns:p14="http://schemas.microsoft.com/office/powerpoint/2010/main" val="392967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djangoproject.com/en/3.1/ref/templates/builtins/#s-csrf-token"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realpython.com/primer-on-jinja-templating/" TargetMode="External"/><Relationship Id="rId2" Type="http://schemas.openxmlformats.org/officeDocument/2006/relationships/slide" Target="../slides/slide65.xml"/><Relationship Id="rId1" Type="http://schemas.openxmlformats.org/officeDocument/2006/relationships/notesMaster" Target="../notesMasters/notesMaster1.xml"/><Relationship Id="rId5" Type="http://schemas.openxmlformats.org/officeDocument/2006/relationships/hyperlink" Target="https://jinja.palletsprojects.com/en/2.11.x/templates/#template-inheritance" TargetMode="External"/><Relationship Id="rId4" Type="http://schemas.openxmlformats.org/officeDocument/2006/relationships/hyperlink" Target="https://jinja.palletsprojects.com/en/2.11.x/templates/#super-blocks" TargetMode="Externa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pythonhosted.org/Flask-Bootstrap/basic-usage.html"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docs.djangoproject.com/en/3.2/howto/static-files/" TargetMode="External"/><Relationship Id="rId2" Type="http://schemas.openxmlformats.org/officeDocument/2006/relationships/slide" Target="../slides/slide74.xml"/><Relationship Id="rId1" Type="http://schemas.openxmlformats.org/officeDocument/2006/relationships/notesMaster" Target="../notesMasters/notesMaster1.xml"/><Relationship Id="rId4" Type="http://schemas.openxmlformats.org/officeDocument/2006/relationships/hyperlink" Target="https://docs.djangoproject.com/en/3.2/intro/tutorial06/"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https://www.javatpoint.com/django-tutorial</a:t>
            </a:r>
          </a:p>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1</a:t>
            </a:fld>
            <a:endParaRPr lang="en-GB"/>
          </a:p>
        </p:txBody>
      </p:sp>
    </p:spTree>
    <p:extLst>
      <p:ext uri="{BB962C8B-B14F-4D97-AF65-F5344CB8AC3E}">
        <p14:creationId xmlns:p14="http://schemas.microsoft.com/office/powerpoint/2010/main" val="86395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https://www.geeksforgeeks.org/top-10-django-apps-and-why-companies-are-using-it/</a:t>
            </a:r>
          </a:p>
          <a:p>
            <a:endParaRPr lang="pt-PT" dirty="0"/>
          </a:p>
          <a:p>
            <a:pPr marL="171450" indent="-171450">
              <a:buFont typeface="Arial" panose="020B0604020202020204" pitchFamily="34" charset="0"/>
              <a:buChar char="•"/>
            </a:pPr>
            <a:r>
              <a:rPr lang="pt-PT" dirty="0"/>
              <a:t>Youtube: usava </a:t>
            </a:r>
            <a:r>
              <a:rPr lang="pt-PT" dirty="0" err="1"/>
              <a:t>Php</a:t>
            </a:r>
            <a:r>
              <a:rPr lang="pt-PT" dirty="0"/>
              <a:t>, migrou para Django. Permitiu desenvolvimento rápido e perfeição.</a:t>
            </a:r>
            <a:r>
              <a:rPr lang="pt-PT" b="0" i="0" dirty="0">
                <a:solidFill>
                  <a:srgbClr val="40424E"/>
                </a:solidFill>
                <a:effectLst/>
                <a:latin typeface="urw-din"/>
              </a:rPr>
              <a:t> Eles usaram essa estrutura para implementar novos recursos e manter a velocidade do site.</a:t>
            </a:r>
          </a:p>
          <a:p>
            <a:pPr marL="171450" indent="-171450">
              <a:buFont typeface="Arial" panose="020B0604020202020204" pitchFamily="34" charset="0"/>
              <a:buChar char="•"/>
            </a:pPr>
            <a:r>
              <a:rPr lang="pt-PT" b="0" i="0" dirty="0">
                <a:solidFill>
                  <a:srgbClr val="40424E"/>
                </a:solidFill>
                <a:effectLst/>
                <a:latin typeface="urw-din"/>
              </a:rPr>
              <a:t>Instagram: O Django ajudou o Instagram a escalar o aplicativo, processar grandes quantidades de dados e gerenciar um número maior de interações entre usuários a cada segundo. A solução pronta para implementar disponível no Django permitiu que a equipe se concentrasse na IU e UX do aplicativo, em vez de se preocupar com a tecnologia de </a:t>
            </a:r>
            <a:r>
              <a:rPr lang="pt-PT" b="0" i="0" dirty="0" err="1">
                <a:solidFill>
                  <a:srgbClr val="40424E"/>
                </a:solidFill>
                <a:effectLst/>
                <a:latin typeface="urw-din"/>
              </a:rPr>
              <a:t>back-end</a:t>
            </a:r>
            <a:r>
              <a:rPr lang="pt-PT" b="0" i="0" dirty="0">
                <a:solidFill>
                  <a:srgbClr val="40424E"/>
                </a:solidFill>
                <a:effectLst/>
                <a:latin typeface="urw-din"/>
              </a:rPr>
              <a:t> que os faz funcionar. Segundo chefe de engenharia, Hui </a:t>
            </a:r>
            <a:r>
              <a:rPr lang="pt-PT" b="0" i="0" dirty="0" err="1">
                <a:solidFill>
                  <a:srgbClr val="40424E"/>
                </a:solidFill>
                <a:effectLst/>
                <a:latin typeface="urw-din"/>
              </a:rPr>
              <a:t>Ding</a:t>
            </a:r>
            <a:r>
              <a:rPr lang="pt-PT" b="0" i="0" dirty="0">
                <a:solidFill>
                  <a:srgbClr val="40424E"/>
                </a:solidFill>
                <a:effectLst/>
                <a:latin typeface="urw-din"/>
              </a:rPr>
              <a:t>, os nossos e</a:t>
            </a:r>
            <a:r>
              <a:rPr lang="pt-PT" b="0" i="1" dirty="0">
                <a:solidFill>
                  <a:srgbClr val="40424E"/>
                </a:solidFill>
                <a:effectLst/>
                <a:latin typeface="urw-din"/>
              </a:rPr>
              <a:t>ngenheiros amam </a:t>
            </a:r>
            <a:r>
              <a:rPr lang="pt-PT" b="0" i="1" dirty="0" err="1">
                <a:solidFill>
                  <a:srgbClr val="40424E"/>
                </a:solidFill>
                <a:effectLst/>
                <a:latin typeface="urw-din"/>
              </a:rPr>
              <a:t>Python</a:t>
            </a:r>
            <a:r>
              <a:rPr lang="pt-PT" b="0" i="1" dirty="0">
                <a:solidFill>
                  <a:srgbClr val="40424E"/>
                </a:solidFill>
                <a:effectLst/>
                <a:latin typeface="urw-din"/>
              </a:rPr>
              <a:t>. É uma razão pela qual as pessoas querem vir trabalhar para nós. ”</a:t>
            </a:r>
          </a:p>
          <a:p>
            <a:pPr marL="171450" indent="-171450">
              <a:buFont typeface="Arial" panose="020B0604020202020204" pitchFamily="34" charset="0"/>
              <a:buChar char="•"/>
            </a:pPr>
            <a:r>
              <a:rPr lang="pt-PT" dirty="0" err="1"/>
              <a:t>Spotify</a:t>
            </a:r>
            <a:r>
              <a:rPr lang="pt-PT" dirty="0"/>
              <a:t>: </a:t>
            </a:r>
            <a:r>
              <a:rPr lang="pt-PT" b="0" i="0" dirty="0">
                <a:solidFill>
                  <a:srgbClr val="40424E"/>
                </a:solidFill>
                <a:effectLst/>
                <a:latin typeface="urw-din"/>
              </a:rPr>
              <a:t>Ele contém uma grande quantidade de dados e para lidar com esses dados usa Python junto com Django. Houve principalmente duas razões para escolher esta estrutura: </a:t>
            </a:r>
            <a:r>
              <a:rPr lang="pt-PT" b="0" i="0" dirty="0" err="1">
                <a:solidFill>
                  <a:srgbClr val="40424E"/>
                </a:solidFill>
                <a:effectLst/>
                <a:latin typeface="urw-din"/>
              </a:rPr>
              <a:t>Back-end</a:t>
            </a:r>
            <a:r>
              <a:rPr lang="pt-PT" b="0" i="0" dirty="0">
                <a:solidFill>
                  <a:srgbClr val="40424E"/>
                </a:solidFill>
                <a:effectLst/>
                <a:latin typeface="urw-din"/>
              </a:rPr>
              <a:t> rápido, usa opções de </a:t>
            </a:r>
            <a:r>
              <a:rPr lang="pt-PT" b="0" i="0" dirty="0" err="1">
                <a:solidFill>
                  <a:srgbClr val="40424E"/>
                </a:solidFill>
                <a:effectLst/>
                <a:latin typeface="urw-din"/>
              </a:rPr>
              <a:t>machine</a:t>
            </a:r>
            <a:r>
              <a:rPr lang="pt-PT" b="0" i="0" dirty="0">
                <a:solidFill>
                  <a:srgbClr val="40424E"/>
                </a:solidFill>
                <a:effectLst/>
                <a:latin typeface="urw-din"/>
              </a:rPr>
              <a:t> </a:t>
            </a:r>
            <a:r>
              <a:rPr lang="pt-PT" b="0" i="0" dirty="0" err="1">
                <a:solidFill>
                  <a:srgbClr val="40424E"/>
                </a:solidFill>
                <a:effectLst/>
                <a:latin typeface="urw-din"/>
              </a:rPr>
              <a:t>learning</a:t>
            </a:r>
            <a:r>
              <a:rPr lang="pt-PT" b="0" i="0" dirty="0">
                <a:solidFill>
                  <a:srgbClr val="40424E"/>
                </a:solidFill>
                <a:effectLst/>
                <a:latin typeface="urw-din"/>
              </a:rPr>
              <a:t> de </a:t>
            </a:r>
            <a:r>
              <a:rPr lang="pt-PT" b="0" i="0" dirty="0" err="1">
                <a:solidFill>
                  <a:srgbClr val="40424E"/>
                </a:solidFill>
                <a:effectLst/>
                <a:latin typeface="urw-din"/>
              </a:rPr>
              <a:t>Python</a:t>
            </a:r>
            <a:r>
              <a:rPr lang="pt-PT" b="0" i="0" dirty="0">
                <a:solidFill>
                  <a:srgbClr val="40424E"/>
                </a:solidFill>
                <a:effectLst/>
                <a:latin typeface="urw-din"/>
              </a:rPr>
              <a:t> para fornecer listas de reprodução personalizadas geradas automaticamente</a:t>
            </a:r>
          </a:p>
          <a:p>
            <a:pPr marL="171450" indent="-171450">
              <a:buFont typeface="Arial" panose="020B0604020202020204" pitchFamily="34" charset="0"/>
              <a:buChar char="•"/>
            </a:pPr>
            <a:r>
              <a:rPr lang="pt-PT" b="0" i="0" dirty="0" err="1">
                <a:solidFill>
                  <a:srgbClr val="40424E"/>
                </a:solidFill>
                <a:effectLst/>
                <a:latin typeface="urw-din"/>
              </a:rPr>
              <a:t>Bitbucket</a:t>
            </a:r>
            <a:r>
              <a:rPr lang="pt-PT" b="0" i="0" dirty="0">
                <a:solidFill>
                  <a:srgbClr val="40424E"/>
                </a:solidFill>
                <a:effectLst/>
                <a:latin typeface="urw-din"/>
              </a:rPr>
              <a:t>: A tecnologia principal por trás dessa plataforma é </a:t>
            </a:r>
            <a:r>
              <a:rPr lang="pt-PT" b="0" i="0" dirty="0" err="1">
                <a:solidFill>
                  <a:srgbClr val="40424E"/>
                </a:solidFill>
                <a:effectLst/>
                <a:latin typeface="urw-din"/>
              </a:rPr>
              <a:t>Python</a:t>
            </a:r>
            <a:r>
              <a:rPr lang="pt-PT" b="0" i="0" dirty="0">
                <a:solidFill>
                  <a:srgbClr val="40424E"/>
                </a:solidFill>
                <a:effectLst/>
                <a:latin typeface="urw-din"/>
              </a:rPr>
              <a:t> emparelhado com Django. O </a:t>
            </a:r>
            <a:r>
              <a:rPr lang="pt-PT" b="0" i="0" dirty="0" err="1">
                <a:solidFill>
                  <a:srgbClr val="40424E"/>
                </a:solidFill>
                <a:effectLst/>
                <a:latin typeface="urw-din"/>
              </a:rPr>
              <a:t>Bitbucket</a:t>
            </a:r>
            <a:r>
              <a:rPr lang="pt-PT" b="0" i="0" dirty="0">
                <a:solidFill>
                  <a:srgbClr val="40424E"/>
                </a:solidFill>
                <a:effectLst/>
                <a:latin typeface="urw-din"/>
              </a:rPr>
              <a:t> usa Django por vários motivos. O primeiro são os milhares de desenvolvedores, ampla e vibrante comunidade. A segunda razão é que o Django oferece muitas soluções prontas para implementar que economizam muito tempo para os desenvolvedores. Dessa forma, eles não precisam se preocupar em criar todos os recursos do zero.</a:t>
            </a:r>
            <a:endParaRPr lang="pt-PT" dirty="0"/>
          </a:p>
          <a:p>
            <a:pPr marL="171450" indent="-171450">
              <a:buFont typeface="Arial" panose="020B0604020202020204" pitchFamily="34" charset="0"/>
              <a:buChar char="•"/>
            </a:pPr>
            <a:r>
              <a:rPr lang="pt-PT" dirty="0"/>
              <a:t>Dropbox: Desenvolvido por Guido van </a:t>
            </a:r>
            <a:r>
              <a:rPr lang="pt-PT" dirty="0" err="1"/>
              <a:t>Rossum</a:t>
            </a:r>
            <a:r>
              <a:rPr lang="pt-PT" dirty="0"/>
              <a:t> e sua equipa em Python</a:t>
            </a:r>
          </a:p>
          <a:p>
            <a:pPr marL="171450" indent="-171450">
              <a:buFont typeface="Arial" panose="020B0604020202020204" pitchFamily="34" charset="0"/>
              <a:buChar char="•"/>
            </a:pPr>
            <a:r>
              <a:rPr lang="pt-PT" dirty="0"/>
              <a:t>Mozilla, migrou de </a:t>
            </a:r>
            <a:r>
              <a:rPr lang="pt-PT" dirty="0" err="1"/>
              <a:t>Php</a:t>
            </a:r>
            <a:r>
              <a:rPr lang="pt-PT" dirty="0"/>
              <a:t> </a:t>
            </a:r>
            <a:r>
              <a:rPr lang="pt-PT" dirty="0" err="1"/>
              <a:t>qd</a:t>
            </a:r>
            <a:r>
              <a:rPr lang="pt-PT" dirty="0"/>
              <a:t> utilizadores começaram a aumentar</a:t>
            </a:r>
          </a:p>
          <a:p>
            <a:pPr marL="171450" indent="-171450">
              <a:buFont typeface="Arial" panose="020B0604020202020204" pitchFamily="34" charset="0"/>
              <a:buChar char="•"/>
            </a:pPr>
            <a:r>
              <a:rPr lang="pt-PT" dirty="0"/>
              <a:t>Pinterest</a:t>
            </a:r>
          </a:p>
        </p:txBody>
      </p:sp>
      <p:sp>
        <p:nvSpPr>
          <p:cNvPr id="4" name="Slide Number Placeholder 3"/>
          <p:cNvSpPr>
            <a:spLocks noGrp="1"/>
          </p:cNvSpPr>
          <p:nvPr>
            <p:ph type="sldNum" sz="quarter" idx="5"/>
          </p:nvPr>
        </p:nvSpPr>
        <p:spPr/>
        <p:txBody>
          <a:bodyPr/>
          <a:lstStyle/>
          <a:p>
            <a:fld id="{67B7FBEE-19B7-4E0A-A057-19CA7E8D4ECC}" type="slidenum">
              <a:rPr lang="en-GB" smtClean="0"/>
              <a:t>14</a:t>
            </a:fld>
            <a:endParaRPr lang="en-GB"/>
          </a:p>
        </p:txBody>
      </p:sp>
    </p:spTree>
    <p:extLst>
      <p:ext uri="{BB962C8B-B14F-4D97-AF65-F5344CB8AC3E}">
        <p14:creationId xmlns:p14="http://schemas.microsoft.com/office/powerpoint/2010/main" val="3784568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https://www.askpython.com/django/django-mvt-architecture</a:t>
            </a:r>
          </a:p>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16</a:t>
            </a:fld>
            <a:endParaRPr lang="en-GB"/>
          </a:p>
        </p:txBody>
      </p:sp>
    </p:spTree>
    <p:extLst>
      <p:ext uri="{BB962C8B-B14F-4D97-AF65-F5344CB8AC3E}">
        <p14:creationId xmlns:p14="http://schemas.microsoft.com/office/powerpoint/2010/main" val="193116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i="0" dirty="0">
                <a:solidFill>
                  <a:srgbClr val="343434"/>
                </a:solidFill>
                <a:effectLst/>
                <a:latin typeface="Raleway"/>
              </a:rPr>
              <a:t>https://djangobook.com/mdj2-django-structure/</a:t>
            </a:r>
            <a:endParaRPr lang="en-GB" b="0" i="0" dirty="0">
              <a:solidFill>
                <a:srgbClr val="343434"/>
              </a:solidFill>
              <a:effectLst/>
              <a:latin typeface="Raleway"/>
            </a:endParaRPr>
          </a:p>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17</a:t>
            </a:fld>
            <a:endParaRPr lang="en-GB"/>
          </a:p>
        </p:txBody>
      </p:sp>
    </p:spTree>
    <p:extLst>
      <p:ext uri="{BB962C8B-B14F-4D97-AF65-F5344CB8AC3E}">
        <p14:creationId xmlns:p14="http://schemas.microsoft.com/office/powerpoint/2010/main" val="3620004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https://www.askpython.com/django/django-mvt-architecture</a:t>
            </a:r>
          </a:p>
        </p:txBody>
      </p:sp>
      <p:sp>
        <p:nvSpPr>
          <p:cNvPr id="4" name="Slide Number Placeholder 3"/>
          <p:cNvSpPr>
            <a:spLocks noGrp="1"/>
          </p:cNvSpPr>
          <p:nvPr>
            <p:ph type="sldNum" sz="quarter" idx="5"/>
          </p:nvPr>
        </p:nvSpPr>
        <p:spPr/>
        <p:txBody>
          <a:bodyPr/>
          <a:lstStyle/>
          <a:p>
            <a:fld id="{67B7FBEE-19B7-4E0A-A057-19CA7E8D4ECC}" type="slidenum">
              <a:rPr lang="en-GB" smtClean="0"/>
              <a:t>18</a:t>
            </a:fld>
            <a:endParaRPr lang="en-GB"/>
          </a:p>
        </p:txBody>
      </p:sp>
    </p:spTree>
    <p:extLst>
      <p:ext uri="{BB962C8B-B14F-4D97-AF65-F5344CB8AC3E}">
        <p14:creationId xmlns:p14="http://schemas.microsoft.com/office/powerpoint/2010/main" val="2738643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https://docs.djangoproject.com/en/3.1/misc/design-philosophies/</a:t>
            </a:r>
          </a:p>
        </p:txBody>
      </p:sp>
      <p:sp>
        <p:nvSpPr>
          <p:cNvPr id="4" name="Slide Number Placeholder 3"/>
          <p:cNvSpPr>
            <a:spLocks noGrp="1"/>
          </p:cNvSpPr>
          <p:nvPr>
            <p:ph type="sldNum" sz="quarter" idx="5"/>
          </p:nvPr>
        </p:nvSpPr>
        <p:spPr/>
        <p:txBody>
          <a:bodyPr/>
          <a:lstStyle/>
          <a:p>
            <a:fld id="{67B7FBEE-19B7-4E0A-A057-19CA7E8D4ECC}" type="slidenum">
              <a:rPr lang="en-GB" smtClean="0"/>
              <a:t>19</a:t>
            </a:fld>
            <a:endParaRPr lang="en-GB"/>
          </a:p>
        </p:txBody>
      </p:sp>
    </p:spTree>
    <p:extLst>
      <p:ext uri="{BB962C8B-B14F-4D97-AF65-F5344CB8AC3E}">
        <p14:creationId xmlns:p14="http://schemas.microsoft.com/office/powerpoint/2010/main" val="4184020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https://djangobook.com/mdj2-django-structure/</a:t>
            </a:r>
          </a:p>
          <a:p>
            <a:endParaRPr lang="pt-PT" dirty="0"/>
          </a:p>
          <a:p>
            <a:pPr marL="171450" lvl="0" indent="-171450">
              <a:buFont typeface="Arial" panose="020B0604020202020204" pitchFamily="34" charset="0"/>
              <a:buChar char="•"/>
            </a:pPr>
            <a:r>
              <a:rPr lang="pt-PT" dirty="0"/>
              <a:t>Uma aplicação Django é um pacote independente que deve fazer apenas uma coisa. </a:t>
            </a:r>
          </a:p>
          <a:p>
            <a:pPr marL="171450" lvl="0" indent="-171450">
              <a:buFont typeface="Arial" panose="020B0604020202020204" pitchFamily="34" charset="0"/>
              <a:buChar char="•"/>
            </a:pPr>
            <a:r>
              <a:rPr lang="pt-PT" dirty="0"/>
              <a:t>Por exemplo, um blog, um aplicação para registo, um calendário de eventos.</a:t>
            </a:r>
          </a:p>
        </p:txBody>
      </p:sp>
      <p:sp>
        <p:nvSpPr>
          <p:cNvPr id="4" name="Slide Number Placeholder 3"/>
          <p:cNvSpPr>
            <a:spLocks noGrp="1"/>
          </p:cNvSpPr>
          <p:nvPr>
            <p:ph type="sldNum" sz="quarter" idx="5"/>
          </p:nvPr>
        </p:nvSpPr>
        <p:spPr/>
        <p:txBody>
          <a:bodyPr/>
          <a:lstStyle/>
          <a:p>
            <a:fld id="{67B7FBEE-19B7-4E0A-A057-19CA7E8D4ECC}" type="slidenum">
              <a:rPr lang="en-GB" smtClean="0"/>
              <a:t>20</a:t>
            </a:fld>
            <a:endParaRPr lang="en-GB"/>
          </a:p>
        </p:txBody>
      </p:sp>
    </p:spTree>
    <p:extLst>
      <p:ext uri="{BB962C8B-B14F-4D97-AF65-F5344CB8AC3E}">
        <p14:creationId xmlns:p14="http://schemas.microsoft.com/office/powerpoint/2010/main" val="368260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Python</a:t>
            </a:r>
          </a:p>
          <a:p>
            <a:r>
              <a:rPr lang="pt-PT" dirty="0"/>
              <a:t>Django </a:t>
            </a:r>
            <a:r>
              <a:rPr lang="pt-PT" dirty="0" err="1"/>
              <a:t>framework</a:t>
            </a:r>
            <a:endParaRPr lang="pt-PT" dirty="0"/>
          </a:p>
          <a:p>
            <a:r>
              <a:rPr lang="pt-PT" dirty="0"/>
              <a:t>Project</a:t>
            </a:r>
          </a:p>
          <a:p>
            <a:r>
              <a:rPr lang="pt-PT" dirty="0"/>
              <a:t>app</a:t>
            </a:r>
          </a:p>
        </p:txBody>
      </p:sp>
      <p:sp>
        <p:nvSpPr>
          <p:cNvPr id="4" name="Slide Number Placeholder 3"/>
          <p:cNvSpPr>
            <a:spLocks noGrp="1"/>
          </p:cNvSpPr>
          <p:nvPr>
            <p:ph type="sldNum" sz="quarter" idx="5"/>
          </p:nvPr>
        </p:nvSpPr>
        <p:spPr/>
        <p:txBody>
          <a:bodyPr/>
          <a:lstStyle/>
          <a:p>
            <a:fld id="{67B7FBEE-19B7-4E0A-A057-19CA7E8D4ECC}" type="slidenum">
              <a:rPr lang="en-GB" smtClean="0"/>
              <a:t>21</a:t>
            </a:fld>
            <a:endParaRPr lang="en-GB"/>
          </a:p>
        </p:txBody>
      </p:sp>
    </p:spTree>
    <p:extLst>
      <p:ext uri="{BB962C8B-B14F-4D97-AF65-F5344CB8AC3E}">
        <p14:creationId xmlns:p14="http://schemas.microsoft.com/office/powerpoint/2010/main" val="252351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22</a:t>
            </a:fld>
            <a:endParaRPr lang="en-GB"/>
          </a:p>
        </p:txBody>
      </p:sp>
    </p:spTree>
    <p:extLst>
      <p:ext uri="{BB962C8B-B14F-4D97-AF65-F5344CB8AC3E}">
        <p14:creationId xmlns:p14="http://schemas.microsoft.com/office/powerpoint/2010/main" val="3748967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pt-PT" sz="1200" kern="1200" dirty="0">
                <a:solidFill>
                  <a:schemeClr val="tx1"/>
                </a:solidFill>
                <a:latin typeface="+mn-lt"/>
                <a:ea typeface="+mn-ea"/>
                <a:cs typeface="+mn-cs"/>
              </a:rPr>
              <a:t>manage.py : ficheiro usado para gerir aplicações (criar aplicações, lançar servidor, gerir base de dados)</a:t>
            </a:r>
          </a:p>
          <a:p>
            <a:pPr marL="171450" lvl="0" indent="-171450">
              <a:buFont typeface="Arial" panose="020B0604020202020204" pitchFamily="34" charset="0"/>
              <a:buChar char="•"/>
            </a:pPr>
            <a:r>
              <a:rPr lang="pt-PT" sz="1200" kern="1200" dirty="0">
                <a:solidFill>
                  <a:schemeClr val="tx1"/>
                </a:solidFill>
                <a:latin typeface="+mn-lt"/>
                <a:ea typeface="+mn-ea"/>
                <a:cs typeface="+mn-cs"/>
              </a:rPr>
              <a:t>Settings.py: para configurar, registar apps</a:t>
            </a:r>
          </a:p>
          <a:p>
            <a:pPr marL="171450" lvl="0" indent="-171450">
              <a:buFont typeface="Arial" panose="020B0604020202020204" pitchFamily="34" charset="0"/>
              <a:buChar char="•"/>
            </a:pPr>
            <a:r>
              <a:rPr lang="pt-PT" sz="1200" kern="1200" dirty="0">
                <a:solidFill>
                  <a:schemeClr val="tx1"/>
                </a:solidFill>
                <a:latin typeface="+mn-lt"/>
                <a:ea typeface="+mn-ea"/>
                <a:cs typeface="+mn-cs"/>
              </a:rPr>
              <a:t>urls.py: lista todos os </a:t>
            </a:r>
            <a:r>
              <a:rPr lang="pt-PT" sz="1200" kern="1200" dirty="0" err="1">
                <a:solidFill>
                  <a:schemeClr val="tx1"/>
                </a:solidFill>
                <a:latin typeface="+mn-lt"/>
                <a:ea typeface="+mn-ea"/>
                <a:cs typeface="+mn-cs"/>
              </a:rPr>
              <a:t>urls</a:t>
            </a:r>
            <a:r>
              <a:rPr lang="pt-PT" sz="1200" kern="1200" dirty="0">
                <a:solidFill>
                  <a:schemeClr val="tx1"/>
                </a:solidFill>
                <a:latin typeface="+mn-lt"/>
                <a:ea typeface="+mn-ea"/>
                <a:cs typeface="+mn-cs"/>
              </a:rPr>
              <a:t> do projeto/aplicação</a:t>
            </a:r>
          </a:p>
        </p:txBody>
      </p:sp>
      <p:sp>
        <p:nvSpPr>
          <p:cNvPr id="4" name="Slide Number Placeholder 3"/>
          <p:cNvSpPr>
            <a:spLocks noGrp="1"/>
          </p:cNvSpPr>
          <p:nvPr>
            <p:ph type="sldNum" sz="quarter" idx="5"/>
          </p:nvPr>
        </p:nvSpPr>
        <p:spPr/>
        <p:txBody>
          <a:bodyPr/>
          <a:lstStyle/>
          <a:p>
            <a:fld id="{67B7FBEE-19B7-4E0A-A057-19CA7E8D4ECC}" type="slidenum">
              <a:rPr lang="en-GB" smtClean="0"/>
              <a:t>24</a:t>
            </a:fld>
            <a:endParaRPr lang="en-GB"/>
          </a:p>
        </p:txBody>
      </p:sp>
    </p:spTree>
    <p:extLst>
      <p:ext uri="{BB962C8B-B14F-4D97-AF65-F5344CB8AC3E}">
        <p14:creationId xmlns:p14="http://schemas.microsoft.com/office/powerpoint/2010/main" val="3460120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5850" lvl="2" indent="-171450">
              <a:buFont typeface="Arial" panose="020B0604020202020204" pitchFamily="34" charset="0"/>
              <a:buChar char="•"/>
            </a:pPr>
            <a:endParaRPr lang="pt-PT" dirty="0"/>
          </a:p>
          <a:p>
            <a:pPr marL="171450" indent="-171450">
              <a:buFont typeface="Arial" panose="020B0604020202020204" pitchFamily="34" charset="0"/>
              <a:buChar char="•"/>
            </a:pPr>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25</a:t>
            </a:fld>
            <a:endParaRPr lang="en-GB"/>
          </a:p>
        </p:txBody>
      </p:sp>
    </p:spTree>
    <p:extLst>
      <p:ext uri="{BB962C8B-B14F-4D97-AF65-F5344CB8AC3E}">
        <p14:creationId xmlns:p14="http://schemas.microsoft.com/office/powerpoint/2010/main" val="224566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PT" dirty="0"/>
              <a:t>Vimos até agora:</a:t>
            </a:r>
          </a:p>
          <a:p>
            <a:pPr marL="628650" lvl="1" indent="-171450">
              <a:buFont typeface="Arial" panose="020B0604020202020204" pitchFamily="34" charset="0"/>
              <a:buChar char="•"/>
            </a:pPr>
            <a:r>
              <a:rPr lang="pt-PT" dirty="0"/>
              <a:t>as tecnologias </a:t>
            </a:r>
            <a:r>
              <a:rPr lang="pt-PT" b="1" dirty="0"/>
              <a:t>HTML </a:t>
            </a:r>
            <a:r>
              <a:rPr lang="pt-PT" dirty="0"/>
              <a:t>e </a:t>
            </a:r>
            <a:r>
              <a:rPr lang="pt-PT" b="1" dirty="0"/>
              <a:t>CSS</a:t>
            </a:r>
            <a:r>
              <a:rPr lang="pt-PT" dirty="0"/>
              <a:t>, linguagens para descrever a estrutura de uma página Web e estilizá-la adequadamente.</a:t>
            </a:r>
          </a:p>
          <a:p>
            <a:pPr marL="628650" lvl="1" indent="-171450">
              <a:buFont typeface="Arial" panose="020B0604020202020204" pitchFamily="34" charset="0"/>
              <a:buChar char="•"/>
            </a:pPr>
            <a:r>
              <a:rPr lang="pt-PT" b="1" dirty="0" err="1"/>
              <a:t>Python</a:t>
            </a:r>
            <a:r>
              <a:rPr lang="pt-PT" dirty="0"/>
              <a:t>, uma linguagem de programação com condições, ciclos, variáveis, funções e mais</a:t>
            </a:r>
          </a:p>
          <a:p>
            <a:pPr marL="171450" indent="-171450">
              <a:buFont typeface="Arial" panose="020B0604020202020204" pitchFamily="34" charset="0"/>
              <a:buChar char="•"/>
            </a:pPr>
            <a:r>
              <a:rPr lang="pt-PT" dirty="0"/>
              <a:t>Veremos Django:</a:t>
            </a:r>
          </a:p>
          <a:p>
            <a:pPr marL="628650" lvl="1" indent="-171450">
              <a:buFont typeface="Arial" panose="020B0604020202020204" pitchFamily="34" charset="0"/>
              <a:buChar char="•"/>
            </a:pPr>
            <a:r>
              <a:rPr lang="pt-PT" dirty="0"/>
              <a:t>combina ambos </a:t>
            </a:r>
          </a:p>
          <a:p>
            <a:pPr marL="628650" lvl="1" indent="-171450">
              <a:buFont typeface="Arial" panose="020B0604020202020204" pitchFamily="34" charset="0"/>
              <a:buChar char="•"/>
            </a:pPr>
            <a:r>
              <a:rPr lang="pt-PT" dirty="0"/>
              <a:t>É uma Framework Web em </a:t>
            </a:r>
            <a:r>
              <a:rPr lang="pt-PT" dirty="0" err="1"/>
              <a:t>Python</a:t>
            </a:r>
            <a:endParaRPr lang="pt-PT" dirty="0"/>
          </a:p>
          <a:p>
            <a:pPr marL="628650" lvl="1" indent="-171450">
              <a:buFont typeface="Arial" panose="020B0604020202020204" pitchFamily="34" charset="0"/>
              <a:buChar char="•"/>
            </a:pPr>
            <a:r>
              <a:rPr lang="pt-PT" dirty="0"/>
              <a:t>permite escrever código Web </a:t>
            </a:r>
            <a:r>
              <a:rPr lang="pt-PT" dirty="0" err="1"/>
              <a:t>Python</a:t>
            </a:r>
            <a:r>
              <a:rPr lang="pt-PT" dirty="0"/>
              <a:t> capaz de gerar dinamicamente HTML e CSS</a:t>
            </a:r>
          </a:p>
          <a:p>
            <a:pPr marL="628650" lvl="1" indent="-171450">
              <a:buFont typeface="Arial" panose="020B0604020202020204" pitchFamily="34" charset="0"/>
              <a:buChar char="•"/>
            </a:pPr>
            <a:r>
              <a:rPr lang="pt-PT" dirty="0"/>
              <a:t>permitindo criar aplicações Web dinâmicas</a:t>
            </a:r>
          </a:p>
        </p:txBody>
      </p:sp>
      <p:sp>
        <p:nvSpPr>
          <p:cNvPr id="4" name="Slide Number Placeholder 3"/>
          <p:cNvSpPr>
            <a:spLocks noGrp="1"/>
          </p:cNvSpPr>
          <p:nvPr>
            <p:ph type="sldNum" sz="quarter" idx="5"/>
          </p:nvPr>
        </p:nvSpPr>
        <p:spPr/>
        <p:txBody>
          <a:bodyPr/>
          <a:lstStyle/>
          <a:p>
            <a:fld id="{67B7FBEE-19B7-4E0A-A057-19CA7E8D4ECC}" type="slidenum">
              <a:rPr lang="en-GB" smtClean="0"/>
              <a:t>4</a:t>
            </a:fld>
            <a:endParaRPr lang="en-GB"/>
          </a:p>
        </p:txBody>
      </p:sp>
    </p:spTree>
    <p:extLst>
      <p:ext uri="{BB962C8B-B14F-4D97-AF65-F5344CB8AC3E}">
        <p14:creationId xmlns:p14="http://schemas.microsoft.com/office/powerpoint/2010/main" val="3980197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pt-PT" sz="1200" kern="1200" dirty="0">
                <a:solidFill>
                  <a:schemeClr val="tx1"/>
                </a:solidFill>
                <a:latin typeface="+mn-lt"/>
                <a:ea typeface="+mn-ea"/>
                <a:cs typeface="+mn-cs"/>
              </a:rPr>
              <a:t>Um projeto Django pode ter várias aplicações</a:t>
            </a:r>
          </a:p>
          <a:p>
            <a:pPr marL="171450" lvl="0" indent="-171450">
              <a:buFont typeface="Arial" panose="020B0604020202020204" pitchFamily="34" charset="0"/>
              <a:buChar char="•"/>
            </a:pPr>
            <a:r>
              <a:rPr lang="pt-PT" sz="1200" kern="1200" dirty="0">
                <a:solidFill>
                  <a:schemeClr val="tx1"/>
                </a:solidFill>
                <a:latin typeface="+mn-lt"/>
                <a:ea typeface="+mn-ea"/>
                <a:cs typeface="+mn-cs"/>
              </a:rPr>
              <a:t>Por exemplo, um website como o Google normalmente tem varias aplicações/serviços</a:t>
            </a:r>
          </a:p>
          <a:p>
            <a:pPr marL="628650" lvl="1" indent="-171450">
              <a:buFont typeface="Arial" panose="020B0604020202020204" pitchFamily="34" charset="0"/>
              <a:buChar char="•"/>
            </a:pPr>
            <a:r>
              <a:rPr lang="pt-PT" sz="1200" kern="1200" dirty="0">
                <a:solidFill>
                  <a:schemeClr val="tx1"/>
                </a:solidFill>
                <a:latin typeface="+mn-lt"/>
                <a:ea typeface="+mn-ea"/>
                <a:cs typeface="+mn-cs"/>
              </a:rPr>
              <a:t>google </a:t>
            </a:r>
            <a:r>
              <a:rPr lang="pt-PT" sz="1200" kern="1200" dirty="0" err="1">
                <a:solidFill>
                  <a:schemeClr val="tx1"/>
                </a:solidFill>
                <a:latin typeface="+mn-lt"/>
                <a:ea typeface="+mn-ea"/>
                <a:cs typeface="+mn-cs"/>
              </a:rPr>
              <a:t>images</a:t>
            </a:r>
            <a:r>
              <a:rPr lang="pt-PT" sz="1200" kern="1200" dirty="0">
                <a:solidFill>
                  <a:schemeClr val="tx1"/>
                </a:solidFill>
                <a:latin typeface="+mn-lt"/>
                <a:ea typeface="+mn-ea"/>
                <a:cs typeface="+mn-cs"/>
              </a:rPr>
              <a:t>, </a:t>
            </a:r>
            <a:r>
              <a:rPr lang="pt-PT" sz="1200" kern="1200" dirty="0" err="1">
                <a:solidFill>
                  <a:schemeClr val="tx1"/>
                </a:solidFill>
                <a:latin typeface="+mn-lt"/>
                <a:ea typeface="+mn-ea"/>
                <a:cs typeface="+mn-cs"/>
              </a:rPr>
              <a:t>news</a:t>
            </a:r>
            <a:r>
              <a:rPr lang="pt-PT" sz="1200" kern="1200" dirty="0">
                <a:solidFill>
                  <a:schemeClr val="tx1"/>
                </a:solidFill>
                <a:latin typeface="+mn-lt"/>
                <a:ea typeface="+mn-ea"/>
                <a:cs typeface="+mn-cs"/>
              </a:rPr>
              <a:t>, </a:t>
            </a:r>
            <a:r>
              <a:rPr lang="pt-PT" sz="1200" kern="1200" dirty="0" err="1">
                <a:solidFill>
                  <a:schemeClr val="tx1"/>
                </a:solidFill>
                <a:latin typeface="+mn-lt"/>
                <a:ea typeface="+mn-ea"/>
                <a:cs typeface="+mn-cs"/>
              </a:rPr>
              <a:t>maps</a:t>
            </a:r>
            <a:r>
              <a:rPr lang="pt-PT" sz="1200" kern="1200" dirty="0">
                <a:solidFill>
                  <a:schemeClr val="tx1"/>
                </a:solidFill>
                <a:latin typeface="+mn-lt"/>
                <a:ea typeface="+mn-ea"/>
                <a:cs typeface="+mn-cs"/>
              </a:rPr>
              <a:t>, </a:t>
            </a:r>
          </a:p>
          <a:p>
            <a:pPr marL="628650" lvl="1" indent="-171450">
              <a:buFont typeface="Arial" panose="020B0604020202020204" pitchFamily="34" charset="0"/>
              <a:buChar char="•"/>
            </a:pPr>
            <a:r>
              <a:rPr lang="pt-PT" sz="1200" kern="1200" dirty="0">
                <a:solidFill>
                  <a:schemeClr val="tx1"/>
                </a:solidFill>
                <a:latin typeface="+mn-lt"/>
                <a:ea typeface="+mn-ea"/>
                <a:cs typeface="+mn-cs"/>
              </a:rPr>
              <a:t>Vai criar uma série de pastas e ficheiros. Para já veremos apenas view.py</a:t>
            </a:r>
          </a:p>
          <a:p>
            <a:pPr marL="628650" lvl="1" indent="-171450">
              <a:buFont typeface="Arial" panose="020B0604020202020204" pitchFamily="34" charset="0"/>
              <a:buChar char="•"/>
            </a:pPr>
            <a:r>
              <a:rPr lang="pt-PT" sz="1200" kern="1200" dirty="0">
                <a:solidFill>
                  <a:schemeClr val="tx1"/>
                </a:solidFill>
                <a:latin typeface="+mn-lt"/>
                <a:ea typeface="+mn-ea"/>
                <a:cs typeface="+mn-cs"/>
              </a:rPr>
              <a:t>App corre num </a:t>
            </a:r>
            <a:r>
              <a:rPr lang="pt-PT" sz="1200" kern="1200" dirty="0" err="1">
                <a:solidFill>
                  <a:schemeClr val="tx1"/>
                </a:solidFill>
                <a:latin typeface="+mn-lt"/>
                <a:ea typeface="+mn-ea"/>
                <a:cs typeface="+mn-cs"/>
              </a:rPr>
              <a:t>url</a:t>
            </a:r>
            <a:r>
              <a:rPr lang="pt-PT" sz="1200" kern="1200" dirty="0">
                <a:solidFill>
                  <a:schemeClr val="tx1"/>
                </a:solidFill>
                <a:latin typeface="+mn-lt"/>
                <a:ea typeface="+mn-ea"/>
                <a:cs typeface="+mn-cs"/>
              </a:rPr>
              <a:t> http://127.0.0.1:8000/</a:t>
            </a:r>
          </a:p>
          <a:p>
            <a:pPr marL="1085850" lvl="2" indent="-171450">
              <a:buFont typeface="Arial" panose="020B0604020202020204" pitchFamily="34" charset="0"/>
              <a:buChar char="•"/>
            </a:pPr>
            <a:endParaRPr lang="pt-PT" dirty="0"/>
          </a:p>
          <a:p>
            <a:pPr marL="171450" indent="-171450">
              <a:buFont typeface="Arial" panose="020B0604020202020204" pitchFamily="34" charset="0"/>
              <a:buChar char="•"/>
            </a:pPr>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26</a:t>
            </a:fld>
            <a:endParaRPr lang="en-GB"/>
          </a:p>
        </p:txBody>
      </p:sp>
    </p:spTree>
    <p:extLst>
      <p:ext uri="{BB962C8B-B14F-4D97-AF65-F5344CB8AC3E}">
        <p14:creationId xmlns:p14="http://schemas.microsoft.com/office/powerpoint/2010/main" val="1587107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https://www.askpython.com/django/django-mvt-architecture</a:t>
            </a:r>
          </a:p>
        </p:txBody>
      </p:sp>
      <p:sp>
        <p:nvSpPr>
          <p:cNvPr id="4" name="Slide Number Placeholder 3"/>
          <p:cNvSpPr>
            <a:spLocks noGrp="1"/>
          </p:cNvSpPr>
          <p:nvPr>
            <p:ph type="sldNum" sz="quarter" idx="5"/>
          </p:nvPr>
        </p:nvSpPr>
        <p:spPr/>
        <p:txBody>
          <a:bodyPr/>
          <a:lstStyle/>
          <a:p>
            <a:fld id="{67B7FBEE-19B7-4E0A-A057-19CA7E8D4ECC}" type="slidenum">
              <a:rPr lang="en-GB" smtClean="0"/>
              <a:t>28</a:t>
            </a:fld>
            <a:endParaRPr lang="en-GB"/>
          </a:p>
        </p:txBody>
      </p:sp>
    </p:spTree>
    <p:extLst>
      <p:ext uri="{BB962C8B-B14F-4D97-AF65-F5344CB8AC3E}">
        <p14:creationId xmlns:p14="http://schemas.microsoft.com/office/powerpoint/2010/main" val="2738643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PT" dirty="0"/>
              <a:t>A função </a:t>
            </a:r>
            <a:r>
              <a:rPr lang="pt-PT" dirty="0" err="1"/>
              <a:t>index</a:t>
            </a:r>
            <a:r>
              <a:rPr lang="pt-PT" dirty="0"/>
              <a:t> está no ficheiro views.py, pelo que a temos que importar</a:t>
            </a:r>
          </a:p>
          <a:p>
            <a:pPr marL="171450" indent="-171450">
              <a:buFont typeface="Arial" panose="020B0604020202020204" pitchFamily="34" charset="0"/>
              <a:buChar char="•"/>
            </a:pPr>
            <a:r>
              <a:rPr lang="pt-PT" dirty="0"/>
              <a:t>O path “” é </a:t>
            </a:r>
            <a:r>
              <a:rPr lang="pt-PT" dirty="0" err="1"/>
              <a:t>default</a:t>
            </a:r>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30</a:t>
            </a:fld>
            <a:endParaRPr lang="en-GB"/>
          </a:p>
        </p:txBody>
      </p:sp>
    </p:spTree>
    <p:extLst>
      <p:ext uri="{BB962C8B-B14F-4D97-AF65-F5344CB8AC3E}">
        <p14:creationId xmlns:p14="http://schemas.microsoft.com/office/powerpoint/2010/main" val="4095440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PT" dirty="0"/>
              <a:t>Se usarmos </a:t>
            </a:r>
            <a:r>
              <a:rPr lang="pt-PT" dirty="0" err="1"/>
              <a:t>path</a:t>
            </a:r>
            <a:r>
              <a:rPr lang="pt-PT" dirty="0"/>
              <a:t>(‘’, </a:t>
            </a:r>
            <a:r>
              <a:rPr lang="pt-PT" dirty="0" err="1"/>
              <a:t>include</a:t>
            </a:r>
            <a:r>
              <a:rPr lang="pt-PT" dirty="0"/>
              <a:t>(‘</a:t>
            </a:r>
            <a:r>
              <a:rPr lang="pt-PT" dirty="0" err="1"/>
              <a:t>projeto.urls</a:t>
            </a:r>
            <a:r>
              <a:rPr lang="pt-PT" dirty="0"/>
              <a:t>’)) vai direto com http://localhost:8000/, sem precisarmos escrever o /hello no URL</a:t>
            </a:r>
          </a:p>
        </p:txBody>
      </p:sp>
      <p:sp>
        <p:nvSpPr>
          <p:cNvPr id="4" name="Slide Number Placeholder 3"/>
          <p:cNvSpPr>
            <a:spLocks noGrp="1"/>
          </p:cNvSpPr>
          <p:nvPr>
            <p:ph type="sldNum" sz="quarter" idx="5"/>
          </p:nvPr>
        </p:nvSpPr>
        <p:spPr/>
        <p:txBody>
          <a:bodyPr/>
          <a:lstStyle/>
          <a:p>
            <a:fld id="{67B7FBEE-19B7-4E0A-A057-19CA7E8D4ECC}" type="slidenum">
              <a:rPr lang="en-GB" smtClean="0"/>
              <a:t>31</a:t>
            </a:fld>
            <a:endParaRPr lang="en-GB"/>
          </a:p>
        </p:txBody>
      </p:sp>
    </p:spTree>
    <p:extLst>
      <p:ext uri="{BB962C8B-B14F-4D97-AF65-F5344CB8AC3E}">
        <p14:creationId xmlns:p14="http://schemas.microsoft.com/office/powerpoint/2010/main" val="4093526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PT" dirty="0"/>
              <a:t>As funções estão no ficheiro views.py, pelo que as temos que importar</a:t>
            </a:r>
          </a:p>
          <a:p>
            <a:pPr marL="171450" indent="-171450">
              <a:buFont typeface="Arial" panose="020B0604020202020204" pitchFamily="34" charset="0"/>
              <a:buChar char="•"/>
            </a:pPr>
            <a:r>
              <a:rPr lang="pt-PT" dirty="0"/>
              <a:t>O path “” é </a:t>
            </a:r>
            <a:r>
              <a:rPr lang="pt-PT" dirty="0" err="1"/>
              <a:t>default</a:t>
            </a:r>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32</a:t>
            </a:fld>
            <a:endParaRPr lang="en-GB"/>
          </a:p>
        </p:txBody>
      </p:sp>
    </p:spTree>
    <p:extLst>
      <p:ext uri="{BB962C8B-B14F-4D97-AF65-F5344CB8AC3E}">
        <p14:creationId xmlns:p14="http://schemas.microsoft.com/office/powerpoint/2010/main" val="1181452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dirty="0"/>
              <a:t>uma função que tem como argumento </a:t>
            </a:r>
            <a:r>
              <a:rPr lang="pt-PT" dirty="0" err="1"/>
              <a:t>request</a:t>
            </a:r>
            <a:r>
              <a:rPr lang="pt-PT" dirty="0"/>
              <a:t>, que corresponde ao HTTP </a:t>
            </a:r>
            <a:r>
              <a:rPr lang="pt-PT" dirty="0" err="1"/>
              <a:t>request</a:t>
            </a:r>
            <a:r>
              <a:rPr lang="pt-PT" dirty="0"/>
              <a:t>. Depois veremos</a:t>
            </a:r>
          </a:p>
          <a:p>
            <a:pPr marL="171450" indent="-171450">
              <a:buFont typeface="Arial" panose="020B0604020202020204" pitchFamily="34" charset="0"/>
              <a:buChar char="•"/>
            </a:pPr>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33</a:t>
            </a:fld>
            <a:endParaRPr lang="en-GB"/>
          </a:p>
        </p:txBody>
      </p:sp>
    </p:spTree>
    <p:extLst>
      <p:ext uri="{BB962C8B-B14F-4D97-AF65-F5344CB8AC3E}">
        <p14:creationId xmlns:p14="http://schemas.microsoft.com/office/powerpoint/2010/main" val="3958123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PT" dirty="0"/>
              <a:t>A função </a:t>
            </a:r>
            <a:r>
              <a:rPr lang="pt-PT" dirty="0" err="1"/>
              <a:t>index</a:t>
            </a:r>
            <a:r>
              <a:rPr lang="pt-PT" dirty="0"/>
              <a:t> está no ficheiro views.py, pelo que a temos que importar</a:t>
            </a:r>
          </a:p>
          <a:p>
            <a:pPr marL="171450" indent="-171450">
              <a:buFont typeface="Arial" panose="020B0604020202020204" pitchFamily="34" charset="0"/>
              <a:buChar char="•"/>
            </a:pPr>
            <a:r>
              <a:rPr lang="pt-PT" dirty="0"/>
              <a:t>O path “” é </a:t>
            </a:r>
            <a:r>
              <a:rPr lang="pt-PT" dirty="0" err="1"/>
              <a:t>default</a:t>
            </a:r>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34</a:t>
            </a:fld>
            <a:endParaRPr lang="en-GB"/>
          </a:p>
        </p:txBody>
      </p:sp>
    </p:spTree>
    <p:extLst>
      <p:ext uri="{BB962C8B-B14F-4D97-AF65-F5344CB8AC3E}">
        <p14:creationId xmlns:p14="http://schemas.microsoft.com/office/powerpoint/2010/main" val="1244420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Temos varias rotas</a:t>
            </a:r>
          </a:p>
          <a:p>
            <a:r>
              <a:rPr lang="pt-PT" dirty="0"/>
              <a:t>Temos uma rota/</a:t>
            </a:r>
            <a:r>
              <a:rPr lang="pt-PT" dirty="0" err="1"/>
              <a:t>url</a:t>
            </a:r>
            <a:r>
              <a:rPr lang="pt-PT" dirty="0"/>
              <a:t> &lt;</a:t>
            </a:r>
            <a:r>
              <a:rPr lang="pt-PT" dirty="0" err="1"/>
              <a:t>str:name</a:t>
            </a:r>
            <a:r>
              <a:rPr lang="pt-PT" dirty="0"/>
              <a:t>&gt;, que usa o nome para inserir na </a:t>
            </a:r>
            <a:r>
              <a:rPr lang="pt-PT" dirty="0" err="1"/>
              <a:t>responsta</a:t>
            </a:r>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35</a:t>
            </a:fld>
            <a:endParaRPr lang="en-GB"/>
          </a:p>
        </p:txBody>
      </p:sp>
    </p:spTree>
    <p:extLst>
      <p:ext uri="{BB962C8B-B14F-4D97-AF65-F5344CB8AC3E}">
        <p14:creationId xmlns:p14="http://schemas.microsoft.com/office/powerpoint/2010/main" val="3617116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permite a separação entre a aplicação e a lógica da apresentação.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não é possível passar argumentos para chamadas de método acedidas de dentro de </a:t>
            </a:r>
            <a:r>
              <a:rPr lang="pt-PT" dirty="0" err="1"/>
              <a:t>templates</a:t>
            </a:r>
            <a:r>
              <a:rPr lang="pt-PT" dirty="0"/>
              <a:t>.</a:t>
            </a:r>
          </a:p>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38</a:t>
            </a:fld>
            <a:endParaRPr lang="en-GB"/>
          </a:p>
        </p:txBody>
      </p:sp>
    </p:spTree>
    <p:extLst>
      <p:ext uri="{BB962C8B-B14F-4D97-AF65-F5344CB8AC3E}">
        <p14:creationId xmlns:p14="http://schemas.microsoft.com/office/powerpoint/2010/main" val="1665168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app, neste caso </a:t>
            </a:r>
            <a:r>
              <a:rPr lang="pt-PT" dirty="0" err="1"/>
              <a:t>templates</a:t>
            </a:r>
            <a:r>
              <a:rPr lang="pt-PT" dirty="0"/>
              <a:t>/hello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b="0" i="0" dirty="0">
                <a:solidFill>
                  <a:srgbClr val="0C3C26"/>
                </a:solidFill>
                <a:effectLst/>
                <a:latin typeface="Roboto"/>
              </a:rPr>
              <a:t>podemos colocar os nossos ficheiros template diretamente na pasta </a:t>
            </a:r>
            <a:r>
              <a:rPr lang="pt-PT" b="0" i="0" dirty="0" err="1">
                <a:solidFill>
                  <a:srgbClr val="0C3C26"/>
                </a:solidFill>
                <a:effectLst/>
                <a:latin typeface="Roboto"/>
              </a:rPr>
              <a:t>templates</a:t>
            </a:r>
            <a:r>
              <a:rPr lang="pt-PT" b="0" i="0" dirty="0">
                <a:solidFill>
                  <a:srgbClr val="0C3C26"/>
                </a:solidFill>
                <a:effectLst/>
                <a:latin typeface="Roboto"/>
              </a:rPr>
              <a:t> (em vez de criar outra pasta app), mas seria uma má ideia.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b="0" i="0" dirty="0">
              <a:solidFill>
                <a:srgbClr val="0C3C26"/>
              </a:solidFill>
              <a:effectLst/>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b="0" i="0" dirty="0">
                <a:solidFill>
                  <a:srgbClr val="0C3C26"/>
                </a:solidFill>
                <a:effectLst/>
                <a:latin typeface="Roboto"/>
              </a:rPr>
              <a:t>Django escolherá o primeiro ficheiro template que encontrará cujo nome corresponda, e se houver um ficheiro template com o mesmo nome numa aplicação diferente, Django seria incapaz de distinguir entre eles. Temos de ser capazes de apontar o Django adequadamente, e a melhor maneira de garantir isso é através dos nomes que os ultrapassam. Isto é, colocando esses ficheiros </a:t>
            </a:r>
            <a:r>
              <a:rPr lang="pt-PT" b="0" i="0" dirty="0" err="1">
                <a:solidFill>
                  <a:srgbClr val="0C3C26"/>
                </a:solidFill>
                <a:effectLst/>
                <a:latin typeface="Roboto"/>
              </a:rPr>
              <a:t>templates</a:t>
            </a:r>
            <a:r>
              <a:rPr lang="pt-PT" b="0" i="0" dirty="0">
                <a:solidFill>
                  <a:srgbClr val="0C3C26"/>
                </a:solidFill>
                <a:effectLst/>
                <a:latin typeface="Roboto"/>
              </a:rPr>
              <a:t> dentro de outra plasta nomeada para a própria aplicação.</a:t>
            </a: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Django é capaz de criar uma resposta HTML parametrizável </a:t>
            </a:r>
            <a:br>
              <a:rPr lang="pt-PT" dirty="0"/>
            </a:br>
            <a:r>
              <a:rPr lang="pt-PT" dirty="0"/>
              <a:t>(integrando no HTML valores, através de linguagem template).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40</a:t>
            </a:fld>
            <a:endParaRPr lang="en-GB"/>
          </a:p>
        </p:txBody>
      </p:sp>
    </p:spTree>
    <p:extLst>
      <p:ext uri="{BB962C8B-B14F-4D97-AF65-F5344CB8AC3E}">
        <p14:creationId xmlns:p14="http://schemas.microsoft.com/office/powerpoint/2010/main" val="511794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Pedido enviado pelo web browser:</a:t>
            </a:r>
          </a:p>
          <a:p>
            <a:pPr lvl="1"/>
            <a:r>
              <a:rPr lang="pt-PT" dirty="0" err="1"/>
              <a:t>Get</a:t>
            </a:r>
            <a:r>
              <a:rPr lang="pt-PT" dirty="0"/>
              <a:t> / </a:t>
            </a:r>
            <a:r>
              <a:rPr lang="pt-PT" dirty="0" err="1"/>
              <a:t>http</a:t>
            </a:r>
            <a:r>
              <a:rPr lang="pt-PT" dirty="0"/>
              <a:t> / 1.1.</a:t>
            </a:r>
            <a:br>
              <a:rPr lang="pt-PT" dirty="0"/>
            </a:br>
            <a:r>
              <a:rPr lang="pt-PT" dirty="0" err="1"/>
              <a:t>Host</a:t>
            </a:r>
            <a:r>
              <a:rPr lang="pt-PT" dirty="0"/>
              <a:t>: eee.exemple.com</a:t>
            </a:r>
          </a:p>
          <a:p>
            <a:r>
              <a:rPr lang="pt-PT" dirty="0"/>
              <a:t>Resposta</a:t>
            </a:r>
          </a:p>
          <a:p>
            <a:pPr lvl="1"/>
            <a:r>
              <a:rPr lang="pt-PT" dirty="0"/>
              <a:t>HTTP/1.1 200 OK</a:t>
            </a:r>
            <a:br>
              <a:rPr lang="pt-PT" dirty="0"/>
            </a:br>
            <a:r>
              <a:rPr lang="pt-PT" dirty="0" err="1"/>
              <a:t>Content-Type</a:t>
            </a:r>
            <a:r>
              <a:rPr lang="pt-PT" dirty="0"/>
              <a:t>: texto/html</a:t>
            </a:r>
            <a:br>
              <a:rPr lang="pt-PT" dirty="0"/>
            </a:br>
            <a:r>
              <a:rPr lang="pt-PT" dirty="0"/>
              <a:t>…</a:t>
            </a:r>
          </a:p>
          <a:p>
            <a:endParaRPr lang="pt-PT" dirty="0"/>
          </a:p>
          <a:p>
            <a:r>
              <a:rPr lang="pt-PT" dirty="0"/>
              <a:t>Web: utilizador faz um pedido, e o que recebe é uma resposta, </a:t>
            </a:r>
            <a:r>
              <a:rPr lang="pt-PT" dirty="0" err="1"/>
              <a:t>espermos</a:t>
            </a:r>
            <a:r>
              <a:rPr lang="pt-PT" dirty="0"/>
              <a:t> q com código 200 OK</a:t>
            </a:r>
          </a:p>
        </p:txBody>
      </p:sp>
      <p:sp>
        <p:nvSpPr>
          <p:cNvPr id="4" name="Slide Number Placeholder 3"/>
          <p:cNvSpPr>
            <a:spLocks noGrp="1"/>
          </p:cNvSpPr>
          <p:nvPr>
            <p:ph type="sldNum" sz="quarter" idx="5"/>
          </p:nvPr>
        </p:nvSpPr>
        <p:spPr/>
        <p:txBody>
          <a:bodyPr/>
          <a:lstStyle/>
          <a:p>
            <a:fld id="{67B7FBEE-19B7-4E0A-A057-19CA7E8D4ECC}" type="slidenum">
              <a:rPr lang="en-GB" smtClean="0"/>
              <a:t>5</a:t>
            </a:fld>
            <a:endParaRPr lang="en-GB"/>
          </a:p>
        </p:txBody>
      </p:sp>
    </p:spTree>
    <p:extLst>
      <p:ext uri="{BB962C8B-B14F-4D97-AF65-F5344CB8AC3E}">
        <p14:creationId xmlns:p14="http://schemas.microsoft.com/office/powerpoint/2010/main" val="3842541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41</a:t>
            </a:fld>
            <a:endParaRPr lang="en-GB"/>
          </a:p>
        </p:txBody>
      </p:sp>
    </p:spTree>
    <p:extLst>
      <p:ext uri="{BB962C8B-B14F-4D97-AF65-F5344CB8AC3E}">
        <p14:creationId xmlns:p14="http://schemas.microsoft.com/office/powerpoint/2010/main" val="361087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permite a separação entre a aplicação e a lógica da apresentação.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não é possível passar argumentos para chamadas de método acedidas de dentro de </a:t>
            </a:r>
            <a:r>
              <a:rPr lang="pt-PT" dirty="0" err="1"/>
              <a:t>templates</a:t>
            </a:r>
            <a:r>
              <a:rPr lang="pt-PT" dirty="0"/>
              <a:t>.</a:t>
            </a:r>
          </a:p>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42</a:t>
            </a:fld>
            <a:endParaRPr lang="en-GB"/>
          </a:p>
        </p:txBody>
      </p:sp>
    </p:spTree>
    <p:extLst>
      <p:ext uri="{BB962C8B-B14F-4D97-AF65-F5344CB8AC3E}">
        <p14:creationId xmlns:p14="http://schemas.microsoft.com/office/powerpoint/2010/main" val="250061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43</a:t>
            </a:fld>
            <a:endParaRPr lang="en-GB"/>
          </a:p>
        </p:txBody>
      </p:sp>
    </p:spTree>
    <p:extLst>
      <p:ext uri="{BB962C8B-B14F-4D97-AF65-F5344CB8AC3E}">
        <p14:creationId xmlns:p14="http://schemas.microsoft.com/office/powerpoint/2010/main" val="4184164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44</a:t>
            </a:fld>
            <a:endParaRPr lang="en-GB"/>
          </a:p>
        </p:txBody>
      </p:sp>
    </p:spTree>
    <p:extLst>
      <p:ext uri="{BB962C8B-B14F-4D97-AF65-F5344CB8AC3E}">
        <p14:creationId xmlns:p14="http://schemas.microsoft.com/office/powerpoint/2010/main" val="855379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45</a:t>
            </a:fld>
            <a:endParaRPr lang="en-GB"/>
          </a:p>
        </p:txBody>
      </p:sp>
    </p:spTree>
    <p:extLst>
      <p:ext uri="{BB962C8B-B14F-4D97-AF65-F5344CB8AC3E}">
        <p14:creationId xmlns:p14="http://schemas.microsoft.com/office/powerpoint/2010/main" val="33164376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46</a:t>
            </a:fld>
            <a:endParaRPr lang="en-GB"/>
          </a:p>
        </p:txBody>
      </p:sp>
    </p:spTree>
    <p:extLst>
      <p:ext uri="{BB962C8B-B14F-4D97-AF65-F5344CB8AC3E}">
        <p14:creationId xmlns:p14="http://schemas.microsoft.com/office/powerpoint/2010/main" val="639773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48</a:t>
            </a:fld>
            <a:endParaRPr lang="en-GB"/>
          </a:p>
        </p:txBody>
      </p:sp>
    </p:spTree>
    <p:extLst>
      <p:ext uri="{BB962C8B-B14F-4D97-AF65-F5344CB8AC3E}">
        <p14:creationId xmlns:p14="http://schemas.microsoft.com/office/powerpoint/2010/main" val="2381627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Vai colocar o valor da variável </a:t>
            </a:r>
            <a:r>
              <a:rPr lang="pt-PT" dirty="0" err="1"/>
              <a:t>name</a:t>
            </a:r>
            <a:endParaRPr lang="pt-PT" dirty="0"/>
          </a:p>
          <a:p>
            <a:r>
              <a:rPr lang="pt-PT" dirty="0"/>
              <a:t>Se consultarmos a rota, aparece</a:t>
            </a:r>
          </a:p>
        </p:txBody>
      </p:sp>
      <p:sp>
        <p:nvSpPr>
          <p:cNvPr id="4" name="Slide Number Placeholder 3"/>
          <p:cNvSpPr>
            <a:spLocks noGrp="1"/>
          </p:cNvSpPr>
          <p:nvPr>
            <p:ph type="sldNum" sz="quarter" idx="5"/>
          </p:nvPr>
        </p:nvSpPr>
        <p:spPr/>
        <p:txBody>
          <a:bodyPr/>
          <a:lstStyle/>
          <a:p>
            <a:fld id="{67B7FBEE-19B7-4E0A-A057-19CA7E8D4ECC}" type="slidenum">
              <a:rPr lang="en-GB" smtClean="0"/>
              <a:t>49</a:t>
            </a:fld>
            <a:endParaRPr lang="en-GB"/>
          </a:p>
        </p:txBody>
      </p:sp>
    </p:spTree>
    <p:extLst>
      <p:ext uri="{BB962C8B-B14F-4D97-AF65-F5344CB8AC3E}">
        <p14:creationId xmlns:p14="http://schemas.microsoft.com/office/powerpoint/2010/main" val="29827497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50</a:t>
            </a:fld>
            <a:endParaRPr lang="en-GB"/>
          </a:p>
        </p:txBody>
      </p:sp>
    </p:spTree>
    <p:extLst>
      <p:ext uri="{BB962C8B-B14F-4D97-AF65-F5344CB8AC3E}">
        <p14:creationId xmlns:p14="http://schemas.microsoft.com/office/powerpoint/2010/main" val="11072888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dk1"/>
                </a:solidFill>
                <a:latin typeface="Consolas" panose="020B0609020204030204" pitchFamily="49" charset="0"/>
                <a:ea typeface="+mn-ea"/>
                <a:cs typeface="+mn-cs"/>
              </a:rPr>
              <a:t>{% </a:t>
            </a:r>
            <a:r>
              <a:rPr lang="pt-PT" sz="1200" kern="1200" dirty="0" err="1">
                <a:solidFill>
                  <a:schemeClr val="dk1"/>
                </a:solidFill>
                <a:latin typeface="Consolas" panose="020B0609020204030204" pitchFamily="49" charset="0"/>
                <a:ea typeface="+mn-ea"/>
                <a:cs typeface="+mn-cs"/>
                <a:hlinkClick r:id="rId3"/>
              </a:rPr>
              <a:t>csrf_token</a:t>
            </a:r>
            <a:r>
              <a:rPr lang="pt-PT" sz="1200" kern="1200" dirty="0">
                <a:solidFill>
                  <a:schemeClr val="dk1"/>
                </a:solidFill>
                <a:latin typeface="Consolas" panose="020B0609020204030204" pitchFamily="49" charset="0"/>
                <a:ea typeface="+mn-ea"/>
                <a:cs typeface="+mn-cs"/>
              </a:rPr>
              <a:t> %}</a:t>
            </a:r>
          </a:p>
          <a:p>
            <a:pPr algn="l"/>
            <a:r>
              <a:rPr lang="pt-PT" b="0" i="0" dirty="0">
                <a:solidFill>
                  <a:srgbClr val="0C3C26"/>
                </a:solidFill>
                <a:effectLst/>
                <a:latin typeface="Roboto"/>
              </a:rPr>
              <a:t>ataque ocorre quando um site malicioso contém um link, um botão de formulário ou algum JavaScript que se destina a realizar alguma ação no seu site, </a:t>
            </a:r>
          </a:p>
          <a:p>
            <a:pPr algn="l"/>
            <a:r>
              <a:rPr lang="pt-PT" b="0" i="0" dirty="0">
                <a:solidFill>
                  <a:srgbClr val="0C3C26"/>
                </a:solidFill>
                <a:effectLst/>
                <a:latin typeface="Roboto"/>
              </a:rPr>
              <a:t>usando as credenciais de um usuário </a:t>
            </a:r>
            <a:r>
              <a:rPr lang="pt-PT" b="0" i="0" dirty="0" err="1">
                <a:solidFill>
                  <a:srgbClr val="0C3C26"/>
                </a:solidFill>
                <a:effectLst/>
                <a:latin typeface="Roboto"/>
              </a:rPr>
              <a:t>logado</a:t>
            </a:r>
            <a:r>
              <a:rPr lang="pt-PT" b="0" i="0" dirty="0">
                <a:solidFill>
                  <a:srgbClr val="0C3C26"/>
                </a:solidFill>
                <a:effectLst/>
                <a:latin typeface="Roboto"/>
              </a:rPr>
              <a:t> que visita o site malicioso em seu navegador</a:t>
            </a:r>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51</a:t>
            </a:fld>
            <a:endParaRPr lang="en-GB"/>
          </a:p>
        </p:txBody>
      </p:sp>
    </p:spTree>
    <p:extLst>
      <p:ext uri="{BB962C8B-B14F-4D97-AF65-F5344CB8AC3E}">
        <p14:creationId xmlns:p14="http://schemas.microsoft.com/office/powerpoint/2010/main" val="310915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6</a:t>
            </a:fld>
            <a:endParaRPr lang="en-GB"/>
          </a:p>
        </p:txBody>
      </p:sp>
    </p:spTree>
    <p:extLst>
      <p:ext uri="{BB962C8B-B14F-4D97-AF65-F5344CB8AC3E}">
        <p14:creationId xmlns:p14="http://schemas.microsoft.com/office/powerpoint/2010/main" val="29388521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t-PT" b="0" i="0" dirty="0">
                <a:effectLst/>
                <a:latin typeface="-apple-system"/>
              </a:rPr>
              <a:t>{% for </a:t>
            </a:r>
            <a:r>
              <a:rPr lang="pt-PT" b="0" i="0" dirty="0" err="1">
                <a:effectLst/>
                <a:latin typeface="-apple-system"/>
              </a:rPr>
              <a:t>person</a:t>
            </a:r>
            <a:r>
              <a:rPr lang="pt-PT" b="0" i="0" dirty="0">
                <a:effectLst/>
                <a:latin typeface="-apple-system"/>
              </a:rPr>
              <a:t> in </a:t>
            </a:r>
            <a:r>
              <a:rPr lang="pt-PT" b="0" i="0" dirty="0" err="1">
                <a:effectLst/>
                <a:latin typeface="-apple-system"/>
              </a:rPr>
              <a:t>listlike_var</a:t>
            </a:r>
            <a:r>
              <a:rPr lang="pt-PT" b="0" i="0" dirty="0">
                <a:effectLst/>
                <a:latin typeface="-apple-system"/>
              </a:rPr>
              <a:t> %} {</a:t>
            </a:r>
          </a:p>
          <a:p>
            <a:pPr algn="l"/>
            <a:r>
              <a:rPr lang="pt-PT" b="0" i="0" dirty="0">
                <a:effectLst/>
                <a:latin typeface="-apple-system"/>
              </a:rPr>
              <a:t>	{ </a:t>
            </a:r>
            <a:r>
              <a:rPr lang="pt-PT" b="0" i="0" dirty="0" err="1">
                <a:effectLst/>
                <a:latin typeface="-apple-system"/>
              </a:rPr>
              <a:t>forloop.counter</a:t>
            </a:r>
            <a:r>
              <a:rPr lang="pt-PT" b="0" i="0" dirty="0">
                <a:effectLst/>
                <a:latin typeface="-apple-system"/>
              </a:rPr>
              <a:t> }} : {{ person.name }} </a:t>
            </a:r>
          </a:p>
          <a:p>
            <a:pPr algn="l"/>
            <a:r>
              <a:rPr lang="pt-PT" b="0" i="0" dirty="0">
                <a:effectLst/>
                <a:latin typeface="-apple-system"/>
              </a:rPr>
              <a:t>{% </a:t>
            </a:r>
            <a:r>
              <a:rPr lang="pt-PT" b="0" i="0" dirty="0" err="1">
                <a:effectLst/>
                <a:latin typeface="-apple-system"/>
              </a:rPr>
              <a:t>endfor</a:t>
            </a:r>
            <a:r>
              <a:rPr lang="pt-PT" b="0" i="0" dirty="0">
                <a:effectLst/>
                <a:latin typeface="-apple-system"/>
              </a:rPr>
              <a:t> %} </a:t>
            </a:r>
          </a:p>
          <a:p>
            <a:pPr algn="l"/>
            <a:endParaRPr lang="pt-PT" b="0" i="0" dirty="0">
              <a:effectLst/>
              <a:latin typeface="-apple-system"/>
            </a:endParaRPr>
          </a:p>
          <a:p>
            <a:pPr algn="l"/>
            <a:r>
              <a:rPr lang="pt-PT" b="0" i="0" dirty="0">
                <a:solidFill>
                  <a:srgbClr val="08090A"/>
                </a:solidFill>
                <a:effectLst/>
                <a:latin typeface="-apple-system"/>
              </a:rPr>
              <a:t>Output:</a:t>
            </a:r>
            <a:br>
              <a:rPr lang="pt-PT" b="0" i="0" dirty="0">
                <a:solidFill>
                  <a:srgbClr val="08090A"/>
                </a:solidFill>
                <a:effectLst/>
                <a:latin typeface="-apple-system"/>
              </a:rPr>
            </a:br>
            <a:endParaRPr lang="pt-PT" b="0" i="0" dirty="0">
              <a:solidFill>
                <a:srgbClr val="08090A"/>
              </a:solidFill>
              <a:effectLst/>
              <a:latin typeface="-apple-system"/>
            </a:endParaRPr>
          </a:p>
          <a:p>
            <a:pPr algn="l"/>
            <a:r>
              <a:rPr lang="pt-PT" b="0" i="0" dirty="0">
                <a:effectLst/>
                <a:latin typeface="-apple-system"/>
              </a:rPr>
              <a:t>1: </a:t>
            </a:r>
            <a:r>
              <a:rPr lang="pt-PT" b="0" i="0" dirty="0" err="1">
                <a:effectLst/>
                <a:latin typeface="-apple-system"/>
              </a:rPr>
              <a:t>sally</a:t>
            </a:r>
            <a:r>
              <a:rPr lang="pt-PT" b="0" i="0" dirty="0">
                <a:effectLst/>
                <a:latin typeface="-apple-system"/>
              </a:rPr>
              <a:t> </a:t>
            </a:r>
          </a:p>
          <a:p>
            <a:pPr algn="l"/>
            <a:r>
              <a:rPr lang="pt-PT" b="0" i="0" dirty="0">
                <a:effectLst/>
                <a:latin typeface="-apple-system"/>
              </a:rPr>
              <a:t>2: bob </a:t>
            </a:r>
          </a:p>
          <a:p>
            <a:pPr algn="l"/>
            <a:r>
              <a:rPr lang="pt-PT" b="0" i="0" dirty="0">
                <a:effectLst/>
                <a:latin typeface="-apple-system"/>
              </a:rPr>
              <a:t>3: </a:t>
            </a:r>
            <a:r>
              <a:rPr lang="pt-PT" b="0" i="0" dirty="0" err="1">
                <a:effectLst/>
                <a:latin typeface="-apple-system"/>
              </a:rPr>
              <a:t>john</a:t>
            </a:r>
            <a:endParaRPr lang="pt-PT" b="0" i="0" dirty="0">
              <a:effectLst/>
              <a:latin typeface="-apple-system"/>
            </a:endParaRPr>
          </a:p>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52</a:t>
            </a:fld>
            <a:endParaRPr lang="en-GB"/>
          </a:p>
        </p:txBody>
      </p:sp>
    </p:spTree>
    <p:extLst>
      <p:ext uri="{BB962C8B-B14F-4D97-AF65-F5344CB8AC3E}">
        <p14:creationId xmlns:p14="http://schemas.microsoft.com/office/powerpoint/2010/main" val="8318619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53</a:t>
            </a:fld>
            <a:endParaRPr lang="en-GB"/>
          </a:p>
        </p:txBody>
      </p:sp>
    </p:spTree>
    <p:extLst>
      <p:ext uri="{BB962C8B-B14F-4D97-AF65-F5344CB8AC3E}">
        <p14:creationId xmlns:p14="http://schemas.microsoft.com/office/powerpoint/2010/main" val="18318530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54</a:t>
            </a:fld>
            <a:endParaRPr lang="en-GB"/>
          </a:p>
        </p:txBody>
      </p:sp>
    </p:spTree>
    <p:extLst>
      <p:ext uri="{BB962C8B-B14F-4D97-AF65-F5344CB8AC3E}">
        <p14:creationId xmlns:p14="http://schemas.microsoft.com/office/powerpoint/2010/main" val="2428865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55</a:t>
            </a:fld>
            <a:endParaRPr lang="en-GB"/>
          </a:p>
        </p:txBody>
      </p:sp>
    </p:spTree>
    <p:extLst>
      <p:ext uri="{BB962C8B-B14F-4D97-AF65-F5344CB8AC3E}">
        <p14:creationId xmlns:p14="http://schemas.microsoft.com/office/powerpoint/2010/main" val="75730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Exemplo com </a:t>
            </a:r>
            <a:r>
              <a:rPr lang="pt-PT" dirty="0" err="1"/>
              <a:t>makelist</a:t>
            </a:r>
            <a:r>
              <a:rPr lang="pt-PT" dirty="0"/>
              <a:t> e </a:t>
            </a:r>
            <a:r>
              <a:rPr lang="pt-PT" dirty="0" err="1"/>
              <a:t>length</a:t>
            </a:r>
            <a:r>
              <a:rPr lang="pt-P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 </a:t>
            </a:r>
            <a:r>
              <a:rPr lang="pt-PT" dirty="0">
                <a:solidFill>
                  <a:srgbClr val="E8BF6A"/>
                </a:solidFill>
                <a:effectLst/>
              </a:rPr>
              <a:t>for </a:t>
            </a:r>
            <a:r>
              <a:rPr lang="pt-PT" dirty="0">
                <a:solidFill>
                  <a:srgbClr val="BABABA"/>
                </a:solidFill>
                <a:effectLst/>
              </a:rPr>
              <a:t>i </a:t>
            </a:r>
            <a:r>
              <a:rPr lang="pt-PT" dirty="0">
                <a:solidFill>
                  <a:srgbClr val="CC7832"/>
                </a:solidFill>
                <a:effectLst/>
              </a:rPr>
              <a:t>in </a:t>
            </a:r>
            <a:r>
              <a:rPr lang="pt-PT" dirty="0">
                <a:solidFill>
                  <a:srgbClr val="6A8759"/>
                </a:solidFill>
                <a:effectLst/>
              </a:rPr>
              <a:t>'01234'</a:t>
            </a:r>
            <a:r>
              <a:rPr lang="pt-PT" dirty="0"/>
              <a:t>|</a:t>
            </a:r>
            <a:r>
              <a:rPr lang="pt-PT" dirty="0">
                <a:solidFill>
                  <a:srgbClr val="BABABA"/>
                </a:solidFill>
                <a:effectLst/>
              </a:rPr>
              <a:t>make_list </a:t>
            </a:r>
            <a:r>
              <a:rPr lang="pt-PT" dirty="0"/>
              <a:t>%}</a:t>
            </a:r>
            <a:br>
              <a:rPr lang="pt-PT" dirty="0"/>
            </a:br>
            <a:r>
              <a:rPr lang="pt-PT" dirty="0"/>
              <a:t>    {% </a:t>
            </a:r>
            <a:r>
              <a:rPr lang="pt-PT" dirty="0" err="1">
                <a:solidFill>
                  <a:srgbClr val="E8BF6A"/>
                </a:solidFill>
                <a:effectLst/>
              </a:rPr>
              <a:t>if</a:t>
            </a:r>
            <a:r>
              <a:rPr lang="pt-PT" dirty="0">
                <a:solidFill>
                  <a:srgbClr val="E8BF6A"/>
                </a:solidFill>
                <a:effectLst/>
              </a:rPr>
              <a:t> </a:t>
            </a:r>
            <a:r>
              <a:rPr lang="pt-PT" dirty="0">
                <a:solidFill>
                  <a:srgbClr val="BABABA"/>
                </a:solidFill>
                <a:effectLst/>
              </a:rPr>
              <a:t>i </a:t>
            </a:r>
            <a:r>
              <a:rPr lang="pt-PT" dirty="0"/>
              <a:t>&lt; </a:t>
            </a:r>
            <a:r>
              <a:rPr lang="pt-PT" dirty="0" err="1">
                <a:solidFill>
                  <a:srgbClr val="BABABA"/>
                </a:solidFill>
                <a:effectLst/>
              </a:rPr>
              <a:t>tarefas</a:t>
            </a:r>
            <a:r>
              <a:rPr lang="pt-PT" dirty="0" err="1"/>
              <a:t>|</a:t>
            </a:r>
            <a:r>
              <a:rPr lang="pt-PT" dirty="0" err="1">
                <a:solidFill>
                  <a:srgbClr val="BABABA"/>
                </a:solidFill>
                <a:effectLst/>
              </a:rPr>
              <a:t>length</a:t>
            </a:r>
            <a:r>
              <a:rPr lang="pt-PT" dirty="0">
                <a:solidFill>
                  <a:srgbClr val="BABABA"/>
                </a:solidFill>
                <a:effectLst/>
              </a:rPr>
              <a:t> </a:t>
            </a:r>
            <a:r>
              <a:rPr lang="pt-PT" dirty="0"/>
              <a:t>%}</a:t>
            </a:r>
            <a:br>
              <a:rPr lang="pt-PT" dirty="0"/>
            </a:br>
            <a:r>
              <a:rPr lang="pt-PT" dirty="0"/>
              <a:t>        </a:t>
            </a:r>
            <a:r>
              <a:rPr lang="pt-PT" dirty="0">
                <a:solidFill>
                  <a:srgbClr val="E8BF6A"/>
                </a:solidFill>
                <a:effectLst/>
              </a:rPr>
              <a:t>&lt;</a:t>
            </a:r>
            <a:r>
              <a:rPr lang="pt-PT" dirty="0" err="1">
                <a:solidFill>
                  <a:srgbClr val="E8BF6A"/>
                </a:solidFill>
                <a:effectLst/>
              </a:rPr>
              <a:t>br</a:t>
            </a:r>
            <a:r>
              <a:rPr lang="pt-PT" dirty="0">
                <a:solidFill>
                  <a:srgbClr val="E8BF6A"/>
                </a:solidFill>
                <a:effectLst/>
              </a:rPr>
              <a:t>&gt; </a:t>
            </a:r>
            <a:r>
              <a:rPr lang="pt-PT" dirty="0"/>
              <a:t>{{ </a:t>
            </a:r>
            <a:r>
              <a:rPr lang="pt-PT" dirty="0">
                <a:solidFill>
                  <a:srgbClr val="BABABA"/>
                </a:solidFill>
                <a:effectLst/>
              </a:rPr>
              <a:t>i </a:t>
            </a:r>
            <a:r>
              <a:rPr lang="pt-PT" dirty="0"/>
              <a:t>}} : {{ </a:t>
            </a:r>
            <a:r>
              <a:rPr lang="pt-PT" dirty="0" err="1">
                <a:solidFill>
                  <a:srgbClr val="BABABA"/>
                </a:solidFill>
                <a:effectLst/>
              </a:rPr>
              <a:t>tarefas</a:t>
            </a:r>
            <a:r>
              <a:rPr lang="pt-PT" dirty="0" err="1"/>
              <a:t>.</a:t>
            </a:r>
            <a:r>
              <a:rPr lang="pt-PT" dirty="0" err="1">
                <a:solidFill>
                  <a:srgbClr val="BABABA"/>
                </a:solidFill>
                <a:effectLst/>
              </a:rPr>
              <a:t>i</a:t>
            </a:r>
            <a:r>
              <a:rPr lang="pt-PT" dirty="0">
                <a:solidFill>
                  <a:srgbClr val="BABABA"/>
                </a:solidFill>
                <a:effectLst/>
              </a:rPr>
              <a:t> </a:t>
            </a:r>
            <a:r>
              <a:rPr lang="pt-PT" dirty="0"/>
              <a:t>}} </a:t>
            </a:r>
            <a:br>
              <a:rPr lang="pt-PT" dirty="0"/>
            </a:br>
            <a:r>
              <a:rPr lang="pt-PT" dirty="0"/>
              <a:t>    {% </a:t>
            </a:r>
            <a:r>
              <a:rPr lang="pt-PT" dirty="0" err="1">
                <a:solidFill>
                  <a:srgbClr val="E8BF6A"/>
                </a:solidFill>
                <a:effectLst/>
              </a:rPr>
              <a:t>else</a:t>
            </a:r>
            <a:r>
              <a:rPr lang="pt-PT" dirty="0">
                <a:solidFill>
                  <a:srgbClr val="E8BF6A"/>
                </a:solidFill>
                <a:effectLst/>
              </a:rPr>
              <a:t> </a:t>
            </a:r>
            <a:r>
              <a:rPr lang="pt-PT" dirty="0"/>
              <a:t>%}</a:t>
            </a:r>
            <a:br>
              <a:rPr lang="pt-PT" dirty="0"/>
            </a:br>
            <a:r>
              <a:rPr lang="pt-PT" dirty="0"/>
              <a:t>        </a:t>
            </a:r>
            <a:r>
              <a:rPr lang="pt-PT" dirty="0">
                <a:solidFill>
                  <a:srgbClr val="E8BF6A"/>
                </a:solidFill>
                <a:effectLst/>
              </a:rPr>
              <a:t>&lt;</a:t>
            </a:r>
            <a:r>
              <a:rPr lang="pt-PT" dirty="0" err="1">
                <a:solidFill>
                  <a:srgbClr val="E8BF6A"/>
                </a:solidFill>
                <a:effectLst/>
              </a:rPr>
              <a:t>br</a:t>
            </a:r>
            <a:r>
              <a:rPr lang="pt-PT" dirty="0">
                <a:solidFill>
                  <a:srgbClr val="E8BF6A"/>
                </a:solidFill>
                <a:effectLst/>
              </a:rPr>
              <a:t>&gt; </a:t>
            </a:r>
            <a:r>
              <a:rPr lang="pt-PT" dirty="0"/>
              <a:t>{{ </a:t>
            </a:r>
            <a:r>
              <a:rPr lang="pt-PT" dirty="0">
                <a:solidFill>
                  <a:srgbClr val="BABABA"/>
                </a:solidFill>
                <a:effectLst/>
              </a:rPr>
              <a:t>i </a:t>
            </a:r>
            <a:r>
              <a:rPr lang="pt-PT" dirty="0"/>
              <a:t>}} : nada </a:t>
            </a:r>
            <a:br>
              <a:rPr lang="pt-PT" dirty="0"/>
            </a:br>
            <a:r>
              <a:rPr lang="pt-PT" dirty="0"/>
              <a:t>    {% </a:t>
            </a:r>
            <a:r>
              <a:rPr lang="pt-PT" dirty="0" err="1">
                <a:solidFill>
                  <a:srgbClr val="E8BF6A"/>
                </a:solidFill>
                <a:effectLst/>
              </a:rPr>
              <a:t>endif</a:t>
            </a:r>
            <a:r>
              <a:rPr lang="pt-PT" dirty="0">
                <a:solidFill>
                  <a:srgbClr val="E8BF6A"/>
                </a:solidFill>
                <a:effectLst/>
              </a:rPr>
              <a:t> </a:t>
            </a:r>
            <a:r>
              <a:rPr lang="pt-PT" dirty="0"/>
              <a:t>%}</a:t>
            </a:r>
            <a:br>
              <a:rPr lang="pt-PT" dirty="0"/>
            </a:br>
            <a:r>
              <a:rPr lang="pt-PT" dirty="0"/>
              <a:t>{% </a:t>
            </a:r>
            <a:r>
              <a:rPr lang="pt-PT" dirty="0" err="1">
                <a:solidFill>
                  <a:srgbClr val="E8BF6A"/>
                </a:solidFill>
                <a:effectLst/>
              </a:rPr>
              <a:t>endfor</a:t>
            </a:r>
            <a:r>
              <a:rPr lang="pt-PT" dirty="0">
                <a:solidFill>
                  <a:srgbClr val="E8BF6A"/>
                </a:solidFill>
                <a:effectLst/>
              </a:rPr>
              <a:t> </a:t>
            </a:r>
            <a:r>
              <a:rPr lang="pt-PT" dirty="0"/>
              <a:t>%}</a:t>
            </a:r>
          </a:p>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56</a:t>
            </a:fld>
            <a:endParaRPr lang="en-GB"/>
          </a:p>
        </p:txBody>
      </p:sp>
    </p:spTree>
    <p:extLst>
      <p:ext uri="{BB962C8B-B14F-4D97-AF65-F5344CB8AC3E}">
        <p14:creationId xmlns:p14="http://schemas.microsoft.com/office/powerpoint/2010/main" val="29338066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57</a:t>
            </a:fld>
            <a:endParaRPr lang="en-GB"/>
          </a:p>
        </p:txBody>
      </p:sp>
    </p:spTree>
    <p:extLst>
      <p:ext uri="{BB962C8B-B14F-4D97-AF65-F5344CB8AC3E}">
        <p14:creationId xmlns:p14="http://schemas.microsoft.com/office/powerpoint/2010/main" val="10586932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https://docs.djangoproject.com/en/3.2/ref/templates/language/#template-inheritance</a:t>
            </a:r>
          </a:p>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58</a:t>
            </a:fld>
            <a:endParaRPr lang="en-GB"/>
          </a:p>
        </p:txBody>
      </p:sp>
    </p:spTree>
    <p:extLst>
      <p:ext uri="{BB962C8B-B14F-4D97-AF65-F5344CB8AC3E}">
        <p14:creationId xmlns:p14="http://schemas.microsoft.com/office/powerpoint/2010/main" val="24392818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59</a:t>
            </a:fld>
            <a:endParaRPr lang="en-GB"/>
          </a:p>
        </p:txBody>
      </p:sp>
    </p:spTree>
    <p:extLst>
      <p:ext uri="{BB962C8B-B14F-4D97-AF65-F5344CB8AC3E}">
        <p14:creationId xmlns:p14="http://schemas.microsoft.com/office/powerpoint/2010/main" val="1787590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https://docs.djangoproject.com/en/3.2/ref/templates/language/#template-inheritance</a:t>
            </a:r>
          </a:p>
        </p:txBody>
      </p:sp>
      <p:sp>
        <p:nvSpPr>
          <p:cNvPr id="4" name="Slide Number Placeholder 3"/>
          <p:cNvSpPr>
            <a:spLocks noGrp="1"/>
          </p:cNvSpPr>
          <p:nvPr>
            <p:ph type="sldNum" sz="quarter" idx="5"/>
          </p:nvPr>
        </p:nvSpPr>
        <p:spPr/>
        <p:txBody>
          <a:bodyPr/>
          <a:lstStyle/>
          <a:p>
            <a:fld id="{67B7FBEE-19B7-4E0A-A057-19CA7E8D4ECC}" type="slidenum">
              <a:rPr lang="en-GB" smtClean="0"/>
              <a:t>60</a:t>
            </a:fld>
            <a:endParaRPr lang="en-GB"/>
          </a:p>
        </p:txBody>
      </p:sp>
    </p:spTree>
    <p:extLst>
      <p:ext uri="{BB962C8B-B14F-4D97-AF65-F5344CB8AC3E}">
        <p14:creationId xmlns:p14="http://schemas.microsoft.com/office/powerpoint/2010/main" val="25650555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62</a:t>
            </a:fld>
            <a:endParaRPr lang="en-GB"/>
          </a:p>
        </p:txBody>
      </p:sp>
    </p:spTree>
    <p:extLst>
      <p:ext uri="{BB962C8B-B14F-4D97-AF65-F5344CB8AC3E}">
        <p14:creationId xmlns:p14="http://schemas.microsoft.com/office/powerpoint/2010/main" val="4252580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PT" dirty="0"/>
              <a:t>O que conseguimos agora fazer?</a:t>
            </a:r>
          </a:p>
          <a:p>
            <a:pPr marL="171450" indent="-171450">
              <a:buFont typeface="Arial" panose="020B0604020202020204" pitchFamily="34" charset="0"/>
              <a:buChar char="•"/>
            </a:pPr>
            <a:r>
              <a:rPr lang="pt-PT" dirty="0"/>
              <a:t>Até agora, as páginas que criámos eram estáticas.</a:t>
            </a:r>
          </a:p>
          <a:p>
            <a:pPr marL="628650" lvl="1" indent="-171450">
              <a:buFont typeface="Arial" panose="020B0604020202020204" pitchFamily="34" charset="0"/>
              <a:buChar char="•"/>
            </a:pPr>
            <a:r>
              <a:rPr lang="pt-PT" dirty="0"/>
              <a:t>sempre as mesmas, cada vez que visitamos o website.</a:t>
            </a:r>
          </a:p>
          <a:p>
            <a:pPr marL="171450" lvl="0" indent="-171450">
              <a:buFont typeface="Arial" panose="020B0604020202020204" pitchFamily="34" charset="0"/>
              <a:buChar char="•"/>
            </a:pPr>
            <a:r>
              <a:rPr lang="en-GB" dirty="0"/>
              <a:t>Mas se </a:t>
            </a:r>
            <a:r>
              <a:rPr lang="en-GB" dirty="0" err="1"/>
              <a:t>visitarmos</a:t>
            </a:r>
            <a:r>
              <a:rPr lang="en-GB" dirty="0"/>
              <a:t> o website do </a:t>
            </a:r>
            <a:r>
              <a:rPr lang="en-GB" dirty="0" err="1"/>
              <a:t>Publico</a:t>
            </a:r>
            <a:r>
              <a:rPr lang="en-GB" dirty="0"/>
              <a:t>, por </a:t>
            </a:r>
            <a:r>
              <a:rPr lang="en-GB" dirty="0" err="1"/>
              <a:t>exemplo</a:t>
            </a:r>
            <a:r>
              <a:rPr lang="en-GB" dirty="0"/>
              <a:t>, é sempre </a:t>
            </a:r>
            <a:r>
              <a:rPr lang="en-GB" dirty="0" err="1"/>
              <a:t>diferente</a:t>
            </a:r>
            <a:r>
              <a:rPr lang="en-GB" dirty="0"/>
              <a:t> de </a:t>
            </a:r>
            <a:r>
              <a:rPr lang="en-GB" dirty="0" err="1"/>
              <a:t>dia</a:t>
            </a:r>
            <a:r>
              <a:rPr lang="en-GB" dirty="0"/>
              <a:t> para </a:t>
            </a:r>
            <a:r>
              <a:rPr lang="en-GB" dirty="0" err="1"/>
              <a:t>dia</a:t>
            </a:r>
            <a:r>
              <a:rPr lang="en-GB" dirty="0"/>
              <a:t>: </a:t>
            </a:r>
            <a:r>
              <a:rPr lang="en-GB" dirty="0" err="1"/>
              <a:t>muda</a:t>
            </a:r>
            <a:r>
              <a:rPr lang="en-GB" dirty="0"/>
              <a:t> a data, </a:t>
            </a:r>
            <a:r>
              <a:rPr lang="en-GB" dirty="0" err="1"/>
              <a:t>os</a:t>
            </a:r>
            <a:r>
              <a:rPr lang="en-GB" dirty="0"/>
              <a:t> </a:t>
            </a:r>
            <a:r>
              <a:rPr lang="en-GB" dirty="0" err="1"/>
              <a:t>artigos</a:t>
            </a:r>
            <a:r>
              <a:rPr lang="en-GB" dirty="0"/>
              <a:t>, </a:t>
            </a:r>
            <a:r>
              <a:rPr lang="en-GB" dirty="0" err="1"/>
              <a:t>os</a:t>
            </a:r>
            <a:r>
              <a:rPr lang="en-GB" dirty="0"/>
              <a:t> </a:t>
            </a:r>
            <a:r>
              <a:rPr lang="en-GB" dirty="0" err="1"/>
              <a:t>comentários</a:t>
            </a:r>
            <a:r>
              <a:rPr lang="en-GB" dirty="0"/>
              <a:t> </a:t>
            </a:r>
            <a:r>
              <a:rPr lang="en-GB" dirty="0" err="1"/>
              <a:t>nos</a:t>
            </a:r>
            <a:r>
              <a:rPr lang="en-GB" dirty="0"/>
              <a:t> </a:t>
            </a:r>
            <a:r>
              <a:rPr lang="en-GB" dirty="0" err="1"/>
              <a:t>artigos</a:t>
            </a:r>
            <a:r>
              <a:rPr lang="en-GB" dirty="0"/>
              <a:t>.</a:t>
            </a:r>
          </a:p>
          <a:p>
            <a:pPr marL="628650" lvl="1" indent="-171450">
              <a:buFont typeface="Arial" panose="020B0604020202020204" pitchFamily="34" charset="0"/>
              <a:buChar char="•"/>
            </a:pPr>
            <a:r>
              <a:rPr lang="en-GB" dirty="0" err="1"/>
              <a:t>Não</a:t>
            </a:r>
            <a:r>
              <a:rPr lang="en-GB" dirty="0"/>
              <a:t> </a:t>
            </a:r>
            <a:r>
              <a:rPr lang="en-GB" dirty="0" err="1"/>
              <a:t>existe</a:t>
            </a:r>
            <a:r>
              <a:rPr lang="en-GB" dirty="0"/>
              <a:t> </a:t>
            </a:r>
            <a:r>
              <a:rPr lang="en-GB" dirty="0" err="1"/>
              <a:t>alguém</a:t>
            </a:r>
            <a:r>
              <a:rPr lang="en-GB" dirty="0"/>
              <a:t> que </a:t>
            </a:r>
            <a:r>
              <a:rPr lang="en-GB" dirty="0" err="1"/>
              <a:t>atualiza</a:t>
            </a:r>
            <a:r>
              <a:rPr lang="en-GB" dirty="0"/>
              <a:t> </a:t>
            </a:r>
            <a:r>
              <a:rPr lang="en-GB" dirty="0" err="1"/>
              <a:t>manualmente</a:t>
            </a:r>
            <a:r>
              <a:rPr lang="en-GB" dirty="0"/>
              <a:t> o HTML de </a:t>
            </a:r>
            <a:r>
              <a:rPr lang="en-GB" dirty="0" err="1"/>
              <a:t>cada</a:t>
            </a:r>
            <a:r>
              <a:rPr lang="en-GB" dirty="0"/>
              <a:t> </a:t>
            </a:r>
            <a:r>
              <a:rPr lang="en-GB" dirty="0" err="1"/>
              <a:t>vez</a:t>
            </a:r>
            <a:endParaRPr lang="en-GB" dirty="0"/>
          </a:p>
          <a:p>
            <a:pPr marL="628650" lvl="1" indent="-171450">
              <a:buFont typeface="Arial" panose="020B0604020202020204" pitchFamily="34" charset="0"/>
              <a:buChar char="•"/>
            </a:pPr>
            <a:r>
              <a:rPr lang="en-GB" dirty="0" err="1"/>
              <a:t>Existe</a:t>
            </a:r>
            <a:r>
              <a:rPr lang="en-GB" dirty="0"/>
              <a:t> um </a:t>
            </a:r>
            <a:r>
              <a:rPr lang="en-GB" dirty="0" err="1"/>
              <a:t>programa</a:t>
            </a:r>
            <a:r>
              <a:rPr lang="en-GB" dirty="0"/>
              <a:t> (e.g., </a:t>
            </a:r>
            <a:r>
              <a:rPr lang="en-GB" dirty="0" err="1"/>
              <a:t>em</a:t>
            </a:r>
            <a:r>
              <a:rPr lang="en-GB" dirty="0"/>
              <a:t> Python </a:t>
            </a:r>
            <a:r>
              <a:rPr lang="en-GB" dirty="0" err="1"/>
              <a:t>ou</a:t>
            </a:r>
            <a:r>
              <a:rPr lang="en-GB" dirty="0"/>
              <a:t> </a:t>
            </a:r>
            <a:r>
              <a:rPr lang="en-GB" dirty="0" err="1"/>
              <a:t>noutra</a:t>
            </a:r>
            <a:r>
              <a:rPr lang="en-GB" dirty="0"/>
              <a:t> </a:t>
            </a:r>
            <a:r>
              <a:rPr lang="en-GB" dirty="0" err="1"/>
              <a:t>linguagem</a:t>
            </a:r>
            <a:r>
              <a:rPr lang="en-GB" dirty="0"/>
              <a:t>) </a:t>
            </a:r>
          </a:p>
          <a:p>
            <a:pPr marL="1085850" lvl="2" indent="-171450">
              <a:buFont typeface="Arial" panose="020B0604020202020204" pitchFamily="34" charset="0"/>
              <a:buChar char="•"/>
            </a:pPr>
            <a:r>
              <a:rPr lang="en-GB" dirty="0"/>
              <a:t>que </a:t>
            </a:r>
            <a:r>
              <a:rPr lang="en-GB" dirty="0" err="1"/>
              <a:t>dinâmicamente</a:t>
            </a:r>
            <a:r>
              <a:rPr lang="en-GB" dirty="0"/>
              <a:t> </a:t>
            </a:r>
            <a:r>
              <a:rPr lang="en-GB" dirty="0" err="1"/>
              <a:t>gera</a:t>
            </a:r>
            <a:r>
              <a:rPr lang="en-GB" dirty="0"/>
              <a:t> </a:t>
            </a:r>
            <a:r>
              <a:rPr lang="en-GB" dirty="0" err="1"/>
              <a:t>esse</a:t>
            </a:r>
            <a:r>
              <a:rPr lang="en-GB" dirty="0"/>
              <a:t> HTML e CSS</a:t>
            </a:r>
          </a:p>
          <a:p>
            <a:pPr marL="1085850" lvl="2" indent="-171450">
              <a:buFont typeface="Arial" panose="020B0604020202020204" pitchFamily="34" charset="0"/>
              <a:buChar char="•"/>
            </a:pPr>
            <a:r>
              <a:rPr lang="en-GB" dirty="0" err="1"/>
              <a:t>permitindo</a:t>
            </a:r>
            <a:r>
              <a:rPr lang="en-GB" dirty="0"/>
              <a:t> a Web App responder com base </a:t>
            </a:r>
            <a:r>
              <a:rPr lang="en-GB" dirty="0" err="1"/>
              <a:t>na</a:t>
            </a:r>
            <a:r>
              <a:rPr lang="en-GB" dirty="0"/>
              <a:t> forma </a:t>
            </a:r>
            <a:r>
              <a:rPr lang="en-GB" dirty="0" err="1"/>
              <a:t>como</a:t>
            </a:r>
            <a:r>
              <a:rPr lang="en-GB" dirty="0"/>
              <a:t> o </a:t>
            </a:r>
            <a:r>
              <a:rPr lang="en-GB" dirty="0" err="1"/>
              <a:t>utilizador</a:t>
            </a:r>
            <a:r>
              <a:rPr lang="en-GB" dirty="0"/>
              <a:t> </a:t>
            </a:r>
            <a:r>
              <a:rPr lang="en-GB" dirty="0" err="1"/>
              <a:t>interage</a:t>
            </a:r>
            <a:endParaRPr lang="en-GB" dirty="0"/>
          </a:p>
          <a:p>
            <a:pPr marL="628650" lvl="1" indent="-171450">
              <a:buFont typeface="Arial" panose="020B0604020202020204" pitchFamily="34" charset="0"/>
              <a:buChar char="•"/>
            </a:pPr>
            <a:r>
              <a:rPr lang="en-GB" dirty="0"/>
              <a:t>Este software </a:t>
            </a:r>
            <a:r>
              <a:rPr lang="en-GB" dirty="0" err="1"/>
              <a:t>corre</a:t>
            </a:r>
            <a:r>
              <a:rPr lang="en-GB" dirty="0"/>
              <a:t> no </a:t>
            </a:r>
            <a:r>
              <a:rPr lang="en-GB" dirty="0" err="1"/>
              <a:t>servidor</a:t>
            </a:r>
            <a:r>
              <a:rPr lang="en-GB" dirty="0"/>
              <a:t> Web, </a:t>
            </a:r>
            <a:r>
              <a:rPr lang="en-GB" dirty="0" err="1"/>
              <a:t>permitindo</a:t>
            </a:r>
            <a:r>
              <a:rPr lang="en-GB" dirty="0"/>
              <a:t> que o browser </a:t>
            </a:r>
            <a:r>
              <a:rPr lang="en-GB" dirty="0" err="1"/>
              <a:t>possa</a:t>
            </a:r>
            <a:r>
              <a:rPr lang="en-GB" dirty="0"/>
              <a:t> </a:t>
            </a:r>
            <a:r>
              <a:rPr lang="en-GB" dirty="0" err="1"/>
              <a:t>fazer</a:t>
            </a:r>
            <a:r>
              <a:rPr lang="en-GB" dirty="0"/>
              <a:t> </a:t>
            </a:r>
            <a:r>
              <a:rPr lang="en-GB" dirty="0" err="1"/>
              <a:t>pedidos</a:t>
            </a:r>
            <a:r>
              <a:rPr lang="en-GB" dirty="0"/>
              <a:t>, e o </a:t>
            </a:r>
            <a:r>
              <a:rPr lang="en-GB" dirty="0" err="1"/>
              <a:t>servidor</a:t>
            </a:r>
            <a:r>
              <a:rPr lang="en-GB" dirty="0"/>
              <a:t> </a:t>
            </a:r>
            <a:r>
              <a:rPr lang="en-GB" dirty="0" err="1"/>
              <a:t>envie</a:t>
            </a:r>
            <a:r>
              <a:rPr lang="en-GB" dirty="0"/>
              <a:t> </a:t>
            </a:r>
            <a:r>
              <a:rPr lang="en-GB" dirty="0" err="1"/>
              <a:t>respostas</a:t>
            </a:r>
            <a:r>
              <a:rPr lang="en-GB" dirty="0"/>
              <a:t>.</a:t>
            </a:r>
          </a:p>
          <a:p>
            <a:pPr marL="171450" indent="-171450">
              <a:buFont typeface="Arial" panose="020B0604020202020204" pitchFamily="34" charset="0"/>
              <a:buChar char="•"/>
            </a:pPr>
            <a:r>
              <a:rPr lang="pt-PT" dirty="0"/>
              <a:t>E isto é, em última análise, o que vamos tentar criar para criar esta estrutura web de Django.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err="1"/>
              <a:t>Aplicações</a:t>
            </a:r>
            <a:r>
              <a:rPr lang="en-GB" dirty="0"/>
              <a:t> </a:t>
            </a:r>
            <a:r>
              <a:rPr lang="en-GB" dirty="0" err="1"/>
              <a:t>dinâmicas</a:t>
            </a:r>
            <a:endParaRPr lang="pt-PT" b="1" dirty="0"/>
          </a:p>
          <a:p>
            <a:pPr marL="171450" indent="-171450">
              <a:buFont typeface="Arial" panose="020B0604020202020204" pitchFamily="34" charset="0"/>
              <a:buChar char="•"/>
            </a:pPr>
            <a:r>
              <a:rPr lang="pt-PT" dirty="0"/>
              <a:t>Vamos criar um software que será executado num servidor web ao qual os clientes, com o seu navegador web, podem fazer pedidos. E o nosso servidor vai responder com algum tipo de resposta.
Como acontece?</a:t>
            </a:r>
          </a:p>
          <a:p>
            <a:pPr marL="171450" indent="-171450">
              <a:buFont typeface="Arial" panose="020B0604020202020204" pitchFamily="34" charset="0"/>
              <a:buChar char="•"/>
            </a:pPr>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7</a:t>
            </a:fld>
            <a:endParaRPr lang="en-GB"/>
          </a:p>
        </p:txBody>
      </p:sp>
    </p:spTree>
    <p:extLst>
      <p:ext uri="{BB962C8B-B14F-4D97-AF65-F5344CB8AC3E}">
        <p14:creationId xmlns:p14="http://schemas.microsoft.com/office/powerpoint/2010/main" val="34490442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64</a:t>
            </a:fld>
            <a:endParaRPr lang="en-GB"/>
          </a:p>
        </p:txBody>
      </p:sp>
    </p:spTree>
    <p:extLst>
      <p:ext uri="{BB962C8B-B14F-4D97-AF65-F5344CB8AC3E}">
        <p14:creationId xmlns:p14="http://schemas.microsoft.com/office/powerpoint/2010/main" val="16680281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https://realpython.com/primer-on-jinja-templating/</a:t>
            </a:r>
            <a:endParaRPr lang="en-GB" dirty="0">
              <a:hlinkClick r:id="rId4"/>
            </a:endParaRPr>
          </a:p>
          <a:p>
            <a:endParaRPr lang="en-GB" dirty="0">
              <a:hlinkClick r:id="rId4"/>
            </a:endParaRPr>
          </a:p>
          <a:p>
            <a:r>
              <a:rPr lang="en-GB" dirty="0">
                <a:hlinkClick r:id="rId5"/>
              </a:rPr>
              <a:t>https://jinja.palletsprojects.com/en/2.11.x/templates/#template-inheritance</a:t>
            </a:r>
            <a:endParaRPr lang="en-GB" dirty="0"/>
          </a:p>
          <a:p>
            <a:endParaRPr lang="en-GB" dirty="0">
              <a:hlinkClick r:id="rId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solidFill>
                  <a:srgbClr val="333333"/>
                </a:solidFill>
              </a:rPr>
              <a:t>Pode</a:t>
            </a:r>
            <a:r>
              <a:rPr lang="en-GB" dirty="0">
                <a:solidFill>
                  <a:srgbClr val="333333"/>
                </a:solidFill>
              </a:rPr>
              <a:t>-se </a:t>
            </a:r>
            <a:r>
              <a:rPr lang="en-GB" dirty="0" err="1">
                <a:solidFill>
                  <a:srgbClr val="333333"/>
                </a:solidFill>
              </a:rPr>
              <a:t>aceder</a:t>
            </a:r>
            <a:r>
              <a:rPr lang="en-GB" dirty="0">
                <a:solidFill>
                  <a:srgbClr val="333333"/>
                </a:solidFill>
              </a:rPr>
              <a:t> a templates </a:t>
            </a:r>
            <a:r>
              <a:rPr lang="en-GB" dirty="0" err="1">
                <a:solidFill>
                  <a:srgbClr val="333333"/>
                </a:solidFill>
              </a:rPr>
              <a:t>em</a:t>
            </a:r>
            <a:r>
              <a:rPr lang="en-GB" dirty="0">
                <a:solidFill>
                  <a:srgbClr val="333333"/>
                </a:solidFill>
              </a:rPr>
              <a:t> </a:t>
            </a:r>
            <a:r>
              <a:rPr lang="en-GB" dirty="0" err="1">
                <a:solidFill>
                  <a:srgbClr val="333333"/>
                </a:solidFill>
              </a:rPr>
              <a:t>subdiretorias</a:t>
            </a:r>
            <a:r>
              <a:rPr lang="en-GB" dirty="0">
                <a:solidFill>
                  <a:srgbClr val="333333"/>
                </a:solidFill>
              </a:rPr>
              <a:t> com </a:t>
            </a:r>
            <a:r>
              <a:rPr lang="en-GB" sz="1100" dirty="0">
                <a:solidFill>
                  <a:srgbClr val="333333"/>
                </a:solidFill>
                <a:latin typeface="Consolas" panose="020B0609020204030204" pitchFamily="49" charset="0"/>
              </a:rPr>
              <a:t>/</a:t>
            </a:r>
            <a:r>
              <a:rPr lang="en-GB" dirty="0">
                <a:solidFill>
                  <a:srgbClr val="333333"/>
                </a:solidFill>
              </a:rPr>
              <a:t>.</a:t>
            </a:r>
          </a:p>
          <a:p>
            <a:endParaRPr lang="en-GB" dirty="0">
              <a:hlinkClick r:id="rId4"/>
            </a:endParaRPr>
          </a:p>
        </p:txBody>
      </p:sp>
      <p:sp>
        <p:nvSpPr>
          <p:cNvPr id="4" name="Slide Number Placeholder 3"/>
          <p:cNvSpPr>
            <a:spLocks noGrp="1"/>
          </p:cNvSpPr>
          <p:nvPr>
            <p:ph type="sldNum" sz="quarter" idx="5"/>
          </p:nvPr>
        </p:nvSpPr>
        <p:spPr/>
        <p:txBody>
          <a:bodyPr/>
          <a:lstStyle/>
          <a:p>
            <a:fld id="{67B7FBEE-19B7-4E0A-A057-19CA7E8D4ECC}" type="slidenum">
              <a:rPr lang="en-GB" smtClean="0"/>
              <a:t>65</a:t>
            </a:fld>
            <a:endParaRPr lang="en-GB"/>
          </a:p>
        </p:txBody>
      </p:sp>
    </p:spTree>
    <p:extLst>
      <p:ext uri="{BB962C8B-B14F-4D97-AF65-F5344CB8AC3E}">
        <p14:creationId xmlns:p14="http://schemas.microsoft.com/office/powerpoint/2010/main" val="4818882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https://pythonhosted.org/Flask-Bootstrap/basic-usage.html</a:t>
            </a:r>
            <a:endParaRPr lang="en-GB" dirty="0"/>
          </a:p>
        </p:txBody>
      </p:sp>
      <p:sp>
        <p:nvSpPr>
          <p:cNvPr id="4" name="Slide Number Placeholder 3"/>
          <p:cNvSpPr>
            <a:spLocks noGrp="1"/>
          </p:cNvSpPr>
          <p:nvPr>
            <p:ph type="sldNum" sz="quarter" idx="5"/>
          </p:nvPr>
        </p:nvSpPr>
        <p:spPr/>
        <p:txBody>
          <a:bodyPr/>
          <a:lstStyle/>
          <a:p>
            <a:fld id="{67B7FBEE-19B7-4E0A-A057-19CA7E8D4ECC}" type="slidenum">
              <a:rPr lang="en-GB" smtClean="0"/>
              <a:t>66</a:t>
            </a:fld>
            <a:endParaRPr lang="en-GB"/>
          </a:p>
        </p:txBody>
      </p:sp>
    </p:spTree>
    <p:extLst>
      <p:ext uri="{BB962C8B-B14F-4D97-AF65-F5344CB8AC3E}">
        <p14:creationId xmlns:p14="http://schemas.microsoft.com/office/powerpoint/2010/main" val="35115542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https://docs.djangoproject.com/en/3.2/ref/templates/language/#template-inheritance</a:t>
            </a:r>
          </a:p>
        </p:txBody>
      </p:sp>
      <p:sp>
        <p:nvSpPr>
          <p:cNvPr id="4" name="Slide Number Placeholder 3"/>
          <p:cNvSpPr>
            <a:spLocks noGrp="1"/>
          </p:cNvSpPr>
          <p:nvPr>
            <p:ph type="sldNum" sz="quarter" idx="5"/>
          </p:nvPr>
        </p:nvSpPr>
        <p:spPr/>
        <p:txBody>
          <a:bodyPr/>
          <a:lstStyle/>
          <a:p>
            <a:fld id="{67B7FBEE-19B7-4E0A-A057-19CA7E8D4ECC}" type="slidenum">
              <a:rPr lang="en-GB" smtClean="0"/>
              <a:t>67</a:t>
            </a:fld>
            <a:endParaRPr lang="en-GB"/>
          </a:p>
        </p:txBody>
      </p:sp>
    </p:spTree>
    <p:extLst>
      <p:ext uri="{BB962C8B-B14F-4D97-AF65-F5344CB8AC3E}">
        <p14:creationId xmlns:p14="http://schemas.microsoft.com/office/powerpoint/2010/main" val="34112373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B7FBEE-19B7-4E0A-A057-19CA7E8D4ECC}" type="slidenum">
              <a:rPr lang="en-GB" smtClean="0"/>
              <a:t>68</a:t>
            </a:fld>
            <a:endParaRPr lang="en-GB"/>
          </a:p>
        </p:txBody>
      </p:sp>
    </p:spTree>
    <p:extLst>
      <p:ext uri="{BB962C8B-B14F-4D97-AF65-F5344CB8AC3E}">
        <p14:creationId xmlns:p14="http://schemas.microsoft.com/office/powerpoint/2010/main" val="38676702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B7FBEE-19B7-4E0A-A057-19CA7E8D4ECC}" type="slidenum">
              <a:rPr lang="en-GB" smtClean="0"/>
              <a:t>69</a:t>
            </a:fld>
            <a:endParaRPr lang="en-GB"/>
          </a:p>
        </p:txBody>
      </p:sp>
    </p:spTree>
    <p:extLst>
      <p:ext uri="{BB962C8B-B14F-4D97-AF65-F5344CB8AC3E}">
        <p14:creationId xmlns:p14="http://schemas.microsoft.com/office/powerpoint/2010/main" val="21058127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B7FBEE-19B7-4E0A-A057-19CA7E8D4ECC}" type="slidenum">
              <a:rPr lang="en-GB" smtClean="0"/>
              <a:t>70</a:t>
            </a:fld>
            <a:endParaRPr lang="en-GB"/>
          </a:p>
        </p:txBody>
      </p:sp>
    </p:spTree>
    <p:extLst>
      <p:ext uri="{BB962C8B-B14F-4D97-AF65-F5344CB8AC3E}">
        <p14:creationId xmlns:p14="http://schemas.microsoft.com/office/powerpoint/2010/main" val="41500914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Nome da app para garantir que vai abrir o </a:t>
            </a:r>
            <a:r>
              <a:rPr lang="pt-PT" dirty="0" err="1"/>
              <a:t>htmls</a:t>
            </a:r>
            <a:r>
              <a:rPr lang="pt-PT" dirty="0"/>
              <a:t> da app em questão, e não de outra</a:t>
            </a:r>
          </a:p>
          <a:p>
            <a:endParaRPr lang="pt-PT" dirty="0"/>
          </a:p>
          <a:p>
            <a:r>
              <a:rPr lang="pt-PT" dirty="0"/>
              <a:t>Quando alguém clica em </a:t>
            </a:r>
            <a:r>
              <a:rPr lang="pt-PT" dirty="0" err="1"/>
              <a:t>index</a:t>
            </a:r>
            <a:r>
              <a:rPr lang="pt-PT" dirty="0"/>
              <a:t>, vai abrir o </a:t>
            </a:r>
            <a:r>
              <a:rPr lang="pt-PT" dirty="0" err="1"/>
              <a:t>path</a:t>
            </a:r>
            <a:r>
              <a:rPr lang="pt-PT" dirty="0"/>
              <a:t> de nome </a:t>
            </a:r>
            <a:r>
              <a:rPr lang="pt-PT" dirty="0" err="1"/>
              <a:t>index</a:t>
            </a:r>
            <a:r>
              <a:rPr lang="pt-PT" dirty="0"/>
              <a:t>, e lança a função </a:t>
            </a:r>
            <a:r>
              <a:rPr lang="pt-PT" dirty="0" err="1"/>
              <a:t>views.index</a:t>
            </a:r>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72</a:t>
            </a:fld>
            <a:endParaRPr lang="en-GB"/>
          </a:p>
        </p:txBody>
      </p:sp>
    </p:spTree>
    <p:extLst>
      <p:ext uri="{BB962C8B-B14F-4D97-AF65-F5344CB8AC3E}">
        <p14:creationId xmlns:p14="http://schemas.microsoft.com/office/powerpoint/2010/main" val="7722679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hlinkClick r:id="rId3"/>
              </a:rPr>
              <a:t>https://docs.djangoproject.com/en/3.2/howto/static-files/</a:t>
            </a:r>
            <a:endParaRPr lang="pt-PT" dirty="0"/>
          </a:p>
          <a:p>
            <a:r>
              <a:rPr lang="pt-PT" dirty="0">
                <a:hlinkClick r:id="rId4"/>
              </a:rPr>
              <a:t>https://docs.djangoproject.com/en/3.2/intro/tutorial06/</a:t>
            </a:r>
            <a:endParaRPr lang="pt-PT" dirty="0"/>
          </a:p>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74</a:t>
            </a:fld>
            <a:endParaRPr lang="en-GB"/>
          </a:p>
        </p:txBody>
      </p:sp>
    </p:spTree>
    <p:extLst>
      <p:ext uri="{BB962C8B-B14F-4D97-AF65-F5344CB8AC3E}">
        <p14:creationId xmlns:p14="http://schemas.microsoft.com/office/powerpoint/2010/main" val="16729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http://heim.ifi.uio.no/~trygver/themes/mvc/mvc-index.html</a:t>
            </a:r>
          </a:p>
        </p:txBody>
      </p:sp>
      <p:sp>
        <p:nvSpPr>
          <p:cNvPr id="4" name="Slide Number Placeholder 3"/>
          <p:cNvSpPr>
            <a:spLocks noGrp="1"/>
          </p:cNvSpPr>
          <p:nvPr>
            <p:ph type="sldNum" sz="quarter" idx="5"/>
          </p:nvPr>
        </p:nvSpPr>
        <p:spPr/>
        <p:txBody>
          <a:bodyPr/>
          <a:lstStyle/>
          <a:p>
            <a:fld id="{67B7FBEE-19B7-4E0A-A057-19CA7E8D4ECC}" type="slidenum">
              <a:rPr lang="en-GB" smtClean="0"/>
              <a:t>9</a:t>
            </a:fld>
            <a:endParaRPr lang="en-GB"/>
          </a:p>
        </p:txBody>
      </p:sp>
    </p:spTree>
    <p:extLst>
      <p:ext uri="{BB962C8B-B14F-4D97-AF65-F5344CB8AC3E}">
        <p14:creationId xmlns:p14="http://schemas.microsoft.com/office/powerpoint/2010/main" val="17435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11</a:t>
            </a:fld>
            <a:endParaRPr lang="en-GB"/>
          </a:p>
        </p:txBody>
      </p:sp>
    </p:spTree>
    <p:extLst>
      <p:ext uri="{BB962C8B-B14F-4D97-AF65-F5344CB8AC3E}">
        <p14:creationId xmlns:p14="http://schemas.microsoft.com/office/powerpoint/2010/main" val="1240707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https://docs.djangoproject.com/en/3.1/misc/design-philosophies/</a:t>
            </a:r>
          </a:p>
          <a:p>
            <a:endParaRPr lang="pt-PT" dirty="0"/>
          </a:p>
          <a:p>
            <a:r>
              <a:rPr lang="pt-PT" dirty="0"/>
              <a:t>https://djangobook.com/mdj2-django-structure/</a:t>
            </a:r>
          </a:p>
          <a:p>
            <a:endParaRPr lang="pt-PT" dirty="0"/>
          </a:p>
          <a:p>
            <a:pPr algn="l"/>
            <a:r>
              <a:rPr lang="pt-PT" b="0" i="0" dirty="0">
                <a:solidFill>
                  <a:srgbClr val="181818"/>
                </a:solidFill>
                <a:effectLst/>
                <a:latin typeface="Arial" panose="020B0604020202020204" pitchFamily="34" charset="0"/>
              </a:rPr>
              <a:t>Essa ar</a:t>
            </a:r>
            <a:r>
              <a:rPr lang="pt-PT" b="0" i="0" dirty="0">
                <a:solidFill>
                  <a:srgbClr val="242424"/>
                </a:solidFill>
                <a:effectLst/>
                <a:latin typeface="Arial" panose="020B0604020202020204" pitchFamily="34" charset="0"/>
              </a:rPr>
              <a:t>quit</a:t>
            </a:r>
            <a:r>
              <a:rPr lang="pt-PT" b="0" i="0" dirty="0">
                <a:solidFill>
                  <a:srgbClr val="303030"/>
                </a:solidFill>
                <a:effectLst/>
                <a:latin typeface="Arial" panose="020B0604020202020204" pitchFamily="34" charset="0"/>
              </a:rPr>
              <a:t>et</a:t>
            </a:r>
            <a:r>
              <a:rPr lang="pt-PT" b="0" i="0" dirty="0">
                <a:solidFill>
                  <a:srgbClr val="3C3C3C"/>
                </a:solidFill>
                <a:effectLst/>
                <a:latin typeface="Arial" panose="020B0604020202020204" pitchFamily="34" charset="0"/>
              </a:rPr>
              <a:t>ura flexível permite que os desenvolvedores utilizem os componentes individualmente.</a:t>
            </a:r>
          </a:p>
          <a:p>
            <a:r>
              <a:rPr lang="pt-PT" b="0" i="0" dirty="0">
                <a:solidFill>
                  <a:srgbClr val="3C3C3C"/>
                </a:solidFill>
                <a:effectLst/>
                <a:latin typeface="Arial" panose="020B0604020202020204" pitchFamily="34" charset="0"/>
              </a:rPr>
              <a:t> </a:t>
            </a:r>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12</a:t>
            </a:fld>
            <a:endParaRPr lang="en-GB"/>
          </a:p>
        </p:txBody>
      </p:sp>
    </p:spTree>
    <p:extLst>
      <p:ext uri="{BB962C8B-B14F-4D97-AF65-F5344CB8AC3E}">
        <p14:creationId xmlns:p14="http://schemas.microsoft.com/office/powerpoint/2010/main" val="1964983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pt-PT" b="0" i="0" dirty="0">
                <a:solidFill>
                  <a:srgbClr val="FFFFFF"/>
                </a:solidFill>
                <a:effectLst/>
                <a:latin typeface="Roboto"/>
              </a:rPr>
              <a:t>O Django</a:t>
            </a:r>
            <a:r>
              <a:rPr lang="pt-PT" b="0" i="0" dirty="0">
                <a:solidFill>
                  <a:srgbClr val="C9F0DD"/>
                </a:solidFill>
                <a:effectLst/>
                <a:latin typeface="Roboto"/>
              </a:rPr>
              <a:t> foi inventado para cumprir </a:t>
            </a:r>
            <a:r>
              <a:rPr lang="pt-PT" b="0" i="0" dirty="0">
                <a:solidFill>
                  <a:srgbClr val="FFFFFF"/>
                </a:solidFill>
                <a:effectLst/>
                <a:latin typeface="Roboto"/>
              </a:rPr>
              <a:t>prazos de redação que</a:t>
            </a:r>
            <a:r>
              <a:rPr lang="pt-PT" b="0" i="0" dirty="0">
                <a:solidFill>
                  <a:srgbClr val="C9F0DD"/>
                </a:solidFill>
                <a:effectLst/>
                <a:latin typeface="Roboto"/>
              </a:rPr>
              <a:t> mudam rapidamente , ao mesmo tempo em que satisfaz os rígidos requisitos de </a:t>
            </a:r>
            <a:r>
              <a:rPr lang="pt-PT" b="0" i="0" dirty="0">
                <a:solidFill>
                  <a:srgbClr val="FFFFFF"/>
                </a:solidFill>
                <a:effectLst/>
                <a:latin typeface="Roboto"/>
              </a:rPr>
              <a:t>desenvolvedores Web experientes</a:t>
            </a:r>
            <a:r>
              <a:rPr lang="pt-PT" b="0" i="0" dirty="0">
                <a:solidFill>
                  <a:srgbClr val="C9F0DD"/>
                </a:solidFill>
                <a:effectLst/>
                <a:latin typeface="Roboto"/>
              </a:rPr>
              <a:t> .</a:t>
            </a:r>
          </a:p>
          <a:p>
            <a:pPr algn="just"/>
            <a:endParaRPr lang="pt-PT" b="0" i="0" dirty="0">
              <a:solidFill>
                <a:srgbClr val="C9F0DD"/>
              </a:solidFill>
              <a:effectLst/>
              <a:latin typeface="Roboto"/>
            </a:endParaRPr>
          </a:p>
          <a:p>
            <a:pPr algn="just"/>
            <a:endParaRPr lang="pt-PT" b="0" i="0" dirty="0">
              <a:solidFill>
                <a:srgbClr val="C9F0DD"/>
              </a:solidFill>
              <a:effectLst/>
              <a:latin typeface="Roboto"/>
            </a:endParaRPr>
          </a:p>
          <a:p>
            <a:pPr algn="just"/>
            <a:r>
              <a:rPr lang="pt-PT" b="1" i="0" dirty="0">
                <a:solidFill>
                  <a:srgbClr val="C9F0DD"/>
                </a:solidFill>
                <a:effectLst/>
                <a:latin typeface="Roboto"/>
              </a:rPr>
              <a:t>Porquê Django</a:t>
            </a:r>
          </a:p>
          <a:p>
            <a:pPr algn="just"/>
            <a:r>
              <a:rPr lang="pt-PT" b="0" i="0" dirty="0">
                <a:solidFill>
                  <a:srgbClr val="0C3C26"/>
                </a:solidFill>
                <a:effectLst/>
                <a:latin typeface="Palatino"/>
              </a:rPr>
              <a:t>Com o Django, você pode levar aplicativos Web do conceito ao lançamento em questão de horas. Django cuida de grande parte do trabalho de desenvolvimento da Web, então você pode se concentrar em escrever seu aplicativo sem precisar reinventar a roda. É gratuito e de código aberto.</a:t>
            </a:r>
            <a:endParaRPr lang="pt-PT" b="0" i="0" dirty="0">
              <a:solidFill>
                <a:srgbClr val="C9F0DD"/>
              </a:solidFill>
              <a:effectLst/>
              <a:latin typeface="Roboto"/>
            </a:endParaRPr>
          </a:p>
          <a:p>
            <a:pPr algn="just"/>
            <a:endParaRPr lang="pt-PT" b="0" i="0" dirty="0">
              <a:solidFill>
                <a:srgbClr val="C9F0DD"/>
              </a:solidFill>
              <a:effectLst/>
              <a:latin typeface="Roboto"/>
            </a:endParaRPr>
          </a:p>
          <a:p>
            <a:pPr algn="just"/>
            <a:endParaRPr lang="pt-PT" b="0" i="0" dirty="0">
              <a:solidFill>
                <a:srgbClr val="C9F0DD"/>
              </a:solidFill>
              <a:effectLst/>
              <a:latin typeface="Roboto"/>
            </a:endParaRPr>
          </a:p>
          <a:p>
            <a:pPr algn="just"/>
            <a:r>
              <a:rPr lang="pt-PT" b="1" i="0" dirty="0">
                <a:solidFill>
                  <a:srgbClr val="610B38"/>
                </a:solidFill>
                <a:effectLst/>
                <a:latin typeface="erdana"/>
              </a:rPr>
              <a:t>Desenvolvimento rápido</a:t>
            </a:r>
          </a:p>
          <a:p>
            <a:pPr algn="just"/>
            <a:r>
              <a:rPr lang="pt-PT" b="0" i="0" dirty="0">
                <a:solidFill>
                  <a:srgbClr val="000000"/>
                </a:solidFill>
                <a:effectLst/>
                <a:latin typeface="verdana" panose="020B0604030504040204" pitchFamily="34" charset="0"/>
              </a:rPr>
              <a:t>Django foi desenhado com a intenção de fazer um </a:t>
            </a:r>
            <a:r>
              <a:rPr lang="pt-PT" b="0" i="0" dirty="0" err="1">
                <a:solidFill>
                  <a:srgbClr val="000000"/>
                </a:solidFill>
                <a:effectLst/>
                <a:latin typeface="verdana" panose="020B0604030504040204" pitchFamily="34" charset="0"/>
              </a:rPr>
              <a:t>framework</a:t>
            </a:r>
            <a:r>
              <a:rPr lang="pt-PT" b="0" i="0" dirty="0">
                <a:solidFill>
                  <a:srgbClr val="000000"/>
                </a:solidFill>
                <a:effectLst/>
                <a:latin typeface="verdana" panose="020B0604030504040204" pitchFamily="34" charset="0"/>
              </a:rPr>
              <a:t> que leve menos tempo para construir uma aplicação web. A fase de implementação do projeto é muito demorada, mas o Django a cria rapidamente.</a:t>
            </a:r>
          </a:p>
          <a:p>
            <a:pPr algn="just"/>
            <a:r>
              <a:rPr lang="pt-PT" b="1" i="0" dirty="0">
                <a:solidFill>
                  <a:srgbClr val="610B38"/>
                </a:solidFill>
                <a:effectLst/>
                <a:latin typeface="erdana"/>
              </a:rPr>
              <a:t>Seguro</a:t>
            </a:r>
          </a:p>
          <a:p>
            <a:pPr algn="just"/>
            <a:r>
              <a:rPr lang="pt-PT" b="0" i="0" dirty="0">
                <a:solidFill>
                  <a:srgbClr val="000000"/>
                </a:solidFill>
                <a:effectLst/>
                <a:latin typeface="verdana" panose="020B0604030504040204" pitchFamily="34" charset="0"/>
              </a:rPr>
              <a:t>O Django leva a segurança a sério e ajuda os desenvolvedores a evitar muitos erros comuns de segurança, como injeção de SQL, script entre sites, falsificação de solicitações entre sites, etc. Seu sistema de autenticação de usuário fornece uma maneira segura de gerir contas e passwords de utilizadores.</a:t>
            </a:r>
          </a:p>
          <a:p>
            <a:pPr algn="just"/>
            <a:r>
              <a:rPr lang="pt-PT" b="1" i="0" dirty="0">
                <a:solidFill>
                  <a:srgbClr val="610B38"/>
                </a:solidFill>
                <a:effectLst/>
                <a:latin typeface="erdana"/>
              </a:rPr>
              <a:t>Escalável</a:t>
            </a:r>
          </a:p>
          <a:p>
            <a:pPr algn="just"/>
            <a:r>
              <a:rPr lang="pt-PT" b="0" i="0" dirty="0">
                <a:solidFill>
                  <a:srgbClr val="000000"/>
                </a:solidFill>
                <a:effectLst/>
                <a:latin typeface="verdana" panose="020B0604030504040204" pitchFamily="34" charset="0"/>
              </a:rPr>
              <a:t>O Django é escalável por natureza e tem a capacidade de alternar, de forma rápida e flexível, de projetos de aplicativos de pequena para grande escala.</a:t>
            </a:r>
          </a:p>
          <a:p>
            <a:pPr algn="just"/>
            <a:r>
              <a:rPr lang="pt-PT" b="1" i="0" dirty="0">
                <a:solidFill>
                  <a:srgbClr val="610B38"/>
                </a:solidFill>
                <a:effectLst/>
                <a:latin typeface="erdana"/>
              </a:rPr>
              <a:t>Totalmente equipado</a:t>
            </a:r>
          </a:p>
          <a:p>
            <a:pPr algn="just"/>
            <a:r>
              <a:rPr lang="pt-PT" b="0" i="0" dirty="0">
                <a:solidFill>
                  <a:srgbClr val="000000"/>
                </a:solidFill>
                <a:effectLst/>
                <a:latin typeface="verdana" panose="020B0604030504040204" pitchFamily="34" charset="0"/>
              </a:rPr>
              <a:t>Django inclui vários módulos de tarefas e bibliotecas de ajuda que podem ser usados ​​para lidar com tarefas comuns de desenvolvimento da Web. Django cuida da autenticação do usuário, administração de conteúdo, mapas do site, </a:t>
            </a:r>
            <a:r>
              <a:rPr lang="pt-PT" b="0" i="0" dirty="0" err="1">
                <a:solidFill>
                  <a:srgbClr val="000000"/>
                </a:solidFill>
                <a:effectLst/>
                <a:latin typeface="verdana" panose="020B0604030504040204" pitchFamily="34" charset="0"/>
              </a:rPr>
              <a:t>feeds</a:t>
            </a:r>
            <a:r>
              <a:rPr lang="pt-PT" b="0" i="0" dirty="0">
                <a:solidFill>
                  <a:srgbClr val="000000"/>
                </a:solidFill>
                <a:effectLst/>
                <a:latin typeface="verdana" panose="020B0604030504040204" pitchFamily="34" charset="0"/>
              </a:rPr>
              <a:t> RSS, etc.</a:t>
            </a:r>
          </a:p>
          <a:p>
            <a:pPr algn="just"/>
            <a:r>
              <a:rPr lang="pt-PT" b="1" i="0" dirty="0">
                <a:solidFill>
                  <a:srgbClr val="610B38"/>
                </a:solidFill>
                <a:effectLst/>
                <a:latin typeface="erdana"/>
              </a:rPr>
              <a:t>Versátil</a:t>
            </a:r>
          </a:p>
          <a:p>
            <a:pPr algn="just"/>
            <a:r>
              <a:rPr lang="pt-PT" b="0" i="0" dirty="0">
                <a:solidFill>
                  <a:srgbClr val="000000"/>
                </a:solidFill>
                <a:effectLst/>
                <a:latin typeface="verdana" panose="020B0604030504040204" pitchFamily="34" charset="0"/>
              </a:rPr>
              <a:t>O Django é versátil por natureza, o que permite construir aplicativos para diferentes domínios. Hoje em dia, as empresas estão usando Django para construir vários tipos de aplicativos como: sistemas de gestão de conteúdo, sites de redes sociais ou plataformas de computação científica, etc.</a:t>
            </a:r>
          </a:p>
          <a:p>
            <a:pPr algn="just"/>
            <a:r>
              <a:rPr lang="pt-PT" b="1" i="0" dirty="0">
                <a:solidFill>
                  <a:srgbClr val="610B38"/>
                </a:solidFill>
                <a:effectLst/>
                <a:latin typeface="erdana"/>
              </a:rPr>
              <a:t>Código aberto</a:t>
            </a:r>
          </a:p>
          <a:p>
            <a:pPr algn="just"/>
            <a:r>
              <a:rPr lang="pt-PT" b="0" i="0" dirty="0">
                <a:solidFill>
                  <a:srgbClr val="000000"/>
                </a:solidFill>
                <a:effectLst/>
                <a:latin typeface="verdana" panose="020B0604030504040204" pitchFamily="34" charset="0"/>
              </a:rPr>
              <a:t>Django é uma web </a:t>
            </a:r>
            <a:r>
              <a:rPr lang="pt-PT" b="0" i="0" dirty="0" err="1">
                <a:solidFill>
                  <a:srgbClr val="000000"/>
                </a:solidFill>
                <a:effectLst/>
                <a:latin typeface="verdana" panose="020B0604030504040204" pitchFamily="34" charset="0"/>
              </a:rPr>
              <a:t>aplication</a:t>
            </a:r>
            <a:r>
              <a:rPr lang="pt-PT" b="0" i="0" dirty="0">
                <a:solidFill>
                  <a:srgbClr val="000000"/>
                </a:solidFill>
                <a:effectLst/>
                <a:latin typeface="verdana" panose="020B0604030504040204" pitchFamily="34" charset="0"/>
              </a:rPr>
              <a:t> </a:t>
            </a:r>
            <a:r>
              <a:rPr lang="pt-PT" b="0" i="0" dirty="0" err="1">
                <a:solidFill>
                  <a:srgbClr val="000000"/>
                </a:solidFill>
                <a:effectLst/>
                <a:latin typeface="verdana" panose="020B0604030504040204" pitchFamily="34" charset="0"/>
              </a:rPr>
              <a:t>franework</a:t>
            </a:r>
            <a:r>
              <a:rPr lang="pt-PT" b="0" i="0" dirty="0">
                <a:solidFill>
                  <a:srgbClr val="000000"/>
                </a:solidFill>
                <a:effectLst/>
                <a:latin typeface="verdana" panose="020B0604030504040204" pitchFamily="34" charset="0"/>
              </a:rPr>
              <a:t> de código aberto, disponível publicamente sem custo. Ele pode ser baixado com o código-fonte do repositório público.</a:t>
            </a:r>
          </a:p>
          <a:p>
            <a:pPr algn="just"/>
            <a:r>
              <a:rPr lang="pt-PT" b="1" i="0" dirty="0">
                <a:solidFill>
                  <a:srgbClr val="610B38"/>
                </a:solidFill>
                <a:effectLst/>
                <a:latin typeface="erdana"/>
              </a:rPr>
              <a:t>Comunidade vasta e apoiada</a:t>
            </a:r>
          </a:p>
          <a:p>
            <a:pPr algn="just"/>
            <a:r>
              <a:rPr lang="pt-PT" b="0" i="0" dirty="0">
                <a:solidFill>
                  <a:srgbClr val="000000"/>
                </a:solidFill>
                <a:effectLst/>
                <a:latin typeface="verdana" panose="020B0604030504040204" pitchFamily="34" charset="0"/>
              </a:rPr>
              <a:t>Django é um dos </a:t>
            </a:r>
            <a:r>
              <a:rPr lang="pt-PT" b="0" i="0" dirty="0" err="1">
                <a:solidFill>
                  <a:srgbClr val="000000"/>
                </a:solidFill>
                <a:effectLst/>
                <a:latin typeface="verdana" panose="020B0604030504040204" pitchFamily="34" charset="0"/>
              </a:rPr>
              <a:t>frameworks</a:t>
            </a:r>
            <a:r>
              <a:rPr lang="pt-PT" b="0" i="0" dirty="0">
                <a:solidFill>
                  <a:srgbClr val="000000"/>
                </a:solidFill>
                <a:effectLst/>
                <a:latin typeface="verdana" panose="020B0604030504040204" pitchFamily="34" charset="0"/>
              </a:rPr>
              <a:t> web mais populares. Possui ampla comunidade de apoio e canais para compartilhar e cone</a:t>
            </a:r>
          </a:p>
          <a:p>
            <a:endParaRPr lang="pt-PT" dirty="0"/>
          </a:p>
        </p:txBody>
      </p:sp>
      <p:sp>
        <p:nvSpPr>
          <p:cNvPr id="4" name="Slide Number Placeholder 3"/>
          <p:cNvSpPr>
            <a:spLocks noGrp="1"/>
          </p:cNvSpPr>
          <p:nvPr>
            <p:ph type="sldNum" sz="quarter" idx="5"/>
          </p:nvPr>
        </p:nvSpPr>
        <p:spPr/>
        <p:txBody>
          <a:bodyPr/>
          <a:lstStyle/>
          <a:p>
            <a:fld id="{67B7FBEE-19B7-4E0A-A057-19CA7E8D4ECC}" type="slidenum">
              <a:rPr lang="en-GB" smtClean="0"/>
              <a:t>13</a:t>
            </a:fld>
            <a:endParaRPr lang="en-GB"/>
          </a:p>
        </p:txBody>
      </p:sp>
    </p:spTree>
    <p:extLst>
      <p:ext uri="{BB962C8B-B14F-4D97-AF65-F5344CB8AC3E}">
        <p14:creationId xmlns:p14="http://schemas.microsoft.com/office/powerpoint/2010/main" val="202766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FE4D36-A787-41ED-BEFB-AC69BE5E4D06}" type="datetimeFigureOut">
              <a:rPr lang="en-GB" smtClean="0"/>
              <a:t>10/05/2021</a:t>
            </a:fld>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GB" dirty="0"/>
          </a:p>
        </p:txBody>
      </p:sp>
    </p:spTree>
    <p:extLst>
      <p:ext uri="{BB962C8B-B14F-4D97-AF65-F5344CB8AC3E}">
        <p14:creationId xmlns:p14="http://schemas.microsoft.com/office/powerpoint/2010/main" val="189795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87703"/>
            <a:ext cx="8127422" cy="794936"/>
          </a:xfrm>
        </p:spPr>
        <p:txBody>
          <a:bodyPr/>
          <a:lstStyle>
            <a:lvl1pPr>
              <a:defRPr b="1">
                <a:latin typeface="+mn-lt"/>
              </a:defRPr>
            </a:lvl1pPr>
          </a:lstStyle>
          <a:p>
            <a:r>
              <a:rPr lang="en-US" dirty="0"/>
              <a:t>Click to edit Master title style</a:t>
            </a:r>
          </a:p>
        </p:txBody>
      </p:sp>
      <p:sp>
        <p:nvSpPr>
          <p:cNvPr id="3" name="Content Placeholder 2"/>
          <p:cNvSpPr>
            <a:spLocks noGrp="1"/>
          </p:cNvSpPr>
          <p:nvPr>
            <p:ph idx="1"/>
          </p:nvPr>
        </p:nvSpPr>
        <p:spPr>
          <a:xfrm>
            <a:off x="628649" y="1146412"/>
            <a:ext cx="8127423" cy="5209939"/>
          </a:xfr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3FE4D36-A787-41ED-BEFB-AC69BE5E4D06}" type="datetimeFigureOut">
              <a:rPr lang="en-GB" smtClean="0"/>
              <a:t>10/05/2021</a:t>
            </a:fld>
            <a:endParaRPr lang="en-GB" dirty="0"/>
          </a:p>
        </p:txBody>
      </p:sp>
    </p:spTree>
    <p:extLst>
      <p:ext uri="{BB962C8B-B14F-4D97-AF65-F5344CB8AC3E}">
        <p14:creationId xmlns:p14="http://schemas.microsoft.com/office/powerpoint/2010/main" val="174707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FE4D36-A787-41ED-BEFB-AC69BE5E4D06}" type="datetimeFigureOut">
              <a:rPr lang="en-GB" smtClean="0"/>
              <a:t>10/05/2021</a:t>
            </a:fld>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3333750" y="6442610"/>
            <a:ext cx="2057400" cy="365125"/>
          </a:xfrm>
          <a:prstGeom prst="rect">
            <a:avLst/>
          </a:prstGeom>
        </p:spPr>
        <p:txBody>
          <a:bodyPr/>
          <a:lstStyle/>
          <a:p>
            <a:fld id="{688EFF12-FFB0-4894-9003-D0C00B38CB34}" type="slidenum">
              <a:rPr lang="en-GB" smtClean="0"/>
              <a:t>‹#›</a:t>
            </a:fld>
            <a:endParaRPr lang="en-GB"/>
          </a:p>
        </p:txBody>
      </p:sp>
    </p:spTree>
    <p:extLst>
      <p:ext uri="{BB962C8B-B14F-4D97-AF65-F5344CB8AC3E}">
        <p14:creationId xmlns:p14="http://schemas.microsoft.com/office/powerpoint/2010/main" val="2821688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FE4D36-A787-41ED-BEFB-AC69BE5E4D06}" type="datetimeFigureOut">
              <a:rPr lang="en-GB" smtClean="0"/>
              <a:t>10/05/2021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3333750" y="6442610"/>
            <a:ext cx="2057400" cy="365125"/>
          </a:xfrm>
          <a:prstGeom prst="rect">
            <a:avLst/>
          </a:prstGeom>
        </p:spPr>
        <p:txBody>
          <a:bodyPr/>
          <a:lstStyle/>
          <a:p>
            <a:fld id="{688EFF12-FFB0-4894-9003-D0C00B38CB34}" type="slidenum">
              <a:rPr lang="en-GB" smtClean="0"/>
              <a:t>‹#›</a:t>
            </a:fld>
            <a:endParaRPr lang="en-GB"/>
          </a:p>
        </p:txBody>
      </p:sp>
    </p:spTree>
    <p:extLst>
      <p:ext uri="{BB962C8B-B14F-4D97-AF65-F5344CB8AC3E}">
        <p14:creationId xmlns:p14="http://schemas.microsoft.com/office/powerpoint/2010/main" val="32475674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42295"/>
            <a:ext cx="7886700" cy="699401"/>
          </a:xfrm>
          <a:prstGeom prst="rect">
            <a:avLst/>
          </a:prstGeom>
        </p:spPr>
        <p:txBody>
          <a:bodyPr vert="horz" lIns="91440" tIns="45720" rIns="91440" bIns="45720" rtlCol="0" anchor="ctr">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628650" y="1066799"/>
            <a:ext cx="7886700" cy="53288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pt-PT" dirty="0"/>
          </a:p>
        </p:txBody>
      </p:sp>
      <p:sp>
        <p:nvSpPr>
          <p:cNvPr id="7" name="AutoShape 37"/>
          <p:cNvSpPr>
            <a:spLocks noChangeArrowheads="1"/>
          </p:cNvSpPr>
          <p:nvPr userDrawn="1"/>
        </p:nvSpPr>
        <p:spPr bwMode="auto">
          <a:xfrm>
            <a:off x="0" y="0"/>
            <a:ext cx="471488" cy="6889750"/>
          </a:xfrm>
          <a:prstGeom prst="roundRect">
            <a:avLst>
              <a:gd name="adj" fmla="val 0"/>
            </a:avLst>
          </a:prstGeom>
          <a:solidFill>
            <a:srgbClr val="002060"/>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Clr>
                <a:srgbClr val="000000"/>
              </a:buClr>
              <a:buSzPct val="100000"/>
              <a:buFont typeface="Times New Roman" panose="02020603050405020304" pitchFamily="18" charset="0"/>
              <a:buNone/>
              <a:defRPr/>
            </a:pPr>
            <a:endParaRPr lang="pt-PT" altLang="pt-PT" sz="2400"/>
          </a:p>
        </p:txBody>
      </p:sp>
      <p:sp>
        <p:nvSpPr>
          <p:cNvPr id="9" name="Text Box 42"/>
          <p:cNvSpPr txBox="1">
            <a:spLocks noChangeArrowheads="1"/>
          </p:cNvSpPr>
          <p:nvPr userDrawn="1"/>
        </p:nvSpPr>
        <p:spPr bwMode="auto">
          <a:xfrm>
            <a:off x="27285" y="6395675"/>
            <a:ext cx="434578" cy="261610"/>
          </a:xfrm>
          <a:prstGeom prst="rect">
            <a:avLst/>
          </a:prstGeom>
          <a:noFill/>
          <a:ln>
            <a:noFill/>
          </a:ln>
          <a:effectLst/>
        </p:spPr>
        <p:txBody>
          <a:bodyPr wrap="square">
            <a:spAutoFit/>
          </a:bodyPr>
          <a:lstStyle>
            <a:lvl1pPr>
              <a:defRPr sz="4400" baseline="-25000">
                <a:solidFill>
                  <a:srgbClr val="000099"/>
                </a:solidFill>
                <a:latin typeface="Times New Roman" pitchFamily="18" charset="0"/>
              </a:defRPr>
            </a:lvl1pPr>
            <a:lvl2pPr marL="742950" indent="-285750">
              <a:defRPr sz="4400" baseline="-25000">
                <a:solidFill>
                  <a:srgbClr val="000099"/>
                </a:solidFill>
                <a:latin typeface="Times New Roman" pitchFamily="18" charset="0"/>
              </a:defRPr>
            </a:lvl2pPr>
            <a:lvl3pPr marL="1143000" indent="-228600">
              <a:defRPr sz="4400" baseline="-25000">
                <a:solidFill>
                  <a:srgbClr val="000099"/>
                </a:solidFill>
                <a:latin typeface="Times New Roman" pitchFamily="18" charset="0"/>
              </a:defRPr>
            </a:lvl3pPr>
            <a:lvl4pPr marL="1600200" indent="-228600">
              <a:defRPr sz="4400" baseline="-25000">
                <a:solidFill>
                  <a:srgbClr val="000099"/>
                </a:solidFill>
                <a:latin typeface="Times New Roman" pitchFamily="18" charset="0"/>
              </a:defRPr>
            </a:lvl4pPr>
            <a:lvl5pPr marL="2057400" indent="-228600">
              <a:defRPr sz="4400" baseline="-25000">
                <a:solidFill>
                  <a:srgbClr val="000099"/>
                </a:solidFill>
                <a:latin typeface="Times New Roman" pitchFamily="18" charset="0"/>
              </a:defRPr>
            </a:lvl5pPr>
            <a:lvl6pPr marL="2514600" indent="-228600" eaLnBrk="0" fontAlgn="base" hangingPunct="0">
              <a:spcBef>
                <a:spcPct val="0"/>
              </a:spcBef>
              <a:spcAft>
                <a:spcPct val="0"/>
              </a:spcAft>
              <a:defRPr sz="4400" baseline="-25000">
                <a:solidFill>
                  <a:srgbClr val="000099"/>
                </a:solidFill>
                <a:latin typeface="Times New Roman" pitchFamily="18" charset="0"/>
              </a:defRPr>
            </a:lvl6pPr>
            <a:lvl7pPr marL="2971800" indent="-228600" eaLnBrk="0" fontAlgn="base" hangingPunct="0">
              <a:spcBef>
                <a:spcPct val="0"/>
              </a:spcBef>
              <a:spcAft>
                <a:spcPct val="0"/>
              </a:spcAft>
              <a:defRPr sz="4400" baseline="-25000">
                <a:solidFill>
                  <a:srgbClr val="000099"/>
                </a:solidFill>
                <a:latin typeface="Times New Roman" pitchFamily="18" charset="0"/>
              </a:defRPr>
            </a:lvl7pPr>
            <a:lvl8pPr marL="3429000" indent="-228600" eaLnBrk="0" fontAlgn="base" hangingPunct="0">
              <a:spcBef>
                <a:spcPct val="0"/>
              </a:spcBef>
              <a:spcAft>
                <a:spcPct val="0"/>
              </a:spcAft>
              <a:defRPr sz="4400" baseline="-25000">
                <a:solidFill>
                  <a:srgbClr val="000099"/>
                </a:solidFill>
                <a:latin typeface="Times New Roman" pitchFamily="18" charset="0"/>
              </a:defRPr>
            </a:lvl8pPr>
            <a:lvl9pPr marL="3886200" indent="-228600" eaLnBrk="0" fontAlgn="base" hangingPunct="0">
              <a:spcBef>
                <a:spcPct val="0"/>
              </a:spcBef>
              <a:spcAft>
                <a:spcPct val="0"/>
              </a:spcAft>
              <a:defRPr sz="4400" baseline="-25000">
                <a:solidFill>
                  <a:srgbClr val="000099"/>
                </a:solidFill>
                <a:latin typeface="Times New Roman" pitchFamily="18" charset="0"/>
              </a:defRPr>
            </a:lvl9pPr>
          </a:lstStyle>
          <a:p>
            <a:pPr algn="ctr" eaLnBrk="1" hangingPunct="1">
              <a:spcBef>
                <a:spcPct val="50000"/>
              </a:spcBef>
              <a:buClr>
                <a:srgbClr val="000000"/>
              </a:buClr>
              <a:buSzPct val="100000"/>
              <a:buFont typeface="Times New Roman" panose="02020603050405020304" pitchFamily="18" charset="0"/>
              <a:buNone/>
              <a:defRPr/>
            </a:pPr>
            <a:fld id="{C11B5354-6168-4E84-B15B-3347AF74C9B0}" type="slidenum">
              <a:rPr lang="en-GB" sz="1100" baseline="0" smtClean="0">
                <a:solidFill>
                  <a:schemeClr val="bg1"/>
                </a:solidFill>
                <a:latin typeface="Arial" charset="0"/>
                <a:cs typeface="Arial" charset="0"/>
              </a:rPr>
              <a:pPr algn="ctr" eaLnBrk="1" hangingPunct="1">
                <a:spcBef>
                  <a:spcPct val="50000"/>
                </a:spcBef>
                <a:buClr>
                  <a:srgbClr val="000000"/>
                </a:buClr>
                <a:buSzPct val="100000"/>
                <a:buFont typeface="Times New Roman" panose="02020603050405020304" pitchFamily="18" charset="0"/>
                <a:buNone/>
                <a:defRPr/>
              </a:pPr>
              <a:t>‹#›</a:t>
            </a:fld>
            <a:endParaRPr lang="en-GB" sz="1100" baseline="0" dirty="0">
              <a:solidFill>
                <a:schemeClr val="bg1"/>
              </a:solidFill>
              <a:latin typeface="Arial" charset="0"/>
              <a:cs typeface="Arial" charset="0"/>
            </a:endParaRPr>
          </a:p>
        </p:txBody>
      </p:sp>
      <p:sp>
        <p:nvSpPr>
          <p:cNvPr id="12" name="Footer Placeholder 4"/>
          <p:cNvSpPr txBox="1">
            <a:spLocks/>
          </p:cNvSpPr>
          <p:nvPr userDrawn="1"/>
        </p:nvSpPr>
        <p:spPr>
          <a:xfrm>
            <a:off x="3009900" y="6434345"/>
            <a:ext cx="30861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pt-PT" dirty="0"/>
              <a:t>Lucio Studer Ferreira © 2021</a:t>
            </a:r>
          </a:p>
        </p:txBody>
      </p:sp>
      <p:sp>
        <p:nvSpPr>
          <p:cNvPr id="10" name="Text Box 38">
            <a:extLst>
              <a:ext uri="{FF2B5EF4-FFF2-40B4-BE49-F238E27FC236}">
                <a16:creationId xmlns:a16="http://schemas.microsoft.com/office/drawing/2014/main" id="{CB16312E-3F5C-4DFD-A9A8-0881913C8A1F}"/>
              </a:ext>
            </a:extLst>
          </p:cNvPr>
          <p:cNvSpPr txBox="1">
            <a:spLocks noChangeArrowheads="1"/>
          </p:cNvSpPr>
          <p:nvPr userDrawn="1"/>
        </p:nvSpPr>
        <p:spPr bwMode="auto">
          <a:xfrm rot="5400000" flipH="1" flipV="1">
            <a:off x="-2384395" y="3469634"/>
            <a:ext cx="5205780" cy="4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SzPct val="100000"/>
              <a:buFont typeface="Times New Roman" panose="02020603050405020304" pitchFamily="18" charset="0"/>
              <a:buNone/>
              <a:defRPr/>
            </a:pPr>
            <a:r>
              <a:rPr lang="pt-PT" altLang="pt-PT" sz="2000" b="1" dirty="0">
                <a:solidFill>
                  <a:schemeClr val="bg1"/>
                </a:solidFill>
                <a:latin typeface="Arial" panose="020B0604020202020204" pitchFamily="34" charset="0"/>
                <a:cs typeface="Arial" panose="020B0604020202020204" pitchFamily="34" charset="0"/>
              </a:rPr>
              <a:t>Django</a:t>
            </a:r>
            <a:endParaRPr lang="en-GB" altLang="pt-PT" sz="2000" dirty="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935D54D7-A1B0-4FA0-99F5-EC20DEB5F389}"/>
              </a:ext>
            </a:extLst>
          </p:cNvPr>
          <p:cNvPicPr>
            <a:picLocks noChangeAspect="1"/>
          </p:cNvPicPr>
          <p:nvPr userDrawn="1"/>
        </p:nvPicPr>
        <p:blipFill>
          <a:blip r:embed="rId6"/>
          <a:stretch>
            <a:fillRect/>
          </a:stretch>
        </p:blipFill>
        <p:spPr>
          <a:xfrm>
            <a:off x="91768" y="449629"/>
            <a:ext cx="280381" cy="356464"/>
          </a:xfrm>
          <a:prstGeom prst="rect">
            <a:avLst/>
          </a:prstGeom>
        </p:spPr>
      </p:pic>
    </p:spTree>
    <p:extLst>
      <p:ext uri="{BB962C8B-B14F-4D97-AF65-F5344CB8AC3E}">
        <p14:creationId xmlns:p14="http://schemas.microsoft.com/office/powerpoint/2010/main" val="3474983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lnSpc>
          <a:spcPct val="90000"/>
        </a:lnSpc>
        <a:spcBef>
          <a:spcPct val="0"/>
        </a:spcBef>
        <a:buNone/>
        <a:defRPr lang="en-US" sz="4400" b="1" kern="1200" dirty="0">
          <a:solidFill>
            <a:schemeClr val="tx1"/>
          </a:solidFill>
          <a:latin typeface="+mn-lt"/>
          <a:ea typeface="+mj-ea"/>
          <a:cs typeface="+mj-cs"/>
        </a:defRPr>
      </a:lvl1pPr>
    </p:titleStyle>
    <p:bodyStyle>
      <a:lvl1pPr marL="228600" indent="-228600" algn="l" defTabSz="914400" rtl="0" eaLnBrk="1" latinLnBrk="0" hangingPunct="1">
        <a:lnSpc>
          <a:spcPct val="10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6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djangoproject.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djangoproject.com/en/3.1/misc/design-philosophie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s://docs.djangoproject.com/en/3.1/ref/templates/language/#template-inheritance" TargetMode="External"/><Relationship Id="rId3" Type="http://schemas.openxmlformats.org/officeDocument/2006/relationships/hyperlink" Target="https://docs.djangoproject.com/en/3.1/ref/templates/builtins/" TargetMode="External"/><Relationship Id="rId7" Type="http://schemas.openxmlformats.org/officeDocument/2006/relationships/hyperlink" Target="https://docs.djangoproject.com/en/3.1/ref/templates/builtins/#s-extend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docs.djangoproject.com/en/3.1/ref/templates/builtins/#s-cycle" TargetMode="External"/><Relationship Id="rId5" Type="http://schemas.openxmlformats.org/officeDocument/2006/relationships/hyperlink" Target="https://docs.djangoproject.com/en/3.1/ref/csrf/" TargetMode="External"/><Relationship Id="rId4" Type="http://schemas.openxmlformats.org/officeDocument/2006/relationships/hyperlink" Target="https://docs.djangoproject.com/en/3.1/ref/templates/builtins/#s-csrf-token" TargetMode="External"/><Relationship Id="rId9" Type="http://schemas.openxmlformats.org/officeDocument/2006/relationships/hyperlink" Target="https://docs.djangoproject.com/en/3.1/ref/templates/builtins/#s-filter"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docs.djangoproject.com/en/3.1/ref/templates/builtins/#s-for"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https://docs.djangoproject.com/en/3.1/ref/templates/builtins/#s-for-empty" TargetMode="External"/><Relationship Id="rId4" Type="http://schemas.openxmlformats.org/officeDocument/2006/relationships/hyperlink" Target="https://docs.djangoproject.com/en/3.1/ref/templates/builtins/#s-if"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s://docs.djangoproject.com/en/3.1/ref/templates/builtins/#s-with" TargetMode="External"/><Relationship Id="rId3" Type="http://schemas.openxmlformats.org/officeDocument/2006/relationships/hyperlink" Target="https://docs.djangoproject.com/en/3.1/ref/templates/builtins/#s-include" TargetMode="External"/><Relationship Id="rId7" Type="http://schemas.openxmlformats.org/officeDocument/2006/relationships/hyperlink" Target="https://docs.djangoproject.com/en/3.1/ref/templates/builtins/#s-spaceless"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s://docs.djangoproject.com/en/3.1/ref/templates/builtins/#s-regroup" TargetMode="External"/><Relationship Id="rId5" Type="http://schemas.openxmlformats.org/officeDocument/2006/relationships/hyperlink" Target="https://docs.djangoproject.com/en/3.1/ref/templates/builtins/#s-now" TargetMode="External"/><Relationship Id="rId4" Type="http://schemas.openxmlformats.org/officeDocument/2006/relationships/hyperlink" Target="https://docs.djangoproject.com/en/3.1/ref/templates/builtins/#s-lorem"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docs.djangoproject.com/en/3.1/ref/templates/builtins/#s-ur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ocs.djangoproject.com/en/3.1/ref/templates/builtins/#s-built-in-filter-reference"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s://docs.djangoproject.com/en/3.1/ref/templates/builtins/#std:templatefilter-linebreaksbr" TargetMode="External"/><Relationship Id="rId5" Type="http://schemas.openxmlformats.org/officeDocument/2006/relationships/hyperlink" Target="https://docs.djangoproject.com/en/3.1/ref/templates/builtins/#std:templatefilter-linebreaks" TargetMode="External"/><Relationship Id="rId4" Type="http://schemas.openxmlformats.org/officeDocument/2006/relationships/hyperlink" Target="https://docs.djangoproject.com/en/3.1/ref/templates/builtins/#std:templatefilter-dictsort"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s://docs.djangoproject.com/en/3.1/ref/templates/builtins/#std:templatefilter-truncatechars" TargetMode="External"/><Relationship Id="rId3" Type="http://schemas.openxmlformats.org/officeDocument/2006/relationships/hyperlink" Target="https://docs.djangoproject.com/en/3.1/ref/templates/builtins/#std:templatefilter-make_list" TargetMode="External"/><Relationship Id="rId7" Type="http://schemas.openxmlformats.org/officeDocument/2006/relationships/hyperlink" Target="https://docs.djangoproject.com/en/3.1/ref/templates/builtins/#std:templatefilter-time"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s://docs.djangoproject.com/en/3.1/ref/templates/builtins/#std:templatefilter-striptags" TargetMode="External"/><Relationship Id="rId5" Type="http://schemas.openxmlformats.org/officeDocument/2006/relationships/hyperlink" Target="https://docs.djangoproject.com/en/3.1/ref/templates/builtins/#std:templatefilter-slice" TargetMode="External"/><Relationship Id="rId10" Type="http://schemas.openxmlformats.org/officeDocument/2006/relationships/hyperlink" Target="https://docs.djangoproject.com/en/3.1/ref/templates/builtins/#std:templatefilter-wordcount" TargetMode="External"/><Relationship Id="rId4" Type="http://schemas.openxmlformats.org/officeDocument/2006/relationships/hyperlink" Target="https://docs.djangoproject.com/en/3.1/ref/templates/builtins/#std:templatefilter-pluralize" TargetMode="External"/><Relationship Id="rId9" Type="http://schemas.openxmlformats.org/officeDocument/2006/relationships/hyperlink" Target="https://docs.djangoproject.com/en/3.1/ref/templates/builtins/#std:templatefilter-truncatewords"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djangoproject.com/en/3.1/ref/templates/language/#id1"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7.png"/><Relationship Id="rId4" Type="http://schemas.openxmlformats.org/officeDocument/2006/relationships/image" Target="../media/image43.png"/></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38.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jinja.palletsprojects.com/en/2.11.x/templates/#super-blocks"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hyperlink" Target="https://realpython.com/primer-on-jinja-templating/"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heim.ifi.uio.no/~trygver/themes/mvc/mvc-index.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53E9-EEF3-4A9E-96DF-BBDF6E14BD76}"/>
              </a:ext>
            </a:extLst>
          </p:cNvPr>
          <p:cNvSpPr>
            <a:spLocks noGrp="1"/>
          </p:cNvSpPr>
          <p:nvPr>
            <p:ph type="ctrTitle"/>
          </p:nvPr>
        </p:nvSpPr>
        <p:spPr/>
        <p:txBody>
          <a:bodyPr/>
          <a:lstStyle/>
          <a:p>
            <a:r>
              <a:rPr lang="en-GB" dirty="0"/>
              <a:t>Django</a:t>
            </a:r>
          </a:p>
        </p:txBody>
      </p:sp>
      <p:sp>
        <p:nvSpPr>
          <p:cNvPr id="3" name="Subtitle 2">
            <a:extLst>
              <a:ext uri="{FF2B5EF4-FFF2-40B4-BE49-F238E27FC236}">
                <a16:creationId xmlns:a16="http://schemas.microsoft.com/office/drawing/2014/main" id="{9250F933-5590-4789-90C4-489E0F1ED4E7}"/>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56652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6DE497-7692-4E34-A665-F6D2321941C8}"/>
              </a:ext>
            </a:extLst>
          </p:cNvPr>
          <p:cNvSpPr>
            <a:spLocks noGrp="1"/>
          </p:cNvSpPr>
          <p:nvPr>
            <p:ph type="title"/>
          </p:nvPr>
        </p:nvSpPr>
        <p:spPr/>
        <p:txBody>
          <a:bodyPr/>
          <a:lstStyle/>
          <a:p>
            <a:r>
              <a:rPr lang="pt-PT" dirty="0"/>
              <a:t>Django</a:t>
            </a:r>
          </a:p>
        </p:txBody>
      </p:sp>
      <p:sp>
        <p:nvSpPr>
          <p:cNvPr id="5" name="Text Placeholder 4">
            <a:extLst>
              <a:ext uri="{FF2B5EF4-FFF2-40B4-BE49-F238E27FC236}">
                <a16:creationId xmlns:a16="http://schemas.microsoft.com/office/drawing/2014/main" id="{4320B71B-D622-463C-8BBF-447FD0304523}"/>
              </a:ext>
            </a:extLst>
          </p:cNvPr>
          <p:cNvSpPr>
            <a:spLocks noGrp="1"/>
          </p:cNvSpPr>
          <p:nvPr>
            <p:ph type="body" idx="1"/>
          </p:nvPr>
        </p:nvSpPr>
        <p:spPr/>
        <p:txBody>
          <a:bodyPr/>
          <a:lstStyle/>
          <a:p>
            <a:r>
              <a:rPr lang="en-GB" i="1" dirty="0">
                <a:effectLst/>
              </a:rPr>
              <a:t>The web framework for perfectionists with deadlines. </a:t>
            </a:r>
          </a:p>
          <a:p>
            <a:endParaRPr lang="pt-PT" dirty="0"/>
          </a:p>
        </p:txBody>
      </p:sp>
    </p:spTree>
    <p:extLst>
      <p:ext uri="{BB962C8B-B14F-4D97-AF65-F5344CB8AC3E}">
        <p14:creationId xmlns:p14="http://schemas.microsoft.com/office/powerpoint/2010/main" val="360815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F34E-3946-4B89-BFB9-528167BA4B05}"/>
              </a:ext>
            </a:extLst>
          </p:cNvPr>
          <p:cNvSpPr>
            <a:spLocks noGrp="1"/>
          </p:cNvSpPr>
          <p:nvPr>
            <p:ph type="title"/>
          </p:nvPr>
        </p:nvSpPr>
        <p:spPr/>
        <p:txBody>
          <a:bodyPr/>
          <a:lstStyle/>
          <a:p>
            <a:r>
              <a:rPr lang="pt-PT" dirty="0"/>
              <a:t>Motivações</a:t>
            </a:r>
          </a:p>
        </p:txBody>
      </p:sp>
      <p:sp>
        <p:nvSpPr>
          <p:cNvPr id="3" name="Content Placeholder 2">
            <a:extLst>
              <a:ext uri="{FF2B5EF4-FFF2-40B4-BE49-F238E27FC236}">
                <a16:creationId xmlns:a16="http://schemas.microsoft.com/office/drawing/2014/main" id="{BC715FBF-81C5-4656-9A8D-787FAE856ABB}"/>
              </a:ext>
            </a:extLst>
          </p:cNvPr>
          <p:cNvSpPr>
            <a:spLocks noGrp="1"/>
          </p:cNvSpPr>
          <p:nvPr>
            <p:ph idx="1"/>
          </p:nvPr>
        </p:nvSpPr>
        <p:spPr/>
        <p:txBody>
          <a:bodyPr>
            <a:normAutofit/>
          </a:bodyPr>
          <a:lstStyle/>
          <a:p>
            <a:pPr fontAlgn="base"/>
            <a:r>
              <a:rPr lang="pt-PT" dirty="0"/>
              <a:t>O Django responde a três necessidades muito diferentes:</a:t>
            </a:r>
          </a:p>
          <a:p>
            <a:pPr lvl="1" fontAlgn="base"/>
            <a:r>
              <a:rPr lang="pt-PT" dirty="0"/>
              <a:t>As equipas de </a:t>
            </a:r>
            <a:r>
              <a:rPr lang="pt-PT" b="1" dirty="0">
                <a:solidFill>
                  <a:srgbClr val="FF0000"/>
                </a:solidFill>
              </a:rPr>
              <a:t>gestão de bases de dados </a:t>
            </a:r>
            <a:r>
              <a:rPr lang="pt-PT" dirty="0"/>
              <a:t>precisam </a:t>
            </a:r>
          </a:p>
          <a:p>
            <a:pPr lvl="2" fontAlgn="base"/>
            <a:r>
              <a:rPr lang="pt-PT" b="1" dirty="0"/>
              <a:t>interface comum </a:t>
            </a:r>
            <a:r>
              <a:rPr lang="pt-PT" dirty="0"/>
              <a:t>para trabalhar com </a:t>
            </a:r>
            <a:br>
              <a:rPr lang="pt-PT" dirty="0"/>
            </a:br>
            <a:r>
              <a:rPr lang="pt-PT" dirty="0"/>
              <a:t>fontes de dados, formatos e software de base de dados diferentes.</a:t>
            </a:r>
          </a:p>
          <a:p>
            <a:pPr lvl="1" fontAlgn="base"/>
            <a:r>
              <a:rPr lang="pt-PT" dirty="0"/>
              <a:t>As equipas de </a:t>
            </a:r>
            <a:r>
              <a:rPr lang="pt-PT" b="1" dirty="0">
                <a:solidFill>
                  <a:srgbClr val="FF0000"/>
                </a:solidFill>
              </a:rPr>
              <a:t>design</a:t>
            </a:r>
            <a:r>
              <a:rPr lang="pt-PT" dirty="0"/>
              <a:t> precisam </a:t>
            </a:r>
          </a:p>
          <a:p>
            <a:pPr lvl="2" fontAlgn="base"/>
            <a:r>
              <a:rPr lang="pt-PT" dirty="0"/>
              <a:t>gerir a experiência do utilizador </a:t>
            </a:r>
            <a:br>
              <a:rPr lang="pt-PT" dirty="0"/>
            </a:br>
            <a:r>
              <a:rPr lang="pt-PT" dirty="0"/>
              <a:t>com as ferramentas que têm (HTML, CSS, JavaScript, etc.).</a:t>
            </a:r>
          </a:p>
          <a:p>
            <a:pPr lvl="1" fontAlgn="base"/>
            <a:r>
              <a:rPr lang="pt-PT" dirty="0"/>
              <a:t>As equipas de </a:t>
            </a:r>
            <a:r>
              <a:rPr lang="pt-PT" b="1" dirty="0">
                <a:solidFill>
                  <a:srgbClr val="FF0000"/>
                </a:solidFill>
              </a:rPr>
              <a:t>programadores</a:t>
            </a:r>
            <a:r>
              <a:rPr lang="pt-PT" dirty="0"/>
              <a:t> precisam </a:t>
            </a:r>
          </a:p>
          <a:p>
            <a:pPr lvl="2" fontAlgn="base"/>
            <a:r>
              <a:rPr lang="pt-PT" dirty="0"/>
              <a:t>estrutura que lhes permita implementar </a:t>
            </a:r>
            <a:br>
              <a:rPr lang="pt-PT" dirty="0"/>
            </a:br>
            <a:r>
              <a:rPr lang="pt-PT" dirty="0"/>
              <a:t>mudanças de sistema rapidamente e manter todos felizes.</a:t>
            </a:r>
          </a:p>
          <a:p>
            <a:pPr fontAlgn="base"/>
            <a:r>
              <a:rPr lang="pt-PT" dirty="0"/>
              <a:t>Cada um destes componentes centrais </a:t>
            </a:r>
            <a:br>
              <a:rPr lang="pt-PT" dirty="0"/>
            </a:br>
            <a:r>
              <a:rPr lang="pt-PT" dirty="0"/>
              <a:t>(</a:t>
            </a:r>
            <a:r>
              <a:rPr lang="pt-PT" b="1" dirty="0"/>
              <a:t>dados</a:t>
            </a:r>
            <a:r>
              <a:rPr lang="pt-PT" dirty="0"/>
              <a:t>, </a:t>
            </a:r>
            <a:r>
              <a:rPr lang="pt-PT" b="1" dirty="0"/>
              <a:t>design </a:t>
            </a:r>
            <a:r>
              <a:rPr lang="pt-PT" dirty="0"/>
              <a:t>e </a:t>
            </a:r>
            <a:r>
              <a:rPr lang="pt-PT" b="1" dirty="0"/>
              <a:t>lógica de negócios</a:t>
            </a:r>
            <a:r>
              <a:rPr lang="pt-PT" dirty="0"/>
              <a:t>)</a:t>
            </a:r>
            <a:br>
              <a:rPr lang="pt-PT" dirty="0"/>
            </a:br>
            <a:r>
              <a:rPr lang="pt-PT" dirty="0"/>
              <a:t>deve ser gerido de forma independente (</a:t>
            </a:r>
            <a:r>
              <a:rPr lang="pt-PT" i="1" dirty="0" err="1"/>
              <a:t>loose</a:t>
            </a:r>
            <a:r>
              <a:rPr lang="pt-PT" i="1" dirty="0"/>
              <a:t> </a:t>
            </a:r>
            <a:r>
              <a:rPr lang="pt-PT" i="1" dirty="0" err="1"/>
              <a:t>coupling</a:t>
            </a:r>
            <a:r>
              <a:rPr lang="pt-PT" dirty="0"/>
              <a:t>).</a:t>
            </a:r>
          </a:p>
        </p:txBody>
      </p:sp>
    </p:spTree>
    <p:extLst>
      <p:ext uri="{BB962C8B-B14F-4D97-AF65-F5344CB8AC3E}">
        <p14:creationId xmlns:p14="http://schemas.microsoft.com/office/powerpoint/2010/main" val="290731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CB86-61A3-4976-8B4D-CF636FCB9FCB}"/>
              </a:ext>
            </a:extLst>
          </p:cNvPr>
          <p:cNvSpPr>
            <a:spLocks noGrp="1"/>
          </p:cNvSpPr>
          <p:nvPr>
            <p:ph type="title"/>
          </p:nvPr>
        </p:nvSpPr>
        <p:spPr/>
        <p:txBody>
          <a:bodyPr/>
          <a:lstStyle/>
          <a:p>
            <a:r>
              <a:rPr lang="pt-PT" dirty="0"/>
              <a:t>Arquitetura do Django</a:t>
            </a:r>
          </a:p>
        </p:txBody>
      </p:sp>
      <p:sp>
        <p:nvSpPr>
          <p:cNvPr id="3" name="Content Placeholder 2">
            <a:extLst>
              <a:ext uri="{FF2B5EF4-FFF2-40B4-BE49-F238E27FC236}">
                <a16:creationId xmlns:a16="http://schemas.microsoft.com/office/drawing/2014/main" id="{5B8D89CB-3ECE-4C8E-B60A-FB86DF1D5EA1}"/>
              </a:ext>
            </a:extLst>
          </p:cNvPr>
          <p:cNvSpPr>
            <a:spLocks noGrp="1"/>
          </p:cNvSpPr>
          <p:nvPr>
            <p:ph idx="1"/>
          </p:nvPr>
        </p:nvSpPr>
        <p:spPr>
          <a:xfrm>
            <a:off x="628649" y="1880558"/>
            <a:ext cx="4650717" cy="4475793"/>
          </a:xfrm>
        </p:spPr>
        <p:txBody>
          <a:bodyPr>
            <a:normAutofit/>
          </a:bodyPr>
          <a:lstStyle/>
          <a:p>
            <a:pPr marL="914400" lvl="1" indent="-457200">
              <a:buFont typeface="+mj-lt"/>
              <a:buAutoNum type="arabicPeriod"/>
            </a:pPr>
            <a:r>
              <a:rPr lang="pt-PT" dirty="0"/>
              <a:t>Um conjunto de </a:t>
            </a:r>
            <a:r>
              <a:rPr lang="pt-PT" b="1" dirty="0"/>
              <a:t>ferramentas</a:t>
            </a:r>
            <a:r>
              <a:rPr lang="pt-PT" dirty="0"/>
              <a:t> </a:t>
            </a:r>
            <a:br>
              <a:rPr lang="pt-PT" dirty="0"/>
            </a:br>
            <a:r>
              <a:rPr lang="pt-PT" dirty="0"/>
              <a:t>que tornam fácil </a:t>
            </a:r>
            <a:br>
              <a:rPr lang="pt-PT" dirty="0"/>
            </a:br>
            <a:r>
              <a:rPr lang="pt-PT" dirty="0"/>
              <a:t>o trabalho com bases de dados.</a:t>
            </a:r>
          </a:p>
          <a:p>
            <a:pPr marL="914400" lvl="1" indent="-457200">
              <a:buFont typeface="+mj-lt"/>
              <a:buAutoNum type="arabicPeriod"/>
            </a:pPr>
            <a:r>
              <a:rPr lang="pt-PT" dirty="0"/>
              <a:t>Um </a:t>
            </a:r>
            <a:r>
              <a:rPr lang="pt-PT" b="1" dirty="0"/>
              <a:t>sistema de </a:t>
            </a:r>
            <a:r>
              <a:rPr lang="pt-PT" b="1" i="1" dirty="0" err="1"/>
              <a:t>templates</a:t>
            </a:r>
            <a:r>
              <a:rPr lang="pt-PT" dirty="0"/>
              <a:t> adequado para </a:t>
            </a:r>
            <a:br>
              <a:rPr lang="pt-PT" dirty="0"/>
            </a:br>
            <a:r>
              <a:rPr lang="pt-PT" dirty="0"/>
              <a:t>designers (não programadores).</a:t>
            </a:r>
          </a:p>
          <a:p>
            <a:pPr marL="914400" lvl="1" indent="-457200">
              <a:buFont typeface="+mj-lt"/>
              <a:buAutoNum type="arabicPeriod"/>
            </a:pPr>
            <a:r>
              <a:rPr lang="pt-PT" dirty="0"/>
              <a:t>Uma </a:t>
            </a:r>
            <a:r>
              <a:rPr lang="pt-PT" b="1" dirty="0"/>
              <a:t>estrutura</a:t>
            </a:r>
            <a:r>
              <a:rPr lang="pt-PT" dirty="0"/>
              <a:t> que </a:t>
            </a:r>
          </a:p>
          <a:p>
            <a:pPr lvl="2"/>
            <a:r>
              <a:rPr lang="pt-PT" dirty="0"/>
              <a:t>lida com a </a:t>
            </a:r>
            <a:r>
              <a:rPr lang="pt-PT" b="1" dirty="0"/>
              <a:t>comunicação</a:t>
            </a:r>
            <a:r>
              <a:rPr lang="pt-PT" dirty="0"/>
              <a:t> entre o utilizador e a base de dados,</a:t>
            </a:r>
          </a:p>
          <a:p>
            <a:pPr lvl="2"/>
            <a:r>
              <a:rPr lang="pt-PT" b="1" dirty="0"/>
              <a:t>automatiza</a:t>
            </a:r>
            <a:r>
              <a:rPr lang="pt-PT" dirty="0"/>
              <a:t> muitas das partes dolorosas da gestão de um site complexo.</a:t>
            </a:r>
          </a:p>
        </p:txBody>
      </p:sp>
      <p:sp>
        <p:nvSpPr>
          <p:cNvPr id="5" name="TextBox 4">
            <a:extLst>
              <a:ext uri="{FF2B5EF4-FFF2-40B4-BE49-F238E27FC236}">
                <a16:creationId xmlns:a16="http://schemas.microsoft.com/office/drawing/2014/main" id="{21BECA53-DF73-4CB1-AFC6-9AB9944E84AF}"/>
              </a:ext>
            </a:extLst>
          </p:cNvPr>
          <p:cNvSpPr txBox="1"/>
          <p:nvPr/>
        </p:nvSpPr>
        <p:spPr>
          <a:xfrm>
            <a:off x="6323481" y="2098299"/>
            <a:ext cx="2180588" cy="461665"/>
          </a:xfrm>
          <a:prstGeom prst="rect">
            <a:avLst/>
          </a:prstGeom>
          <a:noFill/>
        </p:spPr>
        <p:txBody>
          <a:bodyPr wrap="square">
            <a:spAutoFit/>
          </a:bodyPr>
          <a:lstStyle/>
          <a:p>
            <a:r>
              <a:rPr lang="pt-PT" sz="2400" b="1" dirty="0"/>
              <a:t>Django </a:t>
            </a:r>
            <a:r>
              <a:rPr lang="pt-PT" sz="2400" b="1" dirty="0" err="1"/>
              <a:t>Models</a:t>
            </a:r>
            <a:endParaRPr lang="pt-PT" sz="2400" dirty="0"/>
          </a:p>
        </p:txBody>
      </p:sp>
      <p:sp>
        <p:nvSpPr>
          <p:cNvPr id="7" name="TextBox 6">
            <a:extLst>
              <a:ext uri="{FF2B5EF4-FFF2-40B4-BE49-F238E27FC236}">
                <a16:creationId xmlns:a16="http://schemas.microsoft.com/office/drawing/2014/main" id="{59EF4DF2-0F1D-4161-8E16-2D6BF5416B34}"/>
              </a:ext>
            </a:extLst>
          </p:cNvPr>
          <p:cNvSpPr txBox="1"/>
          <p:nvPr/>
        </p:nvSpPr>
        <p:spPr>
          <a:xfrm>
            <a:off x="6323481" y="3321968"/>
            <a:ext cx="2432591" cy="461665"/>
          </a:xfrm>
          <a:prstGeom prst="rect">
            <a:avLst/>
          </a:prstGeom>
          <a:noFill/>
        </p:spPr>
        <p:txBody>
          <a:bodyPr wrap="square">
            <a:spAutoFit/>
          </a:bodyPr>
          <a:lstStyle/>
          <a:p>
            <a:r>
              <a:rPr lang="pt-PT" sz="2400" b="1" dirty="0"/>
              <a:t>Django Templates</a:t>
            </a:r>
            <a:endParaRPr lang="pt-PT" sz="2400" dirty="0"/>
          </a:p>
        </p:txBody>
      </p:sp>
      <p:sp>
        <p:nvSpPr>
          <p:cNvPr id="8" name="Arrow: Right 7">
            <a:extLst>
              <a:ext uri="{FF2B5EF4-FFF2-40B4-BE49-F238E27FC236}">
                <a16:creationId xmlns:a16="http://schemas.microsoft.com/office/drawing/2014/main" id="{7E4492BC-DD6D-44B9-B7D1-CDFE62AABFCD}"/>
              </a:ext>
            </a:extLst>
          </p:cNvPr>
          <p:cNvSpPr/>
          <p:nvPr/>
        </p:nvSpPr>
        <p:spPr>
          <a:xfrm>
            <a:off x="5469147" y="2225616"/>
            <a:ext cx="500332" cy="207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Arrow: Right 8">
            <a:extLst>
              <a:ext uri="{FF2B5EF4-FFF2-40B4-BE49-F238E27FC236}">
                <a16:creationId xmlns:a16="http://schemas.microsoft.com/office/drawing/2014/main" id="{F6709BEC-B08B-4AF8-AEDC-7CC6F5FA745B}"/>
              </a:ext>
            </a:extLst>
          </p:cNvPr>
          <p:cNvSpPr/>
          <p:nvPr/>
        </p:nvSpPr>
        <p:spPr>
          <a:xfrm>
            <a:off x="5469147" y="3449283"/>
            <a:ext cx="500332" cy="207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Content Placeholder 2">
            <a:extLst>
              <a:ext uri="{FF2B5EF4-FFF2-40B4-BE49-F238E27FC236}">
                <a16:creationId xmlns:a16="http://schemas.microsoft.com/office/drawing/2014/main" id="{4BE9BD73-77E0-44E3-BC40-DE3097FF2F55}"/>
              </a:ext>
            </a:extLst>
          </p:cNvPr>
          <p:cNvSpPr txBox="1">
            <a:spLocks/>
          </p:cNvSpPr>
          <p:nvPr/>
        </p:nvSpPr>
        <p:spPr>
          <a:xfrm>
            <a:off x="611395" y="1146411"/>
            <a:ext cx="7903956" cy="520993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6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dirty="0"/>
              <a:t>A arquitetura do Django compreende três partes principais:</a:t>
            </a:r>
          </a:p>
        </p:txBody>
      </p:sp>
      <p:sp>
        <p:nvSpPr>
          <p:cNvPr id="11" name="TextBox 10">
            <a:extLst>
              <a:ext uri="{FF2B5EF4-FFF2-40B4-BE49-F238E27FC236}">
                <a16:creationId xmlns:a16="http://schemas.microsoft.com/office/drawing/2014/main" id="{B377C67F-9A20-460F-993F-5378A1CEB033}"/>
              </a:ext>
            </a:extLst>
          </p:cNvPr>
          <p:cNvSpPr txBox="1"/>
          <p:nvPr/>
        </p:nvSpPr>
        <p:spPr>
          <a:xfrm>
            <a:off x="6334681" y="4456007"/>
            <a:ext cx="2432591" cy="461665"/>
          </a:xfrm>
          <a:prstGeom prst="rect">
            <a:avLst/>
          </a:prstGeom>
          <a:noFill/>
        </p:spPr>
        <p:txBody>
          <a:bodyPr wrap="square">
            <a:spAutoFit/>
          </a:bodyPr>
          <a:lstStyle/>
          <a:p>
            <a:r>
              <a:rPr lang="pt-PT" sz="2400" b="1" dirty="0"/>
              <a:t>Django Views</a:t>
            </a:r>
            <a:endParaRPr lang="pt-PT" sz="2400" dirty="0"/>
          </a:p>
        </p:txBody>
      </p:sp>
      <p:sp>
        <p:nvSpPr>
          <p:cNvPr id="12" name="Arrow: Right 11">
            <a:extLst>
              <a:ext uri="{FF2B5EF4-FFF2-40B4-BE49-F238E27FC236}">
                <a16:creationId xmlns:a16="http://schemas.microsoft.com/office/drawing/2014/main" id="{8B828533-8F38-4108-92BE-155237392198}"/>
              </a:ext>
            </a:extLst>
          </p:cNvPr>
          <p:cNvSpPr/>
          <p:nvPr/>
        </p:nvSpPr>
        <p:spPr>
          <a:xfrm>
            <a:off x="5480347" y="4583322"/>
            <a:ext cx="500332" cy="207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06965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B5AD-56D3-477B-B8D8-CE7057D61772}"/>
              </a:ext>
            </a:extLst>
          </p:cNvPr>
          <p:cNvSpPr>
            <a:spLocks noGrp="1"/>
          </p:cNvSpPr>
          <p:nvPr>
            <p:ph type="title"/>
          </p:nvPr>
        </p:nvSpPr>
        <p:spPr/>
        <p:txBody>
          <a:bodyPr/>
          <a:lstStyle/>
          <a:p>
            <a:r>
              <a:rPr lang="pt-PT" dirty="0"/>
              <a:t>Características do Django</a:t>
            </a:r>
          </a:p>
        </p:txBody>
      </p:sp>
      <p:sp>
        <p:nvSpPr>
          <p:cNvPr id="3" name="Content Placeholder 2">
            <a:extLst>
              <a:ext uri="{FF2B5EF4-FFF2-40B4-BE49-F238E27FC236}">
                <a16:creationId xmlns:a16="http://schemas.microsoft.com/office/drawing/2014/main" id="{F6F7A1E5-42D8-4CE0-81C6-DAD2403060FA}"/>
              </a:ext>
            </a:extLst>
          </p:cNvPr>
          <p:cNvSpPr>
            <a:spLocks noGrp="1"/>
          </p:cNvSpPr>
          <p:nvPr>
            <p:ph idx="1"/>
          </p:nvPr>
        </p:nvSpPr>
        <p:spPr/>
        <p:txBody>
          <a:bodyPr>
            <a:normAutofit lnSpcReduction="10000"/>
          </a:bodyPr>
          <a:lstStyle/>
          <a:p>
            <a:pPr algn="just"/>
            <a:r>
              <a:rPr lang="pt-PT" dirty="0"/>
              <a:t>Django é uma web </a:t>
            </a:r>
            <a:r>
              <a:rPr lang="pt-PT" dirty="0" err="1"/>
              <a:t>framework</a:t>
            </a:r>
            <a:r>
              <a:rPr lang="pt-PT" dirty="0"/>
              <a:t> em Python com uma arquitetura MTV (semelhante ao MVC), para criar aplicações CRUD (</a:t>
            </a:r>
            <a:r>
              <a:rPr lang="en-GB" dirty="0"/>
              <a:t>Create, Read, Update and Delete</a:t>
            </a:r>
            <a:r>
              <a:rPr lang="pt-PT" dirty="0"/>
              <a:t>) com interface de um browser. </a:t>
            </a:r>
          </a:p>
          <a:p>
            <a:pPr algn="just">
              <a:buFont typeface="Arial" panose="020B0604020202020204" pitchFamily="34" charset="0"/>
              <a:buChar char="•"/>
            </a:pPr>
            <a:r>
              <a:rPr lang="en-GB" dirty="0" err="1"/>
              <a:t>Porquê</a:t>
            </a:r>
            <a:r>
              <a:rPr lang="en-GB" dirty="0"/>
              <a:t> Django?</a:t>
            </a:r>
            <a:endParaRPr lang="en-GB" i="0" dirty="0">
              <a:effectLst/>
            </a:endParaRPr>
          </a:p>
          <a:p>
            <a:pPr lvl="1" algn="just"/>
            <a:r>
              <a:rPr lang="pt-PT" b="0" dirty="0">
                <a:solidFill>
                  <a:srgbClr val="000000"/>
                </a:solidFill>
                <a:effectLst/>
              </a:rPr>
              <a:t>Ridiculamente rápido</a:t>
            </a:r>
          </a:p>
          <a:p>
            <a:pPr lvl="1" algn="just"/>
            <a:r>
              <a:rPr lang="pt-PT" b="0" dirty="0">
                <a:solidFill>
                  <a:srgbClr val="000000"/>
                </a:solidFill>
                <a:effectLst/>
              </a:rPr>
              <a:t>Totalmente equipado</a:t>
            </a:r>
          </a:p>
          <a:p>
            <a:pPr lvl="1" algn="just"/>
            <a:r>
              <a:rPr lang="pt-PT" b="0" dirty="0">
                <a:solidFill>
                  <a:srgbClr val="000000"/>
                </a:solidFill>
                <a:effectLst/>
              </a:rPr>
              <a:t>Tranquilamente seguro</a:t>
            </a:r>
          </a:p>
          <a:p>
            <a:pPr lvl="1" algn="just"/>
            <a:r>
              <a:rPr lang="pt-PT" b="0" dirty="0">
                <a:solidFill>
                  <a:srgbClr val="000000"/>
                </a:solidFill>
                <a:effectLst/>
              </a:rPr>
              <a:t>Extremamente escalável</a:t>
            </a:r>
          </a:p>
          <a:p>
            <a:pPr lvl="1" algn="just"/>
            <a:r>
              <a:rPr lang="pt-PT" dirty="0">
                <a:solidFill>
                  <a:srgbClr val="000000"/>
                </a:solidFill>
              </a:rPr>
              <a:t>Incrivelmente v</a:t>
            </a:r>
            <a:r>
              <a:rPr lang="pt-PT" b="0" dirty="0">
                <a:solidFill>
                  <a:srgbClr val="000000"/>
                </a:solidFill>
                <a:effectLst/>
              </a:rPr>
              <a:t>ersátil</a:t>
            </a:r>
          </a:p>
          <a:p>
            <a:pPr lvl="1" algn="just"/>
            <a:r>
              <a:rPr lang="pt-PT" b="0" dirty="0">
                <a:solidFill>
                  <a:srgbClr val="000000"/>
                </a:solidFill>
                <a:effectLst/>
              </a:rPr>
              <a:t>Código aberto</a:t>
            </a:r>
          </a:p>
          <a:p>
            <a:pPr lvl="1" algn="just"/>
            <a:r>
              <a:rPr lang="pt-PT" b="0" dirty="0">
                <a:solidFill>
                  <a:srgbClr val="000000"/>
                </a:solidFill>
                <a:effectLst/>
              </a:rPr>
              <a:t>Enorme comunidade</a:t>
            </a:r>
          </a:p>
        </p:txBody>
      </p:sp>
      <p:pic>
        <p:nvPicPr>
          <p:cNvPr id="5" name="Picture 4">
            <a:extLst>
              <a:ext uri="{FF2B5EF4-FFF2-40B4-BE49-F238E27FC236}">
                <a16:creationId xmlns:a16="http://schemas.microsoft.com/office/drawing/2014/main" id="{11B2741E-13E6-410D-8946-BC1AFC3FC03A}"/>
              </a:ext>
            </a:extLst>
          </p:cNvPr>
          <p:cNvPicPr>
            <a:picLocks noChangeAspect="1"/>
          </p:cNvPicPr>
          <p:nvPr/>
        </p:nvPicPr>
        <p:blipFill>
          <a:blip r:embed="rId3"/>
          <a:stretch>
            <a:fillRect/>
          </a:stretch>
        </p:blipFill>
        <p:spPr>
          <a:xfrm>
            <a:off x="1066799" y="3087190"/>
            <a:ext cx="272987" cy="281185"/>
          </a:xfrm>
          <a:prstGeom prst="rect">
            <a:avLst/>
          </a:prstGeom>
        </p:spPr>
      </p:pic>
      <p:pic>
        <p:nvPicPr>
          <p:cNvPr id="7" name="Picture 6">
            <a:extLst>
              <a:ext uri="{FF2B5EF4-FFF2-40B4-BE49-F238E27FC236}">
                <a16:creationId xmlns:a16="http://schemas.microsoft.com/office/drawing/2014/main" id="{F8C8B866-1178-42ED-9DFB-C8CD19F8FF01}"/>
              </a:ext>
            </a:extLst>
          </p:cNvPr>
          <p:cNvPicPr>
            <a:picLocks noChangeAspect="1"/>
          </p:cNvPicPr>
          <p:nvPr/>
        </p:nvPicPr>
        <p:blipFill>
          <a:blip r:embed="rId4"/>
          <a:stretch>
            <a:fillRect/>
          </a:stretch>
        </p:blipFill>
        <p:spPr>
          <a:xfrm>
            <a:off x="1074740" y="4009682"/>
            <a:ext cx="274569" cy="281186"/>
          </a:xfrm>
          <a:prstGeom prst="rect">
            <a:avLst/>
          </a:prstGeom>
        </p:spPr>
      </p:pic>
      <p:pic>
        <p:nvPicPr>
          <p:cNvPr id="9" name="Picture 8">
            <a:extLst>
              <a:ext uri="{FF2B5EF4-FFF2-40B4-BE49-F238E27FC236}">
                <a16:creationId xmlns:a16="http://schemas.microsoft.com/office/drawing/2014/main" id="{E33A23AF-0F25-4DAA-8E3E-32D321C2BF89}"/>
              </a:ext>
            </a:extLst>
          </p:cNvPr>
          <p:cNvPicPr>
            <a:picLocks noChangeAspect="1"/>
          </p:cNvPicPr>
          <p:nvPr/>
        </p:nvPicPr>
        <p:blipFill>
          <a:blip r:embed="rId5"/>
          <a:stretch>
            <a:fillRect/>
          </a:stretch>
        </p:blipFill>
        <p:spPr>
          <a:xfrm>
            <a:off x="1032985" y="3499258"/>
            <a:ext cx="341841" cy="333426"/>
          </a:xfrm>
          <a:prstGeom prst="rect">
            <a:avLst/>
          </a:prstGeom>
        </p:spPr>
      </p:pic>
      <p:pic>
        <p:nvPicPr>
          <p:cNvPr id="11" name="Picture 10">
            <a:extLst>
              <a:ext uri="{FF2B5EF4-FFF2-40B4-BE49-F238E27FC236}">
                <a16:creationId xmlns:a16="http://schemas.microsoft.com/office/drawing/2014/main" id="{3F1E1FF6-ADA7-4E27-B2AE-F92609A9083B}"/>
              </a:ext>
            </a:extLst>
          </p:cNvPr>
          <p:cNvPicPr>
            <a:picLocks noChangeAspect="1"/>
          </p:cNvPicPr>
          <p:nvPr/>
        </p:nvPicPr>
        <p:blipFill>
          <a:blip r:embed="rId6"/>
          <a:stretch>
            <a:fillRect/>
          </a:stretch>
        </p:blipFill>
        <p:spPr>
          <a:xfrm>
            <a:off x="1056107" y="4454641"/>
            <a:ext cx="329409" cy="333426"/>
          </a:xfrm>
          <a:prstGeom prst="rect">
            <a:avLst/>
          </a:prstGeom>
        </p:spPr>
      </p:pic>
      <p:pic>
        <p:nvPicPr>
          <p:cNvPr id="13" name="Picture 12">
            <a:extLst>
              <a:ext uri="{FF2B5EF4-FFF2-40B4-BE49-F238E27FC236}">
                <a16:creationId xmlns:a16="http://schemas.microsoft.com/office/drawing/2014/main" id="{140F0042-168C-46D8-854C-C6D8530FF0B0}"/>
              </a:ext>
            </a:extLst>
          </p:cNvPr>
          <p:cNvPicPr>
            <a:picLocks noChangeAspect="1"/>
          </p:cNvPicPr>
          <p:nvPr/>
        </p:nvPicPr>
        <p:blipFill>
          <a:blip r:embed="rId7"/>
          <a:stretch>
            <a:fillRect/>
          </a:stretch>
        </p:blipFill>
        <p:spPr>
          <a:xfrm>
            <a:off x="1066798" y="4918950"/>
            <a:ext cx="308028" cy="312709"/>
          </a:xfrm>
          <a:prstGeom prst="rect">
            <a:avLst/>
          </a:prstGeom>
        </p:spPr>
      </p:pic>
    </p:spTree>
    <p:extLst>
      <p:ext uri="{BB962C8B-B14F-4D97-AF65-F5344CB8AC3E}">
        <p14:creationId xmlns:p14="http://schemas.microsoft.com/office/powerpoint/2010/main" val="143163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F8F0-141C-4936-9BA9-21AB8716234E}"/>
              </a:ext>
            </a:extLst>
          </p:cNvPr>
          <p:cNvSpPr>
            <a:spLocks noGrp="1"/>
          </p:cNvSpPr>
          <p:nvPr>
            <p:ph type="title"/>
          </p:nvPr>
        </p:nvSpPr>
        <p:spPr/>
        <p:txBody>
          <a:bodyPr/>
          <a:lstStyle/>
          <a:p>
            <a:r>
              <a:rPr lang="pt-PT" dirty="0"/>
              <a:t>Quem usa Django?</a:t>
            </a:r>
          </a:p>
        </p:txBody>
      </p:sp>
      <p:sp>
        <p:nvSpPr>
          <p:cNvPr id="3" name="Content Placeholder 2">
            <a:extLst>
              <a:ext uri="{FF2B5EF4-FFF2-40B4-BE49-F238E27FC236}">
                <a16:creationId xmlns:a16="http://schemas.microsoft.com/office/drawing/2014/main" id="{BA2A33B7-2850-46BE-82FA-FF952AFA0FB8}"/>
              </a:ext>
            </a:extLst>
          </p:cNvPr>
          <p:cNvSpPr>
            <a:spLocks noGrp="1"/>
          </p:cNvSpPr>
          <p:nvPr>
            <p:ph idx="1"/>
          </p:nvPr>
        </p:nvSpPr>
        <p:spPr>
          <a:xfrm>
            <a:off x="628649" y="1146412"/>
            <a:ext cx="8332471" cy="5209939"/>
          </a:xfrm>
        </p:spPr>
        <p:txBody>
          <a:bodyPr/>
          <a:lstStyle/>
          <a:p>
            <a:r>
              <a:rPr lang="pt-PT" dirty="0"/>
              <a:t>Youtube</a:t>
            </a:r>
          </a:p>
          <a:p>
            <a:r>
              <a:rPr lang="pt-PT" dirty="0"/>
              <a:t>Instagram</a:t>
            </a:r>
          </a:p>
          <a:p>
            <a:r>
              <a:rPr lang="pt-PT" dirty="0" err="1"/>
              <a:t>Spotify</a:t>
            </a:r>
            <a:endParaRPr lang="pt-PT" dirty="0"/>
          </a:p>
          <a:p>
            <a:r>
              <a:rPr lang="pt-PT" dirty="0" err="1"/>
              <a:t>Bitbucket</a:t>
            </a:r>
            <a:endParaRPr lang="pt-PT" dirty="0"/>
          </a:p>
          <a:p>
            <a:r>
              <a:rPr lang="pt-PT" dirty="0"/>
              <a:t>Dropbox</a:t>
            </a:r>
          </a:p>
          <a:p>
            <a:r>
              <a:rPr lang="pt-PT" dirty="0"/>
              <a:t>Mozilla</a:t>
            </a:r>
          </a:p>
          <a:p>
            <a:endParaRPr lang="pt-PT" dirty="0"/>
          </a:p>
          <a:p>
            <a:r>
              <a:rPr lang="pt-PT" dirty="0"/>
              <a:t>Pinterest, </a:t>
            </a:r>
            <a:r>
              <a:rPr lang="pt-PT" dirty="0" err="1"/>
              <a:t>National</a:t>
            </a:r>
            <a:r>
              <a:rPr lang="pt-PT" dirty="0"/>
              <a:t> </a:t>
            </a:r>
            <a:r>
              <a:rPr lang="pt-PT" dirty="0" err="1"/>
              <a:t>Geographic</a:t>
            </a:r>
            <a:r>
              <a:rPr lang="pt-PT" dirty="0"/>
              <a:t>, </a:t>
            </a:r>
            <a:r>
              <a:rPr lang="pt-PT" dirty="0" err="1"/>
              <a:t>Quora</a:t>
            </a:r>
            <a:r>
              <a:rPr lang="pt-PT" dirty="0"/>
              <a:t>, </a:t>
            </a:r>
            <a:r>
              <a:rPr lang="pt-PT" dirty="0" err="1"/>
              <a:t>Reddit</a:t>
            </a:r>
            <a:r>
              <a:rPr lang="pt-PT" dirty="0"/>
              <a:t>, </a:t>
            </a:r>
            <a:r>
              <a:rPr lang="pt-PT" dirty="0" err="1"/>
              <a:t>Udemy</a:t>
            </a:r>
            <a:r>
              <a:rPr lang="pt-PT" dirty="0"/>
              <a:t>, NASA, …</a:t>
            </a:r>
          </a:p>
          <a:p>
            <a:endParaRPr lang="pt-PT" dirty="0"/>
          </a:p>
          <a:p>
            <a:endParaRPr lang="pt-PT" dirty="0"/>
          </a:p>
        </p:txBody>
      </p:sp>
    </p:spTree>
    <p:extLst>
      <p:ext uri="{BB962C8B-B14F-4D97-AF65-F5344CB8AC3E}">
        <p14:creationId xmlns:p14="http://schemas.microsoft.com/office/powerpoint/2010/main" val="4191401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C99E-E6E5-4C00-9230-3046E61BC84F}"/>
              </a:ext>
            </a:extLst>
          </p:cNvPr>
          <p:cNvSpPr>
            <a:spLocks noGrp="1"/>
          </p:cNvSpPr>
          <p:nvPr>
            <p:ph type="title"/>
          </p:nvPr>
        </p:nvSpPr>
        <p:spPr/>
        <p:txBody>
          <a:bodyPr/>
          <a:lstStyle/>
          <a:p>
            <a:r>
              <a:rPr lang="pt-PT" dirty="0"/>
              <a:t>Documentação</a:t>
            </a:r>
          </a:p>
        </p:txBody>
      </p:sp>
      <p:sp>
        <p:nvSpPr>
          <p:cNvPr id="3" name="Content Placeholder 2">
            <a:extLst>
              <a:ext uri="{FF2B5EF4-FFF2-40B4-BE49-F238E27FC236}">
                <a16:creationId xmlns:a16="http://schemas.microsoft.com/office/drawing/2014/main" id="{4486BDCC-0895-48A5-8AED-0781F18C04DA}"/>
              </a:ext>
            </a:extLst>
          </p:cNvPr>
          <p:cNvSpPr>
            <a:spLocks noGrp="1"/>
          </p:cNvSpPr>
          <p:nvPr>
            <p:ph idx="1"/>
          </p:nvPr>
        </p:nvSpPr>
        <p:spPr/>
        <p:txBody>
          <a:bodyPr/>
          <a:lstStyle/>
          <a:p>
            <a:r>
              <a:rPr lang="pt-PT" b="1" dirty="0"/>
              <a:t>Website: </a:t>
            </a:r>
            <a:r>
              <a:rPr lang="pt-PT" i="1" dirty="0" err="1"/>
              <a:t>djangoproject</a:t>
            </a:r>
            <a:r>
              <a:rPr lang="pt-PT" dirty="0"/>
              <a:t>, </a:t>
            </a:r>
            <a:r>
              <a:rPr lang="pt-PT" dirty="0">
                <a:hlinkClick r:id="rId2"/>
              </a:rPr>
              <a:t>https://docs.djangoproject.com</a:t>
            </a:r>
            <a:r>
              <a:rPr lang="pt-PT" dirty="0"/>
              <a:t> tem documentação completa com</a:t>
            </a:r>
          </a:p>
          <a:p>
            <a:pPr lvl="1"/>
            <a:r>
              <a:rPr lang="pt-PT" dirty="0"/>
              <a:t>Tutoriais, </a:t>
            </a:r>
          </a:p>
          <a:p>
            <a:pPr lvl="1"/>
            <a:r>
              <a:rPr lang="pt-PT" dirty="0"/>
              <a:t>FAQ, </a:t>
            </a:r>
          </a:p>
          <a:p>
            <a:pPr lvl="1"/>
            <a:r>
              <a:rPr lang="pt-PT" dirty="0"/>
              <a:t>Guias de tópicos, </a:t>
            </a:r>
          </a:p>
          <a:p>
            <a:pPr lvl="1"/>
            <a:r>
              <a:rPr lang="pt-PT" dirty="0"/>
              <a:t>Guias de referências</a:t>
            </a:r>
          </a:p>
          <a:p>
            <a:pPr lvl="1"/>
            <a:endParaRPr lang="pt-PT" dirty="0"/>
          </a:p>
          <a:p>
            <a:r>
              <a:rPr lang="pt-PT" b="1" dirty="0"/>
              <a:t>Livro</a:t>
            </a:r>
            <a:r>
              <a:rPr lang="pt-PT" dirty="0"/>
              <a:t>: William Vincent, </a:t>
            </a:r>
            <a:r>
              <a:rPr lang="pt-PT" i="1" dirty="0"/>
              <a:t>Django for </a:t>
            </a:r>
            <a:r>
              <a:rPr lang="pt-PT" i="1" dirty="0" err="1"/>
              <a:t>Beginners</a:t>
            </a:r>
            <a:endParaRPr lang="pt-PT" i="1" dirty="0"/>
          </a:p>
        </p:txBody>
      </p:sp>
    </p:spTree>
    <p:extLst>
      <p:ext uri="{BB962C8B-B14F-4D97-AF65-F5344CB8AC3E}">
        <p14:creationId xmlns:p14="http://schemas.microsoft.com/office/powerpoint/2010/main" val="408583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B48F-A58D-481A-8ACB-E2E338889E37}"/>
              </a:ext>
            </a:extLst>
          </p:cNvPr>
          <p:cNvSpPr>
            <a:spLocks noGrp="1"/>
          </p:cNvSpPr>
          <p:nvPr>
            <p:ph type="title"/>
          </p:nvPr>
        </p:nvSpPr>
        <p:spPr/>
        <p:txBody>
          <a:bodyPr>
            <a:normAutofit/>
          </a:bodyPr>
          <a:lstStyle/>
          <a:p>
            <a:r>
              <a:rPr lang="pt-PT" dirty="0"/>
              <a:t>Arquitetura MTV do Django</a:t>
            </a:r>
          </a:p>
        </p:txBody>
      </p:sp>
      <p:sp>
        <p:nvSpPr>
          <p:cNvPr id="3" name="Content Placeholder 2">
            <a:extLst>
              <a:ext uri="{FF2B5EF4-FFF2-40B4-BE49-F238E27FC236}">
                <a16:creationId xmlns:a16="http://schemas.microsoft.com/office/drawing/2014/main" id="{A33B5CF4-968D-46DF-BDC3-5083775880D9}"/>
              </a:ext>
            </a:extLst>
          </p:cNvPr>
          <p:cNvSpPr>
            <a:spLocks noGrp="1"/>
          </p:cNvSpPr>
          <p:nvPr>
            <p:ph idx="1"/>
          </p:nvPr>
        </p:nvSpPr>
        <p:spPr>
          <a:xfrm>
            <a:off x="628650" y="1146412"/>
            <a:ext cx="3720251" cy="5406788"/>
          </a:xfrm>
        </p:spPr>
        <p:txBody>
          <a:bodyPr>
            <a:normAutofit fontScale="85000" lnSpcReduction="20000"/>
          </a:bodyPr>
          <a:lstStyle/>
          <a:p>
            <a:r>
              <a:rPr lang="pt-PT" b="1" dirty="0" err="1"/>
              <a:t>Model</a:t>
            </a:r>
            <a:endParaRPr lang="pt-PT" b="1" dirty="0"/>
          </a:p>
          <a:p>
            <a:pPr lvl="1"/>
            <a:r>
              <a:rPr lang="pt-PT" dirty="0"/>
              <a:t>Interface para os dados armazenados na base de dados.</a:t>
            </a:r>
          </a:p>
          <a:p>
            <a:r>
              <a:rPr lang="pt-PT" b="1" dirty="0"/>
              <a:t>Template</a:t>
            </a:r>
          </a:p>
          <a:p>
            <a:pPr lvl="1"/>
            <a:r>
              <a:rPr lang="pt-PT" dirty="0"/>
              <a:t>Interface com o Utilizador. </a:t>
            </a:r>
          </a:p>
          <a:p>
            <a:r>
              <a:rPr lang="pt-PT" b="1" dirty="0"/>
              <a:t>View</a:t>
            </a:r>
          </a:p>
          <a:p>
            <a:pPr lvl="1"/>
            <a:r>
              <a:rPr lang="pt-PT" dirty="0"/>
              <a:t>Ligação entre os dados do </a:t>
            </a:r>
            <a:r>
              <a:rPr lang="pt-PT" dirty="0" err="1"/>
              <a:t>Model</a:t>
            </a:r>
            <a:r>
              <a:rPr lang="pt-PT" dirty="0"/>
              <a:t> e os Templates. </a:t>
            </a:r>
          </a:p>
          <a:p>
            <a:pPr lvl="1"/>
            <a:r>
              <a:rPr lang="pt-PT" dirty="0"/>
              <a:t>Lida com toda a lógica de negócio por detrás da aplicação web. </a:t>
            </a:r>
          </a:p>
          <a:p>
            <a:r>
              <a:rPr lang="pt-PT" dirty="0"/>
              <a:t>A </a:t>
            </a:r>
            <a:r>
              <a:rPr lang="pt-PT" b="1" dirty="0"/>
              <a:t>View </a:t>
            </a:r>
            <a:r>
              <a:rPr lang="pt-PT" dirty="0"/>
              <a:t>vê o pedido do utilizador, </a:t>
            </a:r>
            <a:br>
              <a:rPr lang="pt-PT" dirty="0"/>
            </a:br>
            <a:r>
              <a:rPr lang="pt-PT" dirty="0"/>
              <a:t>recupera/carrega dados da base de dados através do </a:t>
            </a:r>
            <a:r>
              <a:rPr lang="pt-PT" b="1" dirty="0" err="1"/>
              <a:t>Model</a:t>
            </a:r>
            <a:r>
              <a:rPr lang="pt-PT" dirty="0"/>
              <a:t>, </a:t>
            </a:r>
            <a:br>
              <a:rPr lang="pt-PT" dirty="0"/>
            </a:br>
            <a:r>
              <a:rPr lang="pt-PT" dirty="0"/>
              <a:t>e devolve o </a:t>
            </a:r>
            <a:r>
              <a:rPr lang="pt-PT" b="1" dirty="0"/>
              <a:t>Template</a:t>
            </a:r>
            <a:r>
              <a:rPr lang="pt-PT" dirty="0"/>
              <a:t> renderizado com os dados.</a:t>
            </a:r>
            <a:endParaRPr lang="en-GB" b="0" i="0" dirty="0">
              <a:effectLst/>
            </a:endParaRPr>
          </a:p>
        </p:txBody>
      </p:sp>
      <p:pic>
        <p:nvPicPr>
          <p:cNvPr id="5" name="Picture 2">
            <a:extLst>
              <a:ext uri="{FF2B5EF4-FFF2-40B4-BE49-F238E27FC236}">
                <a16:creationId xmlns:a16="http://schemas.microsoft.com/office/drawing/2014/main" id="{6551A26C-8F34-43A0-AD85-41BFB4814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801" y="1761483"/>
            <a:ext cx="4795099" cy="363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08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B48F-A58D-481A-8ACB-E2E338889E37}"/>
              </a:ext>
            </a:extLst>
          </p:cNvPr>
          <p:cNvSpPr>
            <a:spLocks noGrp="1"/>
          </p:cNvSpPr>
          <p:nvPr>
            <p:ph type="title"/>
          </p:nvPr>
        </p:nvSpPr>
        <p:spPr/>
        <p:txBody>
          <a:bodyPr/>
          <a:lstStyle/>
          <a:p>
            <a:r>
              <a:rPr lang="pt-PT" dirty="0"/>
              <a:t>Diagrama MTV do Django</a:t>
            </a:r>
          </a:p>
        </p:txBody>
      </p:sp>
      <p:sp>
        <p:nvSpPr>
          <p:cNvPr id="3" name="Content Placeholder 2">
            <a:extLst>
              <a:ext uri="{FF2B5EF4-FFF2-40B4-BE49-F238E27FC236}">
                <a16:creationId xmlns:a16="http://schemas.microsoft.com/office/drawing/2014/main" id="{A33B5CF4-968D-46DF-BDC3-5083775880D9}"/>
              </a:ext>
            </a:extLst>
          </p:cNvPr>
          <p:cNvSpPr>
            <a:spLocks noGrp="1"/>
          </p:cNvSpPr>
          <p:nvPr>
            <p:ph idx="1"/>
          </p:nvPr>
        </p:nvSpPr>
        <p:spPr/>
        <p:txBody>
          <a:bodyPr/>
          <a:lstStyle/>
          <a:p>
            <a:r>
              <a:rPr lang="pt-PT" dirty="0"/>
              <a:t>O </a:t>
            </a:r>
            <a:r>
              <a:rPr lang="pt-PT" dirty="0" err="1"/>
              <a:t>django</a:t>
            </a:r>
            <a:r>
              <a:rPr lang="pt-PT" dirty="0"/>
              <a:t> utiliza pedidos e respostas HTTP para comunicar entre o cliente e o servidor. </a:t>
            </a:r>
          </a:p>
          <a:p>
            <a:r>
              <a:rPr lang="pt-PT" dirty="0"/>
              <a:t>a </a:t>
            </a:r>
            <a:r>
              <a:rPr lang="pt-PT" b="1" dirty="0"/>
              <a:t>View</a:t>
            </a:r>
            <a:r>
              <a:rPr lang="pt-PT" dirty="0"/>
              <a:t> recupera dados da base de dados através do </a:t>
            </a:r>
            <a:r>
              <a:rPr lang="pt-PT" b="1" dirty="0"/>
              <a:t>Modelo</a:t>
            </a:r>
            <a:r>
              <a:rPr lang="pt-PT" dirty="0"/>
              <a:t>, formata-os num </a:t>
            </a:r>
            <a:r>
              <a:rPr lang="pt-PT" b="1" dirty="0"/>
              <a:t>Template</a:t>
            </a:r>
            <a:r>
              <a:rPr lang="pt-PT" dirty="0"/>
              <a:t>, e agrega-os num objeto de resposta HTTP que envia para o cliente (browser).</a:t>
            </a:r>
          </a:p>
          <a:p>
            <a:r>
              <a:rPr lang="pt-PT" b="0" i="0" dirty="0">
                <a:effectLst/>
              </a:rPr>
              <a:t>a View apresenta o Modelo </a:t>
            </a:r>
            <a:br>
              <a:rPr lang="pt-PT" b="0" i="0" dirty="0">
                <a:effectLst/>
              </a:rPr>
            </a:br>
            <a:r>
              <a:rPr lang="pt-PT" b="0" i="0" dirty="0">
                <a:effectLst/>
              </a:rPr>
              <a:t>ao cliente como uma</a:t>
            </a:r>
            <a:br>
              <a:rPr lang="pt-PT" b="0" i="0" dirty="0">
                <a:effectLst/>
              </a:rPr>
            </a:br>
            <a:r>
              <a:rPr lang="pt-PT" b="0" i="0" dirty="0">
                <a:effectLst/>
              </a:rPr>
              <a:t> resposta HTTP.</a:t>
            </a:r>
          </a:p>
        </p:txBody>
      </p:sp>
      <p:pic>
        <p:nvPicPr>
          <p:cNvPr id="5122" name="Picture 2">
            <a:extLst>
              <a:ext uri="{FF2B5EF4-FFF2-40B4-BE49-F238E27FC236}">
                <a16:creationId xmlns:a16="http://schemas.microsoft.com/office/drawing/2014/main" id="{0D7378CF-6AAA-422E-B98A-E2F86E0F9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678" y="3239515"/>
            <a:ext cx="3726998" cy="328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751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B48F-A58D-481A-8ACB-E2E338889E37}"/>
              </a:ext>
            </a:extLst>
          </p:cNvPr>
          <p:cNvSpPr>
            <a:spLocks noGrp="1"/>
          </p:cNvSpPr>
          <p:nvPr>
            <p:ph type="title"/>
          </p:nvPr>
        </p:nvSpPr>
        <p:spPr/>
        <p:txBody>
          <a:bodyPr>
            <a:normAutofit/>
          </a:bodyPr>
          <a:lstStyle/>
          <a:p>
            <a:r>
              <a:rPr lang="pt-PT" dirty="0"/>
              <a:t>Fluxo do MTV</a:t>
            </a:r>
          </a:p>
        </p:txBody>
      </p:sp>
      <p:pic>
        <p:nvPicPr>
          <p:cNvPr id="2052" name="Picture 4" descr="Django MVT Architecture - AskPython">
            <a:extLst>
              <a:ext uri="{FF2B5EF4-FFF2-40B4-BE49-F238E27FC236}">
                <a16:creationId xmlns:a16="http://schemas.microsoft.com/office/drawing/2014/main" id="{C9280622-BC35-4E10-A2C3-9C3921BF7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14" y="1202821"/>
            <a:ext cx="4241730" cy="26755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5D17FA-111B-484D-B40E-38F19DA3A80E}"/>
              </a:ext>
            </a:extLst>
          </p:cNvPr>
          <p:cNvSpPr/>
          <p:nvPr/>
        </p:nvSpPr>
        <p:spPr>
          <a:xfrm>
            <a:off x="7650820" y="2931775"/>
            <a:ext cx="1181100" cy="898749"/>
          </a:xfrm>
          <a:prstGeom prst="rect">
            <a:avLst/>
          </a:prstGeom>
          <a:solidFill>
            <a:srgbClr val="FFC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7ACC07B0-C759-4CD2-A355-F9DCCD3CE179}"/>
              </a:ext>
            </a:extLst>
          </p:cNvPr>
          <p:cNvSpPr/>
          <p:nvPr/>
        </p:nvSpPr>
        <p:spPr>
          <a:xfrm>
            <a:off x="7615966" y="1868519"/>
            <a:ext cx="1181100" cy="898749"/>
          </a:xfrm>
          <a:prstGeom prst="rect">
            <a:avLst/>
          </a:prstGeom>
          <a:solidFill>
            <a:srgbClr val="FFC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Rectangle 6">
            <a:extLst>
              <a:ext uri="{FF2B5EF4-FFF2-40B4-BE49-F238E27FC236}">
                <a16:creationId xmlns:a16="http://schemas.microsoft.com/office/drawing/2014/main" id="{3ACC43C5-E7BC-4951-9E53-2BB1B39299B5}"/>
              </a:ext>
            </a:extLst>
          </p:cNvPr>
          <p:cNvSpPr/>
          <p:nvPr/>
        </p:nvSpPr>
        <p:spPr>
          <a:xfrm>
            <a:off x="6372486" y="2695790"/>
            <a:ext cx="1181100" cy="898749"/>
          </a:xfrm>
          <a:prstGeom prst="rect">
            <a:avLst/>
          </a:prstGeom>
          <a:solidFill>
            <a:srgbClr val="FFC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ctangle 7">
            <a:extLst>
              <a:ext uri="{FF2B5EF4-FFF2-40B4-BE49-F238E27FC236}">
                <a16:creationId xmlns:a16="http://schemas.microsoft.com/office/drawing/2014/main" id="{0EEBD2EB-8ADB-4245-A606-B8094EB1964D}"/>
              </a:ext>
            </a:extLst>
          </p:cNvPr>
          <p:cNvSpPr/>
          <p:nvPr/>
        </p:nvSpPr>
        <p:spPr>
          <a:xfrm>
            <a:off x="5515235" y="2095501"/>
            <a:ext cx="1181100" cy="1075064"/>
          </a:xfrm>
          <a:prstGeom prst="rect">
            <a:avLst/>
          </a:prstGeom>
          <a:solidFill>
            <a:srgbClr val="FFC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Content Placeholder 2">
            <a:extLst>
              <a:ext uri="{FF2B5EF4-FFF2-40B4-BE49-F238E27FC236}">
                <a16:creationId xmlns:a16="http://schemas.microsoft.com/office/drawing/2014/main" id="{ABDAB916-616D-4181-8F48-E34EFC6A8F5B}"/>
              </a:ext>
            </a:extLst>
          </p:cNvPr>
          <p:cNvSpPr txBox="1">
            <a:spLocks/>
          </p:cNvSpPr>
          <p:nvPr/>
        </p:nvSpPr>
        <p:spPr>
          <a:xfrm>
            <a:off x="610651" y="1082466"/>
            <a:ext cx="4141463" cy="520993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6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pt-PT" sz="2000" dirty="0"/>
              <a:t>O utilizador envia ao Django um pedido HTTP de um </a:t>
            </a:r>
            <a:r>
              <a:rPr lang="pt-PT" sz="2000" b="1" dirty="0"/>
              <a:t>URL</a:t>
            </a:r>
            <a:r>
              <a:rPr lang="pt-PT" sz="2000" dirty="0"/>
              <a:t>.</a:t>
            </a:r>
          </a:p>
          <a:p>
            <a:pPr>
              <a:buFont typeface="+mj-lt"/>
              <a:buAutoNum type="arabicPeriod"/>
            </a:pPr>
            <a:r>
              <a:rPr lang="pt-PT" sz="2000" dirty="0"/>
              <a:t>O Django procura o recurso </a:t>
            </a:r>
            <a:r>
              <a:rPr lang="pt-PT" sz="2000" b="1" dirty="0"/>
              <a:t>URL</a:t>
            </a:r>
            <a:r>
              <a:rPr lang="pt-PT" sz="2000" dirty="0"/>
              <a:t> </a:t>
            </a:r>
            <a:br>
              <a:rPr lang="pt-PT" sz="2000" dirty="0"/>
            </a:br>
            <a:r>
              <a:rPr lang="pt-PT" sz="2000" dirty="0"/>
              <a:t>(no ficheiro urls.py).</a:t>
            </a:r>
          </a:p>
          <a:p>
            <a:pPr>
              <a:buFont typeface="+mj-lt"/>
              <a:buAutoNum type="arabicPeriod"/>
            </a:pPr>
            <a:r>
              <a:rPr lang="pt-PT" sz="2000" dirty="0"/>
              <a:t>Se o caminho (URL </a:t>
            </a:r>
            <a:r>
              <a:rPr lang="pt-PT" sz="2000" dirty="0" err="1"/>
              <a:t>path</a:t>
            </a:r>
            <a:r>
              <a:rPr lang="pt-PT" sz="2000" dirty="0"/>
              <a:t>) está ligado a uma função da </a:t>
            </a:r>
            <a:r>
              <a:rPr lang="pt-PT" sz="2000" b="1" dirty="0"/>
              <a:t>View</a:t>
            </a:r>
            <a:r>
              <a:rPr lang="pt-PT" sz="2000" dirty="0"/>
              <a:t>, então essa função é chamada.</a:t>
            </a:r>
          </a:p>
          <a:p>
            <a:pPr>
              <a:buFont typeface="+mj-lt"/>
              <a:buAutoNum type="arabicPeriod"/>
            </a:pPr>
            <a:r>
              <a:rPr lang="pt-PT" sz="2000" dirty="0"/>
              <a:t>A função view irá eventualmente interagir com o </a:t>
            </a:r>
            <a:r>
              <a:rPr lang="pt-PT" sz="2000" b="1" dirty="0"/>
              <a:t>Modelo</a:t>
            </a:r>
            <a:r>
              <a:rPr lang="pt-PT" sz="2000" dirty="0"/>
              <a:t> e carregar ou recuperar dados da base de dados.</a:t>
            </a:r>
          </a:p>
          <a:p>
            <a:pPr>
              <a:buFont typeface="+mj-lt"/>
              <a:buAutoNum type="arabicPeriod"/>
            </a:pPr>
            <a:r>
              <a:rPr lang="pt-PT" sz="2000" dirty="0"/>
              <a:t>Em seguida, o </a:t>
            </a:r>
            <a:r>
              <a:rPr lang="pt-PT" sz="2000" b="1" dirty="0"/>
              <a:t>View</a:t>
            </a:r>
            <a:r>
              <a:rPr lang="pt-PT" sz="2000" dirty="0"/>
              <a:t> </a:t>
            </a:r>
            <a:r>
              <a:rPr lang="pt-PT" sz="2000" dirty="0" err="1"/>
              <a:t>renderiza</a:t>
            </a:r>
            <a:r>
              <a:rPr lang="pt-PT" sz="2000" dirty="0"/>
              <a:t> um </a:t>
            </a:r>
            <a:r>
              <a:rPr lang="pt-PT" sz="2000" b="1" dirty="0"/>
              <a:t>Template</a:t>
            </a:r>
            <a:r>
              <a:rPr lang="pt-PT" sz="2000" dirty="0"/>
              <a:t> apropriado, que pode integrar dados extraídos do </a:t>
            </a:r>
            <a:r>
              <a:rPr lang="pt-PT" sz="2000" b="1" dirty="0" err="1"/>
              <a:t>Model</a:t>
            </a:r>
            <a:r>
              <a:rPr lang="pt-PT" sz="2000" dirty="0"/>
              <a:t>, e o devolve ao utilizador como uma resposta HTTP.</a:t>
            </a:r>
          </a:p>
        </p:txBody>
      </p:sp>
    </p:spTree>
    <p:extLst>
      <p:ext uri="{BB962C8B-B14F-4D97-AF65-F5344CB8AC3E}">
        <p14:creationId xmlns:p14="http://schemas.microsoft.com/office/powerpoint/2010/main" val="98338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par>
                                <p:cTn id="13" presetID="1" presetClass="exit"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par>
                                <p:cTn id="20" presetID="1" presetClass="exit"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500"/>
                                        <p:tgtEl>
                                          <p:spTgt spid="9">
                                            <p:txEl>
                                              <p:pRg st="3" end="3"/>
                                            </p:txEl>
                                          </p:spTgt>
                                        </p:tgtEl>
                                      </p:cBhvr>
                                    </p:animEffect>
                                  </p:childTnLst>
                                </p:cTn>
                              </p:par>
                              <p:par>
                                <p:cTn id="27" presetID="1" presetClass="exit"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Effect transition="in" filter="fade">
                                      <p:cBhvr>
                                        <p:cTn id="33" dur="500"/>
                                        <p:tgtEl>
                                          <p:spTgt spid="9">
                                            <p:txEl>
                                              <p:pRg st="4" end="4"/>
                                            </p:txEl>
                                          </p:spTgt>
                                        </p:tgtEl>
                                      </p:cBhvr>
                                    </p:animEffect>
                                  </p:childTnLst>
                                </p:cTn>
                              </p:par>
                              <p:par>
                                <p:cTn id="34" presetID="1" presetClass="exit"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4DDC-8CB0-4EE9-9D92-B3D42EF3BB48}"/>
              </a:ext>
            </a:extLst>
          </p:cNvPr>
          <p:cNvSpPr>
            <a:spLocks noGrp="1"/>
          </p:cNvSpPr>
          <p:nvPr>
            <p:ph type="title"/>
          </p:nvPr>
        </p:nvSpPr>
        <p:spPr/>
        <p:txBody>
          <a:bodyPr/>
          <a:lstStyle/>
          <a:p>
            <a:r>
              <a:rPr lang="pt-PT" dirty="0"/>
              <a:t>Fluxo MTV</a:t>
            </a:r>
          </a:p>
        </p:txBody>
      </p:sp>
      <p:sp>
        <p:nvSpPr>
          <p:cNvPr id="3" name="Content Placeholder 2">
            <a:extLst>
              <a:ext uri="{FF2B5EF4-FFF2-40B4-BE49-F238E27FC236}">
                <a16:creationId xmlns:a16="http://schemas.microsoft.com/office/drawing/2014/main" id="{1A7A3E48-6D2C-499C-88D4-23E784DB7828}"/>
              </a:ext>
            </a:extLst>
          </p:cNvPr>
          <p:cNvSpPr>
            <a:spLocks noGrp="1"/>
          </p:cNvSpPr>
          <p:nvPr>
            <p:ph idx="1"/>
          </p:nvPr>
        </p:nvSpPr>
        <p:spPr/>
        <p:txBody>
          <a:bodyPr/>
          <a:lstStyle/>
          <a:p>
            <a:endParaRPr lang="pt-PT"/>
          </a:p>
        </p:txBody>
      </p:sp>
      <p:pic>
        <p:nvPicPr>
          <p:cNvPr id="4" name="Picture 4" descr="Django MVT Architecture - AskPython">
            <a:extLst>
              <a:ext uri="{FF2B5EF4-FFF2-40B4-BE49-F238E27FC236}">
                <a16:creationId xmlns:a16="http://schemas.microsoft.com/office/drawing/2014/main" id="{6972DC3B-354B-4B76-9240-759DAE44E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146412"/>
            <a:ext cx="8127424" cy="512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88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7FCF9-AD1C-47DB-8FA4-D196B1E8CC67}"/>
              </a:ext>
            </a:extLst>
          </p:cNvPr>
          <p:cNvSpPr>
            <a:spLocks noGrp="1"/>
          </p:cNvSpPr>
          <p:nvPr>
            <p:ph type="title"/>
          </p:nvPr>
        </p:nvSpPr>
        <p:spPr/>
        <p:txBody>
          <a:bodyPr/>
          <a:lstStyle/>
          <a:p>
            <a:r>
              <a:rPr lang="pt-PT" dirty="0"/>
              <a:t>Sumário</a:t>
            </a:r>
          </a:p>
        </p:txBody>
      </p:sp>
      <p:sp>
        <p:nvSpPr>
          <p:cNvPr id="5" name="Content Placeholder 4">
            <a:extLst>
              <a:ext uri="{FF2B5EF4-FFF2-40B4-BE49-F238E27FC236}">
                <a16:creationId xmlns:a16="http://schemas.microsoft.com/office/drawing/2014/main" id="{357E5FEE-B4CA-46AE-9540-25512AEC72BF}"/>
              </a:ext>
            </a:extLst>
          </p:cNvPr>
          <p:cNvSpPr>
            <a:spLocks noGrp="1"/>
          </p:cNvSpPr>
          <p:nvPr>
            <p:ph idx="1"/>
          </p:nvPr>
        </p:nvSpPr>
        <p:spPr/>
        <p:txBody>
          <a:bodyPr/>
          <a:lstStyle/>
          <a:p>
            <a:r>
              <a:rPr lang="pt-PT" dirty="0"/>
              <a:t>Introdução. </a:t>
            </a:r>
          </a:p>
          <a:p>
            <a:r>
              <a:rPr lang="pt-PT" dirty="0"/>
              <a:t>Django e sua arquitetura MTV</a:t>
            </a:r>
          </a:p>
          <a:p>
            <a:r>
              <a:rPr lang="pt-PT" dirty="0"/>
              <a:t>Passos para a criação de um projeto Django</a:t>
            </a:r>
          </a:p>
          <a:p>
            <a:r>
              <a:rPr lang="pt-PT" dirty="0"/>
              <a:t>Fluxo do MTV</a:t>
            </a:r>
          </a:p>
          <a:p>
            <a:r>
              <a:rPr lang="pt-PT" dirty="0"/>
              <a:t>Linguagem de template para </a:t>
            </a:r>
            <a:r>
              <a:rPr lang="pt-PT" dirty="0" err="1"/>
              <a:t>renderizar</a:t>
            </a:r>
            <a:r>
              <a:rPr lang="pt-PT" dirty="0"/>
              <a:t> ficheiros HTML</a:t>
            </a:r>
          </a:p>
          <a:p>
            <a:r>
              <a:rPr lang="pt-PT" dirty="0"/>
              <a:t>Herança de </a:t>
            </a:r>
            <a:r>
              <a:rPr lang="pt-PT" dirty="0" err="1"/>
              <a:t>templates</a:t>
            </a:r>
            <a:endParaRPr lang="pt-PT" dirty="0"/>
          </a:p>
          <a:p>
            <a:r>
              <a:rPr lang="pt-PT" dirty="0" err="1"/>
              <a:t>Hiperlinks</a:t>
            </a:r>
            <a:endParaRPr lang="pt-PT" dirty="0"/>
          </a:p>
          <a:p>
            <a:r>
              <a:rPr lang="pt-PT" dirty="0"/>
              <a:t>Ficheiros estáticos CSS, JS e imagens</a:t>
            </a:r>
          </a:p>
          <a:p>
            <a:endParaRPr lang="pt-PT" dirty="0"/>
          </a:p>
        </p:txBody>
      </p:sp>
    </p:spTree>
    <p:extLst>
      <p:ext uri="{BB962C8B-B14F-4D97-AF65-F5344CB8AC3E}">
        <p14:creationId xmlns:p14="http://schemas.microsoft.com/office/powerpoint/2010/main" val="2238212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949B-8EBA-489A-80B8-B08D58B6FD32}"/>
              </a:ext>
            </a:extLst>
          </p:cNvPr>
          <p:cNvSpPr>
            <a:spLocks noGrp="1"/>
          </p:cNvSpPr>
          <p:nvPr>
            <p:ph type="title"/>
          </p:nvPr>
        </p:nvSpPr>
        <p:spPr/>
        <p:txBody>
          <a:bodyPr/>
          <a:lstStyle/>
          <a:p>
            <a:r>
              <a:rPr lang="pt-PT" dirty="0"/>
              <a:t>Estrutura de um Projeto Django</a:t>
            </a:r>
          </a:p>
        </p:txBody>
      </p:sp>
      <p:sp>
        <p:nvSpPr>
          <p:cNvPr id="3" name="Content Placeholder 2">
            <a:extLst>
              <a:ext uri="{FF2B5EF4-FFF2-40B4-BE49-F238E27FC236}">
                <a16:creationId xmlns:a16="http://schemas.microsoft.com/office/drawing/2014/main" id="{8BC1A34B-EDC2-4E95-B14B-F2E555442B71}"/>
              </a:ext>
            </a:extLst>
          </p:cNvPr>
          <p:cNvSpPr>
            <a:spLocks noGrp="1"/>
          </p:cNvSpPr>
          <p:nvPr>
            <p:ph idx="1"/>
          </p:nvPr>
        </p:nvSpPr>
        <p:spPr>
          <a:xfrm>
            <a:off x="628649" y="1146412"/>
            <a:ext cx="4241525" cy="5209939"/>
          </a:xfrm>
        </p:spPr>
        <p:txBody>
          <a:bodyPr>
            <a:normAutofit/>
          </a:bodyPr>
          <a:lstStyle/>
          <a:p>
            <a:r>
              <a:rPr lang="pt-PT" dirty="0"/>
              <a:t>A unidade fundamental da </a:t>
            </a:r>
            <a:r>
              <a:rPr lang="pt-PT" dirty="0" err="1"/>
              <a:t>framework</a:t>
            </a:r>
            <a:r>
              <a:rPr lang="pt-PT" dirty="0"/>
              <a:t> Django é um </a:t>
            </a:r>
            <a:r>
              <a:rPr lang="pt-PT" b="1" dirty="0"/>
              <a:t>projeto</a:t>
            </a:r>
            <a:r>
              <a:rPr lang="pt-PT" dirty="0"/>
              <a:t>. </a:t>
            </a:r>
          </a:p>
          <a:p>
            <a:endParaRPr lang="pt-PT" dirty="0"/>
          </a:p>
          <a:p>
            <a:r>
              <a:rPr lang="pt-PT" dirty="0"/>
              <a:t>Um projeto tem várias </a:t>
            </a:r>
            <a:r>
              <a:rPr lang="pt-PT" b="1" dirty="0"/>
              <a:t>aplicações</a:t>
            </a:r>
            <a:r>
              <a:rPr lang="pt-PT" dirty="0"/>
              <a:t>.</a:t>
            </a:r>
          </a:p>
          <a:p>
            <a:endParaRPr lang="pt-PT" dirty="0"/>
          </a:p>
          <a:p>
            <a:r>
              <a:rPr lang="pt-PT" dirty="0"/>
              <a:t>Existem aplicações </a:t>
            </a:r>
            <a:r>
              <a:rPr lang="pt-PT" dirty="0" err="1"/>
              <a:t>intregadas</a:t>
            </a:r>
            <a:r>
              <a:rPr lang="pt-PT" dirty="0"/>
              <a:t>, para  administração, autenticação, mensagens, sessões, etc.</a:t>
            </a:r>
          </a:p>
        </p:txBody>
      </p:sp>
      <p:pic>
        <p:nvPicPr>
          <p:cNvPr id="8194" name="Picture 2">
            <a:extLst>
              <a:ext uri="{FF2B5EF4-FFF2-40B4-BE49-F238E27FC236}">
                <a16:creationId xmlns:a16="http://schemas.microsoft.com/office/drawing/2014/main" id="{A8CF94E1-2740-4A9E-9849-B01E47D1A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322" y="1146412"/>
            <a:ext cx="3746750" cy="522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796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0E43-C791-4825-A077-002C4DF44B2A}"/>
              </a:ext>
            </a:extLst>
          </p:cNvPr>
          <p:cNvSpPr>
            <a:spLocks noGrp="1"/>
          </p:cNvSpPr>
          <p:nvPr>
            <p:ph type="title"/>
          </p:nvPr>
        </p:nvSpPr>
        <p:spPr/>
        <p:txBody>
          <a:bodyPr>
            <a:normAutofit/>
          </a:bodyPr>
          <a:lstStyle/>
          <a:p>
            <a:r>
              <a:rPr lang="pt-PT" dirty="0"/>
              <a:t>Componentes e Camadas</a:t>
            </a:r>
          </a:p>
        </p:txBody>
      </p:sp>
      <p:sp>
        <p:nvSpPr>
          <p:cNvPr id="3" name="Content Placeholder 2">
            <a:extLst>
              <a:ext uri="{FF2B5EF4-FFF2-40B4-BE49-F238E27FC236}">
                <a16:creationId xmlns:a16="http://schemas.microsoft.com/office/drawing/2014/main" id="{D651EC8A-8F3A-4542-B53A-00A4CF432F10}"/>
              </a:ext>
            </a:extLst>
          </p:cNvPr>
          <p:cNvSpPr>
            <a:spLocks noGrp="1"/>
          </p:cNvSpPr>
          <p:nvPr>
            <p:ph idx="1"/>
          </p:nvPr>
        </p:nvSpPr>
        <p:spPr/>
        <p:txBody>
          <a:bodyPr/>
          <a:lstStyle/>
          <a:p>
            <a:r>
              <a:rPr lang="pt-PT" dirty="0"/>
              <a:t>Visão simplificada dos componentes e camadas de uma aplicação Django, com armazenamento numa base de dados.</a:t>
            </a:r>
          </a:p>
        </p:txBody>
      </p:sp>
      <p:pic>
        <p:nvPicPr>
          <p:cNvPr id="1026" name="Picture 2">
            <a:extLst>
              <a:ext uri="{FF2B5EF4-FFF2-40B4-BE49-F238E27FC236}">
                <a16:creationId xmlns:a16="http://schemas.microsoft.com/office/drawing/2014/main" id="{E05424F8-50DC-4DA0-8FAC-1680C1B77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26" y="2113236"/>
            <a:ext cx="8249657" cy="359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497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7F5124-8E8B-475A-98B1-47D9E4371349}"/>
              </a:ext>
            </a:extLst>
          </p:cNvPr>
          <p:cNvSpPr>
            <a:spLocks noGrp="1"/>
          </p:cNvSpPr>
          <p:nvPr>
            <p:ph type="title"/>
          </p:nvPr>
        </p:nvSpPr>
        <p:spPr/>
        <p:txBody>
          <a:bodyPr/>
          <a:lstStyle/>
          <a:p>
            <a:r>
              <a:rPr lang="pt-PT" dirty="0"/>
              <a:t>Passos para a criação </a:t>
            </a:r>
            <a:br>
              <a:rPr lang="pt-PT" dirty="0"/>
            </a:br>
            <a:r>
              <a:rPr lang="pt-PT" dirty="0"/>
              <a:t>de um projeto Django</a:t>
            </a:r>
          </a:p>
        </p:txBody>
      </p:sp>
      <p:sp>
        <p:nvSpPr>
          <p:cNvPr id="7" name="Text Placeholder 6">
            <a:extLst>
              <a:ext uri="{FF2B5EF4-FFF2-40B4-BE49-F238E27FC236}">
                <a16:creationId xmlns:a16="http://schemas.microsoft.com/office/drawing/2014/main" id="{59F8ACEA-5FBF-46BE-BA68-42B52A1AA6DD}"/>
              </a:ext>
            </a:extLst>
          </p:cNvPr>
          <p:cNvSpPr>
            <a:spLocks noGrp="1"/>
          </p:cNvSpPr>
          <p:nvPr>
            <p:ph type="body" idx="1"/>
          </p:nvPr>
        </p:nvSpPr>
        <p:spPr/>
        <p:txBody>
          <a:bodyPr/>
          <a:lstStyle/>
          <a:p>
            <a:r>
              <a:rPr lang="pt-PT" dirty="0">
                <a:hlinkClick r:id="rId3"/>
              </a:rPr>
              <a:t>Design </a:t>
            </a:r>
            <a:r>
              <a:rPr lang="pt-PT" dirty="0" err="1">
                <a:hlinkClick r:id="rId3"/>
              </a:rPr>
              <a:t>filosophies</a:t>
            </a:r>
            <a:endParaRPr lang="pt-PT" dirty="0"/>
          </a:p>
          <a:p>
            <a:endParaRPr lang="pt-PT" dirty="0"/>
          </a:p>
        </p:txBody>
      </p:sp>
    </p:spTree>
    <p:extLst>
      <p:ext uri="{BB962C8B-B14F-4D97-AF65-F5344CB8AC3E}">
        <p14:creationId xmlns:p14="http://schemas.microsoft.com/office/powerpoint/2010/main" val="2331450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9ED3-C7A1-498E-A95F-582005283376}"/>
              </a:ext>
            </a:extLst>
          </p:cNvPr>
          <p:cNvSpPr>
            <a:spLocks noGrp="1"/>
          </p:cNvSpPr>
          <p:nvPr>
            <p:ph type="title"/>
          </p:nvPr>
        </p:nvSpPr>
        <p:spPr/>
        <p:txBody>
          <a:bodyPr/>
          <a:lstStyle/>
          <a:p>
            <a:r>
              <a:rPr lang="pt-PT" dirty="0"/>
              <a:t>Projeto e aplicações</a:t>
            </a:r>
          </a:p>
        </p:txBody>
      </p:sp>
      <p:sp>
        <p:nvSpPr>
          <p:cNvPr id="3" name="Content Placeholder 2">
            <a:extLst>
              <a:ext uri="{FF2B5EF4-FFF2-40B4-BE49-F238E27FC236}">
                <a16:creationId xmlns:a16="http://schemas.microsoft.com/office/drawing/2014/main" id="{D16220F2-17A1-4C76-88F1-C8A181185B23}"/>
              </a:ext>
            </a:extLst>
          </p:cNvPr>
          <p:cNvSpPr>
            <a:spLocks noGrp="1"/>
          </p:cNvSpPr>
          <p:nvPr>
            <p:ph idx="1"/>
          </p:nvPr>
        </p:nvSpPr>
        <p:spPr/>
        <p:txBody>
          <a:bodyPr/>
          <a:lstStyle/>
          <a:p>
            <a:r>
              <a:rPr lang="pt-PT" dirty="0"/>
              <a:t>Um projeto Django pode conter várias aplicações</a:t>
            </a:r>
          </a:p>
          <a:p>
            <a:pPr lvl="1"/>
            <a:r>
              <a:rPr lang="pt-PT" dirty="0"/>
              <a:t>Semelhante ao Google, </a:t>
            </a:r>
            <a:br>
              <a:rPr lang="pt-PT" dirty="0"/>
            </a:br>
            <a:r>
              <a:rPr lang="pt-PT" dirty="0"/>
              <a:t>que tem as aplicações </a:t>
            </a:r>
            <a:r>
              <a:rPr lang="pt-PT" dirty="0" err="1"/>
              <a:t>Images</a:t>
            </a:r>
            <a:r>
              <a:rPr lang="pt-PT" dirty="0"/>
              <a:t>, </a:t>
            </a:r>
            <a:r>
              <a:rPr lang="pt-PT" dirty="0" err="1"/>
              <a:t>News</a:t>
            </a:r>
            <a:r>
              <a:rPr lang="pt-PT" dirty="0"/>
              <a:t>, </a:t>
            </a:r>
            <a:r>
              <a:rPr lang="pt-PT" dirty="0" err="1"/>
              <a:t>Maps</a:t>
            </a:r>
            <a:r>
              <a:rPr lang="pt-PT" dirty="0"/>
              <a:t>, </a:t>
            </a:r>
            <a:r>
              <a:rPr lang="pt-PT" dirty="0" err="1"/>
              <a:t>Videos</a:t>
            </a:r>
            <a:r>
              <a:rPr lang="pt-PT" dirty="0"/>
              <a:t>, etc.</a:t>
            </a:r>
          </a:p>
          <a:p>
            <a:r>
              <a:rPr lang="pt-PT" dirty="0"/>
              <a:t>Assim, </a:t>
            </a:r>
          </a:p>
          <a:p>
            <a:pPr lvl="1"/>
            <a:r>
              <a:rPr lang="pt-PT" dirty="0"/>
              <a:t>cria-se primeiro um projeto Django,</a:t>
            </a:r>
          </a:p>
          <a:p>
            <a:pPr lvl="1"/>
            <a:r>
              <a:rPr lang="pt-PT" dirty="0"/>
              <a:t>e depois criam-se várias aplicações.</a:t>
            </a:r>
          </a:p>
        </p:txBody>
      </p:sp>
    </p:spTree>
    <p:extLst>
      <p:ext uri="{BB962C8B-B14F-4D97-AF65-F5344CB8AC3E}">
        <p14:creationId xmlns:p14="http://schemas.microsoft.com/office/powerpoint/2010/main" val="2470151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06DC-415A-41DA-BC7A-DABC88F3766F}"/>
              </a:ext>
            </a:extLst>
          </p:cNvPr>
          <p:cNvSpPr>
            <a:spLocks noGrp="1"/>
          </p:cNvSpPr>
          <p:nvPr>
            <p:ph type="title"/>
          </p:nvPr>
        </p:nvSpPr>
        <p:spPr/>
        <p:txBody>
          <a:bodyPr>
            <a:normAutofit/>
          </a:bodyPr>
          <a:lstStyle/>
          <a:p>
            <a:r>
              <a:rPr lang="pt-PT" dirty="0"/>
              <a:t>1. Criar um projeto Django</a:t>
            </a:r>
          </a:p>
        </p:txBody>
      </p:sp>
      <p:sp>
        <p:nvSpPr>
          <p:cNvPr id="3" name="Content Placeholder 2">
            <a:extLst>
              <a:ext uri="{FF2B5EF4-FFF2-40B4-BE49-F238E27FC236}">
                <a16:creationId xmlns:a16="http://schemas.microsoft.com/office/drawing/2014/main" id="{5602ECC1-2E74-4755-90A2-592723EB020C}"/>
              </a:ext>
            </a:extLst>
          </p:cNvPr>
          <p:cNvSpPr>
            <a:spLocks noGrp="1"/>
          </p:cNvSpPr>
          <p:nvPr>
            <p:ph idx="1"/>
          </p:nvPr>
        </p:nvSpPr>
        <p:spPr>
          <a:xfrm>
            <a:off x="628649" y="1146412"/>
            <a:ext cx="8515351" cy="5711588"/>
          </a:xfrm>
        </p:spPr>
        <p:txBody>
          <a:bodyPr>
            <a:normAutofit fontScale="77500" lnSpcReduction="20000"/>
          </a:bodyPr>
          <a:lstStyle/>
          <a:p>
            <a:pPr marL="457200" indent="-457200">
              <a:buFont typeface="+mj-lt"/>
              <a:buAutoNum type="arabicPeriod"/>
            </a:pPr>
            <a:r>
              <a:rPr lang="pt-PT" sz="2500" dirty="0"/>
              <a:t>Criar pasta para projeto </a:t>
            </a:r>
            <a:r>
              <a:rPr lang="pt-PT" sz="2500" dirty="0">
                <a:solidFill>
                  <a:schemeClr val="bg1"/>
                </a:solidFill>
                <a:highlight>
                  <a:srgbClr val="000000"/>
                </a:highlight>
                <a:latin typeface="Consolas" panose="020B0609020204030204" pitchFamily="49" charset="0"/>
              </a:rPr>
              <a:t>$ </a:t>
            </a:r>
            <a:r>
              <a:rPr lang="pt-PT" sz="2500" dirty="0" err="1">
                <a:solidFill>
                  <a:srgbClr val="FFFF00"/>
                </a:solidFill>
                <a:highlight>
                  <a:srgbClr val="000000"/>
                </a:highlight>
                <a:latin typeface="Consolas" panose="020B0609020204030204" pitchFamily="49" charset="0"/>
              </a:rPr>
              <a:t>mkdir</a:t>
            </a:r>
            <a:r>
              <a:rPr lang="pt-PT" sz="2500" dirty="0">
                <a:solidFill>
                  <a:schemeClr val="bg1"/>
                </a:solidFill>
                <a:highlight>
                  <a:srgbClr val="000000"/>
                </a:highlight>
                <a:latin typeface="Consolas" panose="020B0609020204030204" pitchFamily="49" charset="0"/>
              </a:rPr>
              <a:t> </a:t>
            </a:r>
            <a:r>
              <a:rPr lang="pt-PT" sz="2500" dirty="0" err="1">
                <a:solidFill>
                  <a:schemeClr val="bg1"/>
                </a:solidFill>
                <a:highlight>
                  <a:srgbClr val="000000"/>
                </a:highlight>
                <a:latin typeface="Consolas" panose="020B0609020204030204" pitchFamily="49" charset="0"/>
              </a:rPr>
              <a:t>proj-django</a:t>
            </a:r>
            <a:r>
              <a:rPr lang="pt-PT" sz="2500" dirty="0">
                <a:solidFill>
                  <a:schemeClr val="bg1"/>
                </a:solidFill>
                <a:highlight>
                  <a:srgbClr val="000000"/>
                </a:highlight>
                <a:latin typeface="Consolas" panose="020B0609020204030204" pitchFamily="49" charset="0"/>
              </a:rPr>
              <a:t>; </a:t>
            </a:r>
            <a:r>
              <a:rPr lang="pt-PT" sz="2500" dirty="0" err="1">
                <a:solidFill>
                  <a:srgbClr val="FFFF00"/>
                </a:solidFill>
                <a:highlight>
                  <a:srgbClr val="000000"/>
                </a:highlight>
                <a:latin typeface="Consolas" panose="020B0609020204030204" pitchFamily="49" charset="0"/>
              </a:rPr>
              <a:t>mkdir</a:t>
            </a:r>
            <a:r>
              <a:rPr lang="pt-PT" sz="2500" dirty="0">
                <a:solidFill>
                  <a:schemeClr val="bg1"/>
                </a:solidFill>
                <a:highlight>
                  <a:srgbClr val="000000"/>
                </a:highlight>
                <a:latin typeface="Consolas" panose="020B0609020204030204" pitchFamily="49" charset="0"/>
              </a:rPr>
              <a:t> </a:t>
            </a:r>
            <a:r>
              <a:rPr lang="pt-PT" sz="2500" dirty="0" err="1">
                <a:solidFill>
                  <a:schemeClr val="bg1"/>
                </a:solidFill>
                <a:highlight>
                  <a:srgbClr val="000000"/>
                </a:highlight>
                <a:latin typeface="Consolas" panose="020B0609020204030204" pitchFamily="49" charset="0"/>
              </a:rPr>
              <a:t>proj-django</a:t>
            </a:r>
            <a:r>
              <a:rPr lang="pt-PT" sz="2500" dirty="0">
                <a:solidFill>
                  <a:schemeClr val="bg1"/>
                </a:solidFill>
                <a:highlight>
                  <a:srgbClr val="000000"/>
                </a:highlight>
                <a:latin typeface="Consolas" panose="020B0609020204030204" pitchFamily="49" charset="0"/>
              </a:rPr>
              <a:t> </a:t>
            </a:r>
            <a:endParaRPr lang="pt-PT" sz="2500" b="1" dirty="0"/>
          </a:p>
          <a:p>
            <a:pPr marL="457200" indent="-457200">
              <a:buFont typeface="+mj-lt"/>
              <a:buAutoNum type="arabicPeriod"/>
            </a:pPr>
            <a:r>
              <a:rPr lang="pt-PT" sz="2500" dirty="0"/>
              <a:t>Instalar </a:t>
            </a:r>
            <a:r>
              <a:rPr lang="pt-PT" sz="2500" dirty="0" err="1"/>
              <a:t>pipenv</a:t>
            </a:r>
            <a:r>
              <a:rPr lang="pt-PT" sz="2500" dirty="0"/>
              <a:t> para criar ambiente virtual: </a:t>
            </a:r>
            <a:r>
              <a:rPr lang="pt-PT" sz="2500" dirty="0">
                <a:solidFill>
                  <a:schemeClr val="bg1"/>
                </a:solidFill>
                <a:highlight>
                  <a:srgbClr val="000000"/>
                </a:highlight>
                <a:latin typeface="Consolas" panose="020B0609020204030204" pitchFamily="49" charset="0"/>
              </a:rPr>
              <a:t>$ </a:t>
            </a:r>
            <a:r>
              <a:rPr lang="pt-PT" sz="2500" dirty="0" err="1">
                <a:solidFill>
                  <a:srgbClr val="FFFF00"/>
                </a:solidFill>
                <a:highlight>
                  <a:srgbClr val="000000"/>
                </a:highlight>
                <a:latin typeface="Consolas" panose="020B0609020204030204" pitchFamily="49" charset="0"/>
              </a:rPr>
              <a:t>python</a:t>
            </a:r>
            <a:r>
              <a:rPr lang="pt-PT" sz="2500" dirty="0">
                <a:solidFill>
                  <a:schemeClr val="bg1"/>
                </a:solidFill>
                <a:highlight>
                  <a:srgbClr val="000000"/>
                </a:highlight>
                <a:latin typeface="Consolas" panose="020B0609020204030204" pitchFamily="49" charset="0"/>
              </a:rPr>
              <a:t> –m </a:t>
            </a:r>
            <a:r>
              <a:rPr lang="pt-PT" sz="2500" dirty="0" err="1">
                <a:solidFill>
                  <a:schemeClr val="bg1"/>
                </a:solidFill>
                <a:highlight>
                  <a:srgbClr val="000000"/>
                </a:highlight>
                <a:latin typeface="Consolas" panose="020B0609020204030204" pitchFamily="49" charset="0"/>
              </a:rPr>
              <a:t>install</a:t>
            </a:r>
            <a:r>
              <a:rPr lang="pt-PT" sz="2500" dirty="0">
                <a:solidFill>
                  <a:schemeClr val="bg1"/>
                </a:solidFill>
                <a:highlight>
                  <a:srgbClr val="000000"/>
                </a:highlight>
                <a:latin typeface="Consolas" panose="020B0609020204030204" pitchFamily="49" charset="0"/>
              </a:rPr>
              <a:t> </a:t>
            </a:r>
            <a:r>
              <a:rPr lang="pt-PT" sz="2500" dirty="0" err="1">
                <a:solidFill>
                  <a:schemeClr val="bg1"/>
                </a:solidFill>
                <a:highlight>
                  <a:srgbClr val="000000"/>
                </a:highlight>
                <a:latin typeface="Consolas" panose="020B0609020204030204" pitchFamily="49" charset="0"/>
              </a:rPr>
              <a:t>pipenv</a:t>
            </a:r>
            <a:endParaRPr lang="pt-PT" sz="2500" dirty="0">
              <a:solidFill>
                <a:schemeClr val="bg1"/>
              </a:solidFill>
              <a:highlight>
                <a:srgbClr val="000000"/>
              </a:highlight>
              <a:latin typeface="Consolas" panose="020B0609020204030204" pitchFamily="49" charset="0"/>
            </a:endParaRPr>
          </a:p>
          <a:p>
            <a:pPr marL="457200" indent="-457200">
              <a:buFont typeface="+mj-lt"/>
              <a:buAutoNum type="arabicPeriod"/>
            </a:pPr>
            <a:r>
              <a:rPr lang="pt-PT" sz="2500" dirty="0"/>
              <a:t>Criar ambiente virtual com Django instalado </a:t>
            </a:r>
            <a:r>
              <a:rPr lang="pt-PT" sz="2500" dirty="0">
                <a:solidFill>
                  <a:schemeClr val="bg1"/>
                </a:solidFill>
                <a:highlight>
                  <a:srgbClr val="000000"/>
                </a:highlight>
                <a:latin typeface="Consolas" panose="020B0609020204030204" pitchFamily="49" charset="0"/>
              </a:rPr>
              <a:t>$ </a:t>
            </a:r>
            <a:r>
              <a:rPr lang="pt-PT" sz="2500" dirty="0" err="1">
                <a:solidFill>
                  <a:srgbClr val="FFFF00"/>
                </a:solidFill>
                <a:highlight>
                  <a:srgbClr val="000000"/>
                </a:highlight>
                <a:latin typeface="Consolas" panose="020B0609020204030204" pitchFamily="49" charset="0"/>
              </a:rPr>
              <a:t>pipenv</a:t>
            </a:r>
            <a:r>
              <a:rPr lang="pt-PT" sz="2500" dirty="0">
                <a:solidFill>
                  <a:schemeClr val="bg1"/>
                </a:solidFill>
                <a:highlight>
                  <a:srgbClr val="000000"/>
                </a:highlight>
                <a:latin typeface="Consolas" panose="020B0609020204030204" pitchFamily="49" charset="0"/>
              </a:rPr>
              <a:t> </a:t>
            </a:r>
            <a:r>
              <a:rPr lang="pt-PT" sz="2500" dirty="0" err="1">
                <a:solidFill>
                  <a:schemeClr val="bg1"/>
                </a:solidFill>
                <a:highlight>
                  <a:srgbClr val="000000"/>
                </a:highlight>
                <a:latin typeface="Consolas" panose="020B0609020204030204" pitchFamily="49" charset="0"/>
              </a:rPr>
              <a:t>install</a:t>
            </a:r>
            <a:r>
              <a:rPr lang="pt-PT" sz="2500" dirty="0">
                <a:solidFill>
                  <a:schemeClr val="bg1"/>
                </a:solidFill>
                <a:highlight>
                  <a:srgbClr val="000000"/>
                </a:highlight>
                <a:latin typeface="Consolas" panose="020B0609020204030204" pitchFamily="49" charset="0"/>
              </a:rPr>
              <a:t> </a:t>
            </a:r>
            <a:r>
              <a:rPr lang="pt-PT" sz="2500" dirty="0" err="1">
                <a:solidFill>
                  <a:schemeClr val="bg1"/>
                </a:solidFill>
                <a:highlight>
                  <a:srgbClr val="000000"/>
                </a:highlight>
                <a:latin typeface="Consolas" panose="020B0609020204030204" pitchFamily="49" charset="0"/>
              </a:rPr>
              <a:t>django</a:t>
            </a:r>
            <a:endParaRPr lang="pt-PT" sz="2500" b="1" dirty="0"/>
          </a:p>
          <a:p>
            <a:pPr marL="457200" indent="-457200">
              <a:buFont typeface="+mj-lt"/>
              <a:buAutoNum type="arabicPeriod"/>
            </a:pPr>
            <a:r>
              <a:rPr lang="pt-PT" sz="2500" dirty="0"/>
              <a:t>Ativação do ambiente virtual</a:t>
            </a:r>
            <a:r>
              <a:rPr lang="pt-PT" sz="2500" b="1" dirty="0"/>
              <a:t>: </a:t>
            </a:r>
            <a:r>
              <a:rPr lang="pt-PT" sz="2500" dirty="0">
                <a:solidFill>
                  <a:schemeClr val="bg1"/>
                </a:solidFill>
                <a:highlight>
                  <a:srgbClr val="000000"/>
                </a:highlight>
                <a:latin typeface="Consolas" panose="020B0609020204030204" pitchFamily="49" charset="0"/>
              </a:rPr>
              <a:t>$ </a:t>
            </a:r>
            <a:r>
              <a:rPr lang="pt-PT" sz="2500" dirty="0" err="1">
                <a:solidFill>
                  <a:srgbClr val="FFFF00"/>
                </a:solidFill>
                <a:highlight>
                  <a:srgbClr val="000000"/>
                </a:highlight>
                <a:latin typeface="Consolas" panose="020B0609020204030204" pitchFamily="49" charset="0"/>
              </a:rPr>
              <a:t>pipenv</a:t>
            </a:r>
            <a:r>
              <a:rPr lang="pt-PT" sz="2500" dirty="0">
                <a:solidFill>
                  <a:schemeClr val="bg1"/>
                </a:solidFill>
                <a:highlight>
                  <a:srgbClr val="000000"/>
                </a:highlight>
                <a:latin typeface="Consolas" panose="020B0609020204030204" pitchFamily="49" charset="0"/>
              </a:rPr>
              <a:t> </a:t>
            </a:r>
            <a:r>
              <a:rPr lang="pt-PT" sz="2500" dirty="0" err="1">
                <a:solidFill>
                  <a:schemeClr val="bg1"/>
                </a:solidFill>
                <a:highlight>
                  <a:srgbClr val="000000"/>
                </a:highlight>
                <a:latin typeface="Consolas" panose="020B0609020204030204" pitchFamily="49" charset="0"/>
              </a:rPr>
              <a:t>shell</a:t>
            </a:r>
            <a:endParaRPr lang="pt-PT" sz="2500" b="1" dirty="0"/>
          </a:p>
          <a:p>
            <a:pPr marL="457200" indent="-457200">
              <a:buFont typeface="+mj-lt"/>
              <a:buAutoNum type="arabicPeriod"/>
            </a:pPr>
            <a:r>
              <a:rPr lang="pt-PT" sz="2500" dirty="0"/>
              <a:t>Criação do projeto </a:t>
            </a:r>
            <a:r>
              <a:rPr lang="pt-PT" sz="2500" dirty="0" err="1"/>
              <a:t>config</a:t>
            </a:r>
            <a:r>
              <a:rPr lang="pt-PT" sz="2500" dirty="0"/>
              <a:t>:</a:t>
            </a:r>
            <a:r>
              <a:rPr lang="pt-PT" sz="2500" b="1" dirty="0"/>
              <a:t> </a:t>
            </a:r>
            <a:r>
              <a:rPr lang="pt-PT" sz="2500" dirty="0">
                <a:solidFill>
                  <a:schemeClr val="bg1"/>
                </a:solidFill>
                <a:highlight>
                  <a:srgbClr val="000000"/>
                </a:highlight>
                <a:latin typeface="Consolas" panose="020B0609020204030204" pitchFamily="49" charset="0"/>
              </a:rPr>
              <a:t>$ </a:t>
            </a:r>
            <a:r>
              <a:rPr lang="pt-PT" sz="2500" dirty="0" err="1">
                <a:solidFill>
                  <a:srgbClr val="FFFF00"/>
                </a:solidFill>
                <a:highlight>
                  <a:srgbClr val="000000"/>
                </a:highlight>
                <a:latin typeface="Consolas" panose="020B0609020204030204" pitchFamily="49" charset="0"/>
              </a:rPr>
              <a:t>django-admin</a:t>
            </a:r>
            <a:r>
              <a:rPr lang="pt-PT" sz="2500" dirty="0">
                <a:solidFill>
                  <a:schemeClr val="bg1"/>
                </a:solidFill>
                <a:highlight>
                  <a:srgbClr val="000000"/>
                </a:highlight>
                <a:latin typeface="Consolas" panose="020B0609020204030204" pitchFamily="49" charset="0"/>
              </a:rPr>
              <a:t> </a:t>
            </a:r>
            <a:r>
              <a:rPr lang="pt-PT" sz="2500" dirty="0" err="1">
                <a:solidFill>
                  <a:schemeClr val="bg1"/>
                </a:solidFill>
                <a:highlight>
                  <a:srgbClr val="000000"/>
                </a:highlight>
                <a:latin typeface="Consolas" panose="020B0609020204030204" pitchFamily="49" charset="0"/>
              </a:rPr>
              <a:t>startproject</a:t>
            </a:r>
            <a:r>
              <a:rPr lang="pt-PT" sz="2500" dirty="0">
                <a:solidFill>
                  <a:schemeClr val="bg1"/>
                </a:solidFill>
                <a:highlight>
                  <a:srgbClr val="000000"/>
                </a:highlight>
                <a:latin typeface="Consolas" panose="020B0609020204030204" pitchFamily="49" charset="0"/>
              </a:rPr>
              <a:t> </a:t>
            </a:r>
            <a:r>
              <a:rPr lang="pt-PT" sz="2500" dirty="0" err="1">
                <a:solidFill>
                  <a:schemeClr val="bg1"/>
                </a:solidFill>
                <a:highlight>
                  <a:srgbClr val="000000"/>
                </a:highlight>
                <a:latin typeface="Consolas" panose="020B0609020204030204" pitchFamily="49" charset="0"/>
              </a:rPr>
              <a:t>config</a:t>
            </a:r>
            <a:r>
              <a:rPr lang="pt-PT" sz="2500" dirty="0">
                <a:solidFill>
                  <a:schemeClr val="bg1"/>
                </a:solidFill>
                <a:highlight>
                  <a:srgbClr val="000000"/>
                </a:highlight>
                <a:latin typeface="Consolas" panose="020B0609020204030204" pitchFamily="49" charset="0"/>
              </a:rPr>
              <a:t> .</a:t>
            </a:r>
          </a:p>
          <a:p>
            <a:pPr marL="457200" indent="-457200">
              <a:buFont typeface="+mj-lt"/>
              <a:buAutoNum type="arabicPeriod"/>
            </a:pPr>
            <a:r>
              <a:rPr lang="pt-PT" sz="2500" dirty="0"/>
              <a:t>Irá criar na pasta </a:t>
            </a:r>
            <a:r>
              <a:rPr lang="pt-PT" sz="2500" dirty="0" err="1"/>
              <a:t>proj-django</a:t>
            </a:r>
            <a:r>
              <a:rPr lang="pt-PT" sz="2500" dirty="0"/>
              <a:t> os seguintes ficheiros</a:t>
            </a:r>
            <a:r>
              <a:rPr lang="pt-PT" sz="2500" b="1" dirty="0"/>
              <a:t> </a:t>
            </a:r>
            <a:r>
              <a:rPr lang="pt-PT" sz="2500" dirty="0">
                <a:solidFill>
                  <a:schemeClr val="bg1"/>
                </a:solidFill>
                <a:highlight>
                  <a:srgbClr val="000000"/>
                </a:highlight>
                <a:latin typeface="Consolas" panose="020B0609020204030204" pitchFamily="49" charset="0"/>
              </a:rPr>
              <a:t>$ </a:t>
            </a:r>
            <a:r>
              <a:rPr lang="pt-PT" sz="2500" dirty="0" err="1">
                <a:solidFill>
                  <a:srgbClr val="FFFF00"/>
                </a:solidFill>
                <a:highlight>
                  <a:srgbClr val="000000"/>
                </a:highlight>
                <a:latin typeface="Consolas" panose="020B0609020204030204" pitchFamily="49" charset="0"/>
              </a:rPr>
              <a:t>tree</a:t>
            </a:r>
            <a:r>
              <a:rPr lang="pt-PT" sz="2500" dirty="0">
                <a:solidFill>
                  <a:schemeClr val="bg1"/>
                </a:solidFill>
                <a:highlight>
                  <a:srgbClr val="000000"/>
                </a:highlight>
                <a:latin typeface="Consolas" panose="020B0609020204030204" pitchFamily="49" charset="0"/>
              </a:rPr>
              <a:t> /f </a:t>
            </a:r>
            <a:br>
              <a:rPr lang="pt-PT" sz="2500" b="1" dirty="0"/>
            </a:br>
            <a:endParaRPr lang="pt-PT" sz="2500" b="1" dirty="0"/>
          </a:p>
          <a:p>
            <a:pPr lvl="1"/>
            <a:endParaRPr lang="pt-PT" sz="2400" dirty="0"/>
          </a:p>
          <a:p>
            <a:pPr lvl="1"/>
            <a:endParaRPr lang="pt-PT" sz="2400" dirty="0"/>
          </a:p>
          <a:p>
            <a:pPr lvl="1"/>
            <a:endParaRPr lang="pt-PT" sz="2400" dirty="0"/>
          </a:p>
          <a:p>
            <a:pPr lvl="1"/>
            <a:endParaRPr lang="pt-PT" sz="2400" dirty="0"/>
          </a:p>
          <a:p>
            <a:endParaRPr lang="pt-PT" dirty="0"/>
          </a:p>
          <a:p>
            <a:endParaRPr lang="pt-PT" dirty="0"/>
          </a:p>
          <a:p>
            <a:r>
              <a:rPr lang="pt-PT" dirty="0"/>
              <a:t>Alternativamente, com </a:t>
            </a:r>
            <a:r>
              <a:rPr lang="pt-PT" b="1" dirty="0" err="1"/>
              <a:t>Pycharm</a:t>
            </a:r>
            <a:r>
              <a:rPr lang="pt-PT" dirty="0"/>
              <a:t> é possível criar um projeto com ambiente virtual.</a:t>
            </a:r>
          </a:p>
        </p:txBody>
      </p:sp>
      <p:sp>
        <p:nvSpPr>
          <p:cNvPr id="6" name="TextBox 5">
            <a:extLst>
              <a:ext uri="{FF2B5EF4-FFF2-40B4-BE49-F238E27FC236}">
                <a16:creationId xmlns:a16="http://schemas.microsoft.com/office/drawing/2014/main" id="{5193910E-500D-4AAE-8A03-4611D31EE4D3}"/>
              </a:ext>
            </a:extLst>
          </p:cNvPr>
          <p:cNvSpPr txBox="1"/>
          <p:nvPr/>
        </p:nvSpPr>
        <p:spPr>
          <a:xfrm>
            <a:off x="1300300" y="3464819"/>
            <a:ext cx="2879814" cy="2246769"/>
          </a:xfrm>
          <a:prstGeom prst="rect">
            <a:avLst/>
          </a:prstGeom>
          <a:solidFill>
            <a:schemeClr val="tx1"/>
          </a:solidFill>
        </p:spPr>
        <p:txBody>
          <a:bodyPr wrap="square">
            <a:spAutoFit/>
          </a:bodyPr>
          <a:lstStyle/>
          <a:p>
            <a:r>
              <a:rPr lang="en-GB" sz="1400" dirty="0">
                <a:solidFill>
                  <a:schemeClr val="bg1"/>
                </a:solidFill>
                <a:effectLst/>
                <a:latin typeface="Consolas" panose="020B0609020204030204" pitchFamily="49" charset="0"/>
                <a:ea typeface="Calibri" panose="020F0502020204030204" pitchFamily="34" charset="0"/>
                <a:cs typeface="Arial" panose="020B0604020202020204" pitchFamily="34" charset="0"/>
              </a:rPr>
              <a:t>│   manage.py</a:t>
            </a:r>
            <a:endParaRPr lang="pt-PT"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GB" sz="1400" dirty="0">
                <a:solidFill>
                  <a:schemeClr val="bg1"/>
                </a:solidFill>
                <a:effectLst/>
                <a:latin typeface="Consolas" panose="020B0609020204030204" pitchFamily="49" charset="0"/>
                <a:ea typeface="Calibri" panose="020F0502020204030204" pitchFamily="34" charset="0"/>
                <a:cs typeface="Arial" panose="020B0604020202020204" pitchFamily="34" charset="0"/>
              </a:rPr>
              <a:t>│   </a:t>
            </a:r>
            <a:r>
              <a:rPr lang="en-GB" sz="1400" dirty="0" err="1">
                <a:solidFill>
                  <a:schemeClr val="bg1"/>
                </a:solidFill>
                <a:effectLst/>
                <a:latin typeface="Consolas" panose="020B0609020204030204" pitchFamily="49" charset="0"/>
                <a:ea typeface="Calibri" panose="020F0502020204030204" pitchFamily="34" charset="0"/>
                <a:cs typeface="Arial" panose="020B0604020202020204" pitchFamily="34" charset="0"/>
              </a:rPr>
              <a:t>Pipfile</a:t>
            </a:r>
            <a:endParaRPr lang="pt-PT"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GB" sz="1400" dirty="0">
                <a:solidFill>
                  <a:schemeClr val="bg1"/>
                </a:solidFill>
                <a:effectLst/>
                <a:latin typeface="Consolas" panose="020B0609020204030204" pitchFamily="49" charset="0"/>
                <a:ea typeface="Calibri" panose="020F0502020204030204" pitchFamily="34" charset="0"/>
                <a:cs typeface="Arial" panose="020B0604020202020204" pitchFamily="34" charset="0"/>
              </a:rPr>
              <a:t>│   </a:t>
            </a:r>
            <a:r>
              <a:rPr lang="en-GB" sz="1400" dirty="0" err="1">
                <a:solidFill>
                  <a:schemeClr val="bg1"/>
                </a:solidFill>
                <a:effectLst/>
                <a:latin typeface="Consolas" panose="020B0609020204030204" pitchFamily="49" charset="0"/>
                <a:ea typeface="Calibri" panose="020F0502020204030204" pitchFamily="34" charset="0"/>
                <a:cs typeface="Arial" panose="020B0604020202020204" pitchFamily="34" charset="0"/>
              </a:rPr>
              <a:t>Pipfile.lock</a:t>
            </a:r>
            <a:endParaRPr lang="pt-PT"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GB" sz="1400" dirty="0">
                <a:solidFill>
                  <a:schemeClr val="bg1"/>
                </a:solidFill>
                <a:effectLst/>
                <a:latin typeface="Consolas" panose="020B0609020204030204" pitchFamily="49" charset="0"/>
                <a:ea typeface="Calibri" panose="020F0502020204030204" pitchFamily="34" charset="0"/>
                <a:cs typeface="Arial" panose="020B0604020202020204" pitchFamily="34" charset="0"/>
              </a:rPr>
              <a:t>│</a:t>
            </a:r>
            <a:endParaRPr lang="pt-PT"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GB" sz="1400" dirty="0">
                <a:solidFill>
                  <a:schemeClr val="bg1"/>
                </a:solidFill>
                <a:effectLst/>
                <a:latin typeface="Consolas" panose="020B0609020204030204" pitchFamily="49" charset="0"/>
                <a:ea typeface="Calibri" panose="020F0502020204030204" pitchFamily="34" charset="0"/>
                <a:cs typeface="Arial" panose="020B0604020202020204" pitchFamily="34" charset="0"/>
              </a:rPr>
              <a:t>└───config</a:t>
            </a:r>
            <a:endParaRPr lang="pt-PT"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GB" sz="1400" dirty="0">
                <a:solidFill>
                  <a:schemeClr val="bg1"/>
                </a:solidFill>
                <a:effectLst/>
                <a:latin typeface="Consolas" panose="020B0609020204030204" pitchFamily="49" charset="0"/>
                <a:ea typeface="Calibri" panose="020F0502020204030204" pitchFamily="34" charset="0"/>
                <a:cs typeface="Arial" panose="020B0604020202020204" pitchFamily="34" charset="0"/>
              </a:rPr>
              <a:t>        asgi.py</a:t>
            </a:r>
            <a:endParaRPr lang="pt-PT"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GB" sz="1400" dirty="0">
                <a:solidFill>
                  <a:schemeClr val="bg1"/>
                </a:solidFill>
                <a:effectLst/>
                <a:latin typeface="Consolas" panose="020B0609020204030204" pitchFamily="49" charset="0"/>
                <a:ea typeface="Calibri" panose="020F0502020204030204" pitchFamily="34" charset="0"/>
                <a:cs typeface="Arial" panose="020B0604020202020204" pitchFamily="34" charset="0"/>
              </a:rPr>
              <a:t>        settings.py</a:t>
            </a:r>
            <a:endParaRPr lang="pt-PT"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GB" sz="1400" dirty="0">
                <a:solidFill>
                  <a:schemeClr val="bg1"/>
                </a:solidFill>
                <a:effectLst/>
                <a:latin typeface="Consolas" panose="020B0609020204030204" pitchFamily="49" charset="0"/>
                <a:ea typeface="Calibri" panose="020F0502020204030204" pitchFamily="34" charset="0"/>
                <a:cs typeface="Arial" panose="020B0604020202020204" pitchFamily="34" charset="0"/>
              </a:rPr>
              <a:t>        urls.py</a:t>
            </a:r>
            <a:endParaRPr lang="pt-PT"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GB" sz="1400" dirty="0">
                <a:solidFill>
                  <a:schemeClr val="bg1"/>
                </a:solidFill>
                <a:effectLst/>
                <a:latin typeface="Consolas" panose="020B0609020204030204" pitchFamily="49" charset="0"/>
                <a:ea typeface="Calibri" panose="020F0502020204030204" pitchFamily="34" charset="0"/>
                <a:cs typeface="Arial" panose="020B0604020202020204" pitchFamily="34" charset="0"/>
              </a:rPr>
              <a:t>        wsgi.py</a:t>
            </a:r>
            <a:endParaRPr lang="pt-PT"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GB" sz="1400" dirty="0">
                <a:solidFill>
                  <a:schemeClr val="bg1"/>
                </a:solidFill>
                <a:effectLst/>
                <a:latin typeface="Consolas" panose="020B0609020204030204" pitchFamily="49" charset="0"/>
                <a:ea typeface="Calibri" panose="020F0502020204030204" pitchFamily="34" charset="0"/>
                <a:cs typeface="Arial" panose="020B0604020202020204" pitchFamily="34" charset="0"/>
              </a:rPr>
              <a:t>        __init__.py</a:t>
            </a:r>
            <a:endParaRPr lang="pt-PT" sz="1400" dirty="0">
              <a:solidFill>
                <a:schemeClr val="bg1"/>
              </a:solidFill>
            </a:endParaRPr>
          </a:p>
        </p:txBody>
      </p:sp>
    </p:spTree>
    <p:extLst>
      <p:ext uri="{BB962C8B-B14F-4D97-AF65-F5344CB8AC3E}">
        <p14:creationId xmlns:p14="http://schemas.microsoft.com/office/powerpoint/2010/main" val="3225167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06DC-415A-41DA-BC7A-DABC88F3766F}"/>
              </a:ext>
            </a:extLst>
          </p:cNvPr>
          <p:cNvSpPr>
            <a:spLocks noGrp="1"/>
          </p:cNvSpPr>
          <p:nvPr>
            <p:ph type="title"/>
          </p:nvPr>
        </p:nvSpPr>
        <p:spPr/>
        <p:txBody>
          <a:bodyPr>
            <a:normAutofit/>
          </a:bodyPr>
          <a:lstStyle/>
          <a:p>
            <a:r>
              <a:rPr lang="pt-PT" dirty="0"/>
              <a:t>2. Lançar o servidor</a:t>
            </a:r>
          </a:p>
        </p:txBody>
      </p:sp>
      <p:sp>
        <p:nvSpPr>
          <p:cNvPr id="3" name="Content Placeholder 2">
            <a:extLst>
              <a:ext uri="{FF2B5EF4-FFF2-40B4-BE49-F238E27FC236}">
                <a16:creationId xmlns:a16="http://schemas.microsoft.com/office/drawing/2014/main" id="{5602ECC1-2E74-4755-90A2-592723EB020C}"/>
              </a:ext>
            </a:extLst>
          </p:cNvPr>
          <p:cNvSpPr>
            <a:spLocks noGrp="1"/>
          </p:cNvSpPr>
          <p:nvPr>
            <p:ph idx="1"/>
          </p:nvPr>
        </p:nvSpPr>
        <p:spPr>
          <a:xfrm>
            <a:off x="628649" y="1146412"/>
            <a:ext cx="8515351" cy="5711588"/>
          </a:xfrm>
        </p:spPr>
        <p:txBody>
          <a:bodyPr>
            <a:normAutofit lnSpcReduction="10000"/>
          </a:bodyPr>
          <a:lstStyle/>
          <a:p>
            <a:pPr marL="457200" indent="-457200">
              <a:buFont typeface="+mj-lt"/>
              <a:buAutoNum type="arabicPeriod"/>
            </a:pPr>
            <a:r>
              <a:rPr lang="pt-PT" dirty="0"/>
              <a:t>Lançar o servidor do projeto: </a:t>
            </a:r>
            <a:r>
              <a:rPr lang="pt-PT" sz="2000" dirty="0" err="1">
                <a:solidFill>
                  <a:srgbClr val="FFFF00"/>
                </a:solidFill>
                <a:highlight>
                  <a:srgbClr val="000000"/>
                </a:highlight>
                <a:latin typeface="Consolas" panose="020B0609020204030204" pitchFamily="49" charset="0"/>
              </a:rPr>
              <a:t>python</a:t>
            </a:r>
            <a:r>
              <a:rPr lang="pt-PT" sz="2000" dirty="0">
                <a:solidFill>
                  <a:schemeClr val="bg1"/>
                </a:solidFill>
                <a:highlight>
                  <a:srgbClr val="000000"/>
                </a:highlight>
                <a:latin typeface="Consolas" panose="020B0609020204030204" pitchFamily="49" charset="0"/>
              </a:rPr>
              <a:t> manage.py runserver</a:t>
            </a:r>
          </a:p>
          <a:p>
            <a:pPr marL="457200" indent="-457200">
              <a:buFont typeface="+mj-lt"/>
              <a:buAutoNum type="arabicPeriod"/>
            </a:pPr>
            <a:endParaRPr lang="pt-PT" sz="2000" dirty="0">
              <a:solidFill>
                <a:schemeClr val="bg1"/>
              </a:solidFill>
              <a:highlight>
                <a:srgbClr val="000000"/>
              </a:highlight>
              <a:latin typeface="Consolas" panose="020B0609020204030204" pitchFamily="49" charset="0"/>
            </a:endParaRPr>
          </a:p>
          <a:p>
            <a:pPr marL="457200" indent="-457200">
              <a:buFont typeface="+mj-lt"/>
              <a:buAutoNum type="arabicPeriod"/>
            </a:pPr>
            <a:endParaRPr lang="pt-PT" sz="2000" dirty="0">
              <a:solidFill>
                <a:schemeClr val="bg1"/>
              </a:solidFill>
              <a:highlight>
                <a:srgbClr val="000000"/>
              </a:highlight>
              <a:latin typeface="Consolas" panose="020B0609020204030204" pitchFamily="49" charset="0"/>
            </a:endParaRPr>
          </a:p>
          <a:p>
            <a:pPr marL="457200" indent="-457200">
              <a:buFont typeface="+mj-lt"/>
              <a:buAutoNum type="arabicPeriod"/>
            </a:pPr>
            <a:endParaRPr lang="pt-PT" sz="2000" dirty="0">
              <a:solidFill>
                <a:schemeClr val="bg1"/>
              </a:solidFill>
              <a:highlight>
                <a:srgbClr val="000000"/>
              </a:highlight>
              <a:latin typeface="Consolas" panose="020B0609020204030204" pitchFamily="49" charset="0"/>
            </a:endParaRPr>
          </a:p>
          <a:p>
            <a:pPr marL="457200" indent="-457200">
              <a:buFont typeface="+mj-lt"/>
              <a:buAutoNum type="arabicPeriod"/>
            </a:pPr>
            <a:endParaRPr lang="pt-PT" sz="2000" dirty="0">
              <a:solidFill>
                <a:schemeClr val="bg1"/>
              </a:solidFill>
              <a:highlight>
                <a:srgbClr val="000000"/>
              </a:highlight>
              <a:latin typeface="Consolas" panose="020B0609020204030204" pitchFamily="49" charset="0"/>
            </a:endParaRPr>
          </a:p>
          <a:p>
            <a:pPr marL="457200" indent="-457200">
              <a:buFont typeface="+mj-lt"/>
              <a:buAutoNum type="arabicPeriod"/>
            </a:pPr>
            <a:endParaRPr lang="pt-PT" sz="2000" dirty="0">
              <a:solidFill>
                <a:schemeClr val="bg1"/>
              </a:solidFill>
              <a:highlight>
                <a:srgbClr val="000000"/>
              </a:highlight>
              <a:latin typeface="Consolas" panose="020B0609020204030204" pitchFamily="49" charset="0"/>
            </a:endParaRPr>
          </a:p>
          <a:p>
            <a:pPr marL="457200" indent="-457200">
              <a:buFont typeface="+mj-lt"/>
              <a:buAutoNum type="arabicPeriod"/>
            </a:pPr>
            <a:endParaRPr lang="pt-PT" sz="2000" dirty="0">
              <a:solidFill>
                <a:schemeClr val="bg1"/>
              </a:solidFill>
              <a:highlight>
                <a:srgbClr val="000000"/>
              </a:highlight>
              <a:latin typeface="Consolas" panose="020B0609020204030204" pitchFamily="49" charset="0"/>
            </a:endParaRPr>
          </a:p>
          <a:p>
            <a:pPr marL="457200" indent="-457200">
              <a:buFont typeface="+mj-lt"/>
              <a:buAutoNum type="arabicPeriod"/>
            </a:pPr>
            <a:endParaRPr lang="pt-PT" sz="2000" dirty="0">
              <a:solidFill>
                <a:schemeClr val="bg1"/>
              </a:solidFill>
              <a:highlight>
                <a:srgbClr val="000000"/>
              </a:highlight>
              <a:latin typeface="Consolas" panose="020B0609020204030204" pitchFamily="49" charset="0"/>
            </a:endParaRPr>
          </a:p>
          <a:p>
            <a:pPr marL="457200" indent="-457200">
              <a:buFont typeface="+mj-lt"/>
              <a:buAutoNum type="arabicPeriod"/>
            </a:pPr>
            <a:endParaRPr lang="pt-PT" sz="2000" dirty="0">
              <a:solidFill>
                <a:schemeClr val="bg1"/>
              </a:solidFill>
              <a:highlight>
                <a:srgbClr val="000000"/>
              </a:highlight>
              <a:latin typeface="Consolas" panose="020B0609020204030204" pitchFamily="49" charset="0"/>
            </a:endParaRPr>
          </a:p>
          <a:p>
            <a:pPr marL="457200" indent="-457200">
              <a:buFont typeface="+mj-lt"/>
              <a:buAutoNum type="arabicPeriod"/>
            </a:pPr>
            <a:endParaRPr lang="pt-PT" sz="2000" dirty="0">
              <a:solidFill>
                <a:schemeClr val="bg1"/>
              </a:solidFill>
              <a:highlight>
                <a:srgbClr val="000000"/>
              </a:highlight>
              <a:latin typeface="Consolas" panose="020B0609020204030204" pitchFamily="49" charset="0"/>
            </a:endParaRPr>
          </a:p>
          <a:p>
            <a:pPr marL="457200" indent="-457200">
              <a:buFont typeface="+mj-lt"/>
              <a:buAutoNum type="arabicPeriod"/>
            </a:pPr>
            <a:endParaRPr lang="pt-PT" sz="2000" dirty="0">
              <a:solidFill>
                <a:schemeClr val="bg1"/>
              </a:solidFill>
              <a:highlight>
                <a:srgbClr val="000000"/>
              </a:highlight>
              <a:latin typeface="Consolas" panose="020B0609020204030204" pitchFamily="49" charset="0"/>
            </a:endParaRPr>
          </a:p>
          <a:p>
            <a:pPr lvl="1"/>
            <a:r>
              <a:rPr lang="pt-PT" dirty="0"/>
              <a:t>Podemos especificar outro porto, por exemplo 8008:</a:t>
            </a:r>
            <a:br>
              <a:rPr lang="pt-PT" dirty="0"/>
            </a:br>
            <a:r>
              <a:rPr lang="pt-PT" dirty="0"/>
              <a:t> </a:t>
            </a:r>
            <a:r>
              <a:rPr lang="pt-PT" dirty="0" err="1">
                <a:solidFill>
                  <a:srgbClr val="FFFF00"/>
                </a:solidFill>
                <a:highlight>
                  <a:srgbClr val="000000"/>
                </a:highlight>
                <a:latin typeface="Consolas" panose="020B0609020204030204" pitchFamily="49" charset="0"/>
              </a:rPr>
              <a:t>python</a:t>
            </a:r>
            <a:r>
              <a:rPr lang="pt-PT" dirty="0">
                <a:solidFill>
                  <a:schemeClr val="bg1"/>
                </a:solidFill>
                <a:highlight>
                  <a:srgbClr val="000000"/>
                </a:highlight>
                <a:latin typeface="Consolas" panose="020B0609020204030204" pitchFamily="49" charset="0"/>
              </a:rPr>
              <a:t> manage.py runserver 8008</a:t>
            </a:r>
          </a:p>
        </p:txBody>
      </p:sp>
      <p:pic>
        <p:nvPicPr>
          <p:cNvPr id="5" name="Picture 4">
            <a:extLst>
              <a:ext uri="{FF2B5EF4-FFF2-40B4-BE49-F238E27FC236}">
                <a16:creationId xmlns:a16="http://schemas.microsoft.com/office/drawing/2014/main" id="{CB7DEB66-DA2D-453E-A002-81AC7DECFE69}"/>
              </a:ext>
            </a:extLst>
          </p:cNvPr>
          <p:cNvPicPr>
            <a:picLocks noChangeAspect="1"/>
          </p:cNvPicPr>
          <p:nvPr/>
        </p:nvPicPr>
        <p:blipFill>
          <a:blip r:embed="rId3"/>
          <a:stretch>
            <a:fillRect/>
          </a:stretch>
        </p:blipFill>
        <p:spPr>
          <a:xfrm>
            <a:off x="2237235" y="1885971"/>
            <a:ext cx="4384723" cy="34226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670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06DC-415A-41DA-BC7A-DABC88F3766F}"/>
              </a:ext>
            </a:extLst>
          </p:cNvPr>
          <p:cNvSpPr>
            <a:spLocks noGrp="1"/>
          </p:cNvSpPr>
          <p:nvPr>
            <p:ph type="title"/>
          </p:nvPr>
        </p:nvSpPr>
        <p:spPr/>
        <p:txBody>
          <a:bodyPr>
            <a:normAutofit/>
          </a:bodyPr>
          <a:lstStyle/>
          <a:p>
            <a:r>
              <a:rPr lang="pt-PT" dirty="0"/>
              <a:t>3. Criar uma aplicação</a:t>
            </a:r>
          </a:p>
        </p:txBody>
      </p:sp>
      <p:sp>
        <p:nvSpPr>
          <p:cNvPr id="3" name="Content Placeholder 2">
            <a:extLst>
              <a:ext uri="{FF2B5EF4-FFF2-40B4-BE49-F238E27FC236}">
                <a16:creationId xmlns:a16="http://schemas.microsoft.com/office/drawing/2014/main" id="{5602ECC1-2E74-4755-90A2-592723EB020C}"/>
              </a:ext>
            </a:extLst>
          </p:cNvPr>
          <p:cNvSpPr>
            <a:spLocks noGrp="1"/>
          </p:cNvSpPr>
          <p:nvPr>
            <p:ph idx="1"/>
          </p:nvPr>
        </p:nvSpPr>
        <p:spPr>
          <a:xfrm>
            <a:off x="628649" y="1146412"/>
            <a:ext cx="8127423" cy="5711588"/>
          </a:xfrm>
        </p:spPr>
        <p:txBody>
          <a:bodyPr>
            <a:normAutofit/>
          </a:bodyPr>
          <a:lstStyle/>
          <a:p>
            <a:pPr marL="457200" indent="-457200">
              <a:buFont typeface="+mj-lt"/>
              <a:buAutoNum type="arabicPeriod"/>
            </a:pPr>
            <a:r>
              <a:rPr lang="pt-PT" dirty="0"/>
              <a:t>Criar, no projeto aula, a aplicação </a:t>
            </a:r>
            <a:r>
              <a:rPr lang="pt-PT" dirty="0">
                <a:solidFill>
                  <a:schemeClr val="bg1">
                    <a:lumMod val="50000"/>
                  </a:schemeClr>
                </a:solidFill>
                <a:latin typeface="Consolas" panose="020B0609020204030204" pitchFamily="49" charset="0"/>
              </a:rPr>
              <a:t>hello</a:t>
            </a:r>
            <a:r>
              <a:rPr lang="pt-PT" dirty="0"/>
              <a:t>:</a:t>
            </a:r>
            <a:br>
              <a:rPr lang="pt-PT" dirty="0"/>
            </a:br>
            <a:r>
              <a:rPr lang="pt-PT" sz="2400" dirty="0" err="1">
                <a:solidFill>
                  <a:schemeClr val="bg1"/>
                </a:solidFill>
                <a:highlight>
                  <a:srgbClr val="000000"/>
                </a:highlight>
                <a:latin typeface="Consolas" panose="020B0609020204030204" pitchFamily="49" charset="0"/>
              </a:rPr>
              <a:t>pw</a:t>
            </a:r>
            <a:r>
              <a:rPr lang="pt-PT" sz="2400" dirty="0">
                <a:solidFill>
                  <a:schemeClr val="bg1"/>
                </a:solidFill>
                <a:highlight>
                  <a:srgbClr val="000000"/>
                </a:highlight>
                <a:latin typeface="Consolas" panose="020B0609020204030204" pitchFamily="49" charset="0"/>
              </a:rPr>
              <a:t>&gt; </a:t>
            </a:r>
            <a:r>
              <a:rPr lang="pt-PT" dirty="0" err="1">
                <a:solidFill>
                  <a:srgbClr val="FFFF00"/>
                </a:solidFill>
                <a:highlight>
                  <a:srgbClr val="000000"/>
                </a:highlight>
                <a:latin typeface="Consolas" panose="020B0609020204030204" pitchFamily="49" charset="0"/>
              </a:rPr>
              <a:t>python</a:t>
            </a:r>
            <a:r>
              <a:rPr lang="pt-PT" dirty="0">
                <a:solidFill>
                  <a:schemeClr val="bg1"/>
                </a:solidFill>
                <a:highlight>
                  <a:srgbClr val="000000"/>
                </a:highlight>
                <a:latin typeface="Consolas" panose="020B0609020204030204" pitchFamily="49" charset="0"/>
              </a:rPr>
              <a:t> manage.py </a:t>
            </a:r>
            <a:r>
              <a:rPr lang="pt-PT" dirty="0" err="1">
                <a:solidFill>
                  <a:schemeClr val="bg1"/>
                </a:solidFill>
                <a:highlight>
                  <a:srgbClr val="000000"/>
                </a:highlight>
                <a:latin typeface="Consolas" panose="020B0609020204030204" pitchFamily="49" charset="0"/>
              </a:rPr>
              <a:t>startapp</a:t>
            </a:r>
            <a:r>
              <a:rPr lang="pt-PT" dirty="0">
                <a:solidFill>
                  <a:schemeClr val="bg1"/>
                </a:solidFill>
                <a:highlight>
                  <a:srgbClr val="000000"/>
                </a:highlight>
                <a:latin typeface="Consolas" panose="020B0609020204030204" pitchFamily="49" charset="0"/>
              </a:rPr>
              <a:t> hello</a:t>
            </a:r>
          </a:p>
          <a:p>
            <a:pPr marL="457200" indent="-457200">
              <a:buFont typeface="+mj-lt"/>
              <a:buAutoNum type="arabicPeriod"/>
            </a:pPr>
            <a:r>
              <a:rPr lang="pt-PT" dirty="0"/>
              <a:t>Adicionar a aplicação </a:t>
            </a:r>
            <a:r>
              <a:rPr lang="pt-PT" dirty="0">
                <a:solidFill>
                  <a:schemeClr val="bg1">
                    <a:lumMod val="50000"/>
                  </a:schemeClr>
                </a:solidFill>
                <a:latin typeface="Consolas" panose="020B0609020204030204" pitchFamily="49" charset="0"/>
              </a:rPr>
              <a:t>hello </a:t>
            </a:r>
            <a:r>
              <a:rPr lang="pt-PT" dirty="0"/>
              <a:t>à lista </a:t>
            </a:r>
            <a:br>
              <a:rPr lang="pt-PT" dirty="0"/>
            </a:br>
            <a:r>
              <a:rPr lang="pt-PT" dirty="0">
                <a:solidFill>
                  <a:schemeClr val="bg1">
                    <a:lumMod val="50000"/>
                  </a:schemeClr>
                </a:solidFill>
                <a:latin typeface="Consolas" panose="020B0609020204030204" pitchFamily="49" charset="0"/>
              </a:rPr>
              <a:t>INSTALLED_APPS</a:t>
            </a:r>
            <a:r>
              <a:rPr lang="pt-PT" dirty="0"/>
              <a:t>, em </a:t>
            </a:r>
            <a:r>
              <a:rPr lang="pt-PT" dirty="0">
                <a:solidFill>
                  <a:schemeClr val="bg1">
                    <a:lumMod val="50000"/>
                  </a:schemeClr>
                </a:solidFill>
                <a:latin typeface="Consolas" panose="020B0609020204030204" pitchFamily="49" charset="0"/>
              </a:rPr>
              <a:t>settings.py</a:t>
            </a:r>
            <a:r>
              <a:rPr lang="pt-PT" dirty="0"/>
              <a:t>.</a:t>
            </a:r>
            <a:endParaRPr lang="pt-PT" dirty="0">
              <a:solidFill>
                <a:srgbClr val="00B050"/>
              </a:solidFill>
              <a:latin typeface="Consolas" panose="020B0609020204030204" pitchFamily="49" charset="0"/>
            </a:endParaRPr>
          </a:p>
          <a:p>
            <a:pPr marL="457200" indent="-457200">
              <a:buFont typeface="+mj-lt"/>
              <a:buAutoNum type="arabicPeriod"/>
            </a:pPr>
            <a:endParaRPr lang="pt-PT" dirty="0">
              <a:solidFill>
                <a:schemeClr val="bg1"/>
              </a:solidFill>
              <a:highlight>
                <a:srgbClr val="000000"/>
              </a:highlight>
              <a:latin typeface="Consolas" panose="020B0609020204030204" pitchFamily="49" charset="0"/>
            </a:endParaRPr>
          </a:p>
        </p:txBody>
      </p:sp>
    </p:spTree>
    <p:extLst>
      <p:ext uri="{BB962C8B-B14F-4D97-AF65-F5344CB8AC3E}">
        <p14:creationId xmlns:p14="http://schemas.microsoft.com/office/powerpoint/2010/main" val="454643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42F54C-D2C6-4784-A95E-A9457521115D}"/>
              </a:ext>
            </a:extLst>
          </p:cNvPr>
          <p:cNvSpPr>
            <a:spLocks noGrp="1"/>
          </p:cNvSpPr>
          <p:nvPr>
            <p:ph type="title"/>
          </p:nvPr>
        </p:nvSpPr>
        <p:spPr/>
        <p:txBody>
          <a:bodyPr/>
          <a:lstStyle/>
          <a:p>
            <a:r>
              <a:rPr lang="pt-PT" dirty="0"/>
              <a:t>Fluxo do MTV</a:t>
            </a:r>
            <a:endParaRPr lang="pt-PT" i="1" dirty="0"/>
          </a:p>
        </p:txBody>
      </p:sp>
      <p:sp>
        <p:nvSpPr>
          <p:cNvPr id="5" name="Text Placeholder 4">
            <a:extLst>
              <a:ext uri="{FF2B5EF4-FFF2-40B4-BE49-F238E27FC236}">
                <a16:creationId xmlns:a16="http://schemas.microsoft.com/office/drawing/2014/main" id="{620BC97F-7049-4465-8B17-DD060D0AE965}"/>
              </a:ext>
            </a:extLst>
          </p:cNvPr>
          <p:cNvSpPr>
            <a:spLocks noGrp="1"/>
          </p:cNvSpPr>
          <p:nvPr>
            <p:ph type="body" idx="1"/>
          </p:nvPr>
        </p:nvSpPr>
        <p:spPr/>
        <p:txBody>
          <a:bodyPr/>
          <a:lstStyle/>
          <a:p>
            <a:endParaRPr lang="pt-PT"/>
          </a:p>
        </p:txBody>
      </p:sp>
    </p:spTree>
    <p:extLst>
      <p:ext uri="{BB962C8B-B14F-4D97-AF65-F5344CB8AC3E}">
        <p14:creationId xmlns:p14="http://schemas.microsoft.com/office/powerpoint/2010/main" val="1862871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B48F-A58D-481A-8ACB-E2E338889E37}"/>
              </a:ext>
            </a:extLst>
          </p:cNvPr>
          <p:cNvSpPr>
            <a:spLocks noGrp="1"/>
          </p:cNvSpPr>
          <p:nvPr>
            <p:ph type="title"/>
          </p:nvPr>
        </p:nvSpPr>
        <p:spPr/>
        <p:txBody>
          <a:bodyPr>
            <a:normAutofit/>
          </a:bodyPr>
          <a:lstStyle/>
          <a:p>
            <a:r>
              <a:rPr lang="pt-PT" dirty="0"/>
              <a:t>Fluxo do MTV</a:t>
            </a:r>
          </a:p>
        </p:txBody>
      </p:sp>
      <p:pic>
        <p:nvPicPr>
          <p:cNvPr id="2052" name="Picture 4" descr="Django MVT Architecture - AskPython">
            <a:extLst>
              <a:ext uri="{FF2B5EF4-FFF2-40B4-BE49-F238E27FC236}">
                <a16:creationId xmlns:a16="http://schemas.microsoft.com/office/drawing/2014/main" id="{C9280622-BC35-4E10-A2C3-9C3921BF7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14" y="1202821"/>
            <a:ext cx="4241730" cy="26755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5D17FA-111B-484D-B40E-38F19DA3A80E}"/>
              </a:ext>
            </a:extLst>
          </p:cNvPr>
          <p:cNvSpPr/>
          <p:nvPr/>
        </p:nvSpPr>
        <p:spPr>
          <a:xfrm>
            <a:off x="7650820" y="2931775"/>
            <a:ext cx="1181100" cy="898749"/>
          </a:xfrm>
          <a:prstGeom prst="rect">
            <a:avLst/>
          </a:prstGeom>
          <a:solidFill>
            <a:srgbClr val="FFC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7ACC07B0-C759-4CD2-A355-F9DCCD3CE179}"/>
              </a:ext>
            </a:extLst>
          </p:cNvPr>
          <p:cNvSpPr/>
          <p:nvPr/>
        </p:nvSpPr>
        <p:spPr>
          <a:xfrm>
            <a:off x="7615966" y="1868519"/>
            <a:ext cx="1181100" cy="898749"/>
          </a:xfrm>
          <a:prstGeom prst="rect">
            <a:avLst/>
          </a:prstGeom>
          <a:solidFill>
            <a:srgbClr val="FFC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Rectangle 6">
            <a:extLst>
              <a:ext uri="{FF2B5EF4-FFF2-40B4-BE49-F238E27FC236}">
                <a16:creationId xmlns:a16="http://schemas.microsoft.com/office/drawing/2014/main" id="{3ACC43C5-E7BC-4951-9E53-2BB1B39299B5}"/>
              </a:ext>
            </a:extLst>
          </p:cNvPr>
          <p:cNvSpPr/>
          <p:nvPr/>
        </p:nvSpPr>
        <p:spPr>
          <a:xfrm>
            <a:off x="6372486" y="2695790"/>
            <a:ext cx="1181100" cy="898749"/>
          </a:xfrm>
          <a:prstGeom prst="rect">
            <a:avLst/>
          </a:prstGeom>
          <a:solidFill>
            <a:srgbClr val="FFC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ctangle 7">
            <a:extLst>
              <a:ext uri="{FF2B5EF4-FFF2-40B4-BE49-F238E27FC236}">
                <a16:creationId xmlns:a16="http://schemas.microsoft.com/office/drawing/2014/main" id="{0EEBD2EB-8ADB-4245-A606-B8094EB1964D}"/>
              </a:ext>
            </a:extLst>
          </p:cNvPr>
          <p:cNvSpPr/>
          <p:nvPr/>
        </p:nvSpPr>
        <p:spPr>
          <a:xfrm>
            <a:off x="5515235" y="2095501"/>
            <a:ext cx="1181100" cy="1075064"/>
          </a:xfrm>
          <a:prstGeom prst="rect">
            <a:avLst/>
          </a:prstGeom>
          <a:solidFill>
            <a:srgbClr val="FFC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Content Placeholder 2">
            <a:extLst>
              <a:ext uri="{FF2B5EF4-FFF2-40B4-BE49-F238E27FC236}">
                <a16:creationId xmlns:a16="http://schemas.microsoft.com/office/drawing/2014/main" id="{ABDAB916-616D-4181-8F48-E34EFC6A8F5B}"/>
              </a:ext>
            </a:extLst>
          </p:cNvPr>
          <p:cNvSpPr txBox="1">
            <a:spLocks/>
          </p:cNvSpPr>
          <p:nvPr/>
        </p:nvSpPr>
        <p:spPr>
          <a:xfrm>
            <a:off x="610651" y="1082466"/>
            <a:ext cx="4141463" cy="520993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6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pt-PT" sz="2000" dirty="0"/>
              <a:t>O utilizador envia ao Django um pedido HTTP de um </a:t>
            </a:r>
            <a:r>
              <a:rPr lang="pt-PT" sz="2000" b="1" dirty="0"/>
              <a:t>URL</a:t>
            </a:r>
            <a:r>
              <a:rPr lang="pt-PT" sz="2000" dirty="0"/>
              <a:t>.</a:t>
            </a:r>
          </a:p>
          <a:p>
            <a:pPr>
              <a:buFont typeface="+mj-lt"/>
              <a:buAutoNum type="arabicPeriod"/>
            </a:pPr>
            <a:r>
              <a:rPr lang="pt-PT" sz="2000" dirty="0"/>
              <a:t>O Django procura o recurso </a:t>
            </a:r>
            <a:r>
              <a:rPr lang="pt-PT" sz="2000" b="1" dirty="0"/>
              <a:t>URL</a:t>
            </a:r>
            <a:r>
              <a:rPr lang="pt-PT" sz="2000" dirty="0"/>
              <a:t> </a:t>
            </a:r>
            <a:br>
              <a:rPr lang="pt-PT" sz="2000" dirty="0"/>
            </a:br>
            <a:r>
              <a:rPr lang="pt-PT" sz="2000" dirty="0"/>
              <a:t>(no ficheiro urls.py).</a:t>
            </a:r>
          </a:p>
          <a:p>
            <a:pPr>
              <a:buFont typeface="+mj-lt"/>
              <a:buAutoNum type="arabicPeriod"/>
            </a:pPr>
            <a:r>
              <a:rPr lang="pt-PT" sz="2000" dirty="0"/>
              <a:t>Se o caminho (URL </a:t>
            </a:r>
            <a:r>
              <a:rPr lang="pt-PT" sz="2000" dirty="0" err="1"/>
              <a:t>path</a:t>
            </a:r>
            <a:r>
              <a:rPr lang="pt-PT" sz="2000" dirty="0"/>
              <a:t>) está ligado a uma função da </a:t>
            </a:r>
            <a:r>
              <a:rPr lang="pt-PT" sz="2000" b="1" dirty="0"/>
              <a:t>View</a:t>
            </a:r>
            <a:r>
              <a:rPr lang="pt-PT" sz="2000" dirty="0"/>
              <a:t>, então essa função é chamada.</a:t>
            </a:r>
          </a:p>
          <a:p>
            <a:pPr>
              <a:buFont typeface="+mj-lt"/>
              <a:buAutoNum type="arabicPeriod"/>
            </a:pPr>
            <a:r>
              <a:rPr lang="pt-PT" sz="2000" dirty="0"/>
              <a:t>A função view irá eventualmente interagir com o </a:t>
            </a:r>
            <a:r>
              <a:rPr lang="pt-PT" sz="2000" b="1" dirty="0"/>
              <a:t>Modelo</a:t>
            </a:r>
            <a:r>
              <a:rPr lang="pt-PT" sz="2000" dirty="0"/>
              <a:t> e carregar ou recuperar dados da base de dados.</a:t>
            </a:r>
          </a:p>
          <a:p>
            <a:pPr>
              <a:buFont typeface="+mj-lt"/>
              <a:buAutoNum type="arabicPeriod"/>
            </a:pPr>
            <a:r>
              <a:rPr lang="pt-PT" sz="2000" dirty="0"/>
              <a:t>Em seguida, o </a:t>
            </a:r>
            <a:r>
              <a:rPr lang="pt-PT" sz="2000" b="1" dirty="0"/>
              <a:t>View</a:t>
            </a:r>
            <a:r>
              <a:rPr lang="pt-PT" sz="2000" dirty="0"/>
              <a:t> </a:t>
            </a:r>
            <a:r>
              <a:rPr lang="pt-PT" sz="2000" dirty="0" err="1"/>
              <a:t>renderiza</a:t>
            </a:r>
            <a:r>
              <a:rPr lang="pt-PT" sz="2000" dirty="0"/>
              <a:t> um </a:t>
            </a:r>
            <a:r>
              <a:rPr lang="pt-PT" sz="2000" b="1" dirty="0"/>
              <a:t>Template</a:t>
            </a:r>
            <a:r>
              <a:rPr lang="pt-PT" sz="2000" dirty="0"/>
              <a:t> apropriado, que pode integrar dados extraídos do </a:t>
            </a:r>
            <a:r>
              <a:rPr lang="pt-PT" sz="2000" b="1" dirty="0" err="1"/>
              <a:t>Model</a:t>
            </a:r>
            <a:r>
              <a:rPr lang="pt-PT" sz="2000" dirty="0"/>
              <a:t>, e o devolve ao utilizador como uma resposta HTTP.</a:t>
            </a:r>
          </a:p>
        </p:txBody>
      </p:sp>
    </p:spTree>
    <p:extLst>
      <p:ext uri="{BB962C8B-B14F-4D97-AF65-F5344CB8AC3E}">
        <p14:creationId xmlns:p14="http://schemas.microsoft.com/office/powerpoint/2010/main" val="178534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par>
                                <p:cTn id="13" presetID="1" presetClass="exit"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par>
                                <p:cTn id="20" presetID="1" presetClass="exit"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500"/>
                                        <p:tgtEl>
                                          <p:spTgt spid="9">
                                            <p:txEl>
                                              <p:pRg st="3" end="3"/>
                                            </p:txEl>
                                          </p:spTgt>
                                        </p:tgtEl>
                                      </p:cBhvr>
                                    </p:animEffect>
                                  </p:childTnLst>
                                </p:cTn>
                              </p:par>
                              <p:par>
                                <p:cTn id="27" presetID="1" presetClass="exit"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Effect transition="in" filter="fade">
                                      <p:cBhvr>
                                        <p:cTn id="33" dur="500"/>
                                        <p:tgtEl>
                                          <p:spTgt spid="9">
                                            <p:txEl>
                                              <p:pRg st="4" end="4"/>
                                            </p:txEl>
                                          </p:spTgt>
                                        </p:tgtEl>
                                      </p:cBhvr>
                                    </p:animEffect>
                                  </p:childTnLst>
                                </p:cTn>
                              </p:par>
                              <p:par>
                                <p:cTn id="34" presetID="1" presetClass="exit"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0E43-C791-4825-A077-002C4DF44B2A}"/>
              </a:ext>
            </a:extLst>
          </p:cNvPr>
          <p:cNvSpPr>
            <a:spLocks noGrp="1"/>
          </p:cNvSpPr>
          <p:nvPr>
            <p:ph type="title"/>
          </p:nvPr>
        </p:nvSpPr>
        <p:spPr/>
        <p:txBody>
          <a:bodyPr/>
          <a:lstStyle/>
          <a:p>
            <a:r>
              <a:rPr lang="pt-PT" dirty="0"/>
              <a:t>Arquitetura do Django</a:t>
            </a:r>
          </a:p>
        </p:txBody>
      </p:sp>
      <p:sp>
        <p:nvSpPr>
          <p:cNvPr id="3" name="Content Placeholder 2">
            <a:extLst>
              <a:ext uri="{FF2B5EF4-FFF2-40B4-BE49-F238E27FC236}">
                <a16:creationId xmlns:a16="http://schemas.microsoft.com/office/drawing/2014/main" id="{D651EC8A-8F3A-4542-B53A-00A4CF432F10}"/>
              </a:ext>
            </a:extLst>
          </p:cNvPr>
          <p:cNvSpPr>
            <a:spLocks noGrp="1"/>
          </p:cNvSpPr>
          <p:nvPr>
            <p:ph idx="1"/>
          </p:nvPr>
        </p:nvSpPr>
        <p:spPr/>
        <p:txBody>
          <a:bodyPr>
            <a:normAutofit lnSpcReduction="10000"/>
          </a:bodyPr>
          <a:lstStyle/>
          <a:p>
            <a:r>
              <a:rPr lang="pt-PT" dirty="0"/>
              <a:t>Visão simplificada dos componentes e camadas de uma aplicação Django com armazenamento numa BD.</a:t>
            </a:r>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r>
              <a:rPr lang="pt-PT" dirty="0"/>
              <a:t>Vejamos como funciona…</a:t>
            </a:r>
          </a:p>
        </p:txBody>
      </p:sp>
      <p:pic>
        <p:nvPicPr>
          <p:cNvPr id="1026" name="Picture 2">
            <a:extLst>
              <a:ext uri="{FF2B5EF4-FFF2-40B4-BE49-F238E27FC236}">
                <a16:creationId xmlns:a16="http://schemas.microsoft.com/office/drawing/2014/main" id="{E05424F8-50DC-4DA0-8FAC-1680C1B77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49" y="2113236"/>
            <a:ext cx="8249657" cy="359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67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E3DAF9-A47F-4B7F-A5D7-1ABBD863619D}"/>
              </a:ext>
            </a:extLst>
          </p:cNvPr>
          <p:cNvSpPr>
            <a:spLocks noGrp="1"/>
          </p:cNvSpPr>
          <p:nvPr>
            <p:ph type="title"/>
          </p:nvPr>
        </p:nvSpPr>
        <p:spPr/>
        <p:txBody>
          <a:bodyPr/>
          <a:lstStyle/>
          <a:p>
            <a:r>
              <a:rPr lang="pt-PT" dirty="0"/>
              <a:t>Introdução</a:t>
            </a:r>
          </a:p>
        </p:txBody>
      </p:sp>
      <p:sp>
        <p:nvSpPr>
          <p:cNvPr id="7" name="Text Placeholder 6">
            <a:extLst>
              <a:ext uri="{FF2B5EF4-FFF2-40B4-BE49-F238E27FC236}">
                <a16:creationId xmlns:a16="http://schemas.microsoft.com/office/drawing/2014/main" id="{656F9ADC-9661-4B24-A791-F65177303143}"/>
              </a:ext>
            </a:extLst>
          </p:cNvPr>
          <p:cNvSpPr>
            <a:spLocks noGrp="1"/>
          </p:cNvSpPr>
          <p:nvPr>
            <p:ph type="body" idx="1"/>
          </p:nvPr>
        </p:nvSpPr>
        <p:spPr/>
        <p:txBody>
          <a:bodyPr/>
          <a:lstStyle/>
          <a:p>
            <a:endParaRPr lang="pt-PT"/>
          </a:p>
        </p:txBody>
      </p:sp>
    </p:spTree>
    <p:extLst>
      <p:ext uri="{BB962C8B-B14F-4D97-AF65-F5344CB8AC3E}">
        <p14:creationId xmlns:p14="http://schemas.microsoft.com/office/powerpoint/2010/main" val="3144931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163E21-3147-471A-8D93-F6E7FDD6524C}"/>
              </a:ext>
            </a:extLst>
          </p:cNvPr>
          <p:cNvPicPr>
            <a:picLocks noChangeAspect="1"/>
          </p:cNvPicPr>
          <p:nvPr/>
        </p:nvPicPr>
        <p:blipFill rotWithShape="1">
          <a:blip r:embed="rId3"/>
          <a:srcRect t="6078" r="7991" b="19068"/>
          <a:stretch/>
        </p:blipFill>
        <p:spPr>
          <a:xfrm>
            <a:off x="3523508" y="453937"/>
            <a:ext cx="4974904" cy="875517"/>
          </a:xfrm>
          <a:prstGeom prst="rect">
            <a:avLst/>
          </a:prstGeom>
        </p:spPr>
      </p:pic>
      <p:cxnSp>
        <p:nvCxnSpPr>
          <p:cNvPr id="9" name="Straight Connector 8">
            <a:extLst>
              <a:ext uri="{FF2B5EF4-FFF2-40B4-BE49-F238E27FC236}">
                <a16:creationId xmlns:a16="http://schemas.microsoft.com/office/drawing/2014/main" id="{47A9DAE6-49C4-4742-8F19-5BD7EC38DC36}"/>
              </a:ext>
            </a:extLst>
          </p:cNvPr>
          <p:cNvCxnSpPr>
            <a:cxnSpLocks/>
            <a:stCxn id="36" idx="11"/>
            <a:endCxn id="36" idx="18"/>
          </p:cNvCxnSpPr>
          <p:nvPr/>
        </p:nvCxnSpPr>
        <p:spPr>
          <a:xfrm flipH="1">
            <a:off x="3513485" y="1329454"/>
            <a:ext cx="49949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118943-41F1-4132-8CB9-1F86156A69C4}"/>
              </a:ext>
            </a:extLst>
          </p:cNvPr>
          <p:cNvCxnSpPr>
            <a:cxnSpLocks/>
            <a:stCxn id="36" idx="8"/>
            <a:endCxn id="36" idx="21"/>
          </p:cNvCxnSpPr>
          <p:nvPr/>
        </p:nvCxnSpPr>
        <p:spPr>
          <a:xfrm flipH="1">
            <a:off x="3513485" y="2254380"/>
            <a:ext cx="49949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24D65743-D465-4E56-8AE4-B351B4EAD89C}"/>
              </a:ext>
            </a:extLst>
          </p:cNvPr>
          <p:cNvPicPr>
            <a:picLocks noChangeAspect="1"/>
          </p:cNvPicPr>
          <p:nvPr/>
        </p:nvPicPr>
        <p:blipFill rotWithShape="1">
          <a:blip r:embed="rId4"/>
          <a:srcRect b="-5124"/>
          <a:stretch/>
        </p:blipFill>
        <p:spPr>
          <a:xfrm>
            <a:off x="3523533" y="1383467"/>
            <a:ext cx="4962016" cy="852383"/>
          </a:xfrm>
          <a:prstGeom prst="rect">
            <a:avLst/>
          </a:prstGeom>
        </p:spPr>
      </p:pic>
      <p:pic>
        <p:nvPicPr>
          <p:cNvPr id="38" name="Picture 37">
            <a:extLst>
              <a:ext uri="{FF2B5EF4-FFF2-40B4-BE49-F238E27FC236}">
                <a16:creationId xmlns:a16="http://schemas.microsoft.com/office/drawing/2014/main" id="{C5D96256-60E1-42F3-B54B-E2EE4960305B}"/>
              </a:ext>
            </a:extLst>
          </p:cNvPr>
          <p:cNvPicPr>
            <a:picLocks noChangeAspect="1"/>
          </p:cNvPicPr>
          <p:nvPr/>
        </p:nvPicPr>
        <p:blipFill rotWithShape="1">
          <a:blip r:embed="rId5"/>
          <a:srcRect r="18232"/>
          <a:stretch/>
        </p:blipFill>
        <p:spPr>
          <a:xfrm>
            <a:off x="3488753" y="2301289"/>
            <a:ext cx="4994952" cy="890060"/>
          </a:xfrm>
          <a:prstGeom prst="rect">
            <a:avLst/>
          </a:prstGeom>
        </p:spPr>
      </p:pic>
      <p:sp>
        <p:nvSpPr>
          <p:cNvPr id="36" name="Freeform: Shape 35">
            <a:extLst>
              <a:ext uri="{FF2B5EF4-FFF2-40B4-BE49-F238E27FC236}">
                <a16:creationId xmlns:a16="http://schemas.microsoft.com/office/drawing/2014/main" id="{F9621966-9CDC-4325-90BF-0CE8BCAC5BDF}"/>
              </a:ext>
            </a:extLst>
          </p:cNvPr>
          <p:cNvSpPr/>
          <p:nvPr/>
        </p:nvSpPr>
        <p:spPr>
          <a:xfrm>
            <a:off x="3074481" y="346722"/>
            <a:ext cx="5872959" cy="3988737"/>
          </a:xfrm>
          <a:custGeom>
            <a:avLst/>
            <a:gdLst>
              <a:gd name="connsiteX0" fmla="*/ 5872960 w 5872959"/>
              <a:gd name="connsiteY0" fmla="*/ 3268911 h 3580235"/>
              <a:gd name="connsiteX1" fmla="*/ 3589031 w 5872959"/>
              <a:gd name="connsiteY1" fmla="*/ 3268911 h 3580235"/>
              <a:gd name="connsiteX2" fmla="*/ 3589031 w 5872959"/>
              <a:gd name="connsiteY2" fmla="*/ 3061361 h 3580235"/>
              <a:gd name="connsiteX3" fmla="*/ 3018049 w 5872959"/>
              <a:gd name="connsiteY3" fmla="*/ 3061361 h 3580235"/>
              <a:gd name="connsiteX4" fmla="*/ 3018049 w 5872959"/>
              <a:gd name="connsiteY4" fmla="*/ 2594374 h 3580235"/>
              <a:gd name="connsiteX5" fmla="*/ 5220409 w 5872959"/>
              <a:gd name="connsiteY5" fmla="*/ 2594374 h 3580235"/>
              <a:gd name="connsiteX6" fmla="*/ 5546684 w 5872959"/>
              <a:gd name="connsiteY6" fmla="*/ 2386824 h 3580235"/>
              <a:gd name="connsiteX7" fmla="*/ 5546684 w 5872959"/>
              <a:gd name="connsiteY7" fmla="*/ 1867949 h 3580235"/>
              <a:gd name="connsiteX8" fmla="*/ 5433956 w 5872959"/>
              <a:gd name="connsiteY8" fmla="*/ 1712287 h 3580235"/>
              <a:gd name="connsiteX9" fmla="*/ 5546684 w 5872959"/>
              <a:gd name="connsiteY9" fmla="*/ 1556624 h 3580235"/>
              <a:gd name="connsiteX10" fmla="*/ 5546684 w 5872959"/>
              <a:gd name="connsiteY10" fmla="*/ 1037749 h 3580235"/>
              <a:gd name="connsiteX11" fmla="*/ 5433956 w 5872959"/>
              <a:gd name="connsiteY11" fmla="*/ 882087 h 3580235"/>
              <a:gd name="connsiteX12" fmla="*/ 5546684 w 5872959"/>
              <a:gd name="connsiteY12" fmla="*/ 726425 h 3580235"/>
              <a:gd name="connsiteX13" fmla="*/ 5546684 w 5872959"/>
              <a:gd name="connsiteY13" fmla="*/ 207550 h 3580235"/>
              <a:gd name="connsiteX14" fmla="*/ 5220409 w 5872959"/>
              <a:gd name="connsiteY14" fmla="*/ 0 h 3580235"/>
              <a:gd name="connsiteX15" fmla="*/ 652551 w 5872959"/>
              <a:gd name="connsiteY15" fmla="*/ 0 h 3580235"/>
              <a:gd name="connsiteX16" fmla="*/ 326276 w 5872959"/>
              <a:gd name="connsiteY16" fmla="*/ 207550 h 3580235"/>
              <a:gd name="connsiteX17" fmla="*/ 326276 w 5872959"/>
              <a:gd name="connsiteY17" fmla="*/ 726425 h 3580235"/>
              <a:gd name="connsiteX18" fmla="*/ 439004 w 5872959"/>
              <a:gd name="connsiteY18" fmla="*/ 882087 h 3580235"/>
              <a:gd name="connsiteX19" fmla="*/ 326276 w 5872959"/>
              <a:gd name="connsiteY19" fmla="*/ 1037749 h 3580235"/>
              <a:gd name="connsiteX20" fmla="*/ 326276 w 5872959"/>
              <a:gd name="connsiteY20" fmla="*/ 1556624 h 3580235"/>
              <a:gd name="connsiteX21" fmla="*/ 439004 w 5872959"/>
              <a:gd name="connsiteY21" fmla="*/ 1712287 h 3580235"/>
              <a:gd name="connsiteX22" fmla="*/ 326276 w 5872959"/>
              <a:gd name="connsiteY22" fmla="*/ 1867949 h 3580235"/>
              <a:gd name="connsiteX23" fmla="*/ 326276 w 5872959"/>
              <a:gd name="connsiteY23" fmla="*/ 2386824 h 3580235"/>
              <a:gd name="connsiteX24" fmla="*/ 652551 w 5872959"/>
              <a:gd name="connsiteY24" fmla="*/ 2594374 h 3580235"/>
              <a:gd name="connsiteX25" fmla="*/ 2854911 w 5872959"/>
              <a:gd name="connsiteY25" fmla="*/ 2594374 h 3580235"/>
              <a:gd name="connsiteX26" fmla="*/ 2854911 w 5872959"/>
              <a:gd name="connsiteY26" fmla="*/ 3061361 h 3580235"/>
              <a:gd name="connsiteX27" fmla="*/ 2283929 w 5872959"/>
              <a:gd name="connsiteY27" fmla="*/ 3061361 h 3580235"/>
              <a:gd name="connsiteX28" fmla="*/ 2283929 w 5872959"/>
              <a:gd name="connsiteY28" fmla="*/ 3268911 h 3580235"/>
              <a:gd name="connsiteX29" fmla="*/ 0 w 5872959"/>
              <a:gd name="connsiteY29" fmla="*/ 3268911 h 3580235"/>
              <a:gd name="connsiteX30" fmla="*/ 0 w 5872959"/>
              <a:gd name="connsiteY30" fmla="*/ 3372686 h 3580235"/>
              <a:gd name="connsiteX31" fmla="*/ 2283929 w 5872959"/>
              <a:gd name="connsiteY31" fmla="*/ 3372686 h 3580235"/>
              <a:gd name="connsiteX32" fmla="*/ 2283929 w 5872959"/>
              <a:gd name="connsiteY32" fmla="*/ 3580235 h 3580235"/>
              <a:gd name="connsiteX33" fmla="*/ 3589031 w 5872959"/>
              <a:gd name="connsiteY33" fmla="*/ 3580235 h 3580235"/>
              <a:gd name="connsiteX34" fmla="*/ 3589031 w 5872959"/>
              <a:gd name="connsiteY34" fmla="*/ 3372686 h 3580235"/>
              <a:gd name="connsiteX35" fmla="*/ 5872960 w 5872959"/>
              <a:gd name="connsiteY35" fmla="*/ 3372686 h 3580235"/>
              <a:gd name="connsiteX36" fmla="*/ 489413 w 5872959"/>
              <a:gd name="connsiteY36" fmla="*/ 726425 h 3580235"/>
              <a:gd name="connsiteX37" fmla="*/ 489413 w 5872959"/>
              <a:gd name="connsiteY37" fmla="*/ 207550 h 3580235"/>
              <a:gd name="connsiteX38" fmla="*/ 652551 w 5872959"/>
              <a:gd name="connsiteY38" fmla="*/ 103775 h 3580235"/>
              <a:gd name="connsiteX39" fmla="*/ 5220409 w 5872959"/>
              <a:gd name="connsiteY39" fmla="*/ 103775 h 3580235"/>
              <a:gd name="connsiteX40" fmla="*/ 5383547 w 5872959"/>
              <a:gd name="connsiteY40" fmla="*/ 207550 h 3580235"/>
              <a:gd name="connsiteX41" fmla="*/ 5383547 w 5872959"/>
              <a:gd name="connsiteY41" fmla="*/ 726425 h 3580235"/>
              <a:gd name="connsiteX42" fmla="*/ 5220409 w 5872959"/>
              <a:gd name="connsiteY42" fmla="*/ 830200 h 3580235"/>
              <a:gd name="connsiteX43" fmla="*/ 652551 w 5872959"/>
              <a:gd name="connsiteY43" fmla="*/ 830200 h 3580235"/>
              <a:gd name="connsiteX44" fmla="*/ 489413 w 5872959"/>
              <a:gd name="connsiteY44" fmla="*/ 726425 h 3580235"/>
              <a:gd name="connsiteX45" fmla="*/ 489413 w 5872959"/>
              <a:gd name="connsiteY45" fmla="*/ 1556624 h 3580235"/>
              <a:gd name="connsiteX46" fmla="*/ 489413 w 5872959"/>
              <a:gd name="connsiteY46" fmla="*/ 1037749 h 3580235"/>
              <a:gd name="connsiteX47" fmla="*/ 652551 w 5872959"/>
              <a:gd name="connsiteY47" fmla="*/ 933974 h 3580235"/>
              <a:gd name="connsiteX48" fmla="*/ 5220409 w 5872959"/>
              <a:gd name="connsiteY48" fmla="*/ 933974 h 3580235"/>
              <a:gd name="connsiteX49" fmla="*/ 5383547 w 5872959"/>
              <a:gd name="connsiteY49" fmla="*/ 1037749 h 3580235"/>
              <a:gd name="connsiteX50" fmla="*/ 5383547 w 5872959"/>
              <a:gd name="connsiteY50" fmla="*/ 1556624 h 3580235"/>
              <a:gd name="connsiteX51" fmla="*/ 5220409 w 5872959"/>
              <a:gd name="connsiteY51" fmla="*/ 1660399 h 3580235"/>
              <a:gd name="connsiteX52" fmla="*/ 652551 w 5872959"/>
              <a:gd name="connsiteY52" fmla="*/ 1660399 h 3580235"/>
              <a:gd name="connsiteX53" fmla="*/ 489413 w 5872959"/>
              <a:gd name="connsiteY53" fmla="*/ 1556624 h 3580235"/>
              <a:gd name="connsiteX54" fmla="*/ 489413 w 5872959"/>
              <a:gd name="connsiteY54" fmla="*/ 2386824 h 3580235"/>
              <a:gd name="connsiteX55" fmla="*/ 489413 w 5872959"/>
              <a:gd name="connsiteY55" fmla="*/ 1867949 h 3580235"/>
              <a:gd name="connsiteX56" fmla="*/ 652551 w 5872959"/>
              <a:gd name="connsiteY56" fmla="*/ 1764174 h 3580235"/>
              <a:gd name="connsiteX57" fmla="*/ 5220409 w 5872959"/>
              <a:gd name="connsiteY57" fmla="*/ 1764174 h 3580235"/>
              <a:gd name="connsiteX58" fmla="*/ 5383547 w 5872959"/>
              <a:gd name="connsiteY58" fmla="*/ 1867949 h 3580235"/>
              <a:gd name="connsiteX59" fmla="*/ 5383547 w 5872959"/>
              <a:gd name="connsiteY59" fmla="*/ 2386824 h 3580235"/>
              <a:gd name="connsiteX60" fmla="*/ 5220409 w 5872959"/>
              <a:gd name="connsiteY60" fmla="*/ 2490599 h 3580235"/>
              <a:gd name="connsiteX61" fmla="*/ 652551 w 5872959"/>
              <a:gd name="connsiteY61" fmla="*/ 2490599 h 3580235"/>
              <a:gd name="connsiteX62" fmla="*/ 489413 w 5872959"/>
              <a:gd name="connsiteY62" fmla="*/ 2386824 h 3580235"/>
              <a:gd name="connsiteX63" fmla="*/ 3425893 w 5872959"/>
              <a:gd name="connsiteY63" fmla="*/ 3476461 h 3580235"/>
              <a:gd name="connsiteX64" fmla="*/ 2447067 w 5872959"/>
              <a:gd name="connsiteY64" fmla="*/ 3476461 h 3580235"/>
              <a:gd name="connsiteX65" fmla="*/ 2447067 w 5872959"/>
              <a:gd name="connsiteY65" fmla="*/ 3165136 h 3580235"/>
              <a:gd name="connsiteX66" fmla="*/ 3425893 w 5872959"/>
              <a:gd name="connsiteY66" fmla="*/ 3165136 h 358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5872959" h="3580235">
                <a:moveTo>
                  <a:pt x="5872960" y="3268911"/>
                </a:moveTo>
                <a:lnTo>
                  <a:pt x="3589031" y="3268911"/>
                </a:lnTo>
                <a:lnTo>
                  <a:pt x="3589031" y="3061361"/>
                </a:lnTo>
                <a:lnTo>
                  <a:pt x="3018049" y="3061361"/>
                </a:lnTo>
                <a:lnTo>
                  <a:pt x="3018049" y="2594374"/>
                </a:lnTo>
                <a:lnTo>
                  <a:pt x="5220409" y="2594374"/>
                </a:lnTo>
                <a:cubicBezTo>
                  <a:pt x="5400603" y="2594374"/>
                  <a:pt x="5546684" y="2501448"/>
                  <a:pt x="5546684" y="2386824"/>
                </a:cubicBezTo>
                <a:lnTo>
                  <a:pt x="5546684" y="1867949"/>
                </a:lnTo>
                <a:cubicBezTo>
                  <a:pt x="5546383" y="1808118"/>
                  <a:pt x="5505247" y="1751316"/>
                  <a:pt x="5433956" y="1712287"/>
                </a:cubicBezTo>
                <a:cubicBezTo>
                  <a:pt x="5505247" y="1673257"/>
                  <a:pt x="5546383" y="1616456"/>
                  <a:pt x="5546684" y="1556624"/>
                </a:cubicBezTo>
                <a:lnTo>
                  <a:pt x="5546684" y="1037749"/>
                </a:lnTo>
                <a:cubicBezTo>
                  <a:pt x="5546383" y="977918"/>
                  <a:pt x="5505247" y="921117"/>
                  <a:pt x="5433956" y="882087"/>
                </a:cubicBezTo>
                <a:cubicBezTo>
                  <a:pt x="5505247" y="843057"/>
                  <a:pt x="5546383" y="786256"/>
                  <a:pt x="5546684" y="726425"/>
                </a:cubicBezTo>
                <a:lnTo>
                  <a:pt x="5546684" y="207550"/>
                </a:lnTo>
                <a:cubicBezTo>
                  <a:pt x="5546684" y="92925"/>
                  <a:pt x="5400603" y="0"/>
                  <a:pt x="5220409" y="0"/>
                </a:cubicBezTo>
                <a:lnTo>
                  <a:pt x="652551" y="0"/>
                </a:lnTo>
                <a:cubicBezTo>
                  <a:pt x="472357" y="0"/>
                  <a:pt x="326276" y="92925"/>
                  <a:pt x="326276" y="207550"/>
                </a:cubicBezTo>
                <a:lnTo>
                  <a:pt x="326276" y="726425"/>
                </a:lnTo>
                <a:cubicBezTo>
                  <a:pt x="326577" y="786256"/>
                  <a:pt x="367713" y="843057"/>
                  <a:pt x="439004" y="882087"/>
                </a:cubicBezTo>
                <a:cubicBezTo>
                  <a:pt x="367713" y="921117"/>
                  <a:pt x="326577" y="977918"/>
                  <a:pt x="326276" y="1037749"/>
                </a:cubicBezTo>
                <a:lnTo>
                  <a:pt x="326276" y="1556624"/>
                </a:lnTo>
                <a:cubicBezTo>
                  <a:pt x="326577" y="1616456"/>
                  <a:pt x="367713" y="1673257"/>
                  <a:pt x="439004" y="1712287"/>
                </a:cubicBezTo>
                <a:cubicBezTo>
                  <a:pt x="367713" y="1751316"/>
                  <a:pt x="326577" y="1808118"/>
                  <a:pt x="326276" y="1867949"/>
                </a:cubicBezTo>
                <a:lnTo>
                  <a:pt x="326276" y="2386824"/>
                </a:lnTo>
                <a:cubicBezTo>
                  <a:pt x="326276" y="2501448"/>
                  <a:pt x="472357" y="2594374"/>
                  <a:pt x="652551" y="2594374"/>
                </a:cubicBezTo>
                <a:lnTo>
                  <a:pt x="2854911" y="2594374"/>
                </a:lnTo>
                <a:lnTo>
                  <a:pt x="2854911" y="3061361"/>
                </a:lnTo>
                <a:lnTo>
                  <a:pt x="2283929" y="3061361"/>
                </a:lnTo>
                <a:lnTo>
                  <a:pt x="2283929" y="3268911"/>
                </a:lnTo>
                <a:lnTo>
                  <a:pt x="0" y="3268911"/>
                </a:lnTo>
                <a:lnTo>
                  <a:pt x="0" y="3372686"/>
                </a:lnTo>
                <a:lnTo>
                  <a:pt x="2283929" y="3372686"/>
                </a:lnTo>
                <a:lnTo>
                  <a:pt x="2283929" y="3580235"/>
                </a:lnTo>
                <a:lnTo>
                  <a:pt x="3589031" y="3580235"/>
                </a:lnTo>
                <a:lnTo>
                  <a:pt x="3589031" y="3372686"/>
                </a:lnTo>
                <a:lnTo>
                  <a:pt x="5872960" y="3372686"/>
                </a:lnTo>
                <a:close/>
                <a:moveTo>
                  <a:pt x="489413" y="726425"/>
                </a:moveTo>
                <a:lnTo>
                  <a:pt x="489413" y="207550"/>
                </a:lnTo>
                <a:cubicBezTo>
                  <a:pt x="489413" y="150235"/>
                  <a:pt x="562450" y="103775"/>
                  <a:pt x="652551" y="103775"/>
                </a:cubicBezTo>
                <a:lnTo>
                  <a:pt x="5220409" y="103775"/>
                </a:lnTo>
                <a:cubicBezTo>
                  <a:pt x="5310510" y="103775"/>
                  <a:pt x="5383547" y="150235"/>
                  <a:pt x="5383547" y="207550"/>
                </a:cubicBezTo>
                <a:lnTo>
                  <a:pt x="5383547" y="726425"/>
                </a:lnTo>
                <a:cubicBezTo>
                  <a:pt x="5383547" y="783740"/>
                  <a:pt x="5310510" y="830200"/>
                  <a:pt x="5220409" y="830200"/>
                </a:cubicBezTo>
                <a:lnTo>
                  <a:pt x="652551" y="830200"/>
                </a:lnTo>
                <a:cubicBezTo>
                  <a:pt x="562450" y="830200"/>
                  <a:pt x="489413" y="783740"/>
                  <a:pt x="489413" y="726425"/>
                </a:cubicBezTo>
                <a:close/>
                <a:moveTo>
                  <a:pt x="489413" y="1556624"/>
                </a:moveTo>
                <a:lnTo>
                  <a:pt x="489413" y="1037749"/>
                </a:lnTo>
                <a:cubicBezTo>
                  <a:pt x="489413" y="980435"/>
                  <a:pt x="562450" y="933974"/>
                  <a:pt x="652551" y="933974"/>
                </a:cubicBezTo>
                <a:lnTo>
                  <a:pt x="5220409" y="933974"/>
                </a:lnTo>
                <a:cubicBezTo>
                  <a:pt x="5310510" y="933974"/>
                  <a:pt x="5383547" y="980435"/>
                  <a:pt x="5383547" y="1037749"/>
                </a:cubicBezTo>
                <a:lnTo>
                  <a:pt x="5383547" y="1556624"/>
                </a:lnTo>
                <a:cubicBezTo>
                  <a:pt x="5383547" y="1613939"/>
                  <a:pt x="5310510" y="1660399"/>
                  <a:pt x="5220409" y="1660399"/>
                </a:cubicBezTo>
                <a:lnTo>
                  <a:pt x="652551" y="1660399"/>
                </a:lnTo>
                <a:cubicBezTo>
                  <a:pt x="562450" y="1660399"/>
                  <a:pt x="489413" y="1613939"/>
                  <a:pt x="489413" y="1556624"/>
                </a:cubicBezTo>
                <a:close/>
                <a:moveTo>
                  <a:pt x="489413" y="2386824"/>
                </a:moveTo>
                <a:lnTo>
                  <a:pt x="489413" y="1867949"/>
                </a:lnTo>
                <a:cubicBezTo>
                  <a:pt x="489413" y="1810634"/>
                  <a:pt x="562450" y="1764174"/>
                  <a:pt x="652551" y="1764174"/>
                </a:cubicBezTo>
                <a:lnTo>
                  <a:pt x="5220409" y="1764174"/>
                </a:lnTo>
                <a:cubicBezTo>
                  <a:pt x="5310510" y="1764174"/>
                  <a:pt x="5383547" y="1810634"/>
                  <a:pt x="5383547" y="1867949"/>
                </a:cubicBezTo>
                <a:lnTo>
                  <a:pt x="5383547" y="2386824"/>
                </a:lnTo>
                <a:cubicBezTo>
                  <a:pt x="5383547" y="2444139"/>
                  <a:pt x="5310510" y="2490599"/>
                  <a:pt x="5220409" y="2490599"/>
                </a:cubicBezTo>
                <a:lnTo>
                  <a:pt x="652551" y="2490599"/>
                </a:lnTo>
                <a:cubicBezTo>
                  <a:pt x="562450" y="2490599"/>
                  <a:pt x="489413" y="2444139"/>
                  <a:pt x="489413" y="2386824"/>
                </a:cubicBezTo>
                <a:close/>
                <a:moveTo>
                  <a:pt x="3425893" y="3476461"/>
                </a:moveTo>
                <a:lnTo>
                  <a:pt x="2447067" y="3476461"/>
                </a:lnTo>
                <a:lnTo>
                  <a:pt x="2447067" y="3165136"/>
                </a:lnTo>
                <a:lnTo>
                  <a:pt x="3425893" y="3165136"/>
                </a:lnTo>
                <a:close/>
              </a:path>
            </a:pathLst>
          </a:custGeom>
          <a:solidFill>
            <a:srgbClr val="000000"/>
          </a:solidFill>
          <a:ln w="81558" cap="flat">
            <a:noFill/>
            <a:prstDash val="solid"/>
            <a:miter/>
          </a:ln>
        </p:spPr>
        <p:txBody>
          <a:bodyPr rtlCol="0" anchor="ctr"/>
          <a:lstStyle/>
          <a:p>
            <a:endParaRPr lang="pt-PT" dirty="0"/>
          </a:p>
        </p:txBody>
      </p:sp>
      <p:sp>
        <p:nvSpPr>
          <p:cNvPr id="17" name="Arrow: Curved Down 16">
            <a:extLst>
              <a:ext uri="{FF2B5EF4-FFF2-40B4-BE49-F238E27FC236}">
                <a16:creationId xmlns:a16="http://schemas.microsoft.com/office/drawing/2014/main" id="{262926D7-DC35-4A9B-BCE0-A44BD4B3C5DA}"/>
              </a:ext>
            </a:extLst>
          </p:cNvPr>
          <p:cNvSpPr/>
          <p:nvPr/>
        </p:nvSpPr>
        <p:spPr>
          <a:xfrm>
            <a:off x="5329400" y="733888"/>
            <a:ext cx="1362075" cy="330158"/>
          </a:xfrm>
          <a:prstGeom prst="curved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7" name="Arrow: Curved Down 26">
            <a:extLst>
              <a:ext uri="{FF2B5EF4-FFF2-40B4-BE49-F238E27FC236}">
                <a16:creationId xmlns:a16="http://schemas.microsoft.com/office/drawing/2014/main" id="{D90E96C2-A8E9-4435-88B3-614FB05534AD}"/>
              </a:ext>
            </a:extLst>
          </p:cNvPr>
          <p:cNvSpPr/>
          <p:nvPr/>
        </p:nvSpPr>
        <p:spPr>
          <a:xfrm>
            <a:off x="5127992" y="1764272"/>
            <a:ext cx="966284" cy="173632"/>
          </a:xfrm>
          <a:prstGeom prst="curved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9" name="Arrow: Down 28">
            <a:extLst>
              <a:ext uri="{FF2B5EF4-FFF2-40B4-BE49-F238E27FC236}">
                <a16:creationId xmlns:a16="http://schemas.microsoft.com/office/drawing/2014/main" id="{EADAD998-59E8-405E-9945-EF4D3E2C3F81}"/>
              </a:ext>
            </a:extLst>
          </p:cNvPr>
          <p:cNvSpPr/>
          <p:nvPr/>
        </p:nvSpPr>
        <p:spPr>
          <a:xfrm rot="4047346">
            <a:off x="5343830" y="1654490"/>
            <a:ext cx="54392" cy="1473627"/>
          </a:xfrm>
          <a:prstGeom prst="downArrow">
            <a:avLst>
              <a:gd name="adj1" fmla="val 50000"/>
              <a:gd name="adj2" fmla="val 13872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6" name="Rectangle 45">
            <a:extLst>
              <a:ext uri="{FF2B5EF4-FFF2-40B4-BE49-F238E27FC236}">
                <a16:creationId xmlns:a16="http://schemas.microsoft.com/office/drawing/2014/main" id="{BF5FC525-3C2F-4B83-88BB-D6958C4909A7}"/>
              </a:ext>
            </a:extLst>
          </p:cNvPr>
          <p:cNvSpPr/>
          <p:nvPr/>
        </p:nvSpPr>
        <p:spPr>
          <a:xfrm>
            <a:off x="2931879" y="3233365"/>
            <a:ext cx="6108700" cy="11097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9" name="TextBox 48">
            <a:extLst>
              <a:ext uri="{FF2B5EF4-FFF2-40B4-BE49-F238E27FC236}">
                <a16:creationId xmlns:a16="http://schemas.microsoft.com/office/drawing/2014/main" id="{478B5296-B123-4425-B34D-77BB96774577}"/>
              </a:ext>
            </a:extLst>
          </p:cNvPr>
          <p:cNvSpPr txBox="1"/>
          <p:nvPr/>
        </p:nvSpPr>
        <p:spPr>
          <a:xfrm>
            <a:off x="3578410" y="3240686"/>
            <a:ext cx="1258165" cy="461665"/>
          </a:xfrm>
          <a:prstGeom prst="rect">
            <a:avLst/>
          </a:prstGeom>
          <a:noFill/>
        </p:spPr>
        <p:txBody>
          <a:bodyPr wrap="none" rtlCol="0">
            <a:spAutoFit/>
          </a:bodyPr>
          <a:lstStyle/>
          <a:p>
            <a:r>
              <a:rPr lang="pt-PT" sz="2400" b="1" dirty="0"/>
              <a:t>Servidor</a:t>
            </a:r>
          </a:p>
        </p:txBody>
      </p:sp>
      <p:grpSp>
        <p:nvGrpSpPr>
          <p:cNvPr id="5" name="Group 4">
            <a:extLst>
              <a:ext uri="{FF2B5EF4-FFF2-40B4-BE49-F238E27FC236}">
                <a16:creationId xmlns:a16="http://schemas.microsoft.com/office/drawing/2014/main" id="{599B8AC4-FA23-4C4E-874D-66FF4AD9BC6F}"/>
              </a:ext>
            </a:extLst>
          </p:cNvPr>
          <p:cNvGrpSpPr/>
          <p:nvPr/>
        </p:nvGrpSpPr>
        <p:grpSpPr>
          <a:xfrm>
            <a:off x="516265" y="3198959"/>
            <a:ext cx="4687614" cy="3633514"/>
            <a:chOff x="516265" y="3198959"/>
            <a:chExt cx="4687614" cy="3633514"/>
          </a:xfrm>
        </p:grpSpPr>
        <p:pic>
          <p:nvPicPr>
            <p:cNvPr id="22" name="Picture 21">
              <a:extLst>
                <a:ext uri="{FF2B5EF4-FFF2-40B4-BE49-F238E27FC236}">
                  <a16:creationId xmlns:a16="http://schemas.microsoft.com/office/drawing/2014/main" id="{E069AEE1-0063-4C01-9973-FF277C756BC0}"/>
                </a:ext>
              </a:extLst>
            </p:cNvPr>
            <p:cNvPicPr>
              <a:picLocks noChangeAspect="1"/>
            </p:cNvPicPr>
            <p:nvPr/>
          </p:nvPicPr>
          <p:blipFill rotWithShape="1">
            <a:blip r:embed="rId6"/>
            <a:srcRect l="40412" t="17162" b="52393"/>
            <a:stretch/>
          </p:blipFill>
          <p:spPr>
            <a:xfrm>
              <a:off x="1463072" y="4023194"/>
              <a:ext cx="2806700" cy="898486"/>
            </a:xfrm>
            <a:prstGeom prst="rect">
              <a:avLst/>
            </a:prstGeom>
            <a:ln>
              <a:noFill/>
            </a:ln>
            <a:effectLst>
              <a:softEdge rad="112500"/>
            </a:effectLst>
          </p:spPr>
        </p:pic>
        <p:pic>
          <p:nvPicPr>
            <p:cNvPr id="24" name="Graphic 23" descr="Laptop with solid fill">
              <a:extLst>
                <a:ext uri="{FF2B5EF4-FFF2-40B4-BE49-F238E27FC236}">
                  <a16:creationId xmlns:a16="http://schemas.microsoft.com/office/drawing/2014/main" id="{19E54946-C5BF-4B46-9901-93AF9D3882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6265" y="3198959"/>
              <a:ext cx="4687614" cy="3633514"/>
            </a:xfrm>
            <a:prstGeom prst="rect">
              <a:avLst/>
            </a:prstGeom>
          </p:spPr>
        </p:pic>
        <p:sp>
          <p:nvSpPr>
            <p:cNvPr id="47" name="TextBox 46">
              <a:extLst>
                <a:ext uri="{FF2B5EF4-FFF2-40B4-BE49-F238E27FC236}">
                  <a16:creationId xmlns:a16="http://schemas.microsoft.com/office/drawing/2014/main" id="{BE21CB7B-07BE-4D8F-98EB-62FA060F6D11}"/>
                </a:ext>
              </a:extLst>
            </p:cNvPr>
            <p:cNvSpPr txBox="1"/>
            <p:nvPr/>
          </p:nvSpPr>
          <p:spPr>
            <a:xfrm>
              <a:off x="628650" y="6037615"/>
              <a:ext cx="1075679" cy="461665"/>
            </a:xfrm>
            <a:prstGeom prst="rect">
              <a:avLst/>
            </a:prstGeom>
            <a:noFill/>
          </p:spPr>
          <p:txBody>
            <a:bodyPr wrap="none" rtlCol="0">
              <a:spAutoFit/>
            </a:bodyPr>
            <a:lstStyle/>
            <a:p>
              <a:r>
                <a:rPr lang="pt-PT" sz="2400" b="1" dirty="0"/>
                <a:t>Cliente</a:t>
              </a:r>
            </a:p>
          </p:txBody>
        </p:sp>
      </p:grpSp>
      <p:sp>
        <p:nvSpPr>
          <p:cNvPr id="34" name="Arrow: Down 33">
            <a:extLst>
              <a:ext uri="{FF2B5EF4-FFF2-40B4-BE49-F238E27FC236}">
                <a16:creationId xmlns:a16="http://schemas.microsoft.com/office/drawing/2014/main" id="{567ADDF8-ADAE-465B-B5CD-7932DC68C3D2}"/>
              </a:ext>
            </a:extLst>
          </p:cNvPr>
          <p:cNvSpPr/>
          <p:nvPr/>
        </p:nvSpPr>
        <p:spPr>
          <a:xfrm rot="12527302" flipH="1">
            <a:off x="2811472" y="418164"/>
            <a:ext cx="133698" cy="4082409"/>
          </a:xfrm>
          <a:prstGeom prst="downArrow">
            <a:avLst>
              <a:gd name="adj1" fmla="val 50000"/>
              <a:gd name="adj2" fmla="val 13872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9" name="Rectangle 38">
            <a:extLst>
              <a:ext uri="{FF2B5EF4-FFF2-40B4-BE49-F238E27FC236}">
                <a16:creationId xmlns:a16="http://schemas.microsoft.com/office/drawing/2014/main" id="{B0C05EED-1E41-47A7-A368-64CE9B17463A}"/>
              </a:ext>
            </a:extLst>
          </p:cNvPr>
          <p:cNvSpPr/>
          <p:nvPr/>
        </p:nvSpPr>
        <p:spPr>
          <a:xfrm>
            <a:off x="4769953" y="1393515"/>
            <a:ext cx="1650944" cy="277589"/>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PT"/>
          </a:p>
        </p:txBody>
      </p:sp>
      <p:sp>
        <p:nvSpPr>
          <p:cNvPr id="18" name="Arrow: Down 17">
            <a:extLst>
              <a:ext uri="{FF2B5EF4-FFF2-40B4-BE49-F238E27FC236}">
                <a16:creationId xmlns:a16="http://schemas.microsoft.com/office/drawing/2014/main" id="{E017B504-518B-4C58-8119-46A8A349FD93}"/>
              </a:ext>
            </a:extLst>
          </p:cNvPr>
          <p:cNvSpPr/>
          <p:nvPr/>
        </p:nvSpPr>
        <p:spPr>
          <a:xfrm rot="4028992" flipH="1">
            <a:off x="5697573" y="533280"/>
            <a:ext cx="49362" cy="2045996"/>
          </a:xfrm>
          <a:prstGeom prst="downArrow">
            <a:avLst>
              <a:gd name="adj1" fmla="val 50000"/>
              <a:gd name="adj2" fmla="val 13872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4" name="TextBox 43">
            <a:extLst>
              <a:ext uri="{FF2B5EF4-FFF2-40B4-BE49-F238E27FC236}">
                <a16:creationId xmlns:a16="http://schemas.microsoft.com/office/drawing/2014/main" id="{4047773D-8624-4B7F-B769-B33AC8783062}"/>
              </a:ext>
            </a:extLst>
          </p:cNvPr>
          <p:cNvSpPr txBox="1"/>
          <p:nvPr/>
        </p:nvSpPr>
        <p:spPr>
          <a:xfrm rot="17837273">
            <a:off x="1954262" y="2223205"/>
            <a:ext cx="1322099" cy="369332"/>
          </a:xfrm>
          <a:prstGeom prst="rect">
            <a:avLst/>
          </a:prstGeom>
          <a:noFill/>
        </p:spPr>
        <p:txBody>
          <a:bodyPr wrap="square">
            <a:spAutoFit/>
          </a:bodyPr>
          <a:lstStyle/>
          <a:p>
            <a:r>
              <a:rPr lang="pt-PT" dirty="0"/>
              <a:t>GET / HTTP</a:t>
            </a:r>
          </a:p>
        </p:txBody>
      </p:sp>
      <p:sp>
        <p:nvSpPr>
          <p:cNvPr id="3" name="Rectangle 2">
            <a:extLst>
              <a:ext uri="{FF2B5EF4-FFF2-40B4-BE49-F238E27FC236}">
                <a16:creationId xmlns:a16="http://schemas.microsoft.com/office/drawing/2014/main" id="{7DA647EC-AF3B-49A1-B848-69A7AB0535AF}"/>
              </a:ext>
            </a:extLst>
          </p:cNvPr>
          <p:cNvSpPr/>
          <p:nvPr/>
        </p:nvSpPr>
        <p:spPr>
          <a:xfrm>
            <a:off x="2931879" y="4280483"/>
            <a:ext cx="1113071" cy="257289"/>
          </a:xfrm>
          <a:prstGeom prst="rect">
            <a:avLst/>
          </a:prstGeom>
          <a:solidFill>
            <a:srgbClr val="FFFF00">
              <a:alpha val="32157"/>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Arrow: Down 29">
            <a:extLst>
              <a:ext uri="{FF2B5EF4-FFF2-40B4-BE49-F238E27FC236}">
                <a16:creationId xmlns:a16="http://schemas.microsoft.com/office/drawing/2014/main" id="{2459D2C1-1FA1-4BB4-9861-A3667B7BDA8A}"/>
              </a:ext>
            </a:extLst>
          </p:cNvPr>
          <p:cNvSpPr/>
          <p:nvPr/>
        </p:nvSpPr>
        <p:spPr>
          <a:xfrm rot="3561167">
            <a:off x="5380321" y="2282887"/>
            <a:ext cx="150888" cy="3644900"/>
          </a:xfrm>
          <a:prstGeom prst="downArrow">
            <a:avLst>
              <a:gd name="adj1" fmla="val 50000"/>
              <a:gd name="adj2" fmla="val 13872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Box 30">
            <a:extLst>
              <a:ext uri="{FF2B5EF4-FFF2-40B4-BE49-F238E27FC236}">
                <a16:creationId xmlns:a16="http://schemas.microsoft.com/office/drawing/2014/main" id="{7DEE91D0-CFD6-4F78-AF58-1915281D35B5}"/>
              </a:ext>
            </a:extLst>
          </p:cNvPr>
          <p:cNvSpPr txBox="1"/>
          <p:nvPr/>
        </p:nvSpPr>
        <p:spPr>
          <a:xfrm rot="19727003">
            <a:off x="4827948" y="3950003"/>
            <a:ext cx="2003564" cy="369332"/>
          </a:xfrm>
          <a:prstGeom prst="rect">
            <a:avLst/>
          </a:prstGeom>
          <a:noFill/>
        </p:spPr>
        <p:txBody>
          <a:bodyPr wrap="square">
            <a:spAutoFit/>
          </a:bodyPr>
          <a:lstStyle/>
          <a:p>
            <a:r>
              <a:rPr lang="pt-PT" dirty="0"/>
              <a:t>HTTP/1.1 200 OK</a:t>
            </a:r>
          </a:p>
        </p:txBody>
      </p:sp>
      <p:pic>
        <p:nvPicPr>
          <p:cNvPr id="32" name="Picture 31">
            <a:extLst>
              <a:ext uri="{FF2B5EF4-FFF2-40B4-BE49-F238E27FC236}">
                <a16:creationId xmlns:a16="http://schemas.microsoft.com/office/drawing/2014/main" id="{BC6C58AB-679F-45C1-B4E7-BCD127277A2D}"/>
              </a:ext>
            </a:extLst>
          </p:cNvPr>
          <p:cNvPicPr>
            <a:picLocks noChangeAspect="1"/>
          </p:cNvPicPr>
          <p:nvPr/>
        </p:nvPicPr>
        <p:blipFill rotWithShape="1">
          <a:blip r:embed="rId6"/>
          <a:srcRect l="5909" t="45895" r="28983" b="27961"/>
          <a:stretch/>
        </p:blipFill>
        <p:spPr>
          <a:xfrm>
            <a:off x="1607652" y="4747981"/>
            <a:ext cx="2245041" cy="564847"/>
          </a:xfrm>
          <a:prstGeom prst="rect">
            <a:avLst/>
          </a:prstGeom>
          <a:ln>
            <a:noFill/>
          </a:ln>
          <a:effectLst/>
        </p:spPr>
      </p:pic>
      <p:sp>
        <p:nvSpPr>
          <p:cNvPr id="2" name="Rectangle 1">
            <a:extLst>
              <a:ext uri="{FF2B5EF4-FFF2-40B4-BE49-F238E27FC236}">
                <a16:creationId xmlns:a16="http://schemas.microsoft.com/office/drawing/2014/main" id="{D1CECBE0-0ADB-4BB5-8D98-2D5821405441}"/>
              </a:ext>
            </a:extLst>
          </p:cNvPr>
          <p:cNvSpPr/>
          <p:nvPr/>
        </p:nvSpPr>
        <p:spPr>
          <a:xfrm>
            <a:off x="1554480" y="4192172"/>
            <a:ext cx="2623625" cy="54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3" name="Arrow: Curved Down 32">
            <a:extLst>
              <a:ext uri="{FF2B5EF4-FFF2-40B4-BE49-F238E27FC236}">
                <a16:creationId xmlns:a16="http://schemas.microsoft.com/office/drawing/2014/main" id="{CD5B089B-1385-4785-B473-468A14963B80}"/>
              </a:ext>
            </a:extLst>
          </p:cNvPr>
          <p:cNvSpPr/>
          <p:nvPr/>
        </p:nvSpPr>
        <p:spPr>
          <a:xfrm rot="551046">
            <a:off x="4891309" y="2582861"/>
            <a:ext cx="1538381" cy="195027"/>
          </a:xfrm>
          <a:prstGeom prst="curved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Tree>
    <p:extLst>
      <p:ext uri="{BB962C8B-B14F-4D97-AF65-F5344CB8AC3E}">
        <p14:creationId xmlns:p14="http://schemas.microsoft.com/office/powerpoint/2010/main" val="9572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animBg="1"/>
      <p:bldP spid="29" grpId="0" animBg="1"/>
      <p:bldP spid="34" grpId="0" animBg="1"/>
      <p:bldP spid="18" grpId="0" animBg="1"/>
      <p:bldP spid="44" grpId="0"/>
      <p:bldP spid="30" grpId="0" animBg="1"/>
      <p:bldP spid="31" grpId="0"/>
      <p:bldP spid="2" grpId="0" animBg="1"/>
      <p:bldP spid="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A40F-77B2-4537-AB73-6514C9C083F0}"/>
              </a:ext>
            </a:extLst>
          </p:cNvPr>
          <p:cNvSpPr>
            <a:spLocks noGrp="1"/>
          </p:cNvSpPr>
          <p:nvPr>
            <p:ph type="title"/>
          </p:nvPr>
        </p:nvSpPr>
        <p:spPr/>
        <p:txBody>
          <a:bodyPr/>
          <a:lstStyle/>
          <a:p>
            <a:r>
              <a:rPr lang="pt-PT" dirty="0"/>
              <a:t>config\urls.py</a:t>
            </a:r>
          </a:p>
        </p:txBody>
      </p:sp>
      <p:sp>
        <p:nvSpPr>
          <p:cNvPr id="3" name="Content Placeholder 2">
            <a:extLst>
              <a:ext uri="{FF2B5EF4-FFF2-40B4-BE49-F238E27FC236}">
                <a16:creationId xmlns:a16="http://schemas.microsoft.com/office/drawing/2014/main" id="{BD443A12-FDE3-4EC7-ADFF-EDEC459E58B7}"/>
              </a:ext>
            </a:extLst>
          </p:cNvPr>
          <p:cNvSpPr>
            <a:spLocks noGrp="1"/>
          </p:cNvSpPr>
          <p:nvPr>
            <p:ph idx="1"/>
          </p:nvPr>
        </p:nvSpPr>
        <p:spPr>
          <a:xfrm>
            <a:off x="628650" y="1146412"/>
            <a:ext cx="8220076" cy="5209939"/>
          </a:xfrm>
        </p:spPr>
        <p:txBody>
          <a:bodyPr/>
          <a:lstStyle/>
          <a:p>
            <a:pPr>
              <a:buClr>
                <a:schemeClr val="bg1"/>
              </a:buClr>
            </a:pPr>
            <a:r>
              <a:rPr lang="pt-PT" dirty="0"/>
              <a:t>O ficheiro config\urls.py</a:t>
            </a:r>
            <a:br>
              <a:rPr lang="pt-PT" dirty="0"/>
            </a:br>
            <a:r>
              <a:rPr lang="pt-PT" dirty="0"/>
              <a:t>tem um caminho (</a:t>
            </a:r>
            <a:r>
              <a:rPr lang="pt-PT" b="1" i="1" dirty="0" err="1"/>
              <a:t>path</a:t>
            </a:r>
            <a:r>
              <a:rPr lang="pt-PT" dirty="0"/>
              <a:t>) </a:t>
            </a:r>
            <a:r>
              <a:rPr lang="pt-PT" b="1" dirty="0"/>
              <a:t>por aplicação, </a:t>
            </a:r>
            <a:br>
              <a:rPr lang="pt-PT" b="1" dirty="0"/>
            </a:br>
            <a:r>
              <a:rPr lang="pt-PT" b="1" dirty="0"/>
              <a:t>que mapeia para o respetivo módulo urls.py.</a:t>
            </a:r>
            <a:r>
              <a:rPr lang="pt-PT" dirty="0"/>
              <a:t> </a:t>
            </a:r>
          </a:p>
          <a:p>
            <a:pPr>
              <a:buClr>
                <a:schemeClr val="bg1"/>
              </a:buClr>
            </a:pPr>
            <a:r>
              <a:rPr lang="pt-PT" dirty="0"/>
              <a:t>Quando é pedido um URL de uma app (por exemplo </a:t>
            </a:r>
            <a:r>
              <a:rPr lang="pt-PT" b="1" dirty="0"/>
              <a:t>hello</a:t>
            </a:r>
            <a:r>
              <a:rPr lang="pt-PT" dirty="0"/>
              <a:t>)…</a:t>
            </a:r>
          </a:p>
          <a:p>
            <a:pPr>
              <a:buClr>
                <a:schemeClr val="bg1"/>
              </a:buClr>
            </a:pPr>
            <a:r>
              <a:rPr lang="pt-PT" dirty="0"/>
              <a:t>é mapeado o respetivo módulo </a:t>
            </a:r>
            <a:r>
              <a:rPr lang="pt-PT" dirty="0" err="1"/>
              <a:t>urls</a:t>
            </a:r>
            <a:r>
              <a:rPr lang="pt-PT" dirty="0"/>
              <a:t> da app (</a:t>
            </a:r>
            <a:r>
              <a:rPr lang="pt-PT" b="1" dirty="0" err="1"/>
              <a:t>hello.urls</a:t>
            </a:r>
            <a:r>
              <a:rPr lang="pt-PT" dirty="0"/>
              <a:t>).</a:t>
            </a:r>
          </a:p>
        </p:txBody>
      </p:sp>
      <p:pic>
        <p:nvPicPr>
          <p:cNvPr id="11" name="Picture 10">
            <a:extLst>
              <a:ext uri="{FF2B5EF4-FFF2-40B4-BE49-F238E27FC236}">
                <a16:creationId xmlns:a16="http://schemas.microsoft.com/office/drawing/2014/main" id="{77D226A1-DE7E-4CA3-B7E8-CCF5EBA834D4}"/>
              </a:ext>
            </a:extLst>
          </p:cNvPr>
          <p:cNvPicPr>
            <a:picLocks noChangeAspect="1"/>
          </p:cNvPicPr>
          <p:nvPr/>
        </p:nvPicPr>
        <p:blipFill>
          <a:blip r:embed="rId3"/>
          <a:stretch>
            <a:fillRect/>
          </a:stretch>
        </p:blipFill>
        <p:spPr>
          <a:xfrm>
            <a:off x="1030337" y="3551883"/>
            <a:ext cx="6765043" cy="2863730"/>
          </a:xfrm>
          <a:prstGeom prst="rect">
            <a:avLst/>
          </a:prstGeom>
        </p:spPr>
      </p:pic>
      <p:sp>
        <p:nvSpPr>
          <p:cNvPr id="9" name="Arrow: Curved Down 8">
            <a:extLst>
              <a:ext uri="{FF2B5EF4-FFF2-40B4-BE49-F238E27FC236}">
                <a16:creationId xmlns:a16="http://schemas.microsoft.com/office/drawing/2014/main" id="{B63FF62B-2D80-4A84-A1D1-16C601E6B4BC}"/>
              </a:ext>
            </a:extLst>
          </p:cNvPr>
          <p:cNvSpPr/>
          <p:nvPr/>
        </p:nvSpPr>
        <p:spPr>
          <a:xfrm flipV="1">
            <a:off x="3358546" y="5982812"/>
            <a:ext cx="2529178" cy="348982"/>
          </a:xfrm>
          <a:prstGeom prst="curvedDownArrow">
            <a:avLst>
              <a:gd name="adj1" fmla="val 24188"/>
              <a:gd name="adj2" fmla="val 63800"/>
              <a:gd name="adj3" fmla="val 1875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 name="Rectangle 4">
            <a:extLst>
              <a:ext uri="{FF2B5EF4-FFF2-40B4-BE49-F238E27FC236}">
                <a16:creationId xmlns:a16="http://schemas.microsoft.com/office/drawing/2014/main" id="{09D2B403-8195-43F0-ABD2-80DBAE49266F}"/>
              </a:ext>
            </a:extLst>
          </p:cNvPr>
          <p:cNvSpPr/>
          <p:nvPr/>
        </p:nvSpPr>
        <p:spPr>
          <a:xfrm>
            <a:off x="2887408" y="5644309"/>
            <a:ext cx="801112" cy="33850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8" name="Picture 2">
            <a:extLst>
              <a:ext uri="{FF2B5EF4-FFF2-40B4-BE49-F238E27FC236}">
                <a16:creationId xmlns:a16="http://schemas.microsoft.com/office/drawing/2014/main" id="{969A8FE4-B535-4D00-B65C-A63E67FCF9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2672" y="109210"/>
            <a:ext cx="3633718" cy="1584962"/>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27E7F06F-1AA3-4A65-B7E1-F9FDE4F228D4}"/>
              </a:ext>
            </a:extLst>
          </p:cNvPr>
          <p:cNvSpPr/>
          <p:nvPr/>
        </p:nvSpPr>
        <p:spPr>
          <a:xfrm>
            <a:off x="4468499" y="6467097"/>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3</a:t>
            </a:r>
          </a:p>
        </p:txBody>
      </p:sp>
      <p:sp>
        <p:nvSpPr>
          <p:cNvPr id="12" name="Oval 11">
            <a:extLst>
              <a:ext uri="{FF2B5EF4-FFF2-40B4-BE49-F238E27FC236}">
                <a16:creationId xmlns:a16="http://schemas.microsoft.com/office/drawing/2014/main" id="{D913ACD8-E316-4D3B-B376-5E0CB14AAFDD}"/>
              </a:ext>
            </a:extLst>
          </p:cNvPr>
          <p:cNvSpPr/>
          <p:nvPr/>
        </p:nvSpPr>
        <p:spPr>
          <a:xfrm>
            <a:off x="656897" y="2509361"/>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
        <p:nvSpPr>
          <p:cNvPr id="13" name="Oval 12">
            <a:extLst>
              <a:ext uri="{FF2B5EF4-FFF2-40B4-BE49-F238E27FC236}">
                <a16:creationId xmlns:a16="http://schemas.microsoft.com/office/drawing/2014/main" id="{7D35DF30-6324-4F0C-88E6-9A57534B3A60}"/>
              </a:ext>
            </a:extLst>
          </p:cNvPr>
          <p:cNvSpPr/>
          <p:nvPr/>
        </p:nvSpPr>
        <p:spPr>
          <a:xfrm>
            <a:off x="663931" y="3721965"/>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14" name="Oval 13">
            <a:extLst>
              <a:ext uri="{FF2B5EF4-FFF2-40B4-BE49-F238E27FC236}">
                <a16:creationId xmlns:a16="http://schemas.microsoft.com/office/drawing/2014/main" id="{9BC29D8C-26E4-4C06-9A84-63DD976AA8D1}"/>
              </a:ext>
            </a:extLst>
          </p:cNvPr>
          <p:cNvSpPr/>
          <p:nvPr/>
        </p:nvSpPr>
        <p:spPr>
          <a:xfrm>
            <a:off x="663931" y="1272287"/>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15" name="Oval 14">
            <a:extLst>
              <a:ext uri="{FF2B5EF4-FFF2-40B4-BE49-F238E27FC236}">
                <a16:creationId xmlns:a16="http://schemas.microsoft.com/office/drawing/2014/main" id="{C650366F-70E8-47DC-9D9E-3748CE28C78F}"/>
              </a:ext>
            </a:extLst>
          </p:cNvPr>
          <p:cNvSpPr/>
          <p:nvPr/>
        </p:nvSpPr>
        <p:spPr>
          <a:xfrm>
            <a:off x="6105784" y="585171"/>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
        <p:nvSpPr>
          <p:cNvPr id="16" name="Oval 15">
            <a:extLst>
              <a:ext uri="{FF2B5EF4-FFF2-40B4-BE49-F238E27FC236}">
                <a16:creationId xmlns:a16="http://schemas.microsoft.com/office/drawing/2014/main" id="{11BAF8FD-614D-4C87-B17D-BB75D8575747}"/>
              </a:ext>
            </a:extLst>
          </p:cNvPr>
          <p:cNvSpPr/>
          <p:nvPr/>
        </p:nvSpPr>
        <p:spPr>
          <a:xfrm>
            <a:off x="663931" y="3034435"/>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3</a:t>
            </a:r>
          </a:p>
        </p:txBody>
      </p:sp>
      <p:sp>
        <p:nvSpPr>
          <p:cNvPr id="17" name="Oval 16">
            <a:extLst>
              <a:ext uri="{FF2B5EF4-FFF2-40B4-BE49-F238E27FC236}">
                <a16:creationId xmlns:a16="http://schemas.microsoft.com/office/drawing/2014/main" id="{383DC268-5E3F-4D51-AB53-649E3091FDA6}"/>
              </a:ext>
            </a:extLst>
          </p:cNvPr>
          <p:cNvSpPr/>
          <p:nvPr/>
        </p:nvSpPr>
        <p:spPr>
          <a:xfrm>
            <a:off x="7118657" y="606976"/>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3</a:t>
            </a:r>
          </a:p>
        </p:txBody>
      </p:sp>
      <p:sp>
        <p:nvSpPr>
          <p:cNvPr id="18" name="Oval 17">
            <a:extLst>
              <a:ext uri="{FF2B5EF4-FFF2-40B4-BE49-F238E27FC236}">
                <a16:creationId xmlns:a16="http://schemas.microsoft.com/office/drawing/2014/main" id="{8E50F395-1FAD-45D9-8990-D97B837860CB}"/>
              </a:ext>
            </a:extLst>
          </p:cNvPr>
          <p:cNvSpPr/>
          <p:nvPr/>
        </p:nvSpPr>
        <p:spPr>
          <a:xfrm>
            <a:off x="6766965" y="970211"/>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Tree>
    <p:extLst>
      <p:ext uri="{BB962C8B-B14F-4D97-AF65-F5344CB8AC3E}">
        <p14:creationId xmlns:p14="http://schemas.microsoft.com/office/powerpoint/2010/main" val="340772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22" presetClass="entr" presetSubtype="8"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ipe(left)">
                                      <p:cBhvr>
                                        <p:cTn id="35" dur="500"/>
                                        <p:tgtEl>
                                          <p:spTgt spid="3">
                                            <p:txEl>
                                              <p:pRg st="2" end="2"/>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3" grpId="0" animBg="1"/>
      <p:bldP spid="14" grpId="0" animBg="1"/>
      <p:bldP spid="15" grpId="0" animBg="1"/>
      <p:bldP spid="16"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A40F-77B2-4537-AB73-6514C9C083F0}"/>
              </a:ext>
            </a:extLst>
          </p:cNvPr>
          <p:cNvSpPr>
            <a:spLocks noGrp="1"/>
          </p:cNvSpPr>
          <p:nvPr>
            <p:ph type="title"/>
          </p:nvPr>
        </p:nvSpPr>
        <p:spPr/>
        <p:txBody>
          <a:bodyPr/>
          <a:lstStyle/>
          <a:p>
            <a:r>
              <a:rPr lang="pt-PT" dirty="0"/>
              <a:t>hello\urls.py</a:t>
            </a:r>
          </a:p>
        </p:txBody>
      </p:sp>
      <p:sp>
        <p:nvSpPr>
          <p:cNvPr id="3" name="Content Placeholder 2">
            <a:extLst>
              <a:ext uri="{FF2B5EF4-FFF2-40B4-BE49-F238E27FC236}">
                <a16:creationId xmlns:a16="http://schemas.microsoft.com/office/drawing/2014/main" id="{BD443A12-FDE3-4EC7-ADFF-EDEC459E58B7}"/>
              </a:ext>
            </a:extLst>
          </p:cNvPr>
          <p:cNvSpPr>
            <a:spLocks noGrp="1"/>
          </p:cNvSpPr>
          <p:nvPr>
            <p:ph idx="1"/>
          </p:nvPr>
        </p:nvSpPr>
        <p:spPr>
          <a:xfrm>
            <a:off x="601039" y="1146412"/>
            <a:ext cx="8515351" cy="5209939"/>
          </a:xfrm>
        </p:spPr>
        <p:txBody>
          <a:bodyPr/>
          <a:lstStyle/>
          <a:p>
            <a:pPr marL="457200" indent="-457200">
              <a:buFont typeface="+mj-lt"/>
              <a:buAutoNum type="arabicPeriod" startAt="2"/>
            </a:pPr>
            <a:r>
              <a:rPr lang="pt-PT" dirty="0"/>
              <a:t>Em hello\urls.py,</a:t>
            </a:r>
            <a:r>
              <a:rPr lang="pt-PT" b="1" dirty="0"/>
              <a:t> </a:t>
            </a:r>
            <a:br>
              <a:rPr lang="pt-PT" b="1" dirty="0"/>
            </a:br>
            <a:r>
              <a:rPr lang="pt-PT" dirty="0"/>
              <a:t>cada </a:t>
            </a:r>
            <a:r>
              <a:rPr lang="pt-PT" b="1" dirty="0"/>
              <a:t>rota</a:t>
            </a:r>
            <a:r>
              <a:rPr lang="pt-PT" dirty="0"/>
              <a:t> é </a:t>
            </a:r>
            <a:r>
              <a:rPr lang="pt-PT" b="1" dirty="0"/>
              <a:t>mapeada numa função </a:t>
            </a:r>
            <a:br>
              <a:rPr lang="pt-PT" b="1" dirty="0"/>
            </a:br>
            <a:r>
              <a:rPr lang="pt-PT" dirty="0"/>
              <a:t>do módulo views</a:t>
            </a:r>
            <a:r>
              <a:rPr lang="pt-PT" b="1" dirty="0"/>
              <a:t>.</a:t>
            </a:r>
            <a:endParaRPr lang="pt-PT" dirty="0"/>
          </a:p>
        </p:txBody>
      </p:sp>
      <p:pic>
        <p:nvPicPr>
          <p:cNvPr id="19" name="Picture 18">
            <a:extLst>
              <a:ext uri="{FF2B5EF4-FFF2-40B4-BE49-F238E27FC236}">
                <a16:creationId xmlns:a16="http://schemas.microsoft.com/office/drawing/2014/main" id="{11A60C76-463B-4ADB-A1DF-4A8181F5E1A3}"/>
              </a:ext>
            </a:extLst>
          </p:cNvPr>
          <p:cNvPicPr>
            <a:picLocks noChangeAspect="1"/>
          </p:cNvPicPr>
          <p:nvPr/>
        </p:nvPicPr>
        <p:blipFill>
          <a:blip r:embed="rId3"/>
          <a:stretch>
            <a:fillRect/>
          </a:stretch>
        </p:blipFill>
        <p:spPr>
          <a:xfrm>
            <a:off x="1133838" y="2731374"/>
            <a:ext cx="6876324" cy="2839529"/>
          </a:xfrm>
          <a:prstGeom prst="rect">
            <a:avLst/>
          </a:prstGeom>
        </p:spPr>
      </p:pic>
      <p:sp>
        <p:nvSpPr>
          <p:cNvPr id="15" name="Arrow: Curved Down 14">
            <a:extLst>
              <a:ext uri="{FF2B5EF4-FFF2-40B4-BE49-F238E27FC236}">
                <a16:creationId xmlns:a16="http://schemas.microsoft.com/office/drawing/2014/main" id="{6EF9303F-9F72-42D3-A992-1B0FC7A7032A}"/>
              </a:ext>
            </a:extLst>
          </p:cNvPr>
          <p:cNvSpPr/>
          <p:nvPr/>
        </p:nvSpPr>
        <p:spPr>
          <a:xfrm>
            <a:off x="3641753" y="4159770"/>
            <a:ext cx="1419224" cy="362526"/>
          </a:xfrm>
          <a:prstGeom prst="curvedDownArrow">
            <a:avLst>
              <a:gd name="adj1" fmla="val 24188"/>
              <a:gd name="adj2" fmla="val 63800"/>
              <a:gd name="adj3" fmla="val 1875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3" name="Rectangle 12">
            <a:extLst>
              <a:ext uri="{FF2B5EF4-FFF2-40B4-BE49-F238E27FC236}">
                <a16:creationId xmlns:a16="http://schemas.microsoft.com/office/drawing/2014/main" id="{E32F375C-1A86-42D2-9AA8-54350FA42CAF}"/>
              </a:ext>
            </a:extLst>
          </p:cNvPr>
          <p:cNvSpPr/>
          <p:nvPr/>
        </p:nvSpPr>
        <p:spPr>
          <a:xfrm>
            <a:off x="3102030" y="2791931"/>
            <a:ext cx="2498670" cy="319232"/>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PT"/>
          </a:p>
        </p:txBody>
      </p:sp>
      <p:pic>
        <p:nvPicPr>
          <p:cNvPr id="7" name="Picture 2">
            <a:extLst>
              <a:ext uri="{FF2B5EF4-FFF2-40B4-BE49-F238E27FC236}">
                <a16:creationId xmlns:a16="http://schemas.microsoft.com/office/drawing/2014/main" id="{46A32B5C-E1FF-4065-96C9-06427EC58D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2672" y="109210"/>
            <a:ext cx="3633718" cy="158496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7ACCF14-295B-41B9-BD60-D3B9D7EB880C}"/>
              </a:ext>
            </a:extLst>
          </p:cNvPr>
          <p:cNvSpPr/>
          <p:nvPr/>
        </p:nvSpPr>
        <p:spPr>
          <a:xfrm>
            <a:off x="3102029" y="4526873"/>
            <a:ext cx="641295" cy="33850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Oval 9">
            <a:extLst>
              <a:ext uri="{FF2B5EF4-FFF2-40B4-BE49-F238E27FC236}">
                <a16:creationId xmlns:a16="http://schemas.microsoft.com/office/drawing/2014/main" id="{673014E6-0F04-4FBA-B0A2-70D2C2A4BBF4}"/>
              </a:ext>
            </a:extLst>
          </p:cNvPr>
          <p:cNvSpPr/>
          <p:nvPr/>
        </p:nvSpPr>
        <p:spPr>
          <a:xfrm>
            <a:off x="7822405" y="695325"/>
            <a:ext cx="132987" cy="11289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00" dirty="0"/>
              <a:t>1</a:t>
            </a:r>
          </a:p>
        </p:txBody>
      </p:sp>
      <p:sp>
        <p:nvSpPr>
          <p:cNvPr id="11" name="Oval 10">
            <a:extLst>
              <a:ext uri="{FF2B5EF4-FFF2-40B4-BE49-F238E27FC236}">
                <a16:creationId xmlns:a16="http://schemas.microsoft.com/office/drawing/2014/main" id="{4F111BA3-7F11-44E7-A13C-DEDBCA1E9E09}"/>
              </a:ext>
            </a:extLst>
          </p:cNvPr>
          <p:cNvSpPr/>
          <p:nvPr/>
        </p:nvSpPr>
        <p:spPr>
          <a:xfrm>
            <a:off x="4180096" y="3933826"/>
            <a:ext cx="234742" cy="214540"/>
          </a:xfrm>
          <a:prstGeom prst="ellipse">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t>1</a:t>
            </a:r>
          </a:p>
        </p:txBody>
      </p:sp>
      <p:sp>
        <p:nvSpPr>
          <p:cNvPr id="12" name="Oval 11">
            <a:extLst>
              <a:ext uri="{FF2B5EF4-FFF2-40B4-BE49-F238E27FC236}">
                <a16:creationId xmlns:a16="http://schemas.microsoft.com/office/drawing/2014/main" id="{932032AD-C0F2-4E98-88D9-AB6B53782887}"/>
              </a:ext>
            </a:extLst>
          </p:cNvPr>
          <p:cNvSpPr/>
          <p:nvPr/>
        </p:nvSpPr>
        <p:spPr>
          <a:xfrm>
            <a:off x="3414309" y="1969268"/>
            <a:ext cx="281625" cy="2575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Tree>
    <p:extLst>
      <p:ext uri="{BB962C8B-B14F-4D97-AF65-F5344CB8AC3E}">
        <p14:creationId xmlns:p14="http://schemas.microsoft.com/office/powerpoint/2010/main" val="35566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10"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A40F-77B2-4537-AB73-6514C9C083F0}"/>
              </a:ext>
            </a:extLst>
          </p:cNvPr>
          <p:cNvSpPr>
            <a:spLocks noGrp="1"/>
          </p:cNvSpPr>
          <p:nvPr>
            <p:ph type="title"/>
          </p:nvPr>
        </p:nvSpPr>
        <p:spPr/>
        <p:txBody>
          <a:bodyPr/>
          <a:lstStyle/>
          <a:p>
            <a:r>
              <a:rPr lang="pt-PT" dirty="0"/>
              <a:t>views.py</a:t>
            </a:r>
          </a:p>
        </p:txBody>
      </p:sp>
      <p:sp>
        <p:nvSpPr>
          <p:cNvPr id="3" name="Content Placeholder 2">
            <a:extLst>
              <a:ext uri="{FF2B5EF4-FFF2-40B4-BE49-F238E27FC236}">
                <a16:creationId xmlns:a16="http://schemas.microsoft.com/office/drawing/2014/main" id="{BD443A12-FDE3-4EC7-ADFF-EDEC459E58B7}"/>
              </a:ext>
            </a:extLst>
          </p:cNvPr>
          <p:cNvSpPr>
            <a:spLocks noGrp="1"/>
          </p:cNvSpPr>
          <p:nvPr>
            <p:ph idx="1"/>
          </p:nvPr>
        </p:nvSpPr>
        <p:spPr>
          <a:xfrm>
            <a:off x="628649" y="1146412"/>
            <a:ext cx="8359234" cy="5209939"/>
          </a:xfrm>
        </p:spPr>
        <p:txBody>
          <a:bodyPr/>
          <a:lstStyle/>
          <a:p>
            <a:pPr marL="457200" indent="-457200">
              <a:buFont typeface="+mj-lt"/>
              <a:buAutoNum type="arabicPeriod"/>
            </a:pPr>
            <a:r>
              <a:rPr lang="pt-PT" dirty="0"/>
              <a:t>Em hello\views.py, cada </a:t>
            </a:r>
            <a:r>
              <a:rPr lang="pt-PT" b="1" dirty="0"/>
              <a:t>função </a:t>
            </a:r>
            <a:r>
              <a:rPr lang="pt-PT" dirty="0"/>
              <a:t>é responsável por     </a:t>
            </a:r>
            <a:br>
              <a:rPr lang="pt-PT" dirty="0"/>
            </a:br>
            <a:r>
              <a:rPr lang="pt-PT" b="1" u="sng" dirty="0"/>
              <a:t>retornar</a:t>
            </a:r>
            <a:r>
              <a:rPr lang="pt-PT" dirty="0"/>
              <a:t> ao cliente uma </a:t>
            </a:r>
            <a:r>
              <a:rPr lang="pt-PT" b="1" i="1" dirty="0"/>
              <a:t>view</a:t>
            </a:r>
            <a:r>
              <a:rPr lang="pt-PT" dirty="0"/>
              <a:t>, </a:t>
            </a:r>
            <a:r>
              <a:rPr lang="pt-PT" u="sng" dirty="0"/>
              <a:t>resposta ao pedido de uma rota</a:t>
            </a:r>
            <a:r>
              <a:rPr lang="pt-PT" dirty="0"/>
              <a:t>.</a:t>
            </a:r>
          </a:p>
        </p:txBody>
      </p:sp>
      <p:pic>
        <p:nvPicPr>
          <p:cNvPr id="10" name="Picture 9">
            <a:extLst>
              <a:ext uri="{FF2B5EF4-FFF2-40B4-BE49-F238E27FC236}">
                <a16:creationId xmlns:a16="http://schemas.microsoft.com/office/drawing/2014/main" id="{C5D62F05-9BB4-4600-8374-8380BACEC079}"/>
              </a:ext>
            </a:extLst>
          </p:cNvPr>
          <p:cNvPicPr>
            <a:picLocks noChangeAspect="1"/>
          </p:cNvPicPr>
          <p:nvPr/>
        </p:nvPicPr>
        <p:blipFill>
          <a:blip r:embed="rId3"/>
          <a:stretch>
            <a:fillRect/>
          </a:stretch>
        </p:blipFill>
        <p:spPr>
          <a:xfrm>
            <a:off x="1199773" y="2574734"/>
            <a:ext cx="6448801" cy="3022534"/>
          </a:xfrm>
          <a:prstGeom prst="rect">
            <a:avLst/>
          </a:prstGeom>
        </p:spPr>
      </p:pic>
      <p:sp>
        <p:nvSpPr>
          <p:cNvPr id="6" name="Arrow: Curved Down 5">
            <a:extLst>
              <a:ext uri="{FF2B5EF4-FFF2-40B4-BE49-F238E27FC236}">
                <a16:creationId xmlns:a16="http://schemas.microsoft.com/office/drawing/2014/main" id="{FB940086-5630-4645-9FB2-72B24A8C1136}"/>
              </a:ext>
            </a:extLst>
          </p:cNvPr>
          <p:cNvSpPr/>
          <p:nvPr/>
        </p:nvSpPr>
        <p:spPr>
          <a:xfrm rot="551671">
            <a:off x="3004863" y="3562167"/>
            <a:ext cx="2048186" cy="362526"/>
          </a:xfrm>
          <a:prstGeom prst="curvedDownArrow">
            <a:avLst>
              <a:gd name="adj1" fmla="val 24188"/>
              <a:gd name="adj2" fmla="val 63800"/>
              <a:gd name="adj3" fmla="val 1875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7" name="Rectangle 6">
            <a:extLst>
              <a:ext uri="{FF2B5EF4-FFF2-40B4-BE49-F238E27FC236}">
                <a16:creationId xmlns:a16="http://schemas.microsoft.com/office/drawing/2014/main" id="{104BBC28-E778-42CD-ADAC-49448EB80B70}"/>
              </a:ext>
            </a:extLst>
          </p:cNvPr>
          <p:cNvSpPr/>
          <p:nvPr/>
        </p:nvSpPr>
        <p:spPr>
          <a:xfrm>
            <a:off x="2365429" y="3767748"/>
            <a:ext cx="707971" cy="33850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7">
            <a:extLst>
              <a:ext uri="{FF2B5EF4-FFF2-40B4-BE49-F238E27FC236}">
                <a16:creationId xmlns:a16="http://schemas.microsoft.com/office/drawing/2014/main" id="{E9CD09E2-CB35-4FA0-8885-982C15FC101A}"/>
              </a:ext>
            </a:extLst>
          </p:cNvPr>
          <p:cNvSpPr/>
          <p:nvPr/>
        </p:nvSpPr>
        <p:spPr>
          <a:xfrm>
            <a:off x="4294599" y="3380609"/>
            <a:ext cx="259148" cy="214540"/>
          </a:xfrm>
          <a:prstGeom prst="ellipse">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t>1</a:t>
            </a:r>
          </a:p>
        </p:txBody>
      </p:sp>
      <p:sp>
        <p:nvSpPr>
          <p:cNvPr id="9" name="Oval 8">
            <a:extLst>
              <a:ext uri="{FF2B5EF4-FFF2-40B4-BE49-F238E27FC236}">
                <a16:creationId xmlns:a16="http://schemas.microsoft.com/office/drawing/2014/main" id="{141F76FD-08F5-4D50-B0F6-FCB3C2C4E626}"/>
              </a:ext>
            </a:extLst>
          </p:cNvPr>
          <p:cNvSpPr/>
          <p:nvPr/>
        </p:nvSpPr>
        <p:spPr>
          <a:xfrm>
            <a:off x="770349" y="1665763"/>
            <a:ext cx="259148" cy="2145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t>1</a:t>
            </a:r>
          </a:p>
        </p:txBody>
      </p:sp>
    </p:spTree>
    <p:extLst>
      <p:ext uri="{BB962C8B-B14F-4D97-AF65-F5344CB8AC3E}">
        <p14:creationId xmlns:p14="http://schemas.microsoft.com/office/powerpoint/2010/main" val="399141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163E21-3147-471A-8D93-F6E7FDD6524C}"/>
              </a:ext>
            </a:extLst>
          </p:cNvPr>
          <p:cNvPicPr>
            <a:picLocks noChangeAspect="1"/>
          </p:cNvPicPr>
          <p:nvPr/>
        </p:nvPicPr>
        <p:blipFill rotWithShape="1">
          <a:blip r:embed="rId3"/>
          <a:srcRect t="6078" r="7991" b="19068"/>
          <a:stretch/>
        </p:blipFill>
        <p:spPr>
          <a:xfrm>
            <a:off x="3523508" y="453937"/>
            <a:ext cx="4974904" cy="875517"/>
          </a:xfrm>
          <a:prstGeom prst="rect">
            <a:avLst/>
          </a:prstGeom>
        </p:spPr>
      </p:pic>
      <p:cxnSp>
        <p:nvCxnSpPr>
          <p:cNvPr id="9" name="Straight Connector 8">
            <a:extLst>
              <a:ext uri="{FF2B5EF4-FFF2-40B4-BE49-F238E27FC236}">
                <a16:creationId xmlns:a16="http://schemas.microsoft.com/office/drawing/2014/main" id="{47A9DAE6-49C4-4742-8F19-5BD7EC38DC36}"/>
              </a:ext>
            </a:extLst>
          </p:cNvPr>
          <p:cNvCxnSpPr>
            <a:cxnSpLocks/>
            <a:stCxn id="36" idx="11"/>
            <a:endCxn id="36" idx="18"/>
          </p:cNvCxnSpPr>
          <p:nvPr/>
        </p:nvCxnSpPr>
        <p:spPr>
          <a:xfrm flipH="1">
            <a:off x="3513485" y="1329454"/>
            <a:ext cx="49949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118943-41F1-4132-8CB9-1F86156A69C4}"/>
              </a:ext>
            </a:extLst>
          </p:cNvPr>
          <p:cNvCxnSpPr>
            <a:cxnSpLocks/>
            <a:stCxn id="36" idx="8"/>
            <a:endCxn id="36" idx="21"/>
          </p:cNvCxnSpPr>
          <p:nvPr/>
        </p:nvCxnSpPr>
        <p:spPr>
          <a:xfrm flipH="1">
            <a:off x="3513485" y="2254380"/>
            <a:ext cx="49949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24D65743-D465-4E56-8AE4-B351B4EAD89C}"/>
              </a:ext>
            </a:extLst>
          </p:cNvPr>
          <p:cNvPicPr>
            <a:picLocks noChangeAspect="1"/>
          </p:cNvPicPr>
          <p:nvPr/>
        </p:nvPicPr>
        <p:blipFill rotWithShape="1">
          <a:blip r:embed="rId4"/>
          <a:srcRect b="-5124"/>
          <a:stretch/>
        </p:blipFill>
        <p:spPr>
          <a:xfrm>
            <a:off x="3523533" y="1383467"/>
            <a:ext cx="4962016" cy="852383"/>
          </a:xfrm>
          <a:prstGeom prst="rect">
            <a:avLst/>
          </a:prstGeom>
        </p:spPr>
      </p:pic>
      <p:pic>
        <p:nvPicPr>
          <p:cNvPr id="38" name="Picture 37">
            <a:extLst>
              <a:ext uri="{FF2B5EF4-FFF2-40B4-BE49-F238E27FC236}">
                <a16:creationId xmlns:a16="http://schemas.microsoft.com/office/drawing/2014/main" id="{C5D96256-60E1-42F3-B54B-E2EE4960305B}"/>
              </a:ext>
            </a:extLst>
          </p:cNvPr>
          <p:cNvPicPr>
            <a:picLocks noChangeAspect="1"/>
          </p:cNvPicPr>
          <p:nvPr/>
        </p:nvPicPr>
        <p:blipFill rotWithShape="1">
          <a:blip r:embed="rId5"/>
          <a:srcRect r="18232"/>
          <a:stretch/>
        </p:blipFill>
        <p:spPr>
          <a:xfrm>
            <a:off x="3488753" y="2301289"/>
            <a:ext cx="4994952" cy="890060"/>
          </a:xfrm>
          <a:prstGeom prst="rect">
            <a:avLst/>
          </a:prstGeom>
        </p:spPr>
      </p:pic>
      <p:sp>
        <p:nvSpPr>
          <p:cNvPr id="36" name="Freeform: Shape 35">
            <a:extLst>
              <a:ext uri="{FF2B5EF4-FFF2-40B4-BE49-F238E27FC236}">
                <a16:creationId xmlns:a16="http://schemas.microsoft.com/office/drawing/2014/main" id="{F9621966-9CDC-4325-90BF-0CE8BCAC5BDF}"/>
              </a:ext>
            </a:extLst>
          </p:cNvPr>
          <p:cNvSpPr/>
          <p:nvPr/>
        </p:nvSpPr>
        <p:spPr>
          <a:xfrm>
            <a:off x="3074481" y="346722"/>
            <a:ext cx="5872959" cy="3988737"/>
          </a:xfrm>
          <a:custGeom>
            <a:avLst/>
            <a:gdLst>
              <a:gd name="connsiteX0" fmla="*/ 5872960 w 5872959"/>
              <a:gd name="connsiteY0" fmla="*/ 3268911 h 3580235"/>
              <a:gd name="connsiteX1" fmla="*/ 3589031 w 5872959"/>
              <a:gd name="connsiteY1" fmla="*/ 3268911 h 3580235"/>
              <a:gd name="connsiteX2" fmla="*/ 3589031 w 5872959"/>
              <a:gd name="connsiteY2" fmla="*/ 3061361 h 3580235"/>
              <a:gd name="connsiteX3" fmla="*/ 3018049 w 5872959"/>
              <a:gd name="connsiteY3" fmla="*/ 3061361 h 3580235"/>
              <a:gd name="connsiteX4" fmla="*/ 3018049 w 5872959"/>
              <a:gd name="connsiteY4" fmla="*/ 2594374 h 3580235"/>
              <a:gd name="connsiteX5" fmla="*/ 5220409 w 5872959"/>
              <a:gd name="connsiteY5" fmla="*/ 2594374 h 3580235"/>
              <a:gd name="connsiteX6" fmla="*/ 5546684 w 5872959"/>
              <a:gd name="connsiteY6" fmla="*/ 2386824 h 3580235"/>
              <a:gd name="connsiteX7" fmla="*/ 5546684 w 5872959"/>
              <a:gd name="connsiteY7" fmla="*/ 1867949 h 3580235"/>
              <a:gd name="connsiteX8" fmla="*/ 5433956 w 5872959"/>
              <a:gd name="connsiteY8" fmla="*/ 1712287 h 3580235"/>
              <a:gd name="connsiteX9" fmla="*/ 5546684 w 5872959"/>
              <a:gd name="connsiteY9" fmla="*/ 1556624 h 3580235"/>
              <a:gd name="connsiteX10" fmla="*/ 5546684 w 5872959"/>
              <a:gd name="connsiteY10" fmla="*/ 1037749 h 3580235"/>
              <a:gd name="connsiteX11" fmla="*/ 5433956 w 5872959"/>
              <a:gd name="connsiteY11" fmla="*/ 882087 h 3580235"/>
              <a:gd name="connsiteX12" fmla="*/ 5546684 w 5872959"/>
              <a:gd name="connsiteY12" fmla="*/ 726425 h 3580235"/>
              <a:gd name="connsiteX13" fmla="*/ 5546684 w 5872959"/>
              <a:gd name="connsiteY13" fmla="*/ 207550 h 3580235"/>
              <a:gd name="connsiteX14" fmla="*/ 5220409 w 5872959"/>
              <a:gd name="connsiteY14" fmla="*/ 0 h 3580235"/>
              <a:gd name="connsiteX15" fmla="*/ 652551 w 5872959"/>
              <a:gd name="connsiteY15" fmla="*/ 0 h 3580235"/>
              <a:gd name="connsiteX16" fmla="*/ 326276 w 5872959"/>
              <a:gd name="connsiteY16" fmla="*/ 207550 h 3580235"/>
              <a:gd name="connsiteX17" fmla="*/ 326276 w 5872959"/>
              <a:gd name="connsiteY17" fmla="*/ 726425 h 3580235"/>
              <a:gd name="connsiteX18" fmla="*/ 439004 w 5872959"/>
              <a:gd name="connsiteY18" fmla="*/ 882087 h 3580235"/>
              <a:gd name="connsiteX19" fmla="*/ 326276 w 5872959"/>
              <a:gd name="connsiteY19" fmla="*/ 1037749 h 3580235"/>
              <a:gd name="connsiteX20" fmla="*/ 326276 w 5872959"/>
              <a:gd name="connsiteY20" fmla="*/ 1556624 h 3580235"/>
              <a:gd name="connsiteX21" fmla="*/ 439004 w 5872959"/>
              <a:gd name="connsiteY21" fmla="*/ 1712287 h 3580235"/>
              <a:gd name="connsiteX22" fmla="*/ 326276 w 5872959"/>
              <a:gd name="connsiteY22" fmla="*/ 1867949 h 3580235"/>
              <a:gd name="connsiteX23" fmla="*/ 326276 w 5872959"/>
              <a:gd name="connsiteY23" fmla="*/ 2386824 h 3580235"/>
              <a:gd name="connsiteX24" fmla="*/ 652551 w 5872959"/>
              <a:gd name="connsiteY24" fmla="*/ 2594374 h 3580235"/>
              <a:gd name="connsiteX25" fmla="*/ 2854911 w 5872959"/>
              <a:gd name="connsiteY25" fmla="*/ 2594374 h 3580235"/>
              <a:gd name="connsiteX26" fmla="*/ 2854911 w 5872959"/>
              <a:gd name="connsiteY26" fmla="*/ 3061361 h 3580235"/>
              <a:gd name="connsiteX27" fmla="*/ 2283929 w 5872959"/>
              <a:gd name="connsiteY27" fmla="*/ 3061361 h 3580235"/>
              <a:gd name="connsiteX28" fmla="*/ 2283929 w 5872959"/>
              <a:gd name="connsiteY28" fmla="*/ 3268911 h 3580235"/>
              <a:gd name="connsiteX29" fmla="*/ 0 w 5872959"/>
              <a:gd name="connsiteY29" fmla="*/ 3268911 h 3580235"/>
              <a:gd name="connsiteX30" fmla="*/ 0 w 5872959"/>
              <a:gd name="connsiteY30" fmla="*/ 3372686 h 3580235"/>
              <a:gd name="connsiteX31" fmla="*/ 2283929 w 5872959"/>
              <a:gd name="connsiteY31" fmla="*/ 3372686 h 3580235"/>
              <a:gd name="connsiteX32" fmla="*/ 2283929 w 5872959"/>
              <a:gd name="connsiteY32" fmla="*/ 3580235 h 3580235"/>
              <a:gd name="connsiteX33" fmla="*/ 3589031 w 5872959"/>
              <a:gd name="connsiteY33" fmla="*/ 3580235 h 3580235"/>
              <a:gd name="connsiteX34" fmla="*/ 3589031 w 5872959"/>
              <a:gd name="connsiteY34" fmla="*/ 3372686 h 3580235"/>
              <a:gd name="connsiteX35" fmla="*/ 5872960 w 5872959"/>
              <a:gd name="connsiteY35" fmla="*/ 3372686 h 3580235"/>
              <a:gd name="connsiteX36" fmla="*/ 489413 w 5872959"/>
              <a:gd name="connsiteY36" fmla="*/ 726425 h 3580235"/>
              <a:gd name="connsiteX37" fmla="*/ 489413 w 5872959"/>
              <a:gd name="connsiteY37" fmla="*/ 207550 h 3580235"/>
              <a:gd name="connsiteX38" fmla="*/ 652551 w 5872959"/>
              <a:gd name="connsiteY38" fmla="*/ 103775 h 3580235"/>
              <a:gd name="connsiteX39" fmla="*/ 5220409 w 5872959"/>
              <a:gd name="connsiteY39" fmla="*/ 103775 h 3580235"/>
              <a:gd name="connsiteX40" fmla="*/ 5383547 w 5872959"/>
              <a:gd name="connsiteY40" fmla="*/ 207550 h 3580235"/>
              <a:gd name="connsiteX41" fmla="*/ 5383547 w 5872959"/>
              <a:gd name="connsiteY41" fmla="*/ 726425 h 3580235"/>
              <a:gd name="connsiteX42" fmla="*/ 5220409 w 5872959"/>
              <a:gd name="connsiteY42" fmla="*/ 830200 h 3580235"/>
              <a:gd name="connsiteX43" fmla="*/ 652551 w 5872959"/>
              <a:gd name="connsiteY43" fmla="*/ 830200 h 3580235"/>
              <a:gd name="connsiteX44" fmla="*/ 489413 w 5872959"/>
              <a:gd name="connsiteY44" fmla="*/ 726425 h 3580235"/>
              <a:gd name="connsiteX45" fmla="*/ 489413 w 5872959"/>
              <a:gd name="connsiteY45" fmla="*/ 1556624 h 3580235"/>
              <a:gd name="connsiteX46" fmla="*/ 489413 w 5872959"/>
              <a:gd name="connsiteY46" fmla="*/ 1037749 h 3580235"/>
              <a:gd name="connsiteX47" fmla="*/ 652551 w 5872959"/>
              <a:gd name="connsiteY47" fmla="*/ 933974 h 3580235"/>
              <a:gd name="connsiteX48" fmla="*/ 5220409 w 5872959"/>
              <a:gd name="connsiteY48" fmla="*/ 933974 h 3580235"/>
              <a:gd name="connsiteX49" fmla="*/ 5383547 w 5872959"/>
              <a:gd name="connsiteY49" fmla="*/ 1037749 h 3580235"/>
              <a:gd name="connsiteX50" fmla="*/ 5383547 w 5872959"/>
              <a:gd name="connsiteY50" fmla="*/ 1556624 h 3580235"/>
              <a:gd name="connsiteX51" fmla="*/ 5220409 w 5872959"/>
              <a:gd name="connsiteY51" fmla="*/ 1660399 h 3580235"/>
              <a:gd name="connsiteX52" fmla="*/ 652551 w 5872959"/>
              <a:gd name="connsiteY52" fmla="*/ 1660399 h 3580235"/>
              <a:gd name="connsiteX53" fmla="*/ 489413 w 5872959"/>
              <a:gd name="connsiteY53" fmla="*/ 1556624 h 3580235"/>
              <a:gd name="connsiteX54" fmla="*/ 489413 w 5872959"/>
              <a:gd name="connsiteY54" fmla="*/ 2386824 h 3580235"/>
              <a:gd name="connsiteX55" fmla="*/ 489413 w 5872959"/>
              <a:gd name="connsiteY55" fmla="*/ 1867949 h 3580235"/>
              <a:gd name="connsiteX56" fmla="*/ 652551 w 5872959"/>
              <a:gd name="connsiteY56" fmla="*/ 1764174 h 3580235"/>
              <a:gd name="connsiteX57" fmla="*/ 5220409 w 5872959"/>
              <a:gd name="connsiteY57" fmla="*/ 1764174 h 3580235"/>
              <a:gd name="connsiteX58" fmla="*/ 5383547 w 5872959"/>
              <a:gd name="connsiteY58" fmla="*/ 1867949 h 3580235"/>
              <a:gd name="connsiteX59" fmla="*/ 5383547 w 5872959"/>
              <a:gd name="connsiteY59" fmla="*/ 2386824 h 3580235"/>
              <a:gd name="connsiteX60" fmla="*/ 5220409 w 5872959"/>
              <a:gd name="connsiteY60" fmla="*/ 2490599 h 3580235"/>
              <a:gd name="connsiteX61" fmla="*/ 652551 w 5872959"/>
              <a:gd name="connsiteY61" fmla="*/ 2490599 h 3580235"/>
              <a:gd name="connsiteX62" fmla="*/ 489413 w 5872959"/>
              <a:gd name="connsiteY62" fmla="*/ 2386824 h 3580235"/>
              <a:gd name="connsiteX63" fmla="*/ 3425893 w 5872959"/>
              <a:gd name="connsiteY63" fmla="*/ 3476461 h 3580235"/>
              <a:gd name="connsiteX64" fmla="*/ 2447067 w 5872959"/>
              <a:gd name="connsiteY64" fmla="*/ 3476461 h 3580235"/>
              <a:gd name="connsiteX65" fmla="*/ 2447067 w 5872959"/>
              <a:gd name="connsiteY65" fmla="*/ 3165136 h 3580235"/>
              <a:gd name="connsiteX66" fmla="*/ 3425893 w 5872959"/>
              <a:gd name="connsiteY66" fmla="*/ 3165136 h 358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5872959" h="3580235">
                <a:moveTo>
                  <a:pt x="5872960" y="3268911"/>
                </a:moveTo>
                <a:lnTo>
                  <a:pt x="3589031" y="3268911"/>
                </a:lnTo>
                <a:lnTo>
                  <a:pt x="3589031" y="3061361"/>
                </a:lnTo>
                <a:lnTo>
                  <a:pt x="3018049" y="3061361"/>
                </a:lnTo>
                <a:lnTo>
                  <a:pt x="3018049" y="2594374"/>
                </a:lnTo>
                <a:lnTo>
                  <a:pt x="5220409" y="2594374"/>
                </a:lnTo>
                <a:cubicBezTo>
                  <a:pt x="5400603" y="2594374"/>
                  <a:pt x="5546684" y="2501448"/>
                  <a:pt x="5546684" y="2386824"/>
                </a:cubicBezTo>
                <a:lnTo>
                  <a:pt x="5546684" y="1867949"/>
                </a:lnTo>
                <a:cubicBezTo>
                  <a:pt x="5546383" y="1808118"/>
                  <a:pt x="5505247" y="1751316"/>
                  <a:pt x="5433956" y="1712287"/>
                </a:cubicBezTo>
                <a:cubicBezTo>
                  <a:pt x="5505247" y="1673257"/>
                  <a:pt x="5546383" y="1616456"/>
                  <a:pt x="5546684" y="1556624"/>
                </a:cubicBezTo>
                <a:lnTo>
                  <a:pt x="5546684" y="1037749"/>
                </a:lnTo>
                <a:cubicBezTo>
                  <a:pt x="5546383" y="977918"/>
                  <a:pt x="5505247" y="921117"/>
                  <a:pt x="5433956" y="882087"/>
                </a:cubicBezTo>
                <a:cubicBezTo>
                  <a:pt x="5505247" y="843057"/>
                  <a:pt x="5546383" y="786256"/>
                  <a:pt x="5546684" y="726425"/>
                </a:cubicBezTo>
                <a:lnTo>
                  <a:pt x="5546684" y="207550"/>
                </a:lnTo>
                <a:cubicBezTo>
                  <a:pt x="5546684" y="92925"/>
                  <a:pt x="5400603" y="0"/>
                  <a:pt x="5220409" y="0"/>
                </a:cubicBezTo>
                <a:lnTo>
                  <a:pt x="652551" y="0"/>
                </a:lnTo>
                <a:cubicBezTo>
                  <a:pt x="472357" y="0"/>
                  <a:pt x="326276" y="92925"/>
                  <a:pt x="326276" y="207550"/>
                </a:cubicBezTo>
                <a:lnTo>
                  <a:pt x="326276" y="726425"/>
                </a:lnTo>
                <a:cubicBezTo>
                  <a:pt x="326577" y="786256"/>
                  <a:pt x="367713" y="843057"/>
                  <a:pt x="439004" y="882087"/>
                </a:cubicBezTo>
                <a:cubicBezTo>
                  <a:pt x="367713" y="921117"/>
                  <a:pt x="326577" y="977918"/>
                  <a:pt x="326276" y="1037749"/>
                </a:cubicBezTo>
                <a:lnTo>
                  <a:pt x="326276" y="1556624"/>
                </a:lnTo>
                <a:cubicBezTo>
                  <a:pt x="326577" y="1616456"/>
                  <a:pt x="367713" y="1673257"/>
                  <a:pt x="439004" y="1712287"/>
                </a:cubicBezTo>
                <a:cubicBezTo>
                  <a:pt x="367713" y="1751316"/>
                  <a:pt x="326577" y="1808118"/>
                  <a:pt x="326276" y="1867949"/>
                </a:cubicBezTo>
                <a:lnTo>
                  <a:pt x="326276" y="2386824"/>
                </a:lnTo>
                <a:cubicBezTo>
                  <a:pt x="326276" y="2501448"/>
                  <a:pt x="472357" y="2594374"/>
                  <a:pt x="652551" y="2594374"/>
                </a:cubicBezTo>
                <a:lnTo>
                  <a:pt x="2854911" y="2594374"/>
                </a:lnTo>
                <a:lnTo>
                  <a:pt x="2854911" y="3061361"/>
                </a:lnTo>
                <a:lnTo>
                  <a:pt x="2283929" y="3061361"/>
                </a:lnTo>
                <a:lnTo>
                  <a:pt x="2283929" y="3268911"/>
                </a:lnTo>
                <a:lnTo>
                  <a:pt x="0" y="3268911"/>
                </a:lnTo>
                <a:lnTo>
                  <a:pt x="0" y="3372686"/>
                </a:lnTo>
                <a:lnTo>
                  <a:pt x="2283929" y="3372686"/>
                </a:lnTo>
                <a:lnTo>
                  <a:pt x="2283929" y="3580235"/>
                </a:lnTo>
                <a:lnTo>
                  <a:pt x="3589031" y="3580235"/>
                </a:lnTo>
                <a:lnTo>
                  <a:pt x="3589031" y="3372686"/>
                </a:lnTo>
                <a:lnTo>
                  <a:pt x="5872960" y="3372686"/>
                </a:lnTo>
                <a:close/>
                <a:moveTo>
                  <a:pt x="489413" y="726425"/>
                </a:moveTo>
                <a:lnTo>
                  <a:pt x="489413" y="207550"/>
                </a:lnTo>
                <a:cubicBezTo>
                  <a:pt x="489413" y="150235"/>
                  <a:pt x="562450" y="103775"/>
                  <a:pt x="652551" y="103775"/>
                </a:cubicBezTo>
                <a:lnTo>
                  <a:pt x="5220409" y="103775"/>
                </a:lnTo>
                <a:cubicBezTo>
                  <a:pt x="5310510" y="103775"/>
                  <a:pt x="5383547" y="150235"/>
                  <a:pt x="5383547" y="207550"/>
                </a:cubicBezTo>
                <a:lnTo>
                  <a:pt x="5383547" y="726425"/>
                </a:lnTo>
                <a:cubicBezTo>
                  <a:pt x="5383547" y="783740"/>
                  <a:pt x="5310510" y="830200"/>
                  <a:pt x="5220409" y="830200"/>
                </a:cubicBezTo>
                <a:lnTo>
                  <a:pt x="652551" y="830200"/>
                </a:lnTo>
                <a:cubicBezTo>
                  <a:pt x="562450" y="830200"/>
                  <a:pt x="489413" y="783740"/>
                  <a:pt x="489413" y="726425"/>
                </a:cubicBezTo>
                <a:close/>
                <a:moveTo>
                  <a:pt x="489413" y="1556624"/>
                </a:moveTo>
                <a:lnTo>
                  <a:pt x="489413" y="1037749"/>
                </a:lnTo>
                <a:cubicBezTo>
                  <a:pt x="489413" y="980435"/>
                  <a:pt x="562450" y="933974"/>
                  <a:pt x="652551" y="933974"/>
                </a:cubicBezTo>
                <a:lnTo>
                  <a:pt x="5220409" y="933974"/>
                </a:lnTo>
                <a:cubicBezTo>
                  <a:pt x="5310510" y="933974"/>
                  <a:pt x="5383547" y="980435"/>
                  <a:pt x="5383547" y="1037749"/>
                </a:cubicBezTo>
                <a:lnTo>
                  <a:pt x="5383547" y="1556624"/>
                </a:lnTo>
                <a:cubicBezTo>
                  <a:pt x="5383547" y="1613939"/>
                  <a:pt x="5310510" y="1660399"/>
                  <a:pt x="5220409" y="1660399"/>
                </a:cubicBezTo>
                <a:lnTo>
                  <a:pt x="652551" y="1660399"/>
                </a:lnTo>
                <a:cubicBezTo>
                  <a:pt x="562450" y="1660399"/>
                  <a:pt x="489413" y="1613939"/>
                  <a:pt x="489413" y="1556624"/>
                </a:cubicBezTo>
                <a:close/>
                <a:moveTo>
                  <a:pt x="489413" y="2386824"/>
                </a:moveTo>
                <a:lnTo>
                  <a:pt x="489413" y="1867949"/>
                </a:lnTo>
                <a:cubicBezTo>
                  <a:pt x="489413" y="1810634"/>
                  <a:pt x="562450" y="1764174"/>
                  <a:pt x="652551" y="1764174"/>
                </a:cubicBezTo>
                <a:lnTo>
                  <a:pt x="5220409" y="1764174"/>
                </a:lnTo>
                <a:cubicBezTo>
                  <a:pt x="5310510" y="1764174"/>
                  <a:pt x="5383547" y="1810634"/>
                  <a:pt x="5383547" y="1867949"/>
                </a:cubicBezTo>
                <a:lnTo>
                  <a:pt x="5383547" y="2386824"/>
                </a:lnTo>
                <a:cubicBezTo>
                  <a:pt x="5383547" y="2444139"/>
                  <a:pt x="5310510" y="2490599"/>
                  <a:pt x="5220409" y="2490599"/>
                </a:cubicBezTo>
                <a:lnTo>
                  <a:pt x="652551" y="2490599"/>
                </a:lnTo>
                <a:cubicBezTo>
                  <a:pt x="562450" y="2490599"/>
                  <a:pt x="489413" y="2444139"/>
                  <a:pt x="489413" y="2386824"/>
                </a:cubicBezTo>
                <a:close/>
                <a:moveTo>
                  <a:pt x="3425893" y="3476461"/>
                </a:moveTo>
                <a:lnTo>
                  <a:pt x="2447067" y="3476461"/>
                </a:lnTo>
                <a:lnTo>
                  <a:pt x="2447067" y="3165136"/>
                </a:lnTo>
                <a:lnTo>
                  <a:pt x="3425893" y="3165136"/>
                </a:lnTo>
                <a:close/>
              </a:path>
            </a:pathLst>
          </a:custGeom>
          <a:solidFill>
            <a:srgbClr val="000000"/>
          </a:solidFill>
          <a:ln w="81558" cap="flat">
            <a:noFill/>
            <a:prstDash val="solid"/>
            <a:miter/>
          </a:ln>
        </p:spPr>
        <p:txBody>
          <a:bodyPr rtlCol="0" anchor="ctr"/>
          <a:lstStyle/>
          <a:p>
            <a:endParaRPr lang="pt-PT" dirty="0"/>
          </a:p>
        </p:txBody>
      </p:sp>
      <p:sp>
        <p:nvSpPr>
          <p:cNvPr id="17" name="Arrow: Curved Down 16">
            <a:extLst>
              <a:ext uri="{FF2B5EF4-FFF2-40B4-BE49-F238E27FC236}">
                <a16:creationId xmlns:a16="http://schemas.microsoft.com/office/drawing/2014/main" id="{262926D7-DC35-4A9B-BCE0-A44BD4B3C5DA}"/>
              </a:ext>
            </a:extLst>
          </p:cNvPr>
          <p:cNvSpPr/>
          <p:nvPr/>
        </p:nvSpPr>
        <p:spPr>
          <a:xfrm>
            <a:off x="5329400" y="733888"/>
            <a:ext cx="1362075" cy="330158"/>
          </a:xfrm>
          <a:prstGeom prst="curved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7" name="Arrow: Curved Down 26">
            <a:extLst>
              <a:ext uri="{FF2B5EF4-FFF2-40B4-BE49-F238E27FC236}">
                <a16:creationId xmlns:a16="http://schemas.microsoft.com/office/drawing/2014/main" id="{D90E96C2-A8E9-4435-88B3-614FB05534AD}"/>
              </a:ext>
            </a:extLst>
          </p:cNvPr>
          <p:cNvSpPr/>
          <p:nvPr/>
        </p:nvSpPr>
        <p:spPr>
          <a:xfrm>
            <a:off x="5127992" y="1764272"/>
            <a:ext cx="966284" cy="173632"/>
          </a:xfrm>
          <a:prstGeom prst="curved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9" name="Arrow: Down 28">
            <a:extLst>
              <a:ext uri="{FF2B5EF4-FFF2-40B4-BE49-F238E27FC236}">
                <a16:creationId xmlns:a16="http://schemas.microsoft.com/office/drawing/2014/main" id="{EADAD998-59E8-405E-9945-EF4D3E2C3F81}"/>
              </a:ext>
            </a:extLst>
          </p:cNvPr>
          <p:cNvSpPr/>
          <p:nvPr/>
        </p:nvSpPr>
        <p:spPr>
          <a:xfrm rot="4047346">
            <a:off x="5343830" y="1654490"/>
            <a:ext cx="54392" cy="1473627"/>
          </a:xfrm>
          <a:prstGeom prst="downArrow">
            <a:avLst>
              <a:gd name="adj1" fmla="val 50000"/>
              <a:gd name="adj2" fmla="val 13872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6" name="Rectangle 45">
            <a:extLst>
              <a:ext uri="{FF2B5EF4-FFF2-40B4-BE49-F238E27FC236}">
                <a16:creationId xmlns:a16="http://schemas.microsoft.com/office/drawing/2014/main" id="{BF5FC525-3C2F-4B83-88BB-D6958C4909A7}"/>
              </a:ext>
            </a:extLst>
          </p:cNvPr>
          <p:cNvSpPr/>
          <p:nvPr/>
        </p:nvSpPr>
        <p:spPr>
          <a:xfrm>
            <a:off x="2931879" y="3233365"/>
            <a:ext cx="6108700" cy="11097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9" name="TextBox 48">
            <a:extLst>
              <a:ext uri="{FF2B5EF4-FFF2-40B4-BE49-F238E27FC236}">
                <a16:creationId xmlns:a16="http://schemas.microsoft.com/office/drawing/2014/main" id="{478B5296-B123-4425-B34D-77BB96774577}"/>
              </a:ext>
            </a:extLst>
          </p:cNvPr>
          <p:cNvSpPr txBox="1"/>
          <p:nvPr/>
        </p:nvSpPr>
        <p:spPr>
          <a:xfrm>
            <a:off x="3578410" y="3240686"/>
            <a:ext cx="1258165" cy="461665"/>
          </a:xfrm>
          <a:prstGeom prst="rect">
            <a:avLst/>
          </a:prstGeom>
          <a:noFill/>
        </p:spPr>
        <p:txBody>
          <a:bodyPr wrap="none" rtlCol="0">
            <a:spAutoFit/>
          </a:bodyPr>
          <a:lstStyle/>
          <a:p>
            <a:r>
              <a:rPr lang="pt-PT" sz="2400" b="1" dirty="0"/>
              <a:t>Servidor</a:t>
            </a:r>
          </a:p>
        </p:txBody>
      </p:sp>
      <p:grpSp>
        <p:nvGrpSpPr>
          <p:cNvPr id="5" name="Group 4">
            <a:extLst>
              <a:ext uri="{FF2B5EF4-FFF2-40B4-BE49-F238E27FC236}">
                <a16:creationId xmlns:a16="http://schemas.microsoft.com/office/drawing/2014/main" id="{599B8AC4-FA23-4C4E-874D-66FF4AD9BC6F}"/>
              </a:ext>
            </a:extLst>
          </p:cNvPr>
          <p:cNvGrpSpPr/>
          <p:nvPr/>
        </p:nvGrpSpPr>
        <p:grpSpPr>
          <a:xfrm>
            <a:off x="516265" y="3198959"/>
            <a:ext cx="4687614" cy="3633514"/>
            <a:chOff x="516265" y="3198959"/>
            <a:chExt cx="4687614" cy="3633514"/>
          </a:xfrm>
        </p:grpSpPr>
        <p:pic>
          <p:nvPicPr>
            <p:cNvPr id="22" name="Picture 21">
              <a:extLst>
                <a:ext uri="{FF2B5EF4-FFF2-40B4-BE49-F238E27FC236}">
                  <a16:creationId xmlns:a16="http://schemas.microsoft.com/office/drawing/2014/main" id="{E069AEE1-0063-4C01-9973-FF277C756BC0}"/>
                </a:ext>
              </a:extLst>
            </p:cNvPr>
            <p:cNvPicPr>
              <a:picLocks noChangeAspect="1"/>
            </p:cNvPicPr>
            <p:nvPr/>
          </p:nvPicPr>
          <p:blipFill rotWithShape="1">
            <a:blip r:embed="rId6"/>
            <a:srcRect l="40412" t="17162" b="52393"/>
            <a:stretch/>
          </p:blipFill>
          <p:spPr>
            <a:xfrm>
              <a:off x="1463072" y="4023194"/>
              <a:ext cx="2806700" cy="898486"/>
            </a:xfrm>
            <a:prstGeom prst="rect">
              <a:avLst/>
            </a:prstGeom>
            <a:ln>
              <a:noFill/>
            </a:ln>
            <a:effectLst>
              <a:softEdge rad="112500"/>
            </a:effectLst>
          </p:spPr>
        </p:pic>
        <p:pic>
          <p:nvPicPr>
            <p:cNvPr id="24" name="Graphic 23" descr="Laptop with solid fill">
              <a:extLst>
                <a:ext uri="{FF2B5EF4-FFF2-40B4-BE49-F238E27FC236}">
                  <a16:creationId xmlns:a16="http://schemas.microsoft.com/office/drawing/2014/main" id="{19E54946-C5BF-4B46-9901-93AF9D3882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6265" y="3198959"/>
              <a:ext cx="4687614" cy="3633514"/>
            </a:xfrm>
            <a:prstGeom prst="rect">
              <a:avLst/>
            </a:prstGeom>
          </p:spPr>
        </p:pic>
        <p:sp>
          <p:nvSpPr>
            <p:cNvPr id="47" name="TextBox 46">
              <a:extLst>
                <a:ext uri="{FF2B5EF4-FFF2-40B4-BE49-F238E27FC236}">
                  <a16:creationId xmlns:a16="http://schemas.microsoft.com/office/drawing/2014/main" id="{BE21CB7B-07BE-4D8F-98EB-62FA060F6D11}"/>
                </a:ext>
              </a:extLst>
            </p:cNvPr>
            <p:cNvSpPr txBox="1"/>
            <p:nvPr/>
          </p:nvSpPr>
          <p:spPr>
            <a:xfrm>
              <a:off x="628650" y="6037615"/>
              <a:ext cx="1075679" cy="461665"/>
            </a:xfrm>
            <a:prstGeom prst="rect">
              <a:avLst/>
            </a:prstGeom>
            <a:noFill/>
          </p:spPr>
          <p:txBody>
            <a:bodyPr wrap="none" rtlCol="0">
              <a:spAutoFit/>
            </a:bodyPr>
            <a:lstStyle/>
            <a:p>
              <a:r>
                <a:rPr lang="pt-PT" sz="2400" b="1" dirty="0"/>
                <a:t>Cliente</a:t>
              </a:r>
            </a:p>
          </p:txBody>
        </p:sp>
      </p:grpSp>
      <p:sp>
        <p:nvSpPr>
          <p:cNvPr id="34" name="Arrow: Down 33">
            <a:extLst>
              <a:ext uri="{FF2B5EF4-FFF2-40B4-BE49-F238E27FC236}">
                <a16:creationId xmlns:a16="http://schemas.microsoft.com/office/drawing/2014/main" id="{567ADDF8-ADAE-465B-B5CD-7932DC68C3D2}"/>
              </a:ext>
            </a:extLst>
          </p:cNvPr>
          <p:cNvSpPr/>
          <p:nvPr/>
        </p:nvSpPr>
        <p:spPr>
          <a:xfrm rot="12527302" flipH="1">
            <a:off x="2811472" y="418164"/>
            <a:ext cx="133698" cy="4082409"/>
          </a:xfrm>
          <a:prstGeom prst="downArrow">
            <a:avLst>
              <a:gd name="adj1" fmla="val 50000"/>
              <a:gd name="adj2" fmla="val 13872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9" name="Rectangle 38">
            <a:extLst>
              <a:ext uri="{FF2B5EF4-FFF2-40B4-BE49-F238E27FC236}">
                <a16:creationId xmlns:a16="http://schemas.microsoft.com/office/drawing/2014/main" id="{B0C05EED-1E41-47A7-A368-64CE9B17463A}"/>
              </a:ext>
            </a:extLst>
          </p:cNvPr>
          <p:cNvSpPr/>
          <p:nvPr/>
        </p:nvSpPr>
        <p:spPr>
          <a:xfrm>
            <a:off x="4769953" y="1393515"/>
            <a:ext cx="1650944" cy="277589"/>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PT"/>
          </a:p>
        </p:txBody>
      </p:sp>
      <p:sp>
        <p:nvSpPr>
          <p:cNvPr id="18" name="Arrow: Down 17">
            <a:extLst>
              <a:ext uri="{FF2B5EF4-FFF2-40B4-BE49-F238E27FC236}">
                <a16:creationId xmlns:a16="http://schemas.microsoft.com/office/drawing/2014/main" id="{E017B504-518B-4C58-8119-46A8A349FD93}"/>
              </a:ext>
            </a:extLst>
          </p:cNvPr>
          <p:cNvSpPr/>
          <p:nvPr/>
        </p:nvSpPr>
        <p:spPr>
          <a:xfrm rot="4028992" flipH="1">
            <a:off x="5697573" y="533280"/>
            <a:ext cx="49362" cy="2045996"/>
          </a:xfrm>
          <a:prstGeom prst="downArrow">
            <a:avLst>
              <a:gd name="adj1" fmla="val 50000"/>
              <a:gd name="adj2" fmla="val 13872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4" name="TextBox 43">
            <a:extLst>
              <a:ext uri="{FF2B5EF4-FFF2-40B4-BE49-F238E27FC236}">
                <a16:creationId xmlns:a16="http://schemas.microsoft.com/office/drawing/2014/main" id="{4047773D-8624-4B7F-B769-B33AC8783062}"/>
              </a:ext>
            </a:extLst>
          </p:cNvPr>
          <p:cNvSpPr txBox="1"/>
          <p:nvPr/>
        </p:nvSpPr>
        <p:spPr>
          <a:xfrm rot="17837273">
            <a:off x="1954262" y="2223205"/>
            <a:ext cx="1322099" cy="369332"/>
          </a:xfrm>
          <a:prstGeom prst="rect">
            <a:avLst/>
          </a:prstGeom>
          <a:noFill/>
        </p:spPr>
        <p:txBody>
          <a:bodyPr wrap="square">
            <a:spAutoFit/>
          </a:bodyPr>
          <a:lstStyle/>
          <a:p>
            <a:r>
              <a:rPr lang="pt-PT" dirty="0"/>
              <a:t>GET / HTTP</a:t>
            </a:r>
          </a:p>
        </p:txBody>
      </p:sp>
      <p:sp>
        <p:nvSpPr>
          <p:cNvPr id="3" name="Rectangle 2">
            <a:extLst>
              <a:ext uri="{FF2B5EF4-FFF2-40B4-BE49-F238E27FC236}">
                <a16:creationId xmlns:a16="http://schemas.microsoft.com/office/drawing/2014/main" id="{7DA647EC-AF3B-49A1-B848-69A7AB0535AF}"/>
              </a:ext>
            </a:extLst>
          </p:cNvPr>
          <p:cNvSpPr/>
          <p:nvPr/>
        </p:nvSpPr>
        <p:spPr>
          <a:xfrm>
            <a:off x="2931879" y="4280483"/>
            <a:ext cx="1113071" cy="257289"/>
          </a:xfrm>
          <a:prstGeom prst="rect">
            <a:avLst/>
          </a:prstGeom>
          <a:solidFill>
            <a:srgbClr val="FFFF00">
              <a:alpha val="32157"/>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Arrow: Down 29">
            <a:extLst>
              <a:ext uri="{FF2B5EF4-FFF2-40B4-BE49-F238E27FC236}">
                <a16:creationId xmlns:a16="http://schemas.microsoft.com/office/drawing/2014/main" id="{2459D2C1-1FA1-4BB4-9861-A3667B7BDA8A}"/>
              </a:ext>
            </a:extLst>
          </p:cNvPr>
          <p:cNvSpPr/>
          <p:nvPr/>
        </p:nvSpPr>
        <p:spPr>
          <a:xfrm rot="3561167">
            <a:off x="5380321" y="2282887"/>
            <a:ext cx="150888" cy="3644900"/>
          </a:xfrm>
          <a:prstGeom prst="downArrow">
            <a:avLst>
              <a:gd name="adj1" fmla="val 50000"/>
              <a:gd name="adj2" fmla="val 13872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Box 30">
            <a:extLst>
              <a:ext uri="{FF2B5EF4-FFF2-40B4-BE49-F238E27FC236}">
                <a16:creationId xmlns:a16="http://schemas.microsoft.com/office/drawing/2014/main" id="{7DEE91D0-CFD6-4F78-AF58-1915281D35B5}"/>
              </a:ext>
            </a:extLst>
          </p:cNvPr>
          <p:cNvSpPr txBox="1"/>
          <p:nvPr/>
        </p:nvSpPr>
        <p:spPr>
          <a:xfrm rot="19727003">
            <a:off x="4827948" y="3950003"/>
            <a:ext cx="2003564" cy="369332"/>
          </a:xfrm>
          <a:prstGeom prst="rect">
            <a:avLst/>
          </a:prstGeom>
          <a:noFill/>
        </p:spPr>
        <p:txBody>
          <a:bodyPr wrap="square">
            <a:spAutoFit/>
          </a:bodyPr>
          <a:lstStyle/>
          <a:p>
            <a:r>
              <a:rPr lang="pt-PT" dirty="0"/>
              <a:t>HTTP/1.1 200 OK</a:t>
            </a:r>
          </a:p>
        </p:txBody>
      </p:sp>
      <p:pic>
        <p:nvPicPr>
          <p:cNvPr id="32" name="Picture 31">
            <a:extLst>
              <a:ext uri="{FF2B5EF4-FFF2-40B4-BE49-F238E27FC236}">
                <a16:creationId xmlns:a16="http://schemas.microsoft.com/office/drawing/2014/main" id="{BC6C58AB-679F-45C1-B4E7-BCD127277A2D}"/>
              </a:ext>
            </a:extLst>
          </p:cNvPr>
          <p:cNvPicPr>
            <a:picLocks noChangeAspect="1"/>
          </p:cNvPicPr>
          <p:nvPr/>
        </p:nvPicPr>
        <p:blipFill rotWithShape="1">
          <a:blip r:embed="rId6"/>
          <a:srcRect l="5909" t="45895" r="28983" b="27961"/>
          <a:stretch/>
        </p:blipFill>
        <p:spPr>
          <a:xfrm>
            <a:off x="1607652" y="4747981"/>
            <a:ext cx="2245041" cy="564847"/>
          </a:xfrm>
          <a:prstGeom prst="rect">
            <a:avLst/>
          </a:prstGeom>
          <a:ln>
            <a:noFill/>
          </a:ln>
          <a:effectLst/>
        </p:spPr>
      </p:pic>
      <p:sp>
        <p:nvSpPr>
          <p:cNvPr id="2" name="Rectangle 1">
            <a:extLst>
              <a:ext uri="{FF2B5EF4-FFF2-40B4-BE49-F238E27FC236}">
                <a16:creationId xmlns:a16="http://schemas.microsoft.com/office/drawing/2014/main" id="{D1CECBE0-0ADB-4BB5-8D98-2D5821405441}"/>
              </a:ext>
            </a:extLst>
          </p:cNvPr>
          <p:cNvSpPr/>
          <p:nvPr/>
        </p:nvSpPr>
        <p:spPr>
          <a:xfrm>
            <a:off x="1554480" y="4192172"/>
            <a:ext cx="2623625" cy="54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3" name="Arrow: Curved Down 32">
            <a:extLst>
              <a:ext uri="{FF2B5EF4-FFF2-40B4-BE49-F238E27FC236}">
                <a16:creationId xmlns:a16="http://schemas.microsoft.com/office/drawing/2014/main" id="{CD5B089B-1385-4785-B473-468A14963B80}"/>
              </a:ext>
            </a:extLst>
          </p:cNvPr>
          <p:cNvSpPr/>
          <p:nvPr/>
        </p:nvSpPr>
        <p:spPr>
          <a:xfrm rot="551046">
            <a:off x="4891309" y="2582861"/>
            <a:ext cx="1538381" cy="195027"/>
          </a:xfrm>
          <a:prstGeom prst="curved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8" name="Title 1">
            <a:extLst>
              <a:ext uri="{FF2B5EF4-FFF2-40B4-BE49-F238E27FC236}">
                <a16:creationId xmlns:a16="http://schemas.microsoft.com/office/drawing/2014/main" id="{1845A972-2027-44E8-9FB9-B44B5DB4D128}"/>
              </a:ext>
            </a:extLst>
          </p:cNvPr>
          <p:cNvSpPr>
            <a:spLocks noGrp="1"/>
          </p:cNvSpPr>
          <p:nvPr>
            <p:ph type="title"/>
          </p:nvPr>
        </p:nvSpPr>
        <p:spPr>
          <a:xfrm>
            <a:off x="628650" y="187703"/>
            <a:ext cx="8127422" cy="794936"/>
          </a:xfrm>
        </p:spPr>
        <p:txBody>
          <a:bodyPr/>
          <a:lstStyle/>
          <a:p>
            <a:r>
              <a:rPr lang="pt-PT" dirty="0"/>
              <a:t>Resumo</a:t>
            </a:r>
          </a:p>
        </p:txBody>
      </p:sp>
    </p:spTree>
    <p:extLst>
      <p:ext uri="{BB962C8B-B14F-4D97-AF65-F5344CB8AC3E}">
        <p14:creationId xmlns:p14="http://schemas.microsoft.com/office/powerpoint/2010/main" val="140294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animBg="1"/>
      <p:bldP spid="29" grpId="0" animBg="1"/>
      <p:bldP spid="34" grpId="0" animBg="1"/>
      <p:bldP spid="18" grpId="0" animBg="1"/>
      <p:bldP spid="44" grpId="0"/>
      <p:bldP spid="30" grpId="0" animBg="1"/>
      <p:bldP spid="31" grpId="0"/>
      <p:bldP spid="2" grpId="0" animBg="1"/>
      <p:bldP spid="3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6C9C-939B-4A16-8A2C-79102CA3E071}"/>
              </a:ext>
            </a:extLst>
          </p:cNvPr>
          <p:cNvSpPr>
            <a:spLocks noGrp="1"/>
          </p:cNvSpPr>
          <p:nvPr>
            <p:ph type="title"/>
          </p:nvPr>
        </p:nvSpPr>
        <p:spPr/>
        <p:txBody>
          <a:bodyPr/>
          <a:lstStyle/>
          <a:p>
            <a:r>
              <a:rPr lang="pt-PT" dirty="0"/>
              <a:t>urls.py &amp; views.py</a:t>
            </a:r>
            <a:endParaRPr lang="pt-PT" b="0" dirty="0"/>
          </a:p>
        </p:txBody>
      </p:sp>
      <p:sp>
        <p:nvSpPr>
          <p:cNvPr id="3" name="Content Placeholder 2">
            <a:extLst>
              <a:ext uri="{FF2B5EF4-FFF2-40B4-BE49-F238E27FC236}">
                <a16:creationId xmlns:a16="http://schemas.microsoft.com/office/drawing/2014/main" id="{6722952C-DA66-44D0-B00D-17BA499FB607}"/>
              </a:ext>
            </a:extLst>
          </p:cNvPr>
          <p:cNvSpPr>
            <a:spLocks noGrp="1"/>
          </p:cNvSpPr>
          <p:nvPr>
            <p:ph idx="1"/>
          </p:nvPr>
        </p:nvSpPr>
        <p:spPr>
          <a:xfrm>
            <a:off x="628649" y="1146412"/>
            <a:ext cx="8384722" cy="5209939"/>
          </a:xfrm>
        </p:spPr>
        <p:txBody>
          <a:bodyPr/>
          <a:lstStyle/>
          <a:p>
            <a:r>
              <a:rPr lang="pt-PT" dirty="0"/>
              <a:t>Cada </a:t>
            </a:r>
            <a:r>
              <a:rPr lang="pt-PT" dirty="0" err="1"/>
              <a:t>url</a:t>
            </a:r>
            <a:r>
              <a:rPr lang="pt-PT" dirty="0"/>
              <a:t> mapeia uma função (view) que retorna uma resposta.</a:t>
            </a:r>
          </a:p>
          <a:p>
            <a:r>
              <a:rPr lang="pt-PT" dirty="0" err="1">
                <a:solidFill>
                  <a:schemeClr val="bg2">
                    <a:lumMod val="50000"/>
                  </a:schemeClr>
                </a:solidFill>
                <a:latin typeface="Consolas" panose="020B0609020204030204" pitchFamily="49" charset="0"/>
              </a:rPr>
              <a:t>HttpResponse</a:t>
            </a:r>
            <a:r>
              <a:rPr lang="pt-PT" dirty="0">
                <a:solidFill>
                  <a:schemeClr val="bg2">
                    <a:lumMod val="50000"/>
                  </a:schemeClr>
                </a:solidFill>
                <a:latin typeface="Consolas" panose="020B0609020204030204" pitchFamily="49" charset="0"/>
              </a:rPr>
              <a:t> </a:t>
            </a:r>
            <a:r>
              <a:rPr lang="pt-PT" dirty="0"/>
              <a:t>retorna uma </a:t>
            </a:r>
            <a:r>
              <a:rPr lang="pt-PT" i="1" dirty="0" err="1"/>
              <a:t>string</a:t>
            </a:r>
            <a:r>
              <a:rPr lang="pt-PT" dirty="0"/>
              <a:t> ao cliente.</a:t>
            </a:r>
          </a:p>
        </p:txBody>
      </p:sp>
      <p:grpSp>
        <p:nvGrpSpPr>
          <p:cNvPr id="4" name="Group 3">
            <a:extLst>
              <a:ext uri="{FF2B5EF4-FFF2-40B4-BE49-F238E27FC236}">
                <a16:creationId xmlns:a16="http://schemas.microsoft.com/office/drawing/2014/main" id="{20373EB7-5F03-4D90-ADA8-354D87C764D4}"/>
              </a:ext>
            </a:extLst>
          </p:cNvPr>
          <p:cNvGrpSpPr/>
          <p:nvPr/>
        </p:nvGrpSpPr>
        <p:grpSpPr>
          <a:xfrm>
            <a:off x="1682750" y="2174829"/>
            <a:ext cx="5778500" cy="4345295"/>
            <a:chOff x="2555564" y="1974798"/>
            <a:chExt cx="6194736" cy="4631097"/>
          </a:xfrm>
        </p:grpSpPr>
        <p:pic>
          <p:nvPicPr>
            <p:cNvPr id="7" name="Picture 6">
              <a:extLst>
                <a:ext uri="{FF2B5EF4-FFF2-40B4-BE49-F238E27FC236}">
                  <a16:creationId xmlns:a16="http://schemas.microsoft.com/office/drawing/2014/main" id="{41973262-DF4C-4391-A957-3363BB46EFD3}"/>
                </a:ext>
              </a:extLst>
            </p:cNvPr>
            <p:cNvPicPr>
              <a:picLocks noChangeAspect="1"/>
            </p:cNvPicPr>
            <p:nvPr/>
          </p:nvPicPr>
          <p:blipFill>
            <a:blip r:embed="rId3"/>
            <a:stretch>
              <a:fillRect/>
            </a:stretch>
          </p:blipFill>
          <p:spPr>
            <a:xfrm>
              <a:off x="2555564" y="1974798"/>
              <a:ext cx="6194736" cy="188497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78B5F2B3-8EE9-4167-ABB9-4CFC7D4D6D28}"/>
                </a:ext>
              </a:extLst>
            </p:cNvPr>
            <p:cNvPicPr>
              <a:picLocks noChangeAspect="1"/>
            </p:cNvPicPr>
            <p:nvPr/>
          </p:nvPicPr>
          <p:blipFill>
            <a:blip r:embed="rId4"/>
            <a:stretch>
              <a:fillRect/>
            </a:stretch>
          </p:blipFill>
          <p:spPr>
            <a:xfrm>
              <a:off x="2555564" y="3989791"/>
              <a:ext cx="6194736" cy="2616104"/>
            </a:xfrm>
            <a:prstGeom prst="rect">
              <a:avLst/>
            </a:prstGeom>
            <a:ln>
              <a:noFill/>
            </a:ln>
            <a:effectLst>
              <a:outerShdw blurRad="292100" dist="139700" dir="2700000" algn="tl" rotWithShape="0">
                <a:srgbClr val="333333">
                  <a:alpha val="65000"/>
                </a:srgbClr>
              </a:outerShdw>
            </a:effectLst>
          </p:spPr>
        </p:pic>
        <p:sp>
          <p:nvSpPr>
            <p:cNvPr id="10" name="Arrow: Down 9">
              <a:extLst>
                <a:ext uri="{FF2B5EF4-FFF2-40B4-BE49-F238E27FC236}">
                  <a16:creationId xmlns:a16="http://schemas.microsoft.com/office/drawing/2014/main" id="{2EE0C882-F757-4B3F-90E8-9B9C0D74AB6A}"/>
                </a:ext>
              </a:extLst>
            </p:cNvPr>
            <p:cNvSpPr/>
            <p:nvPr/>
          </p:nvSpPr>
          <p:spPr>
            <a:xfrm rot="21227735">
              <a:off x="5158915" y="3251665"/>
              <a:ext cx="148809" cy="287297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Arrow: Down 10">
              <a:extLst>
                <a:ext uri="{FF2B5EF4-FFF2-40B4-BE49-F238E27FC236}">
                  <a16:creationId xmlns:a16="http://schemas.microsoft.com/office/drawing/2014/main" id="{7A5AC1C2-BE62-4DD7-BF68-068860B30A40}"/>
                </a:ext>
              </a:extLst>
            </p:cNvPr>
            <p:cNvSpPr/>
            <p:nvPr/>
          </p:nvSpPr>
          <p:spPr>
            <a:xfrm rot="16749775">
              <a:off x="6139377" y="5729348"/>
              <a:ext cx="122381" cy="108968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extLst>
      <p:ext uri="{BB962C8B-B14F-4D97-AF65-F5344CB8AC3E}">
        <p14:creationId xmlns:p14="http://schemas.microsoft.com/office/powerpoint/2010/main" val="999859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9858-B501-4FB8-BF0D-1BF489C4EE69}"/>
              </a:ext>
            </a:extLst>
          </p:cNvPr>
          <p:cNvSpPr>
            <a:spLocks noGrp="1"/>
          </p:cNvSpPr>
          <p:nvPr>
            <p:ph type="title"/>
          </p:nvPr>
        </p:nvSpPr>
        <p:spPr/>
        <p:txBody>
          <a:bodyPr/>
          <a:lstStyle/>
          <a:p>
            <a:r>
              <a:rPr lang="pt-PT" dirty="0"/>
              <a:t>Visão MTV</a:t>
            </a:r>
          </a:p>
        </p:txBody>
      </p:sp>
      <p:sp>
        <p:nvSpPr>
          <p:cNvPr id="3" name="Content Placeholder 2">
            <a:extLst>
              <a:ext uri="{FF2B5EF4-FFF2-40B4-BE49-F238E27FC236}">
                <a16:creationId xmlns:a16="http://schemas.microsoft.com/office/drawing/2014/main" id="{DF2BEF39-D3D5-4EE7-B5FA-5990334BE513}"/>
              </a:ext>
            </a:extLst>
          </p:cNvPr>
          <p:cNvSpPr>
            <a:spLocks noGrp="1"/>
          </p:cNvSpPr>
          <p:nvPr>
            <p:ph idx="1"/>
          </p:nvPr>
        </p:nvSpPr>
        <p:spPr>
          <a:xfrm>
            <a:off x="628649" y="1146412"/>
            <a:ext cx="8127423" cy="5523885"/>
          </a:xfrm>
        </p:spPr>
        <p:txBody>
          <a:bodyPr>
            <a:normAutofit/>
          </a:bodyPr>
          <a:lstStyle/>
          <a:p>
            <a:r>
              <a:rPr lang="pt-PT" dirty="0"/>
              <a:t>A separação de componentes torna a estrutura de uma aplicação mais clara:</a:t>
            </a:r>
          </a:p>
          <a:p>
            <a:pPr lvl="1"/>
            <a:r>
              <a:rPr lang="pt-PT" sz="2200" b="1" dirty="0"/>
              <a:t>urls.py</a:t>
            </a:r>
            <a:r>
              <a:rPr lang="pt-PT" sz="2200" dirty="0"/>
              <a:t>, que mapeiam um URL/rota numa determinada função.</a:t>
            </a:r>
          </a:p>
          <a:p>
            <a:pPr lvl="1"/>
            <a:r>
              <a:rPr lang="pt-PT" sz="2200" b="1" dirty="0"/>
              <a:t>views.py</a:t>
            </a:r>
            <a:r>
              <a:rPr lang="pt-PT" sz="2200" dirty="0"/>
              <a:t>, com funções que especificam que informação deve ser retornada para cada rota:</a:t>
            </a:r>
          </a:p>
          <a:p>
            <a:pPr lvl="2"/>
            <a:r>
              <a:rPr lang="pt-PT" sz="1900" dirty="0"/>
              <a:t>que HTML deve ser providenciado;</a:t>
            </a:r>
          </a:p>
          <a:p>
            <a:pPr lvl="2"/>
            <a:r>
              <a:rPr lang="pt-PT" sz="1900" dirty="0"/>
              <a:t>que informação deve ser passada como contexto ao HTML.</a:t>
            </a:r>
          </a:p>
          <a:p>
            <a:pPr lvl="1"/>
            <a:r>
              <a:rPr lang="pt-PT" sz="2200" b="1" dirty="0"/>
              <a:t>Templates HTML</a:t>
            </a:r>
            <a:r>
              <a:rPr lang="pt-PT" sz="2200" dirty="0"/>
              <a:t>, que especificam o aspeto de cada página. A sua </a:t>
            </a:r>
            <a:r>
              <a:rPr lang="pt-PT" sz="1900" dirty="0"/>
              <a:t>linguagem de template permite: </a:t>
            </a:r>
          </a:p>
          <a:p>
            <a:pPr lvl="2"/>
            <a:r>
              <a:rPr lang="pt-PT" sz="1700" dirty="0" err="1"/>
              <a:t>renderizar</a:t>
            </a:r>
            <a:r>
              <a:rPr lang="pt-PT" sz="1700" dirty="0"/>
              <a:t> um template HTML com conteúdos passados como contexto</a:t>
            </a:r>
          </a:p>
          <a:p>
            <a:pPr lvl="2"/>
            <a:r>
              <a:rPr lang="pt-PT" sz="1700" dirty="0"/>
              <a:t>usar seletores e ciclos no HMTL</a:t>
            </a:r>
          </a:p>
          <a:p>
            <a:pPr lvl="2"/>
            <a:r>
              <a:rPr lang="pt-PT" sz="1700" dirty="0"/>
              <a:t>usar herança entre ficheiros, minimizando a escrita de código.</a:t>
            </a:r>
          </a:p>
          <a:p>
            <a:endParaRPr lang="pt-PT" dirty="0"/>
          </a:p>
        </p:txBody>
      </p:sp>
    </p:spTree>
    <p:extLst>
      <p:ext uri="{BB962C8B-B14F-4D97-AF65-F5344CB8AC3E}">
        <p14:creationId xmlns:p14="http://schemas.microsoft.com/office/powerpoint/2010/main" val="292791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EFCB2D-7116-403F-B4D9-1E97EE6A5406}"/>
              </a:ext>
            </a:extLst>
          </p:cNvPr>
          <p:cNvSpPr>
            <a:spLocks noGrp="1"/>
          </p:cNvSpPr>
          <p:nvPr>
            <p:ph type="title"/>
          </p:nvPr>
        </p:nvSpPr>
        <p:spPr/>
        <p:txBody>
          <a:bodyPr/>
          <a:lstStyle/>
          <a:p>
            <a:r>
              <a:rPr lang="pt-PT" dirty="0"/>
              <a:t>Linguagem de template</a:t>
            </a:r>
          </a:p>
        </p:txBody>
      </p:sp>
      <p:sp>
        <p:nvSpPr>
          <p:cNvPr id="5" name="Text Placeholder 4">
            <a:extLst>
              <a:ext uri="{FF2B5EF4-FFF2-40B4-BE49-F238E27FC236}">
                <a16:creationId xmlns:a16="http://schemas.microsoft.com/office/drawing/2014/main" id="{2C351319-BABD-4F26-9E26-FCBC14F5AC18}"/>
              </a:ext>
            </a:extLst>
          </p:cNvPr>
          <p:cNvSpPr>
            <a:spLocks noGrp="1"/>
          </p:cNvSpPr>
          <p:nvPr>
            <p:ph type="body" idx="1"/>
          </p:nvPr>
        </p:nvSpPr>
        <p:spPr/>
        <p:txBody>
          <a:bodyPr/>
          <a:lstStyle/>
          <a:p>
            <a:r>
              <a:rPr lang="pt-PT" dirty="0"/>
              <a:t>para </a:t>
            </a:r>
            <a:r>
              <a:rPr lang="pt-PT" dirty="0" err="1"/>
              <a:t>renderizar</a:t>
            </a:r>
            <a:r>
              <a:rPr lang="pt-PT" dirty="0"/>
              <a:t> ficheiros HTML</a:t>
            </a:r>
          </a:p>
        </p:txBody>
      </p:sp>
    </p:spTree>
    <p:extLst>
      <p:ext uri="{BB962C8B-B14F-4D97-AF65-F5344CB8AC3E}">
        <p14:creationId xmlns:p14="http://schemas.microsoft.com/office/powerpoint/2010/main" val="408964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228-B55D-44C4-94AA-C5C9695ED3F0}"/>
              </a:ext>
            </a:extLst>
          </p:cNvPr>
          <p:cNvSpPr>
            <a:spLocks noGrp="1"/>
          </p:cNvSpPr>
          <p:nvPr>
            <p:ph type="title"/>
          </p:nvPr>
        </p:nvSpPr>
        <p:spPr>
          <a:xfrm>
            <a:off x="628650" y="187703"/>
            <a:ext cx="8362950" cy="794936"/>
          </a:xfrm>
        </p:spPr>
        <p:txBody>
          <a:bodyPr>
            <a:normAutofit/>
          </a:bodyPr>
          <a:lstStyle/>
          <a:p>
            <a:r>
              <a:rPr lang="pt-PT" dirty="0"/>
              <a:t>Template</a:t>
            </a:r>
          </a:p>
        </p:txBody>
      </p:sp>
      <p:sp>
        <p:nvSpPr>
          <p:cNvPr id="3" name="Content Placeholder 2">
            <a:extLst>
              <a:ext uri="{FF2B5EF4-FFF2-40B4-BE49-F238E27FC236}">
                <a16:creationId xmlns:a16="http://schemas.microsoft.com/office/drawing/2014/main" id="{6FD590E6-AC21-4100-ABCE-A9E9E382D237}"/>
              </a:ext>
            </a:extLst>
          </p:cNvPr>
          <p:cNvSpPr>
            <a:spLocks noGrp="1"/>
          </p:cNvSpPr>
          <p:nvPr>
            <p:ph idx="1"/>
          </p:nvPr>
        </p:nvSpPr>
        <p:spPr>
          <a:xfrm>
            <a:off x="628649" y="1146412"/>
            <a:ext cx="8283122" cy="5372629"/>
          </a:xfrm>
        </p:spPr>
        <p:txBody>
          <a:bodyPr>
            <a:normAutofit/>
          </a:bodyPr>
          <a:lstStyle/>
          <a:p>
            <a:r>
              <a:rPr lang="pt-PT" dirty="0"/>
              <a:t>Sendo uma </a:t>
            </a:r>
            <a:r>
              <a:rPr lang="pt-PT" i="1" dirty="0"/>
              <a:t>web </a:t>
            </a:r>
            <a:r>
              <a:rPr lang="pt-PT" i="1" dirty="0" err="1"/>
              <a:t>framework</a:t>
            </a:r>
            <a:r>
              <a:rPr lang="pt-PT" dirty="0"/>
              <a:t>, o Django precisa de uma forma de gerar </a:t>
            </a:r>
            <a:r>
              <a:rPr lang="pt-PT" dirty="0" err="1"/>
              <a:t>dinâmicamente</a:t>
            </a:r>
            <a:r>
              <a:rPr lang="pt-PT" dirty="0"/>
              <a:t> HMTL.</a:t>
            </a:r>
          </a:p>
          <a:p>
            <a:r>
              <a:rPr lang="pt-PT" dirty="0"/>
              <a:t>O mecanismo de </a:t>
            </a:r>
            <a:r>
              <a:rPr lang="pt-PT" i="1" dirty="0"/>
              <a:t>template</a:t>
            </a:r>
            <a:r>
              <a:rPr lang="pt-PT" dirty="0"/>
              <a:t> do Django </a:t>
            </a:r>
          </a:p>
          <a:p>
            <a:pPr lvl="1"/>
            <a:r>
              <a:rPr lang="pt-PT" dirty="0"/>
              <a:t>Fornece uma </a:t>
            </a:r>
            <a:r>
              <a:rPr lang="pt-PT" dirty="0" err="1"/>
              <a:t>mini-linguagem</a:t>
            </a:r>
            <a:r>
              <a:rPr lang="pt-PT" dirty="0"/>
              <a:t> poderosa para definir a camada orientada para o utilizador da aplicação.</a:t>
            </a:r>
          </a:p>
          <a:p>
            <a:pPr lvl="1"/>
            <a:r>
              <a:rPr lang="pt-PT" dirty="0"/>
              <a:t>Os </a:t>
            </a:r>
            <a:r>
              <a:rPr lang="pt-PT" dirty="0" err="1"/>
              <a:t>templates</a:t>
            </a:r>
            <a:r>
              <a:rPr lang="pt-PT" dirty="0"/>
              <a:t> podem ser mantidos por qualquer pessoa com conhecimentos de HTML.</a:t>
            </a:r>
          </a:p>
          <a:p>
            <a:r>
              <a:rPr lang="pt-PT" dirty="0"/>
              <a:t>Criado para expressar a apresentação, não a lógica:</a:t>
            </a:r>
          </a:p>
          <a:p>
            <a:pPr lvl="1"/>
            <a:r>
              <a:rPr lang="pt-PT" dirty="0"/>
              <a:t>Os </a:t>
            </a:r>
            <a:r>
              <a:rPr lang="pt-PT" b="1" dirty="0"/>
              <a:t>dados devem ser calculados nas </a:t>
            </a:r>
            <a:r>
              <a:rPr lang="pt-PT" b="1" i="1" dirty="0"/>
              <a:t>views </a:t>
            </a:r>
            <a:r>
              <a:rPr lang="pt-PT" dirty="0"/>
              <a:t>e, </a:t>
            </a:r>
            <a:br>
              <a:rPr lang="pt-PT" dirty="0"/>
            </a:br>
            <a:r>
              <a:rPr lang="pt-PT" dirty="0"/>
              <a:t>em seguida, </a:t>
            </a:r>
            <a:r>
              <a:rPr lang="pt-PT" b="1" dirty="0"/>
              <a:t>passados ​​para </a:t>
            </a:r>
            <a:r>
              <a:rPr lang="pt-PT" b="1" i="1" dirty="0" err="1"/>
              <a:t>templates</a:t>
            </a:r>
            <a:r>
              <a:rPr lang="pt-PT" b="1" dirty="0"/>
              <a:t> para visualização</a:t>
            </a:r>
            <a:r>
              <a:rPr lang="pt-PT" dirty="0"/>
              <a:t>.</a:t>
            </a:r>
          </a:p>
          <a:p>
            <a:pPr lvl="1"/>
            <a:r>
              <a:rPr lang="pt-PT" dirty="0"/>
              <a:t>Django limita intencionalmente a quantidade de processamento lógico disponível na linguagem de template.</a:t>
            </a:r>
          </a:p>
          <a:p>
            <a:endParaRPr lang="pt-PT" dirty="0"/>
          </a:p>
          <a:p>
            <a:endParaRPr lang="pt-PT" dirty="0"/>
          </a:p>
        </p:txBody>
      </p:sp>
    </p:spTree>
    <p:extLst>
      <p:ext uri="{BB962C8B-B14F-4D97-AF65-F5344CB8AC3E}">
        <p14:creationId xmlns:p14="http://schemas.microsoft.com/office/powerpoint/2010/main" val="2244163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228-B55D-44C4-94AA-C5C9695ED3F0}"/>
              </a:ext>
            </a:extLst>
          </p:cNvPr>
          <p:cNvSpPr>
            <a:spLocks noGrp="1"/>
          </p:cNvSpPr>
          <p:nvPr>
            <p:ph type="title"/>
          </p:nvPr>
        </p:nvSpPr>
        <p:spPr>
          <a:xfrm>
            <a:off x="628650" y="187703"/>
            <a:ext cx="8515350" cy="794936"/>
          </a:xfrm>
        </p:spPr>
        <p:txBody>
          <a:bodyPr>
            <a:normAutofit/>
          </a:bodyPr>
          <a:lstStyle/>
          <a:p>
            <a:r>
              <a:rPr lang="pt-PT" dirty="0"/>
              <a:t>Template</a:t>
            </a:r>
          </a:p>
        </p:txBody>
      </p:sp>
      <p:sp>
        <p:nvSpPr>
          <p:cNvPr id="3" name="Content Placeholder 2">
            <a:extLst>
              <a:ext uri="{FF2B5EF4-FFF2-40B4-BE49-F238E27FC236}">
                <a16:creationId xmlns:a16="http://schemas.microsoft.com/office/drawing/2014/main" id="{6FD590E6-AC21-4100-ABCE-A9E9E382D237}"/>
              </a:ext>
            </a:extLst>
          </p:cNvPr>
          <p:cNvSpPr>
            <a:spLocks noGrp="1"/>
          </p:cNvSpPr>
          <p:nvPr>
            <p:ph idx="1"/>
          </p:nvPr>
        </p:nvSpPr>
        <p:spPr/>
        <p:txBody>
          <a:bodyPr/>
          <a:lstStyle/>
          <a:p>
            <a:r>
              <a:rPr lang="pt-PT" dirty="0"/>
              <a:t>Um template contém </a:t>
            </a:r>
          </a:p>
          <a:p>
            <a:pPr lvl="1"/>
            <a:r>
              <a:rPr lang="pt-PT" sz="2400" dirty="0"/>
              <a:t>As partes estáticas do HTML desejado.</a:t>
            </a:r>
          </a:p>
          <a:p>
            <a:pPr lvl="1"/>
            <a:r>
              <a:rPr lang="pt-PT" sz="2400" dirty="0"/>
              <a:t>Uma sintaxe que descreve como o conteúdo dinâmico deve ser inserido.</a:t>
            </a:r>
          </a:p>
          <a:p>
            <a:r>
              <a:rPr lang="pt-PT" dirty="0"/>
              <a:t>Exemplo de </a:t>
            </a:r>
            <a:r>
              <a:rPr lang="pt-PT" dirty="0" err="1"/>
              <a:t>renderização</a:t>
            </a:r>
            <a:r>
              <a:rPr lang="pt-PT" dirty="0"/>
              <a:t> do template index.html, </a:t>
            </a:r>
            <a:br>
              <a:rPr lang="pt-PT" dirty="0"/>
            </a:br>
            <a:r>
              <a:rPr lang="pt-PT" dirty="0"/>
              <a:t>com a passagem do contexto para a variável </a:t>
            </a:r>
            <a:r>
              <a:rPr lang="pt-PT" dirty="0">
                <a:solidFill>
                  <a:schemeClr val="accent6">
                    <a:lumMod val="75000"/>
                  </a:schemeClr>
                </a:solidFill>
                <a:latin typeface="Consolas" panose="020B0609020204030204" pitchFamily="49" charset="0"/>
              </a:rPr>
              <a:t>ano</a:t>
            </a:r>
            <a:r>
              <a:rPr lang="pt-PT" dirty="0"/>
              <a:t>.</a:t>
            </a:r>
          </a:p>
        </p:txBody>
      </p:sp>
      <p:pic>
        <p:nvPicPr>
          <p:cNvPr id="5" name="Picture 4">
            <a:extLst>
              <a:ext uri="{FF2B5EF4-FFF2-40B4-BE49-F238E27FC236}">
                <a16:creationId xmlns:a16="http://schemas.microsoft.com/office/drawing/2014/main" id="{FCF1A0FC-CD77-47A0-B0A3-B5A32FA2D806}"/>
              </a:ext>
            </a:extLst>
          </p:cNvPr>
          <p:cNvPicPr>
            <a:picLocks noChangeAspect="1"/>
          </p:cNvPicPr>
          <p:nvPr/>
        </p:nvPicPr>
        <p:blipFill rotWithShape="1">
          <a:blip r:embed="rId2"/>
          <a:srcRect r="6069"/>
          <a:stretch/>
        </p:blipFill>
        <p:spPr>
          <a:xfrm>
            <a:off x="5030435" y="3972490"/>
            <a:ext cx="3725637" cy="2348242"/>
          </a:xfrm>
          <a:prstGeom prst="rect">
            <a:avLst/>
          </a:prstGeom>
        </p:spPr>
      </p:pic>
      <p:pic>
        <p:nvPicPr>
          <p:cNvPr id="9" name="Picture 8">
            <a:extLst>
              <a:ext uri="{FF2B5EF4-FFF2-40B4-BE49-F238E27FC236}">
                <a16:creationId xmlns:a16="http://schemas.microsoft.com/office/drawing/2014/main" id="{9AFD290B-A5D4-43B2-960E-BAB8DA8CDCCF}"/>
              </a:ext>
            </a:extLst>
          </p:cNvPr>
          <p:cNvPicPr>
            <a:picLocks noChangeAspect="1"/>
          </p:cNvPicPr>
          <p:nvPr/>
        </p:nvPicPr>
        <p:blipFill rotWithShape="1">
          <a:blip r:embed="rId3"/>
          <a:srcRect r="5708"/>
          <a:stretch/>
        </p:blipFill>
        <p:spPr>
          <a:xfrm>
            <a:off x="643163" y="4191901"/>
            <a:ext cx="4149849" cy="2041747"/>
          </a:xfrm>
          <a:prstGeom prst="rect">
            <a:avLst/>
          </a:prstGeom>
        </p:spPr>
      </p:pic>
      <p:sp>
        <p:nvSpPr>
          <p:cNvPr id="8" name="Arrow: Curved Up 7">
            <a:extLst>
              <a:ext uri="{FF2B5EF4-FFF2-40B4-BE49-F238E27FC236}">
                <a16:creationId xmlns:a16="http://schemas.microsoft.com/office/drawing/2014/main" id="{AE557568-8E63-45AE-AE15-823807566849}"/>
              </a:ext>
            </a:extLst>
          </p:cNvPr>
          <p:cNvSpPr/>
          <p:nvPr/>
        </p:nvSpPr>
        <p:spPr>
          <a:xfrm>
            <a:off x="1973939" y="5888562"/>
            <a:ext cx="5921829" cy="846717"/>
          </a:xfrm>
          <a:prstGeom prst="curvedUp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7" name="Rectangle 6">
            <a:extLst>
              <a:ext uri="{FF2B5EF4-FFF2-40B4-BE49-F238E27FC236}">
                <a16:creationId xmlns:a16="http://schemas.microsoft.com/office/drawing/2014/main" id="{05602C6C-40E7-46FB-9FD0-D70156746C84}"/>
              </a:ext>
            </a:extLst>
          </p:cNvPr>
          <p:cNvSpPr/>
          <p:nvPr/>
        </p:nvSpPr>
        <p:spPr>
          <a:xfrm>
            <a:off x="1834371" y="5673072"/>
            <a:ext cx="457980" cy="224681"/>
          </a:xfrm>
          <a:prstGeom prst="rect">
            <a:avLst/>
          </a:prstGeom>
          <a:solidFill>
            <a:srgbClr val="FFFF00">
              <a:alpha val="14118"/>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a:extLst>
              <a:ext uri="{FF2B5EF4-FFF2-40B4-BE49-F238E27FC236}">
                <a16:creationId xmlns:a16="http://schemas.microsoft.com/office/drawing/2014/main" id="{1183DA12-9CB8-4A21-9F9F-4A033656275E}"/>
              </a:ext>
            </a:extLst>
          </p:cNvPr>
          <p:cNvSpPr/>
          <p:nvPr/>
        </p:nvSpPr>
        <p:spPr>
          <a:xfrm>
            <a:off x="7432167" y="5673072"/>
            <a:ext cx="701023" cy="224681"/>
          </a:xfrm>
          <a:prstGeom prst="rect">
            <a:avLst/>
          </a:prstGeom>
          <a:solidFill>
            <a:srgbClr val="FFFF00">
              <a:alpha val="14118"/>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221554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C72F-97BE-493E-A2AA-59F3AB6186E0}"/>
              </a:ext>
            </a:extLst>
          </p:cNvPr>
          <p:cNvSpPr>
            <a:spLocks noGrp="1"/>
          </p:cNvSpPr>
          <p:nvPr>
            <p:ph type="title"/>
          </p:nvPr>
        </p:nvSpPr>
        <p:spPr/>
        <p:txBody>
          <a:bodyPr/>
          <a:lstStyle/>
          <a:p>
            <a:r>
              <a:rPr lang="pt-PT" dirty="0"/>
              <a:t>Até agora</a:t>
            </a:r>
            <a:endParaRPr lang="en-GB" dirty="0"/>
          </a:p>
        </p:txBody>
      </p:sp>
      <p:sp>
        <p:nvSpPr>
          <p:cNvPr id="3" name="Content Placeholder 2">
            <a:extLst>
              <a:ext uri="{FF2B5EF4-FFF2-40B4-BE49-F238E27FC236}">
                <a16:creationId xmlns:a16="http://schemas.microsoft.com/office/drawing/2014/main" id="{D9E1FA55-A979-4306-91C0-75A23CFC28E7}"/>
              </a:ext>
            </a:extLst>
          </p:cNvPr>
          <p:cNvSpPr>
            <a:spLocks noGrp="1"/>
          </p:cNvSpPr>
          <p:nvPr>
            <p:ph idx="1"/>
          </p:nvPr>
        </p:nvSpPr>
        <p:spPr/>
        <p:txBody>
          <a:bodyPr>
            <a:normAutofit/>
          </a:bodyPr>
          <a:lstStyle/>
          <a:p>
            <a:r>
              <a:rPr lang="pt-PT" dirty="0"/>
              <a:t>Vimos até agora:</a:t>
            </a:r>
          </a:p>
          <a:p>
            <a:pPr lvl="1"/>
            <a:r>
              <a:rPr lang="pt-PT" dirty="0"/>
              <a:t>HTML e CSS</a:t>
            </a:r>
          </a:p>
          <a:p>
            <a:pPr lvl="1"/>
            <a:r>
              <a:rPr lang="pt-PT" dirty="0" err="1"/>
              <a:t>Python</a:t>
            </a:r>
            <a:endParaRPr lang="pt-PT" dirty="0"/>
          </a:p>
          <a:p>
            <a:r>
              <a:rPr lang="pt-PT" dirty="0"/>
              <a:t>Veremos nesta aula:</a:t>
            </a:r>
          </a:p>
          <a:p>
            <a:pPr lvl="1"/>
            <a:r>
              <a:rPr lang="pt-PT" dirty="0"/>
              <a:t>Django</a:t>
            </a:r>
          </a:p>
        </p:txBody>
      </p:sp>
    </p:spTree>
    <p:extLst>
      <p:ext uri="{BB962C8B-B14F-4D97-AF65-F5344CB8AC3E}">
        <p14:creationId xmlns:p14="http://schemas.microsoft.com/office/powerpoint/2010/main" val="698566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6C9C-939B-4A16-8A2C-79102CA3E071}"/>
              </a:ext>
            </a:extLst>
          </p:cNvPr>
          <p:cNvSpPr>
            <a:spLocks noGrp="1"/>
          </p:cNvSpPr>
          <p:nvPr>
            <p:ph type="title"/>
          </p:nvPr>
        </p:nvSpPr>
        <p:spPr/>
        <p:txBody>
          <a:bodyPr/>
          <a:lstStyle/>
          <a:p>
            <a:r>
              <a:rPr lang="pt-PT" dirty="0"/>
              <a:t>Função </a:t>
            </a:r>
            <a:r>
              <a:rPr lang="pt-PT" sz="4000" b="0" dirty="0">
                <a:solidFill>
                  <a:schemeClr val="bg2">
                    <a:lumMod val="50000"/>
                  </a:schemeClr>
                </a:solidFill>
                <a:latin typeface="Consolas" panose="020B0609020204030204" pitchFamily="49" charset="0"/>
                <a:ea typeface="+mn-ea"/>
                <a:cs typeface="+mn-cs"/>
              </a:rPr>
              <a:t>render</a:t>
            </a:r>
            <a:endParaRPr lang="pt-PT" sz="2400" b="0" dirty="0">
              <a:solidFill>
                <a:schemeClr val="bg2">
                  <a:lumMod val="50000"/>
                </a:schemeClr>
              </a:solidFill>
              <a:latin typeface="Consolas" panose="020B0609020204030204" pitchFamily="49" charset="0"/>
              <a:ea typeface="+mn-ea"/>
              <a:cs typeface="+mn-cs"/>
            </a:endParaRPr>
          </a:p>
        </p:txBody>
      </p:sp>
      <p:sp>
        <p:nvSpPr>
          <p:cNvPr id="3" name="Content Placeholder 2">
            <a:extLst>
              <a:ext uri="{FF2B5EF4-FFF2-40B4-BE49-F238E27FC236}">
                <a16:creationId xmlns:a16="http://schemas.microsoft.com/office/drawing/2014/main" id="{6722952C-DA66-44D0-B00D-17BA499FB607}"/>
              </a:ext>
            </a:extLst>
          </p:cNvPr>
          <p:cNvSpPr>
            <a:spLocks noGrp="1"/>
          </p:cNvSpPr>
          <p:nvPr>
            <p:ph idx="1"/>
          </p:nvPr>
        </p:nvSpPr>
        <p:spPr>
          <a:xfrm>
            <a:off x="628649" y="1146412"/>
            <a:ext cx="8375651" cy="5209939"/>
          </a:xfrm>
        </p:spPr>
        <p:txBody>
          <a:bodyPr/>
          <a:lstStyle/>
          <a:p>
            <a:r>
              <a:rPr lang="pt-PT" dirty="0"/>
              <a:t>A </a:t>
            </a:r>
            <a:r>
              <a:rPr lang="pt-PT" b="1" dirty="0"/>
              <a:t>função render </a:t>
            </a:r>
            <a:r>
              <a:rPr lang="pt-PT" dirty="0"/>
              <a:t>retorna um ficheiro HTML renderizado integrando valores passados como argumento, num dicionário.</a:t>
            </a:r>
          </a:p>
          <a:p>
            <a:r>
              <a:rPr lang="pt-PT" dirty="0"/>
              <a:t>A </a:t>
            </a:r>
            <a:r>
              <a:rPr lang="pt-PT" b="1" dirty="0"/>
              <a:t>linguagem template </a:t>
            </a:r>
            <a:r>
              <a:rPr lang="pt-PT" dirty="0"/>
              <a:t>permite </a:t>
            </a:r>
            <a:r>
              <a:rPr lang="pt-PT" dirty="0" err="1"/>
              <a:t>renderizar</a:t>
            </a:r>
            <a:r>
              <a:rPr lang="pt-PT" dirty="0"/>
              <a:t> um </a:t>
            </a:r>
            <a:r>
              <a:rPr lang="pt-PT" b="1" dirty="0"/>
              <a:t>ficheiro HTML</a:t>
            </a:r>
            <a:r>
              <a:rPr lang="pt-PT" dirty="0"/>
              <a:t>,</a:t>
            </a:r>
            <a:r>
              <a:rPr lang="pt-PT" b="1" dirty="0"/>
              <a:t> </a:t>
            </a:r>
            <a:r>
              <a:rPr lang="pt-PT" dirty="0"/>
              <a:t>integrando no HTML variáveis e blocos de decisão e ciclos.</a:t>
            </a:r>
          </a:p>
          <a:p>
            <a:r>
              <a:rPr lang="pt-PT" dirty="0"/>
              <a:t>Os ficheiros HTML devem estar em </a:t>
            </a:r>
            <a:r>
              <a:rPr lang="pt-PT" dirty="0" err="1">
                <a:latin typeface="Consolas" panose="020B0609020204030204" pitchFamily="49" charset="0"/>
              </a:rPr>
              <a:t>templates</a:t>
            </a:r>
            <a:r>
              <a:rPr lang="pt-PT" dirty="0">
                <a:latin typeface="Consolas" panose="020B0609020204030204" pitchFamily="49" charset="0"/>
              </a:rPr>
              <a:t>/app</a:t>
            </a:r>
            <a:r>
              <a:rPr lang="pt-PT" dirty="0"/>
              <a:t>  (</a:t>
            </a:r>
            <a:r>
              <a:rPr lang="pt-PT" dirty="0">
                <a:latin typeface="Consolas" panose="020B0609020204030204" pitchFamily="49" charset="0"/>
              </a:rPr>
              <a:t>hello</a:t>
            </a:r>
            <a:r>
              <a:rPr lang="pt-PT" dirty="0"/>
              <a:t>).</a:t>
            </a:r>
          </a:p>
        </p:txBody>
      </p:sp>
      <p:pic>
        <p:nvPicPr>
          <p:cNvPr id="25" name="Picture 24">
            <a:extLst>
              <a:ext uri="{FF2B5EF4-FFF2-40B4-BE49-F238E27FC236}">
                <a16:creationId xmlns:a16="http://schemas.microsoft.com/office/drawing/2014/main" id="{2830F3A0-D084-41CA-8459-F37A5DECF056}"/>
              </a:ext>
            </a:extLst>
          </p:cNvPr>
          <p:cNvPicPr>
            <a:picLocks noChangeAspect="1"/>
          </p:cNvPicPr>
          <p:nvPr/>
        </p:nvPicPr>
        <p:blipFill>
          <a:blip r:embed="rId3"/>
          <a:stretch>
            <a:fillRect/>
          </a:stretch>
        </p:blipFill>
        <p:spPr>
          <a:xfrm>
            <a:off x="957841" y="3429000"/>
            <a:ext cx="5788394" cy="2685337"/>
          </a:xfrm>
          <a:prstGeom prst="rect">
            <a:avLst/>
          </a:prstGeom>
        </p:spPr>
      </p:pic>
      <p:sp>
        <p:nvSpPr>
          <p:cNvPr id="22" name="Callout: Line 21">
            <a:extLst>
              <a:ext uri="{FF2B5EF4-FFF2-40B4-BE49-F238E27FC236}">
                <a16:creationId xmlns:a16="http://schemas.microsoft.com/office/drawing/2014/main" id="{2EDC446C-E49B-46DF-A048-D16D08387542}"/>
              </a:ext>
            </a:extLst>
          </p:cNvPr>
          <p:cNvSpPr/>
          <p:nvPr/>
        </p:nvSpPr>
        <p:spPr>
          <a:xfrm>
            <a:off x="4776538" y="5885419"/>
            <a:ext cx="3738813" cy="642359"/>
          </a:xfrm>
          <a:prstGeom prst="borderCallout1">
            <a:avLst>
              <a:gd name="adj1" fmla="val 444"/>
              <a:gd name="adj2" fmla="val -128"/>
              <a:gd name="adj3" fmla="val -29498"/>
              <a:gd name="adj4" fmla="val -53168"/>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i="1" dirty="0">
                <a:solidFill>
                  <a:schemeClr val="bg2">
                    <a:lumMod val="50000"/>
                  </a:schemeClr>
                </a:solidFill>
              </a:rPr>
              <a:t>Passagem, num dicionário,  do valor do ano ao template index.html</a:t>
            </a:r>
          </a:p>
        </p:txBody>
      </p:sp>
      <p:sp>
        <p:nvSpPr>
          <p:cNvPr id="5" name="Freeform: Shape 4">
            <a:extLst>
              <a:ext uri="{FF2B5EF4-FFF2-40B4-BE49-F238E27FC236}">
                <a16:creationId xmlns:a16="http://schemas.microsoft.com/office/drawing/2014/main" id="{E8035229-9283-491A-A4AC-B6BEF54F54F9}"/>
              </a:ext>
            </a:extLst>
          </p:cNvPr>
          <p:cNvSpPr/>
          <p:nvPr/>
        </p:nvSpPr>
        <p:spPr>
          <a:xfrm>
            <a:off x="1947134" y="5034579"/>
            <a:ext cx="4356847" cy="978946"/>
          </a:xfrm>
          <a:custGeom>
            <a:avLst/>
            <a:gdLst>
              <a:gd name="connsiteX0" fmla="*/ 4087906 w 4356847"/>
              <a:gd name="connsiteY0" fmla="*/ 0 h 978946"/>
              <a:gd name="connsiteX1" fmla="*/ 4356847 w 4356847"/>
              <a:gd name="connsiteY1" fmla="*/ 0 h 978946"/>
              <a:gd name="connsiteX2" fmla="*/ 4356847 w 4356847"/>
              <a:gd name="connsiteY2" fmla="*/ 656216 h 978946"/>
              <a:gd name="connsiteX3" fmla="*/ 193638 w 4356847"/>
              <a:gd name="connsiteY3" fmla="*/ 656216 h 978946"/>
              <a:gd name="connsiteX4" fmla="*/ 193638 w 4356847"/>
              <a:gd name="connsiteY4" fmla="*/ 978946 h 978946"/>
              <a:gd name="connsiteX5" fmla="*/ 0 w 4356847"/>
              <a:gd name="connsiteY5" fmla="*/ 978946 h 978946"/>
              <a:gd name="connsiteX6" fmla="*/ 0 w 4356847"/>
              <a:gd name="connsiteY6" fmla="*/ 322729 h 978946"/>
              <a:gd name="connsiteX7" fmla="*/ 4109421 w 4356847"/>
              <a:gd name="connsiteY7" fmla="*/ 322729 h 978946"/>
              <a:gd name="connsiteX8" fmla="*/ 4087906 w 4356847"/>
              <a:gd name="connsiteY8" fmla="*/ 0 h 97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6847" h="978946">
                <a:moveTo>
                  <a:pt x="4087906" y="0"/>
                </a:moveTo>
                <a:lnTo>
                  <a:pt x="4356847" y="0"/>
                </a:lnTo>
                <a:lnTo>
                  <a:pt x="4356847" y="656216"/>
                </a:lnTo>
                <a:lnTo>
                  <a:pt x="193638" y="656216"/>
                </a:lnTo>
                <a:lnTo>
                  <a:pt x="193638" y="978946"/>
                </a:lnTo>
                <a:lnTo>
                  <a:pt x="0" y="978946"/>
                </a:lnTo>
                <a:lnTo>
                  <a:pt x="0" y="322729"/>
                </a:lnTo>
                <a:lnTo>
                  <a:pt x="4109421" y="322729"/>
                </a:lnTo>
                <a:lnTo>
                  <a:pt x="4087906" y="0"/>
                </a:lnTo>
                <a:close/>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272228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228-B55D-44C4-94AA-C5C9695ED3F0}"/>
              </a:ext>
            </a:extLst>
          </p:cNvPr>
          <p:cNvSpPr>
            <a:spLocks noGrp="1"/>
          </p:cNvSpPr>
          <p:nvPr>
            <p:ph type="title"/>
          </p:nvPr>
        </p:nvSpPr>
        <p:spPr>
          <a:xfrm>
            <a:off x="628650" y="187703"/>
            <a:ext cx="8362950" cy="794936"/>
          </a:xfrm>
        </p:spPr>
        <p:txBody>
          <a:bodyPr>
            <a:normAutofit fontScale="90000"/>
          </a:bodyPr>
          <a:lstStyle/>
          <a:p>
            <a:r>
              <a:rPr lang="pt-PT" dirty="0"/>
              <a:t>Construtores da Linguagem de </a:t>
            </a:r>
            <a:r>
              <a:rPr lang="pt-PT" i="1" dirty="0"/>
              <a:t>Template</a:t>
            </a:r>
            <a:r>
              <a:rPr lang="pt-PT" dirty="0"/>
              <a:t> do Django</a:t>
            </a:r>
          </a:p>
        </p:txBody>
      </p:sp>
      <p:sp>
        <p:nvSpPr>
          <p:cNvPr id="3" name="Content Placeholder 2">
            <a:extLst>
              <a:ext uri="{FF2B5EF4-FFF2-40B4-BE49-F238E27FC236}">
                <a16:creationId xmlns:a16="http://schemas.microsoft.com/office/drawing/2014/main" id="{6FD590E6-AC21-4100-ABCE-A9E9E382D237}"/>
              </a:ext>
            </a:extLst>
          </p:cNvPr>
          <p:cNvSpPr>
            <a:spLocks noGrp="1"/>
          </p:cNvSpPr>
          <p:nvPr>
            <p:ph idx="1"/>
          </p:nvPr>
        </p:nvSpPr>
        <p:spPr>
          <a:xfrm>
            <a:off x="628649" y="1146412"/>
            <a:ext cx="8283122" cy="5209939"/>
          </a:xfrm>
        </p:spPr>
        <p:txBody>
          <a:bodyPr>
            <a:normAutofit/>
          </a:bodyPr>
          <a:lstStyle/>
          <a:p>
            <a:r>
              <a:rPr lang="pt-PT" dirty="0"/>
              <a:t>Um </a:t>
            </a:r>
            <a:r>
              <a:rPr lang="pt-PT" i="1" dirty="0"/>
              <a:t>template</a:t>
            </a:r>
            <a:r>
              <a:rPr lang="pt-PT" dirty="0"/>
              <a:t> é um ficheiro de texto </a:t>
            </a:r>
            <a:br>
              <a:rPr lang="pt-PT" dirty="0"/>
            </a:br>
            <a:r>
              <a:rPr lang="pt-PT" dirty="0"/>
              <a:t>(em formato HMTL, XML, CSV, </a:t>
            </a:r>
            <a:r>
              <a:rPr lang="pt-PT" dirty="0" err="1"/>
              <a:t>etc</a:t>
            </a:r>
            <a:r>
              <a:rPr lang="pt-PT" dirty="0"/>
              <a:t>).</a:t>
            </a:r>
          </a:p>
          <a:p>
            <a:r>
              <a:rPr lang="pt-PT" dirty="0"/>
              <a:t>A sintaxe tem </a:t>
            </a:r>
            <a:r>
              <a:rPr lang="pt-PT" b="1" dirty="0"/>
              <a:t>4 construtores</a:t>
            </a:r>
            <a:r>
              <a:rPr lang="pt-PT" dirty="0"/>
              <a:t>:</a:t>
            </a:r>
          </a:p>
          <a:p>
            <a:pPr lvl="1"/>
            <a:r>
              <a:rPr lang="pt-PT" sz="2400" b="1" dirty="0"/>
              <a:t>Variáveis </a:t>
            </a:r>
            <a:r>
              <a:rPr lang="pt-PT" sz="2400" dirty="0"/>
              <a:t>que são substituídas </a:t>
            </a:r>
            <a:br>
              <a:rPr lang="pt-PT" sz="2400" dirty="0"/>
            </a:br>
            <a:r>
              <a:rPr lang="pt-PT" sz="2400" dirty="0"/>
              <a:t>por valores, quando o template </a:t>
            </a:r>
            <a:br>
              <a:rPr lang="pt-PT" sz="2400" dirty="0"/>
            </a:br>
            <a:r>
              <a:rPr lang="pt-PT" sz="2400" dirty="0"/>
              <a:t>é avaliado;</a:t>
            </a:r>
          </a:p>
          <a:p>
            <a:pPr lvl="1"/>
            <a:r>
              <a:rPr lang="pt-PT" sz="2400" b="1" dirty="0"/>
              <a:t>Etiquetas </a:t>
            </a:r>
            <a:r>
              <a:rPr lang="pt-PT" sz="2400" dirty="0"/>
              <a:t>que controlam </a:t>
            </a:r>
            <a:br>
              <a:rPr lang="pt-PT" sz="2400" dirty="0"/>
            </a:br>
            <a:r>
              <a:rPr lang="pt-PT" sz="2400" dirty="0"/>
              <a:t>a lógica do template.</a:t>
            </a:r>
          </a:p>
          <a:p>
            <a:pPr lvl="1"/>
            <a:r>
              <a:rPr lang="pt-PT" sz="2400" b="1" dirty="0"/>
              <a:t>Filtros </a:t>
            </a:r>
            <a:r>
              <a:rPr lang="pt-PT" sz="2400" dirty="0"/>
              <a:t>que alteram a </a:t>
            </a:r>
            <a:br>
              <a:rPr lang="pt-PT" sz="2400" dirty="0"/>
            </a:br>
            <a:r>
              <a:rPr lang="pt-PT" sz="2400" dirty="0"/>
              <a:t>apresentação de um valor</a:t>
            </a:r>
          </a:p>
          <a:p>
            <a:pPr lvl="1"/>
            <a:r>
              <a:rPr lang="pt-PT" sz="2400" b="1" dirty="0"/>
              <a:t>Comentários</a:t>
            </a:r>
            <a:r>
              <a:rPr lang="pt-PT" sz="2400" dirty="0"/>
              <a:t>. </a:t>
            </a:r>
          </a:p>
        </p:txBody>
      </p:sp>
      <p:pic>
        <p:nvPicPr>
          <p:cNvPr id="6" name="Picture 5">
            <a:extLst>
              <a:ext uri="{FF2B5EF4-FFF2-40B4-BE49-F238E27FC236}">
                <a16:creationId xmlns:a16="http://schemas.microsoft.com/office/drawing/2014/main" id="{1985A102-7C97-452C-AAFA-7E6560DFD891}"/>
              </a:ext>
            </a:extLst>
          </p:cNvPr>
          <p:cNvPicPr>
            <a:picLocks noChangeAspect="1"/>
          </p:cNvPicPr>
          <p:nvPr/>
        </p:nvPicPr>
        <p:blipFill>
          <a:blip r:embed="rId3"/>
          <a:stretch>
            <a:fillRect/>
          </a:stretch>
        </p:blipFill>
        <p:spPr>
          <a:xfrm>
            <a:off x="5388603" y="2565990"/>
            <a:ext cx="3755397" cy="3055090"/>
          </a:xfrm>
          <a:prstGeom prst="rect">
            <a:avLst/>
          </a:prstGeom>
          <a:solidFill>
            <a:srgbClr val="2B2B2B"/>
          </a:solidFill>
        </p:spPr>
      </p:pic>
    </p:spTree>
    <p:extLst>
      <p:ext uri="{BB962C8B-B14F-4D97-AF65-F5344CB8AC3E}">
        <p14:creationId xmlns:p14="http://schemas.microsoft.com/office/powerpoint/2010/main" val="3566916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228-B55D-44C4-94AA-C5C9695ED3F0}"/>
              </a:ext>
            </a:extLst>
          </p:cNvPr>
          <p:cNvSpPr>
            <a:spLocks noGrp="1"/>
          </p:cNvSpPr>
          <p:nvPr>
            <p:ph type="title"/>
          </p:nvPr>
        </p:nvSpPr>
        <p:spPr>
          <a:xfrm>
            <a:off x="628650" y="187703"/>
            <a:ext cx="8362950" cy="794936"/>
          </a:xfrm>
        </p:spPr>
        <p:txBody>
          <a:bodyPr>
            <a:normAutofit/>
          </a:bodyPr>
          <a:lstStyle/>
          <a:p>
            <a:r>
              <a:rPr lang="pt-PT" dirty="0"/>
              <a:t>1. Variáveis</a:t>
            </a:r>
          </a:p>
        </p:txBody>
      </p:sp>
      <p:sp>
        <p:nvSpPr>
          <p:cNvPr id="3" name="Content Placeholder 2">
            <a:extLst>
              <a:ext uri="{FF2B5EF4-FFF2-40B4-BE49-F238E27FC236}">
                <a16:creationId xmlns:a16="http://schemas.microsoft.com/office/drawing/2014/main" id="{6FD590E6-AC21-4100-ABCE-A9E9E382D237}"/>
              </a:ext>
            </a:extLst>
          </p:cNvPr>
          <p:cNvSpPr>
            <a:spLocks noGrp="1"/>
          </p:cNvSpPr>
          <p:nvPr>
            <p:ph idx="1"/>
          </p:nvPr>
        </p:nvSpPr>
        <p:spPr>
          <a:xfrm>
            <a:off x="628649" y="1146412"/>
            <a:ext cx="8283122" cy="4205517"/>
          </a:xfrm>
        </p:spPr>
        <p:txBody>
          <a:bodyPr>
            <a:normAutofit/>
          </a:bodyPr>
          <a:lstStyle/>
          <a:p>
            <a:r>
              <a:rPr lang="pt-PT" dirty="0"/>
              <a:t>Uma variável produz um valor do contexto, um objeto do tipo </a:t>
            </a:r>
            <a:r>
              <a:rPr lang="pt-PT" dirty="0" err="1"/>
              <a:t>dict</a:t>
            </a:r>
            <a:r>
              <a:rPr lang="pt-PT" dirty="0"/>
              <a:t> que mapeia chaves em valores.</a:t>
            </a:r>
          </a:p>
          <a:p>
            <a:r>
              <a:rPr lang="pt-PT" dirty="0"/>
              <a:t>As variáveis são circundadas por </a:t>
            </a:r>
            <a:r>
              <a:rPr lang="pt-PT" b="1" dirty="0">
                <a:solidFill>
                  <a:srgbClr val="0C4B33"/>
                </a:solidFill>
                <a:latin typeface="Fira Mono"/>
              </a:rPr>
              <a:t>{{</a:t>
            </a:r>
            <a:r>
              <a:rPr lang="pt-PT" dirty="0"/>
              <a:t> e </a:t>
            </a:r>
            <a:r>
              <a:rPr lang="pt-PT" b="1" dirty="0">
                <a:solidFill>
                  <a:srgbClr val="0C4B33"/>
                </a:solidFill>
                <a:latin typeface="Fira Mono"/>
              </a:rPr>
              <a:t>}}</a:t>
            </a:r>
            <a:r>
              <a:rPr lang="pt-PT" dirty="0"/>
              <a:t> :</a:t>
            </a:r>
          </a:p>
          <a:p>
            <a:endParaRPr lang="pt-PT" dirty="0"/>
          </a:p>
          <a:p>
            <a:r>
              <a:rPr lang="pt-PT" dirty="0"/>
              <a:t>Com o contexto </a:t>
            </a:r>
            <a:r>
              <a:rPr kumimoji="0" lang="pt-PT" altLang="pt-PT" b="1" i="0" u="none" strike="noStrike" cap="none" normalizeH="0" baseline="0" dirty="0">
                <a:ln>
                  <a:noFill/>
                </a:ln>
                <a:solidFill>
                  <a:srgbClr val="0C4B33"/>
                </a:solidFill>
                <a:effectLst/>
                <a:highlight>
                  <a:srgbClr val="C0C0C0"/>
                </a:highlight>
                <a:latin typeface="Fira Mono"/>
              </a:rPr>
              <a:t>{'</a:t>
            </a:r>
            <a:r>
              <a:rPr kumimoji="0" lang="pt-PT" altLang="pt-PT" b="1" i="0" u="none" strike="noStrike" cap="none" normalizeH="0" baseline="0" dirty="0" err="1">
                <a:ln>
                  <a:noFill/>
                </a:ln>
                <a:solidFill>
                  <a:srgbClr val="0C4B33"/>
                </a:solidFill>
                <a:effectLst/>
                <a:highlight>
                  <a:srgbClr val="C0C0C0"/>
                </a:highlight>
                <a:latin typeface="Fira Mono"/>
              </a:rPr>
              <a:t>first_name</a:t>
            </a:r>
            <a:r>
              <a:rPr kumimoji="0" lang="pt-PT" altLang="pt-PT" b="1" i="0" u="none" strike="noStrike" cap="none" normalizeH="0" baseline="0" dirty="0">
                <a:ln>
                  <a:noFill/>
                </a:ln>
                <a:solidFill>
                  <a:srgbClr val="0C4B33"/>
                </a:solidFill>
                <a:effectLst/>
                <a:highlight>
                  <a:srgbClr val="C0C0C0"/>
                </a:highlight>
                <a:latin typeface="Fira Mono"/>
              </a:rPr>
              <a:t>': 'John', '</a:t>
            </a:r>
            <a:r>
              <a:rPr kumimoji="0" lang="pt-PT" altLang="pt-PT" b="1" i="0" u="none" strike="noStrike" cap="none" normalizeH="0" baseline="0" dirty="0" err="1">
                <a:ln>
                  <a:noFill/>
                </a:ln>
                <a:solidFill>
                  <a:srgbClr val="0C4B33"/>
                </a:solidFill>
                <a:effectLst/>
                <a:highlight>
                  <a:srgbClr val="C0C0C0"/>
                </a:highlight>
                <a:latin typeface="Fira Mono"/>
              </a:rPr>
              <a:t>last_name</a:t>
            </a:r>
            <a:r>
              <a:rPr kumimoji="0" lang="pt-PT" altLang="pt-PT" b="1" i="0" u="none" strike="noStrike" cap="none" normalizeH="0" baseline="0" dirty="0">
                <a:ln>
                  <a:noFill/>
                </a:ln>
                <a:solidFill>
                  <a:srgbClr val="0C4B33"/>
                </a:solidFill>
                <a:effectLst/>
                <a:highlight>
                  <a:srgbClr val="C0C0C0"/>
                </a:highlight>
                <a:latin typeface="Fira Mono"/>
              </a:rPr>
              <a:t>': 'Doe’}</a:t>
            </a:r>
            <a:r>
              <a:rPr kumimoji="0" lang="pt-PT" altLang="pt-PT" b="0" i="0" u="none" strike="noStrike" cap="none" normalizeH="0" baseline="0" dirty="0">
                <a:ln>
                  <a:noFill/>
                </a:ln>
                <a:solidFill>
                  <a:srgbClr val="0C3C26"/>
                </a:solidFill>
                <a:effectLst/>
                <a:latin typeface="Roboto"/>
              </a:rPr>
              <a:t>,</a:t>
            </a:r>
            <a:r>
              <a:rPr lang="pt-PT" altLang="pt-PT" dirty="0"/>
              <a:t> </a:t>
            </a:r>
            <a:br>
              <a:rPr lang="pt-PT" altLang="pt-PT" dirty="0"/>
            </a:br>
            <a:r>
              <a:rPr lang="pt-PT" altLang="pt-PT" dirty="0"/>
              <a:t>o template é renderizado para:</a:t>
            </a:r>
            <a:endParaRPr lang="pt-PT" dirty="0"/>
          </a:p>
          <a:p>
            <a:endParaRPr lang="pt-PT" dirty="0"/>
          </a:p>
          <a:p>
            <a:r>
              <a:rPr lang="pt-PT" dirty="0"/>
              <a:t>As pesquisas de dicionário, de atributo e de índice de lista são implementadas com uma </a:t>
            </a:r>
            <a:r>
              <a:rPr lang="pt-PT" b="1" dirty="0"/>
              <a:t>notação de ponto</a:t>
            </a:r>
            <a:r>
              <a:rPr lang="pt-PT" dirty="0"/>
              <a:t>:</a:t>
            </a:r>
          </a:p>
        </p:txBody>
      </p:sp>
      <p:sp>
        <p:nvSpPr>
          <p:cNvPr id="4" name="Rectangle 1">
            <a:extLst>
              <a:ext uri="{FF2B5EF4-FFF2-40B4-BE49-F238E27FC236}">
                <a16:creationId xmlns:a16="http://schemas.microsoft.com/office/drawing/2014/main" id="{D53B5000-142B-47B4-A735-A840D3509088}"/>
              </a:ext>
            </a:extLst>
          </p:cNvPr>
          <p:cNvSpPr>
            <a:spLocks noChangeArrowheads="1"/>
          </p:cNvSpPr>
          <p:nvPr/>
        </p:nvSpPr>
        <p:spPr bwMode="auto">
          <a:xfrm>
            <a:off x="1062446" y="2519489"/>
            <a:ext cx="7633319" cy="371216"/>
          </a:xfrm>
          <a:prstGeom prst="rect">
            <a:avLst/>
          </a:prstGeom>
          <a:solidFill>
            <a:schemeClr val="accent4">
              <a:lumMod val="20000"/>
              <a:lumOff val="80000"/>
            </a:schemeClr>
          </a:solidFill>
          <a:ln>
            <a:noFill/>
          </a:ln>
          <a:effectLst/>
        </p:spPr>
        <p:txBody>
          <a:bodyPr vert="horz" wrap="square" lIns="73002" tIns="61893" rIns="73002" bIns="6189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err="1">
                <a:ln>
                  <a:noFill/>
                </a:ln>
                <a:solidFill>
                  <a:srgbClr val="0C4B33"/>
                </a:solidFill>
                <a:effectLst/>
                <a:latin typeface="Consolas" panose="020B0609020204030204" pitchFamily="49" charset="0"/>
              </a:rPr>
              <a:t>My</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0C4B33"/>
                </a:solidFill>
                <a:effectLst/>
                <a:latin typeface="Consolas" panose="020B0609020204030204" pitchFamily="49" charset="0"/>
              </a:rPr>
              <a:t>first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0C4B33"/>
                </a:solidFill>
                <a:effectLst/>
                <a:latin typeface="Consolas" panose="020B0609020204030204" pitchFamily="49" charset="0"/>
              </a:rPr>
              <a:t>name</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0C4B33"/>
                </a:solidFill>
                <a:effectLst/>
                <a:latin typeface="Consolas" panose="020B0609020204030204" pitchFamily="49" charset="0"/>
              </a:rPr>
              <a:t>is</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19177C"/>
                </a:solidFill>
                <a:effectLst/>
                <a:latin typeface="Consolas" panose="020B0609020204030204" pitchFamily="49" charset="0"/>
              </a:rPr>
              <a:t>first_name</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0C4B33"/>
                </a:solidFill>
                <a:effectLst/>
                <a:latin typeface="Consolas" panose="020B0609020204030204" pitchFamily="49" charset="0"/>
              </a:rPr>
              <a:t>My</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0C4B33"/>
                </a:solidFill>
                <a:effectLst/>
                <a:latin typeface="Consolas" panose="020B0609020204030204" pitchFamily="49" charset="0"/>
              </a:rPr>
              <a:t>last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0C4B33"/>
                </a:solidFill>
                <a:effectLst/>
                <a:latin typeface="Consolas" panose="020B0609020204030204" pitchFamily="49" charset="0"/>
              </a:rPr>
              <a:t>name</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0C4B33"/>
                </a:solidFill>
                <a:effectLst/>
                <a:latin typeface="Consolas" panose="020B0609020204030204" pitchFamily="49" charset="0"/>
              </a:rPr>
              <a:t>is</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19177C"/>
                </a:solidFill>
                <a:effectLst/>
                <a:latin typeface="Consolas" panose="020B0609020204030204" pitchFamily="49" charset="0"/>
              </a:rPr>
              <a:t>last_name</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a:t>
            </a:r>
            <a:r>
              <a:rPr kumimoji="0" lang="pt-PT" altLang="pt-PT" sz="1600" b="0" i="0" u="none" strike="noStrike" cap="none" normalizeH="0" baseline="0" dirty="0">
                <a:ln>
                  <a:noFill/>
                </a:ln>
                <a:solidFill>
                  <a:schemeClr val="tx1"/>
                </a:solidFill>
                <a:effectLst/>
                <a:latin typeface="Consolas" panose="020B0609020204030204" pitchFamily="49" charset="0"/>
              </a:rPr>
              <a:t> </a:t>
            </a:r>
          </a:p>
        </p:txBody>
      </p:sp>
      <p:sp>
        <p:nvSpPr>
          <p:cNvPr id="7" name="Rectangle 1">
            <a:extLst>
              <a:ext uri="{FF2B5EF4-FFF2-40B4-BE49-F238E27FC236}">
                <a16:creationId xmlns:a16="http://schemas.microsoft.com/office/drawing/2014/main" id="{D23DA9F2-70B5-434C-9FE0-03BD5C445C17}"/>
              </a:ext>
            </a:extLst>
          </p:cNvPr>
          <p:cNvSpPr>
            <a:spLocks noChangeArrowheads="1"/>
          </p:cNvSpPr>
          <p:nvPr/>
        </p:nvSpPr>
        <p:spPr bwMode="auto">
          <a:xfrm>
            <a:off x="996200" y="3927085"/>
            <a:ext cx="7699565" cy="401994"/>
          </a:xfrm>
          <a:prstGeom prst="rect">
            <a:avLst/>
          </a:prstGeom>
          <a:solidFill>
            <a:schemeClr val="accent4">
              <a:lumMod val="20000"/>
              <a:lumOff val="80000"/>
            </a:schemeClr>
          </a:solidFill>
          <a:ln>
            <a:noFill/>
          </a:ln>
          <a:effectLst/>
        </p:spPr>
        <p:txBody>
          <a:bodyPr vert="horz" wrap="square" lIns="73002" tIns="61893" rIns="73002" bIns="6189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b="0" i="0" u="none" strike="noStrike" cap="none" normalizeH="0" baseline="0" dirty="0" err="1">
                <a:ln>
                  <a:noFill/>
                </a:ln>
                <a:effectLst/>
                <a:latin typeface="Consolas" panose="020B0609020204030204" pitchFamily="49" charset="0"/>
              </a:rPr>
              <a:t>My</a:t>
            </a:r>
            <a:r>
              <a:rPr kumimoji="0" lang="pt-PT" altLang="pt-PT" b="0" i="0" u="none" strike="noStrike" cap="none" normalizeH="0" baseline="0" dirty="0">
                <a:ln>
                  <a:noFill/>
                </a:ln>
                <a:effectLst/>
                <a:latin typeface="Consolas" panose="020B0609020204030204" pitchFamily="49" charset="0"/>
              </a:rPr>
              <a:t> </a:t>
            </a:r>
            <a:r>
              <a:rPr kumimoji="0" lang="pt-PT" altLang="pt-PT" b="0" i="0" u="none" strike="noStrike" cap="none" normalizeH="0" baseline="0" dirty="0" err="1">
                <a:ln>
                  <a:noFill/>
                </a:ln>
                <a:effectLst/>
                <a:latin typeface="Consolas" panose="020B0609020204030204" pitchFamily="49" charset="0"/>
              </a:rPr>
              <a:t>first</a:t>
            </a:r>
            <a:r>
              <a:rPr kumimoji="0" lang="pt-PT" altLang="pt-PT" b="0" i="0" u="none" strike="noStrike" cap="none" normalizeH="0" baseline="0" dirty="0">
                <a:ln>
                  <a:noFill/>
                </a:ln>
                <a:effectLst/>
                <a:latin typeface="Consolas" panose="020B0609020204030204" pitchFamily="49" charset="0"/>
              </a:rPr>
              <a:t> </a:t>
            </a:r>
            <a:r>
              <a:rPr kumimoji="0" lang="pt-PT" altLang="pt-PT" b="0" i="0" u="none" strike="noStrike" cap="none" normalizeH="0" baseline="0" dirty="0" err="1">
                <a:ln>
                  <a:noFill/>
                </a:ln>
                <a:effectLst/>
                <a:latin typeface="Consolas" panose="020B0609020204030204" pitchFamily="49" charset="0"/>
              </a:rPr>
              <a:t>name</a:t>
            </a:r>
            <a:r>
              <a:rPr kumimoji="0" lang="pt-PT" altLang="pt-PT" b="0" i="0" u="none" strike="noStrike" cap="none" normalizeH="0" baseline="0" dirty="0">
                <a:ln>
                  <a:noFill/>
                </a:ln>
                <a:effectLst/>
                <a:latin typeface="Consolas" panose="020B0609020204030204" pitchFamily="49" charset="0"/>
              </a:rPr>
              <a:t> </a:t>
            </a:r>
            <a:r>
              <a:rPr kumimoji="0" lang="pt-PT" altLang="pt-PT" b="0" i="0" u="none" strike="noStrike" cap="none" normalizeH="0" baseline="0" dirty="0" err="1">
                <a:ln>
                  <a:noFill/>
                </a:ln>
                <a:effectLst/>
                <a:latin typeface="Consolas" panose="020B0609020204030204" pitchFamily="49" charset="0"/>
              </a:rPr>
              <a:t>is</a:t>
            </a:r>
            <a:r>
              <a:rPr kumimoji="0" lang="pt-PT" altLang="pt-PT" b="0" i="0" u="none" strike="noStrike" cap="none" normalizeH="0" baseline="0" dirty="0">
                <a:ln>
                  <a:noFill/>
                </a:ln>
                <a:effectLst/>
                <a:latin typeface="Consolas" panose="020B0609020204030204" pitchFamily="49" charset="0"/>
              </a:rPr>
              <a:t> John. </a:t>
            </a:r>
            <a:r>
              <a:rPr kumimoji="0" lang="pt-PT" altLang="pt-PT" b="0" i="0" u="none" strike="noStrike" cap="none" normalizeH="0" baseline="0" dirty="0" err="1">
                <a:ln>
                  <a:noFill/>
                </a:ln>
                <a:effectLst/>
                <a:latin typeface="Consolas" panose="020B0609020204030204" pitchFamily="49" charset="0"/>
              </a:rPr>
              <a:t>My</a:t>
            </a:r>
            <a:r>
              <a:rPr kumimoji="0" lang="pt-PT" altLang="pt-PT" b="0" i="0" u="none" strike="noStrike" cap="none" normalizeH="0" baseline="0" dirty="0">
                <a:ln>
                  <a:noFill/>
                </a:ln>
                <a:effectLst/>
                <a:latin typeface="Consolas" panose="020B0609020204030204" pitchFamily="49" charset="0"/>
              </a:rPr>
              <a:t> </a:t>
            </a:r>
            <a:r>
              <a:rPr kumimoji="0" lang="pt-PT" altLang="pt-PT" b="0" i="0" u="none" strike="noStrike" cap="none" normalizeH="0" baseline="0" dirty="0" err="1">
                <a:ln>
                  <a:noFill/>
                </a:ln>
                <a:effectLst/>
                <a:latin typeface="Consolas" panose="020B0609020204030204" pitchFamily="49" charset="0"/>
              </a:rPr>
              <a:t>last</a:t>
            </a:r>
            <a:r>
              <a:rPr kumimoji="0" lang="pt-PT" altLang="pt-PT" b="0" i="0" u="none" strike="noStrike" cap="none" normalizeH="0" baseline="0" dirty="0">
                <a:ln>
                  <a:noFill/>
                </a:ln>
                <a:effectLst/>
                <a:latin typeface="Consolas" panose="020B0609020204030204" pitchFamily="49" charset="0"/>
              </a:rPr>
              <a:t> </a:t>
            </a:r>
            <a:r>
              <a:rPr kumimoji="0" lang="pt-PT" altLang="pt-PT" b="0" i="0" u="none" strike="noStrike" cap="none" normalizeH="0" baseline="0" dirty="0" err="1">
                <a:ln>
                  <a:noFill/>
                </a:ln>
                <a:effectLst/>
                <a:latin typeface="Consolas" panose="020B0609020204030204" pitchFamily="49" charset="0"/>
              </a:rPr>
              <a:t>name</a:t>
            </a:r>
            <a:r>
              <a:rPr kumimoji="0" lang="pt-PT" altLang="pt-PT" b="0" i="0" u="none" strike="noStrike" cap="none" normalizeH="0" baseline="0" dirty="0">
                <a:ln>
                  <a:noFill/>
                </a:ln>
                <a:effectLst/>
                <a:latin typeface="Consolas" panose="020B0609020204030204" pitchFamily="49" charset="0"/>
              </a:rPr>
              <a:t> </a:t>
            </a:r>
            <a:r>
              <a:rPr kumimoji="0" lang="pt-PT" altLang="pt-PT" b="0" i="0" u="none" strike="noStrike" cap="none" normalizeH="0" baseline="0" dirty="0" err="1">
                <a:ln>
                  <a:noFill/>
                </a:ln>
                <a:effectLst/>
                <a:latin typeface="Consolas" panose="020B0609020204030204" pitchFamily="49" charset="0"/>
              </a:rPr>
              <a:t>is</a:t>
            </a:r>
            <a:r>
              <a:rPr kumimoji="0" lang="pt-PT" altLang="pt-PT" b="0" i="0" u="none" strike="noStrike" cap="none" normalizeH="0" baseline="0" dirty="0">
                <a:ln>
                  <a:noFill/>
                </a:ln>
                <a:effectLst/>
                <a:latin typeface="Consolas" panose="020B0609020204030204" pitchFamily="49" charset="0"/>
              </a:rPr>
              <a:t> Doe. </a:t>
            </a:r>
          </a:p>
        </p:txBody>
      </p:sp>
      <p:sp>
        <p:nvSpPr>
          <p:cNvPr id="8" name="Rectangle 4">
            <a:extLst>
              <a:ext uri="{FF2B5EF4-FFF2-40B4-BE49-F238E27FC236}">
                <a16:creationId xmlns:a16="http://schemas.microsoft.com/office/drawing/2014/main" id="{34B73455-D575-4DFB-A02A-51112D1A7B42}"/>
              </a:ext>
            </a:extLst>
          </p:cNvPr>
          <p:cNvSpPr>
            <a:spLocks noChangeArrowheads="1"/>
          </p:cNvSpPr>
          <p:nvPr/>
        </p:nvSpPr>
        <p:spPr bwMode="auto">
          <a:xfrm>
            <a:off x="995082" y="5252522"/>
            <a:ext cx="7699565" cy="955992"/>
          </a:xfrm>
          <a:prstGeom prst="rect">
            <a:avLst/>
          </a:prstGeom>
          <a:solidFill>
            <a:schemeClr val="accent4">
              <a:lumMod val="20000"/>
              <a:lumOff val="80000"/>
            </a:schemeClr>
          </a:solidFill>
          <a:ln>
            <a:noFill/>
          </a:ln>
          <a:effectLst/>
        </p:spPr>
        <p:txBody>
          <a:bodyPr vert="horz" wrap="square" lIns="73002" tIns="61893" rIns="73002" bIns="6189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b="0" i="0" u="none" strike="noStrike" cap="none" normalizeH="0" baseline="0" dirty="0">
                <a:ln>
                  <a:noFill/>
                </a:ln>
                <a:solidFill>
                  <a:srgbClr val="BC7A00"/>
                </a:solidFill>
                <a:effectLst/>
                <a:latin typeface="Consolas" panose="020B0609020204030204" pitchFamily="49" charset="0"/>
              </a:rPr>
              <a:t>{{</a:t>
            </a:r>
            <a:r>
              <a:rPr kumimoji="0" lang="pt-PT" altLang="pt-PT" b="0" i="0" u="none" strike="noStrike" cap="none" normalizeH="0" baseline="0" dirty="0">
                <a:ln>
                  <a:noFill/>
                </a:ln>
                <a:solidFill>
                  <a:srgbClr val="0C4B33"/>
                </a:solidFill>
                <a:effectLst/>
                <a:latin typeface="Consolas" panose="020B0609020204030204" pitchFamily="49" charset="0"/>
              </a:rPr>
              <a:t> </a:t>
            </a:r>
            <a:r>
              <a:rPr kumimoji="0" lang="pt-PT" altLang="pt-PT" b="0" i="0" u="none" strike="noStrike" cap="none" normalizeH="0" baseline="0" dirty="0" err="1">
                <a:ln>
                  <a:noFill/>
                </a:ln>
                <a:solidFill>
                  <a:srgbClr val="19177C"/>
                </a:solidFill>
                <a:effectLst/>
                <a:latin typeface="Consolas" panose="020B0609020204030204" pitchFamily="49" charset="0"/>
              </a:rPr>
              <a:t>my_dict.key</a:t>
            </a:r>
            <a:r>
              <a:rPr kumimoji="0" lang="pt-PT" altLang="pt-PT" b="0" i="0" u="none" strike="noStrike" cap="none" normalizeH="0" baseline="0" dirty="0">
                <a:ln>
                  <a:noFill/>
                </a:ln>
                <a:solidFill>
                  <a:srgbClr val="0C4B33"/>
                </a:solidFill>
                <a:effectLst/>
                <a:latin typeface="Consolas" panose="020B0609020204030204" pitchFamily="49" charset="0"/>
              </a:rPr>
              <a:t> </a:t>
            </a:r>
            <a:r>
              <a:rPr kumimoji="0" lang="pt-PT" altLang="pt-PT" b="0" i="0" u="none" strike="noStrike" cap="none" normalizeH="0" baseline="0" dirty="0">
                <a:ln>
                  <a:noFill/>
                </a:ln>
                <a:solidFill>
                  <a:srgbClr val="BC7A00"/>
                </a:solidFill>
                <a:effectLst/>
                <a:latin typeface="Consolas" panose="020B0609020204030204" pitchFamily="49" charset="0"/>
              </a:rPr>
              <a:t>}}</a:t>
            </a:r>
            <a:r>
              <a:rPr kumimoji="0" lang="pt-PT" altLang="pt-PT" b="0" i="0" u="none" strike="noStrike" cap="none" normalizeH="0" baseline="0" dirty="0">
                <a:ln>
                  <a:noFill/>
                </a:ln>
                <a:solidFill>
                  <a:srgbClr val="0C4B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b="0" i="0" u="none" strike="noStrike" cap="none" normalizeH="0" baseline="0" dirty="0">
                <a:ln>
                  <a:noFill/>
                </a:ln>
                <a:solidFill>
                  <a:srgbClr val="BC7A00"/>
                </a:solidFill>
                <a:effectLst/>
                <a:latin typeface="Consolas" panose="020B0609020204030204" pitchFamily="49" charset="0"/>
              </a:rPr>
              <a:t>{{</a:t>
            </a:r>
            <a:r>
              <a:rPr kumimoji="0" lang="pt-PT" altLang="pt-PT" b="0" i="0" u="none" strike="noStrike" cap="none" normalizeH="0" baseline="0" dirty="0">
                <a:ln>
                  <a:noFill/>
                </a:ln>
                <a:solidFill>
                  <a:srgbClr val="0C4B33"/>
                </a:solidFill>
                <a:effectLst/>
                <a:latin typeface="Consolas" panose="020B0609020204030204" pitchFamily="49" charset="0"/>
              </a:rPr>
              <a:t> </a:t>
            </a:r>
            <a:r>
              <a:rPr kumimoji="0" lang="pt-PT" altLang="pt-PT" b="0" i="0" u="none" strike="noStrike" cap="none" normalizeH="0" baseline="0" dirty="0" err="1">
                <a:ln>
                  <a:noFill/>
                </a:ln>
                <a:solidFill>
                  <a:srgbClr val="19177C"/>
                </a:solidFill>
                <a:effectLst/>
                <a:latin typeface="Consolas" panose="020B0609020204030204" pitchFamily="49" charset="0"/>
              </a:rPr>
              <a:t>my_object.attribute</a:t>
            </a:r>
            <a:r>
              <a:rPr kumimoji="0" lang="pt-PT" altLang="pt-PT" b="0" i="0" u="none" strike="noStrike" cap="none" normalizeH="0" baseline="0" dirty="0">
                <a:ln>
                  <a:noFill/>
                </a:ln>
                <a:solidFill>
                  <a:srgbClr val="0C4B33"/>
                </a:solidFill>
                <a:effectLst/>
                <a:latin typeface="Consolas" panose="020B0609020204030204" pitchFamily="49" charset="0"/>
              </a:rPr>
              <a:t> </a:t>
            </a:r>
            <a:r>
              <a:rPr kumimoji="0" lang="pt-PT" altLang="pt-PT" b="0" i="0" u="none" strike="noStrike" cap="none" normalizeH="0" baseline="0" dirty="0">
                <a:ln>
                  <a:noFill/>
                </a:ln>
                <a:solidFill>
                  <a:srgbClr val="BC7A00"/>
                </a:solidFill>
                <a:effectLst/>
                <a:latin typeface="Consolas" panose="020B0609020204030204" pitchFamily="49" charset="0"/>
              </a:rPr>
              <a:t>}}</a:t>
            </a:r>
            <a:r>
              <a:rPr kumimoji="0" lang="pt-PT" altLang="pt-PT" b="0" i="0" u="none" strike="noStrike" cap="none" normalizeH="0" baseline="0" dirty="0">
                <a:ln>
                  <a:noFill/>
                </a:ln>
                <a:solidFill>
                  <a:srgbClr val="0C4B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b="0" i="0" u="none" strike="noStrike" cap="none" normalizeH="0" baseline="0" dirty="0">
                <a:ln>
                  <a:noFill/>
                </a:ln>
                <a:solidFill>
                  <a:srgbClr val="BC7A00"/>
                </a:solidFill>
                <a:effectLst/>
                <a:latin typeface="Consolas" panose="020B0609020204030204" pitchFamily="49" charset="0"/>
              </a:rPr>
              <a:t>{{</a:t>
            </a:r>
            <a:r>
              <a:rPr kumimoji="0" lang="pt-PT" altLang="pt-PT" b="0" i="0" u="none" strike="noStrike" cap="none" normalizeH="0" baseline="0" dirty="0">
                <a:ln>
                  <a:noFill/>
                </a:ln>
                <a:solidFill>
                  <a:srgbClr val="0C4B33"/>
                </a:solidFill>
                <a:effectLst/>
                <a:latin typeface="Consolas" panose="020B0609020204030204" pitchFamily="49" charset="0"/>
              </a:rPr>
              <a:t> </a:t>
            </a:r>
            <a:r>
              <a:rPr kumimoji="0" lang="pt-PT" altLang="pt-PT" b="0" i="0" u="none" strike="noStrike" cap="none" normalizeH="0" baseline="0" dirty="0">
                <a:ln>
                  <a:noFill/>
                </a:ln>
                <a:solidFill>
                  <a:srgbClr val="19177C"/>
                </a:solidFill>
                <a:effectLst/>
                <a:latin typeface="Consolas" panose="020B0609020204030204" pitchFamily="49" charset="0"/>
              </a:rPr>
              <a:t>my_list.0</a:t>
            </a:r>
            <a:r>
              <a:rPr kumimoji="0" lang="pt-PT" altLang="pt-PT" b="0" i="0" u="none" strike="noStrike" cap="none" normalizeH="0" baseline="0" dirty="0">
                <a:ln>
                  <a:noFill/>
                </a:ln>
                <a:solidFill>
                  <a:srgbClr val="0C4B33"/>
                </a:solidFill>
                <a:effectLst/>
                <a:latin typeface="Consolas" panose="020B0609020204030204" pitchFamily="49" charset="0"/>
              </a:rPr>
              <a:t> </a:t>
            </a:r>
            <a:r>
              <a:rPr kumimoji="0" lang="pt-PT" altLang="pt-PT" b="0" i="0" u="none" strike="noStrike" cap="none" normalizeH="0" baseline="0" dirty="0">
                <a:ln>
                  <a:noFill/>
                </a:ln>
                <a:solidFill>
                  <a:srgbClr val="BC7A00"/>
                </a:solidFill>
                <a:effectLst/>
                <a:latin typeface="Consolas" panose="020B0609020204030204" pitchFamily="49" charset="0"/>
              </a:rPr>
              <a:t>}}</a:t>
            </a:r>
            <a:r>
              <a:rPr kumimoji="0" lang="pt-PT" altLang="pt-PT"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675339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228-B55D-44C4-94AA-C5C9695ED3F0}"/>
              </a:ext>
            </a:extLst>
          </p:cNvPr>
          <p:cNvSpPr>
            <a:spLocks noGrp="1"/>
          </p:cNvSpPr>
          <p:nvPr>
            <p:ph type="title"/>
          </p:nvPr>
        </p:nvSpPr>
        <p:spPr/>
        <p:txBody>
          <a:bodyPr/>
          <a:lstStyle/>
          <a:p>
            <a:r>
              <a:rPr lang="pt-PT" dirty="0"/>
              <a:t>2. Etiquetas</a:t>
            </a:r>
          </a:p>
        </p:txBody>
      </p:sp>
      <p:sp>
        <p:nvSpPr>
          <p:cNvPr id="3" name="Content Placeholder 2">
            <a:extLst>
              <a:ext uri="{FF2B5EF4-FFF2-40B4-BE49-F238E27FC236}">
                <a16:creationId xmlns:a16="http://schemas.microsoft.com/office/drawing/2014/main" id="{6FD590E6-AC21-4100-ABCE-A9E9E382D237}"/>
              </a:ext>
            </a:extLst>
          </p:cNvPr>
          <p:cNvSpPr>
            <a:spLocks noGrp="1"/>
          </p:cNvSpPr>
          <p:nvPr>
            <p:ph idx="1"/>
          </p:nvPr>
        </p:nvSpPr>
        <p:spPr>
          <a:xfrm>
            <a:off x="628649" y="1146412"/>
            <a:ext cx="8283122" cy="5209939"/>
          </a:xfrm>
        </p:spPr>
        <p:txBody>
          <a:bodyPr>
            <a:normAutofit/>
          </a:bodyPr>
          <a:lstStyle/>
          <a:p>
            <a:r>
              <a:rPr lang="pt-PT" dirty="0"/>
              <a:t>Fornecem uma lógica arbitrária no processo de </a:t>
            </a:r>
            <a:r>
              <a:rPr lang="pt-PT" dirty="0" err="1"/>
              <a:t>renderização</a:t>
            </a:r>
            <a:r>
              <a:rPr lang="pt-PT" dirty="0"/>
              <a:t>.</a:t>
            </a:r>
          </a:p>
          <a:p>
            <a:r>
              <a:rPr lang="pt-PT" dirty="0"/>
              <a:t>Circundadas por </a:t>
            </a:r>
            <a:r>
              <a:rPr lang="pt-PT" sz="2400" dirty="0">
                <a:solidFill>
                  <a:schemeClr val="bg2">
                    <a:lumMod val="50000"/>
                  </a:schemeClr>
                </a:solidFill>
                <a:latin typeface="Consolas" panose="020B0609020204030204" pitchFamily="49" charset="0"/>
              </a:rPr>
              <a:t>{% </a:t>
            </a:r>
            <a:r>
              <a:rPr lang="pt-PT" dirty="0"/>
              <a:t>e</a:t>
            </a:r>
            <a:r>
              <a:rPr lang="pt-PT" sz="2400" dirty="0">
                <a:solidFill>
                  <a:schemeClr val="bg2">
                    <a:lumMod val="50000"/>
                  </a:schemeClr>
                </a:solidFill>
                <a:latin typeface="Consolas" panose="020B0609020204030204" pitchFamily="49" charset="0"/>
              </a:rPr>
              <a:t> %}</a:t>
            </a:r>
            <a:r>
              <a:rPr lang="pt-PT" dirty="0"/>
              <a:t>.</a:t>
            </a:r>
          </a:p>
          <a:p>
            <a:r>
              <a:rPr lang="pt-PT" dirty="0"/>
              <a:t>Permitem fazer:</a:t>
            </a:r>
          </a:p>
          <a:p>
            <a:pPr lvl="1"/>
            <a:r>
              <a:rPr lang="pt-PT" dirty="0"/>
              <a:t>controle de fluxo (</a:t>
            </a:r>
            <a:r>
              <a:rPr lang="pt-PT" dirty="0">
                <a:solidFill>
                  <a:schemeClr val="bg2">
                    <a:lumMod val="50000"/>
                  </a:schemeClr>
                </a:solidFill>
                <a:latin typeface="Consolas" panose="020B0609020204030204" pitchFamily="49" charset="0"/>
              </a:rPr>
              <a:t>for</a:t>
            </a:r>
            <a:r>
              <a:rPr lang="pt-PT" dirty="0"/>
              <a:t>, </a:t>
            </a:r>
            <a:r>
              <a:rPr lang="pt-PT" dirty="0" err="1">
                <a:solidFill>
                  <a:schemeClr val="bg2">
                    <a:lumMod val="50000"/>
                  </a:schemeClr>
                </a:solidFill>
                <a:latin typeface="Consolas" panose="020B0609020204030204" pitchFamily="49" charset="0"/>
              </a:rPr>
              <a:t>if</a:t>
            </a:r>
            <a:r>
              <a:rPr lang="pt-PT" dirty="0">
                <a:solidFill>
                  <a:schemeClr val="bg2">
                    <a:lumMod val="50000"/>
                  </a:schemeClr>
                </a:solidFill>
                <a:latin typeface="Consolas" panose="020B0609020204030204" pitchFamily="49" charset="0"/>
              </a:rPr>
              <a:t>, </a:t>
            </a:r>
            <a:r>
              <a:rPr lang="pt-PT" dirty="0" err="1">
                <a:solidFill>
                  <a:schemeClr val="bg2">
                    <a:lumMod val="50000"/>
                  </a:schemeClr>
                </a:solidFill>
                <a:latin typeface="Consolas" panose="020B0609020204030204" pitchFamily="49" charset="0"/>
              </a:rPr>
              <a:t>elif</a:t>
            </a:r>
            <a:r>
              <a:rPr lang="pt-PT" dirty="0">
                <a:solidFill>
                  <a:schemeClr val="bg2">
                    <a:lumMod val="50000"/>
                  </a:schemeClr>
                </a:solidFill>
                <a:latin typeface="Consolas" panose="020B0609020204030204" pitchFamily="49" charset="0"/>
              </a:rPr>
              <a:t> e </a:t>
            </a:r>
            <a:r>
              <a:rPr lang="pt-PT" dirty="0" err="1">
                <a:solidFill>
                  <a:schemeClr val="bg2">
                    <a:lumMod val="50000"/>
                  </a:schemeClr>
                </a:solidFill>
                <a:latin typeface="Consolas" panose="020B0609020204030204" pitchFamily="49" charset="0"/>
              </a:rPr>
              <a:t>else</a:t>
            </a:r>
            <a:r>
              <a:rPr lang="pt-PT" dirty="0"/>
              <a:t>)</a:t>
            </a:r>
          </a:p>
          <a:p>
            <a:pPr lvl="1"/>
            <a:r>
              <a:rPr lang="pt-PT" dirty="0"/>
              <a:t>criar texto </a:t>
            </a:r>
          </a:p>
          <a:p>
            <a:pPr lvl="1"/>
            <a:r>
              <a:rPr lang="pt-PT" dirty="0"/>
              <a:t>carregar informação externa.</a:t>
            </a:r>
          </a:p>
          <a:p>
            <a:r>
              <a:rPr lang="pt-PT" dirty="0"/>
              <a:t>Suportam argumentos</a:t>
            </a:r>
          </a:p>
          <a:p>
            <a:pPr lvl="1"/>
            <a:endParaRPr lang="pt-PT" dirty="0"/>
          </a:p>
          <a:p>
            <a:r>
              <a:rPr lang="pt-PT" dirty="0"/>
              <a:t>Algumas requerem </a:t>
            </a:r>
            <a:r>
              <a:rPr lang="pt-PT" dirty="0" err="1"/>
              <a:t>tags</a:t>
            </a:r>
            <a:r>
              <a:rPr lang="pt-PT" dirty="0"/>
              <a:t> de início e fim:</a:t>
            </a:r>
          </a:p>
        </p:txBody>
      </p:sp>
      <p:sp>
        <p:nvSpPr>
          <p:cNvPr id="4" name="Rectangle 1">
            <a:extLst>
              <a:ext uri="{FF2B5EF4-FFF2-40B4-BE49-F238E27FC236}">
                <a16:creationId xmlns:a16="http://schemas.microsoft.com/office/drawing/2014/main" id="{7734DE4C-CAC3-4073-9BFD-F0143213CFE4}"/>
              </a:ext>
            </a:extLst>
          </p:cNvPr>
          <p:cNvSpPr>
            <a:spLocks noChangeArrowheads="1"/>
          </p:cNvSpPr>
          <p:nvPr/>
        </p:nvSpPr>
        <p:spPr bwMode="auto">
          <a:xfrm>
            <a:off x="946821" y="4498451"/>
            <a:ext cx="2952685" cy="371216"/>
          </a:xfrm>
          <a:prstGeom prst="rect">
            <a:avLst/>
          </a:prstGeom>
          <a:solidFill>
            <a:schemeClr val="accent4">
              <a:lumMod val="20000"/>
              <a:lumOff val="80000"/>
            </a:schemeClr>
          </a:solidFill>
          <a:ln>
            <a:noFill/>
          </a:ln>
          <a:effectLst/>
        </p:spPr>
        <p:txBody>
          <a:bodyPr vert="horz" wrap="none" lIns="73002" tIns="61893" rIns="73002" bIns="6189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1" i="0" u="none" strike="noStrike" cap="none" normalizeH="0" baseline="0" dirty="0" err="1">
                <a:ln>
                  <a:noFill/>
                </a:ln>
                <a:solidFill>
                  <a:srgbClr val="008000"/>
                </a:solidFill>
                <a:effectLst/>
                <a:latin typeface="Consolas" panose="020B0609020204030204" pitchFamily="49" charset="0"/>
              </a:rPr>
              <a:t>cycle</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err="1">
                <a:ln>
                  <a:noFill/>
                </a:ln>
                <a:solidFill>
                  <a:srgbClr val="BA2121"/>
                </a:solidFill>
                <a:effectLst/>
                <a:latin typeface="Consolas" panose="020B0609020204030204" pitchFamily="49" charset="0"/>
              </a:rPr>
              <a:t>odd</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err="1">
                <a:ln>
                  <a:noFill/>
                </a:ln>
                <a:solidFill>
                  <a:srgbClr val="BA2121"/>
                </a:solidFill>
                <a:effectLst/>
                <a:latin typeface="Consolas" panose="020B0609020204030204" pitchFamily="49" charset="0"/>
              </a:rPr>
              <a:t>even</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chemeClr val="tx1"/>
                </a:solidFill>
                <a:effectLst/>
                <a:latin typeface="Consolas" panose="020B0609020204030204" pitchFamily="49" charset="0"/>
              </a:rPr>
              <a:t> </a:t>
            </a:r>
          </a:p>
        </p:txBody>
      </p:sp>
      <p:sp>
        <p:nvSpPr>
          <p:cNvPr id="5" name="Rectangle 2">
            <a:extLst>
              <a:ext uri="{FF2B5EF4-FFF2-40B4-BE49-F238E27FC236}">
                <a16:creationId xmlns:a16="http://schemas.microsoft.com/office/drawing/2014/main" id="{B6303D58-D8E5-4339-960F-D75B3495FED6}"/>
              </a:ext>
            </a:extLst>
          </p:cNvPr>
          <p:cNvSpPr>
            <a:spLocks noChangeArrowheads="1"/>
          </p:cNvSpPr>
          <p:nvPr/>
        </p:nvSpPr>
        <p:spPr bwMode="auto">
          <a:xfrm>
            <a:off x="946821" y="5472225"/>
            <a:ext cx="7889934" cy="371216"/>
          </a:xfrm>
          <a:prstGeom prst="rect">
            <a:avLst/>
          </a:prstGeom>
          <a:solidFill>
            <a:schemeClr val="accent4">
              <a:lumMod val="20000"/>
              <a:lumOff val="80000"/>
            </a:schemeClr>
          </a:solidFill>
          <a:ln>
            <a:noFill/>
          </a:ln>
          <a:effectLst/>
        </p:spPr>
        <p:txBody>
          <a:bodyPr vert="horz" wrap="none" lIns="73002" tIns="61893" rIns="73002" bIns="6189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1" i="0" u="none" strike="noStrike" cap="none" normalizeH="0" baseline="0" dirty="0" err="1">
                <a:ln>
                  <a:noFill/>
                </a:ln>
                <a:solidFill>
                  <a:srgbClr val="008000"/>
                </a:solidFill>
                <a:effectLst/>
                <a:latin typeface="Consolas" panose="020B0609020204030204" pitchFamily="49" charset="0"/>
              </a:rPr>
              <a:t>if</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19177C"/>
                </a:solidFill>
                <a:effectLst/>
                <a:latin typeface="Consolas" panose="020B0609020204030204" pitchFamily="49" charset="0"/>
              </a:rPr>
              <a:t>user.is_authenticated</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Hello,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19177C"/>
                </a:solidFill>
                <a:effectLst/>
                <a:latin typeface="Consolas" panose="020B0609020204030204" pitchFamily="49" charset="0"/>
              </a:rPr>
              <a:t>user.username</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1" i="0" u="none" strike="noStrike" cap="none" normalizeH="0" baseline="0" dirty="0" err="1">
                <a:ln>
                  <a:noFill/>
                </a:ln>
                <a:solidFill>
                  <a:srgbClr val="008000"/>
                </a:solidFill>
                <a:effectLst/>
                <a:latin typeface="Consolas" panose="020B0609020204030204" pitchFamily="49" charset="0"/>
              </a:rPr>
              <a:t>endif</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4068375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228-B55D-44C4-94AA-C5C9695ED3F0}"/>
              </a:ext>
            </a:extLst>
          </p:cNvPr>
          <p:cNvSpPr>
            <a:spLocks noGrp="1"/>
          </p:cNvSpPr>
          <p:nvPr>
            <p:ph type="title"/>
          </p:nvPr>
        </p:nvSpPr>
        <p:spPr/>
        <p:txBody>
          <a:bodyPr/>
          <a:lstStyle/>
          <a:p>
            <a:r>
              <a:rPr lang="pt-PT" dirty="0"/>
              <a:t>3. Filtros</a:t>
            </a:r>
          </a:p>
        </p:txBody>
      </p:sp>
      <p:sp>
        <p:nvSpPr>
          <p:cNvPr id="3" name="Content Placeholder 2">
            <a:extLst>
              <a:ext uri="{FF2B5EF4-FFF2-40B4-BE49-F238E27FC236}">
                <a16:creationId xmlns:a16="http://schemas.microsoft.com/office/drawing/2014/main" id="{6FD590E6-AC21-4100-ABCE-A9E9E382D237}"/>
              </a:ext>
            </a:extLst>
          </p:cNvPr>
          <p:cNvSpPr>
            <a:spLocks noGrp="1"/>
          </p:cNvSpPr>
          <p:nvPr>
            <p:ph idx="1"/>
          </p:nvPr>
        </p:nvSpPr>
        <p:spPr>
          <a:xfrm>
            <a:off x="628649" y="1146412"/>
            <a:ext cx="8283122" cy="5209939"/>
          </a:xfrm>
        </p:spPr>
        <p:txBody>
          <a:bodyPr>
            <a:normAutofit/>
          </a:bodyPr>
          <a:lstStyle/>
          <a:p>
            <a:r>
              <a:rPr lang="pt-PT" dirty="0"/>
              <a:t>Transformam os valores de variáveis e argumentos de etiquetas:</a:t>
            </a:r>
          </a:p>
          <a:p>
            <a:pPr lvl="1"/>
            <a:r>
              <a:rPr lang="pt-PT" dirty="0">
                <a:solidFill>
                  <a:schemeClr val="bg2">
                    <a:lumMod val="50000"/>
                  </a:schemeClr>
                </a:solidFill>
                <a:latin typeface="Consolas" panose="020B0609020204030204" pitchFamily="49" charset="0"/>
              </a:rPr>
              <a:t>{{ </a:t>
            </a:r>
            <a:r>
              <a:rPr lang="pt-PT" dirty="0" err="1">
                <a:solidFill>
                  <a:schemeClr val="bg2">
                    <a:lumMod val="50000"/>
                  </a:schemeClr>
                </a:solidFill>
                <a:latin typeface="Consolas" panose="020B0609020204030204" pitchFamily="49" charset="0"/>
              </a:rPr>
              <a:t>nome|lower</a:t>
            </a:r>
            <a:r>
              <a:rPr lang="pt-PT" dirty="0">
                <a:solidFill>
                  <a:schemeClr val="bg2">
                    <a:lumMod val="50000"/>
                  </a:schemeClr>
                </a:solidFill>
                <a:latin typeface="Consolas" panose="020B0609020204030204" pitchFamily="49" charset="0"/>
              </a:rPr>
              <a:t> }}</a:t>
            </a:r>
          </a:p>
          <a:p>
            <a:pPr lvl="1"/>
            <a:r>
              <a:rPr lang="pt-PT" dirty="0">
                <a:solidFill>
                  <a:schemeClr val="bg2">
                    <a:lumMod val="50000"/>
                  </a:schemeClr>
                </a:solidFill>
                <a:latin typeface="Consolas" panose="020B0609020204030204" pitchFamily="49" charset="0"/>
              </a:rPr>
              <a:t>{{ bio|truncatewords:30 }}</a:t>
            </a:r>
          </a:p>
          <a:p>
            <a:pPr lvl="1"/>
            <a:r>
              <a:rPr lang="pt-PT" dirty="0">
                <a:solidFill>
                  <a:schemeClr val="bg2">
                    <a:lumMod val="50000"/>
                  </a:schemeClr>
                </a:solidFill>
                <a:latin typeface="Consolas" panose="020B0609020204030204" pitchFamily="49" charset="0"/>
              </a:rPr>
              <a:t>{{ </a:t>
            </a:r>
            <a:r>
              <a:rPr lang="pt-PT" dirty="0" err="1">
                <a:solidFill>
                  <a:schemeClr val="bg2">
                    <a:lumMod val="50000"/>
                  </a:schemeClr>
                </a:solidFill>
                <a:latin typeface="Consolas" panose="020B0609020204030204" pitchFamily="49" charset="0"/>
              </a:rPr>
              <a:t>text|escape|linebreaks</a:t>
            </a:r>
            <a:r>
              <a:rPr lang="pt-PT" dirty="0">
                <a:solidFill>
                  <a:schemeClr val="bg2">
                    <a:lumMod val="50000"/>
                  </a:schemeClr>
                </a:solidFill>
                <a:latin typeface="Consolas" panose="020B0609020204030204" pitchFamily="49" charset="0"/>
              </a:rPr>
              <a:t> }}</a:t>
            </a:r>
          </a:p>
          <a:p>
            <a:endParaRPr lang="pt-PT" b="1" dirty="0"/>
          </a:p>
          <a:p>
            <a:pPr marL="0" indent="0">
              <a:buNone/>
            </a:pPr>
            <a:endParaRPr lang="pt-PT" b="1" dirty="0"/>
          </a:p>
          <a:p>
            <a:pPr marL="0" indent="0">
              <a:buNone/>
            </a:pPr>
            <a:r>
              <a:rPr lang="pt-PT" sz="4400" b="1" dirty="0">
                <a:ea typeface="+mj-ea"/>
                <a:cs typeface="+mj-cs"/>
              </a:rPr>
              <a:t>4. Comentários</a:t>
            </a:r>
          </a:p>
          <a:p>
            <a:r>
              <a:rPr lang="pt-PT" dirty="0"/>
              <a:t>Comentário de linha, com sintaxe </a:t>
            </a:r>
            <a:r>
              <a:rPr lang="pt-PT" dirty="0">
                <a:solidFill>
                  <a:schemeClr val="bg2">
                    <a:lumMod val="50000"/>
                  </a:schemeClr>
                </a:solidFill>
                <a:latin typeface="Consolas" panose="020B0609020204030204" pitchFamily="49" charset="0"/>
              </a:rPr>
              <a:t>{# linha comentada #}</a:t>
            </a:r>
          </a:p>
          <a:p>
            <a:r>
              <a:rPr lang="pt-PT" dirty="0"/>
              <a:t>Várias linhas comentam-se com a </a:t>
            </a:r>
            <a:r>
              <a:rPr lang="pt-PT" dirty="0" err="1"/>
              <a:t>tag</a:t>
            </a:r>
            <a:r>
              <a:rPr lang="pt-PT" dirty="0"/>
              <a:t> {% </a:t>
            </a:r>
            <a:r>
              <a:rPr lang="pt-PT" dirty="0" err="1"/>
              <a:t>comment</a:t>
            </a:r>
            <a:r>
              <a:rPr lang="pt-PT" dirty="0"/>
              <a:t> %}.</a:t>
            </a:r>
          </a:p>
        </p:txBody>
      </p:sp>
    </p:spTree>
    <p:extLst>
      <p:ext uri="{BB962C8B-B14F-4D97-AF65-F5344CB8AC3E}">
        <p14:creationId xmlns:p14="http://schemas.microsoft.com/office/powerpoint/2010/main" val="288281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228-B55D-44C4-94AA-C5C9695ED3F0}"/>
              </a:ext>
            </a:extLst>
          </p:cNvPr>
          <p:cNvSpPr>
            <a:spLocks noGrp="1"/>
          </p:cNvSpPr>
          <p:nvPr>
            <p:ph type="title"/>
          </p:nvPr>
        </p:nvSpPr>
        <p:spPr/>
        <p:txBody>
          <a:bodyPr/>
          <a:lstStyle/>
          <a:p>
            <a:r>
              <a:rPr lang="pt-PT" dirty="0"/>
              <a:t>Outros Construtores</a:t>
            </a:r>
          </a:p>
        </p:txBody>
      </p:sp>
      <p:sp>
        <p:nvSpPr>
          <p:cNvPr id="3" name="Content Placeholder 2">
            <a:extLst>
              <a:ext uri="{FF2B5EF4-FFF2-40B4-BE49-F238E27FC236}">
                <a16:creationId xmlns:a16="http://schemas.microsoft.com/office/drawing/2014/main" id="{6FD590E6-AC21-4100-ABCE-A9E9E382D237}"/>
              </a:ext>
            </a:extLst>
          </p:cNvPr>
          <p:cNvSpPr>
            <a:spLocks noGrp="1"/>
          </p:cNvSpPr>
          <p:nvPr>
            <p:ph idx="1"/>
          </p:nvPr>
        </p:nvSpPr>
        <p:spPr>
          <a:xfrm>
            <a:off x="628649" y="1146412"/>
            <a:ext cx="8283122" cy="5209939"/>
          </a:xfrm>
        </p:spPr>
        <p:txBody>
          <a:bodyPr>
            <a:normAutofit/>
          </a:bodyPr>
          <a:lstStyle/>
          <a:p>
            <a:r>
              <a:rPr lang="pt-PT" b="1" dirty="0"/>
              <a:t>Herança </a:t>
            </a:r>
            <a:r>
              <a:rPr lang="pt-PT" dirty="0"/>
              <a:t>permite um layout HTML base, que contém elementos comuns, e permite definir blocos que os </a:t>
            </a:r>
            <a:r>
              <a:rPr lang="pt-PT" dirty="0" err="1"/>
              <a:t>templates</a:t>
            </a:r>
            <a:r>
              <a:rPr lang="pt-PT" dirty="0"/>
              <a:t> filhos podem substituir.</a:t>
            </a:r>
          </a:p>
          <a:p>
            <a:r>
              <a:rPr lang="pt-PT" b="1" dirty="0"/>
              <a:t>Escape</a:t>
            </a:r>
            <a:r>
              <a:rPr lang="pt-PT" dirty="0"/>
              <a:t> automático de HTML permite filtrar variáveis com carateres não confiáveis, convertendo &lt;, &gt;, ‘, “, &amp; (ativado por defeito no Django).</a:t>
            </a:r>
          </a:p>
          <a:p>
            <a:r>
              <a:rPr lang="pt-PT" dirty="0"/>
              <a:t>Acedendo a chamadas de </a:t>
            </a:r>
            <a:r>
              <a:rPr lang="pt-PT" b="1" dirty="0"/>
              <a:t>métodos</a:t>
            </a:r>
            <a:r>
              <a:rPr lang="pt-PT" dirty="0"/>
              <a:t> de objetos</a:t>
            </a:r>
          </a:p>
        </p:txBody>
      </p:sp>
    </p:spTree>
    <p:extLst>
      <p:ext uri="{BB962C8B-B14F-4D97-AF65-F5344CB8AC3E}">
        <p14:creationId xmlns:p14="http://schemas.microsoft.com/office/powerpoint/2010/main" val="3250590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7545C-AB25-4B2F-82BD-7DCF70687552}"/>
              </a:ext>
            </a:extLst>
          </p:cNvPr>
          <p:cNvSpPr>
            <a:spLocks noGrp="1"/>
          </p:cNvSpPr>
          <p:nvPr>
            <p:ph idx="1"/>
          </p:nvPr>
        </p:nvSpPr>
        <p:spPr/>
        <p:txBody>
          <a:bodyPr/>
          <a:lstStyle/>
          <a:p>
            <a:r>
              <a:rPr lang="pt-PT" dirty="0"/>
              <a:t>Usando </a:t>
            </a:r>
            <a:r>
              <a:rPr lang="pt-PT" b="1" dirty="0"/>
              <a:t>variáveis</a:t>
            </a:r>
            <a:r>
              <a:rPr lang="pt-PT" dirty="0"/>
              <a:t>, decisores </a:t>
            </a:r>
            <a:r>
              <a:rPr lang="pt-PT" b="1" dirty="0" err="1"/>
              <a:t>if</a:t>
            </a:r>
            <a:r>
              <a:rPr lang="pt-PT" b="1" dirty="0"/>
              <a:t>/</a:t>
            </a:r>
            <a:r>
              <a:rPr lang="pt-PT" b="1" dirty="0" err="1"/>
              <a:t>else</a:t>
            </a:r>
            <a:r>
              <a:rPr lang="pt-PT" b="1" dirty="0"/>
              <a:t> </a:t>
            </a:r>
            <a:r>
              <a:rPr lang="pt-PT" dirty="0"/>
              <a:t>e ciclo </a:t>
            </a:r>
            <a:r>
              <a:rPr lang="pt-PT" b="1" dirty="0"/>
              <a:t>for</a:t>
            </a:r>
            <a:r>
              <a:rPr lang="pt-PT" dirty="0"/>
              <a:t>. </a:t>
            </a:r>
          </a:p>
        </p:txBody>
      </p:sp>
      <p:pic>
        <p:nvPicPr>
          <p:cNvPr id="9" name="Picture 8">
            <a:extLst>
              <a:ext uri="{FF2B5EF4-FFF2-40B4-BE49-F238E27FC236}">
                <a16:creationId xmlns:a16="http://schemas.microsoft.com/office/drawing/2014/main" id="{A8822BAC-A406-4314-8AEE-8F82129CA7DF}"/>
              </a:ext>
            </a:extLst>
          </p:cNvPr>
          <p:cNvPicPr>
            <a:picLocks noChangeAspect="1"/>
          </p:cNvPicPr>
          <p:nvPr/>
        </p:nvPicPr>
        <p:blipFill>
          <a:blip r:embed="rId3"/>
          <a:stretch>
            <a:fillRect/>
          </a:stretch>
        </p:blipFill>
        <p:spPr>
          <a:xfrm>
            <a:off x="592407" y="4447839"/>
            <a:ext cx="2258473" cy="1908512"/>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33AF445F-4AD5-4AEB-9B2F-6A4D55C659D2}"/>
              </a:ext>
            </a:extLst>
          </p:cNvPr>
          <p:cNvPicPr>
            <a:picLocks noChangeAspect="1"/>
          </p:cNvPicPr>
          <p:nvPr/>
        </p:nvPicPr>
        <p:blipFill>
          <a:blip r:embed="rId4"/>
          <a:stretch>
            <a:fillRect/>
          </a:stretch>
        </p:blipFill>
        <p:spPr>
          <a:xfrm>
            <a:off x="5269069" y="1876834"/>
            <a:ext cx="3578048" cy="4577322"/>
          </a:xfrm>
          <a:prstGeom prst="rect">
            <a:avLst/>
          </a:prstGeom>
          <a:ln>
            <a:noFill/>
          </a:ln>
          <a:effectLst>
            <a:outerShdw blurRad="292100" dist="139700" dir="2700000" algn="tl" rotWithShape="0">
              <a:srgbClr val="333333">
                <a:alpha val="65000"/>
              </a:srgbClr>
            </a:outerShdw>
          </a:effectLst>
        </p:spPr>
      </p:pic>
      <p:sp>
        <p:nvSpPr>
          <p:cNvPr id="18" name="Title 1">
            <a:extLst>
              <a:ext uri="{FF2B5EF4-FFF2-40B4-BE49-F238E27FC236}">
                <a16:creationId xmlns:a16="http://schemas.microsoft.com/office/drawing/2014/main" id="{CAA7542D-4846-4B7E-9332-64F023F11D0A}"/>
              </a:ext>
            </a:extLst>
          </p:cNvPr>
          <p:cNvSpPr>
            <a:spLocks noGrp="1"/>
          </p:cNvSpPr>
          <p:nvPr>
            <p:ph type="title"/>
          </p:nvPr>
        </p:nvSpPr>
        <p:spPr>
          <a:xfrm>
            <a:off x="628650" y="187703"/>
            <a:ext cx="8515350" cy="794936"/>
          </a:xfrm>
        </p:spPr>
        <p:txBody>
          <a:bodyPr>
            <a:normAutofit/>
          </a:bodyPr>
          <a:lstStyle/>
          <a:p>
            <a:r>
              <a:rPr lang="pt-PT" dirty="0"/>
              <a:t>Exemplo de linguagem template (1)</a:t>
            </a:r>
          </a:p>
        </p:txBody>
      </p:sp>
      <p:sp>
        <p:nvSpPr>
          <p:cNvPr id="7" name="Rectangle 6">
            <a:extLst>
              <a:ext uri="{FF2B5EF4-FFF2-40B4-BE49-F238E27FC236}">
                <a16:creationId xmlns:a16="http://schemas.microsoft.com/office/drawing/2014/main" id="{BC49EBEF-6A68-415E-B228-6C72E2315CC2}"/>
              </a:ext>
            </a:extLst>
          </p:cNvPr>
          <p:cNvSpPr/>
          <p:nvPr/>
        </p:nvSpPr>
        <p:spPr>
          <a:xfrm>
            <a:off x="5946827" y="5082363"/>
            <a:ext cx="2832438" cy="701749"/>
          </a:xfrm>
          <a:prstGeom prst="rect">
            <a:avLst/>
          </a:prstGeom>
          <a:solidFill>
            <a:srgbClr val="FFFF00">
              <a:alpha val="14118"/>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ctangle 7">
            <a:extLst>
              <a:ext uri="{FF2B5EF4-FFF2-40B4-BE49-F238E27FC236}">
                <a16:creationId xmlns:a16="http://schemas.microsoft.com/office/drawing/2014/main" id="{42AD2E8B-3557-49E4-8F35-A28D6C218F5D}"/>
              </a:ext>
            </a:extLst>
          </p:cNvPr>
          <p:cNvSpPr/>
          <p:nvPr/>
        </p:nvSpPr>
        <p:spPr>
          <a:xfrm>
            <a:off x="5947144" y="3737925"/>
            <a:ext cx="2832438" cy="1092529"/>
          </a:xfrm>
          <a:prstGeom prst="rect">
            <a:avLst/>
          </a:prstGeom>
          <a:solidFill>
            <a:srgbClr val="FFFF00">
              <a:alpha val="14118"/>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a:extLst>
              <a:ext uri="{FF2B5EF4-FFF2-40B4-BE49-F238E27FC236}">
                <a16:creationId xmlns:a16="http://schemas.microsoft.com/office/drawing/2014/main" id="{8F11E257-2CB1-455B-A376-4B972FA4F677}"/>
              </a:ext>
            </a:extLst>
          </p:cNvPr>
          <p:cNvSpPr/>
          <p:nvPr/>
        </p:nvSpPr>
        <p:spPr>
          <a:xfrm>
            <a:off x="5946827" y="5082363"/>
            <a:ext cx="2832438" cy="701749"/>
          </a:xfrm>
          <a:prstGeom prst="rect">
            <a:avLst/>
          </a:prstGeom>
          <a:solidFill>
            <a:srgbClr val="FFFF00">
              <a:alpha val="14118"/>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Arrow: Curved Left 15">
            <a:extLst>
              <a:ext uri="{FF2B5EF4-FFF2-40B4-BE49-F238E27FC236}">
                <a16:creationId xmlns:a16="http://schemas.microsoft.com/office/drawing/2014/main" id="{38C148B5-8AEB-42FA-AB77-EA514D4D5E1B}"/>
              </a:ext>
            </a:extLst>
          </p:cNvPr>
          <p:cNvSpPr/>
          <p:nvPr/>
        </p:nvSpPr>
        <p:spPr>
          <a:xfrm>
            <a:off x="2850880" y="2492188"/>
            <a:ext cx="2418189" cy="3415179"/>
          </a:xfrm>
          <a:prstGeom prst="curvedLeftArrow">
            <a:avLst>
              <a:gd name="adj1" fmla="val 15104"/>
              <a:gd name="adj2" fmla="val 32396"/>
              <a:gd name="adj3" fmla="val 413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pic>
        <p:nvPicPr>
          <p:cNvPr id="13" name="Picture 12">
            <a:extLst>
              <a:ext uri="{FF2B5EF4-FFF2-40B4-BE49-F238E27FC236}">
                <a16:creationId xmlns:a16="http://schemas.microsoft.com/office/drawing/2014/main" id="{F6017364-ED49-4846-8F9F-2518914B77EE}"/>
              </a:ext>
            </a:extLst>
          </p:cNvPr>
          <p:cNvPicPr>
            <a:picLocks noChangeAspect="1"/>
          </p:cNvPicPr>
          <p:nvPr/>
        </p:nvPicPr>
        <p:blipFill>
          <a:blip r:embed="rId5"/>
          <a:stretch>
            <a:fillRect/>
          </a:stretch>
        </p:blipFill>
        <p:spPr>
          <a:xfrm>
            <a:off x="600355" y="1876834"/>
            <a:ext cx="4134427" cy="2305372"/>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FE4C898C-611A-49A8-8806-D24C812E92B5}"/>
              </a:ext>
            </a:extLst>
          </p:cNvPr>
          <p:cNvSpPr/>
          <p:nvPr/>
        </p:nvSpPr>
        <p:spPr>
          <a:xfrm>
            <a:off x="1484268" y="3314170"/>
            <a:ext cx="2832438" cy="684686"/>
          </a:xfrm>
          <a:prstGeom prst="rect">
            <a:avLst/>
          </a:prstGeom>
          <a:solidFill>
            <a:srgbClr val="FFFF00">
              <a:alpha val="14118"/>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Arrow: Down 5">
            <a:extLst>
              <a:ext uri="{FF2B5EF4-FFF2-40B4-BE49-F238E27FC236}">
                <a16:creationId xmlns:a16="http://schemas.microsoft.com/office/drawing/2014/main" id="{48AD8E6A-8D80-4524-96BA-23F03B6069C7}"/>
              </a:ext>
            </a:extLst>
          </p:cNvPr>
          <p:cNvSpPr/>
          <p:nvPr/>
        </p:nvSpPr>
        <p:spPr>
          <a:xfrm rot="17845841">
            <a:off x="4877750" y="3279935"/>
            <a:ext cx="422781" cy="13947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08706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6" grpId="0" animBg="1"/>
      <p:bldP spid="10"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7545C-AB25-4B2F-82BD-7DCF70687552}"/>
              </a:ext>
            </a:extLst>
          </p:cNvPr>
          <p:cNvSpPr>
            <a:spLocks noGrp="1"/>
          </p:cNvSpPr>
          <p:nvPr>
            <p:ph idx="1"/>
          </p:nvPr>
        </p:nvSpPr>
        <p:spPr/>
        <p:txBody>
          <a:bodyPr/>
          <a:lstStyle/>
          <a:p>
            <a:r>
              <a:rPr lang="pt-PT" dirty="0"/>
              <a:t>Usando um </a:t>
            </a:r>
            <a:r>
              <a:rPr lang="pt-PT" b="1" dirty="0"/>
              <a:t>dicionário</a:t>
            </a:r>
            <a:r>
              <a:rPr lang="pt-PT" dirty="0"/>
              <a:t>. Atenção, os métodos são sem  </a:t>
            </a:r>
            <a:r>
              <a:rPr lang="pt-PT" b="1" dirty="0">
                <a:latin typeface="Consolas" panose="020B0609020204030204" pitchFamily="49" charset="0"/>
              </a:rPr>
              <a:t>( )</a:t>
            </a:r>
            <a:r>
              <a:rPr lang="pt-PT" dirty="0"/>
              <a:t> </a:t>
            </a:r>
          </a:p>
        </p:txBody>
      </p:sp>
      <p:pic>
        <p:nvPicPr>
          <p:cNvPr id="6" name="Picture 5">
            <a:extLst>
              <a:ext uri="{FF2B5EF4-FFF2-40B4-BE49-F238E27FC236}">
                <a16:creationId xmlns:a16="http://schemas.microsoft.com/office/drawing/2014/main" id="{3546B4B6-5EFF-4607-AF25-0289F372976A}"/>
              </a:ext>
            </a:extLst>
          </p:cNvPr>
          <p:cNvPicPr>
            <a:picLocks noChangeAspect="1"/>
          </p:cNvPicPr>
          <p:nvPr/>
        </p:nvPicPr>
        <p:blipFill>
          <a:blip r:embed="rId2"/>
          <a:stretch>
            <a:fillRect/>
          </a:stretch>
        </p:blipFill>
        <p:spPr>
          <a:xfrm>
            <a:off x="531759" y="4624688"/>
            <a:ext cx="2666094" cy="1731663"/>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CAF85055-FAC2-440D-B922-87A30F2467D1}"/>
              </a:ext>
            </a:extLst>
          </p:cNvPr>
          <p:cNvPicPr>
            <a:picLocks noChangeAspect="1"/>
          </p:cNvPicPr>
          <p:nvPr/>
        </p:nvPicPr>
        <p:blipFill>
          <a:blip r:embed="rId3"/>
          <a:stretch>
            <a:fillRect/>
          </a:stretch>
        </p:blipFill>
        <p:spPr>
          <a:xfrm>
            <a:off x="4967160" y="1793764"/>
            <a:ext cx="4134405" cy="4134405"/>
          </a:xfrm>
          <a:prstGeom prst="rect">
            <a:avLst/>
          </a:prstGeom>
          <a:ln>
            <a:noFill/>
          </a:ln>
          <a:effectLst>
            <a:outerShdw blurRad="292100" dist="139700" dir="2700000" algn="tl" rotWithShape="0">
              <a:srgbClr val="333333">
                <a:alpha val="65000"/>
              </a:srgbClr>
            </a:outerShdw>
          </a:effectLst>
        </p:spPr>
      </p:pic>
      <p:sp>
        <p:nvSpPr>
          <p:cNvPr id="21" name="Title 1">
            <a:extLst>
              <a:ext uri="{FF2B5EF4-FFF2-40B4-BE49-F238E27FC236}">
                <a16:creationId xmlns:a16="http://schemas.microsoft.com/office/drawing/2014/main" id="{640E8723-FF22-4A7C-B343-18D224E4AFD3}"/>
              </a:ext>
            </a:extLst>
          </p:cNvPr>
          <p:cNvSpPr>
            <a:spLocks noGrp="1"/>
          </p:cNvSpPr>
          <p:nvPr>
            <p:ph type="title"/>
          </p:nvPr>
        </p:nvSpPr>
        <p:spPr>
          <a:xfrm>
            <a:off x="628650" y="187703"/>
            <a:ext cx="8515350" cy="794936"/>
          </a:xfrm>
        </p:spPr>
        <p:txBody>
          <a:bodyPr>
            <a:normAutofit/>
          </a:bodyPr>
          <a:lstStyle/>
          <a:p>
            <a:r>
              <a:rPr lang="pt-PT" dirty="0"/>
              <a:t>Exemplo de linguagem template (2)</a:t>
            </a:r>
          </a:p>
        </p:txBody>
      </p:sp>
      <p:sp>
        <p:nvSpPr>
          <p:cNvPr id="9" name="Rectangle 8">
            <a:extLst>
              <a:ext uri="{FF2B5EF4-FFF2-40B4-BE49-F238E27FC236}">
                <a16:creationId xmlns:a16="http://schemas.microsoft.com/office/drawing/2014/main" id="{7279DDA7-A685-4A27-9126-EE296AC2F21B}"/>
              </a:ext>
            </a:extLst>
          </p:cNvPr>
          <p:cNvSpPr/>
          <p:nvPr/>
        </p:nvSpPr>
        <p:spPr>
          <a:xfrm>
            <a:off x="5596350" y="4735502"/>
            <a:ext cx="3505215" cy="605563"/>
          </a:xfrm>
          <a:prstGeom prst="rect">
            <a:avLst/>
          </a:prstGeom>
          <a:solidFill>
            <a:srgbClr val="FFFF00">
              <a:alpha val="14118"/>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Arrow: Curved Left 10">
            <a:extLst>
              <a:ext uri="{FF2B5EF4-FFF2-40B4-BE49-F238E27FC236}">
                <a16:creationId xmlns:a16="http://schemas.microsoft.com/office/drawing/2014/main" id="{B5E042D1-6FB6-4840-B764-F0D69E0FA0F0}"/>
              </a:ext>
            </a:extLst>
          </p:cNvPr>
          <p:cNvSpPr/>
          <p:nvPr/>
        </p:nvSpPr>
        <p:spPr>
          <a:xfrm>
            <a:off x="3197853" y="2583025"/>
            <a:ext cx="1769307" cy="3415179"/>
          </a:xfrm>
          <a:prstGeom prst="curvedLeftArrow">
            <a:avLst>
              <a:gd name="adj1" fmla="val 18219"/>
              <a:gd name="adj2" fmla="val 39056"/>
              <a:gd name="adj3" fmla="val 368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pic>
        <p:nvPicPr>
          <p:cNvPr id="16" name="Picture 15">
            <a:extLst>
              <a:ext uri="{FF2B5EF4-FFF2-40B4-BE49-F238E27FC236}">
                <a16:creationId xmlns:a16="http://schemas.microsoft.com/office/drawing/2014/main" id="{046326A6-5058-461C-BEB5-5B5FC52752D7}"/>
              </a:ext>
            </a:extLst>
          </p:cNvPr>
          <p:cNvPicPr>
            <a:picLocks noChangeAspect="1"/>
          </p:cNvPicPr>
          <p:nvPr/>
        </p:nvPicPr>
        <p:blipFill>
          <a:blip r:embed="rId4"/>
          <a:stretch>
            <a:fillRect/>
          </a:stretch>
        </p:blipFill>
        <p:spPr>
          <a:xfrm>
            <a:off x="531759" y="1780925"/>
            <a:ext cx="4201111" cy="2734057"/>
          </a:xfrm>
          <a:prstGeom prst="rect">
            <a:avLst/>
          </a:prstGeom>
          <a:ln>
            <a:noFill/>
          </a:ln>
          <a:effectLst>
            <a:outerShdw blurRad="292100" dist="139700" dir="2700000" algn="tl" rotWithShape="0">
              <a:srgbClr val="333333">
                <a:alpha val="65000"/>
              </a:srgbClr>
            </a:outerShdw>
          </a:effectLst>
        </p:spPr>
      </p:pic>
      <p:sp>
        <p:nvSpPr>
          <p:cNvPr id="12" name="Rectangle 11">
            <a:extLst>
              <a:ext uri="{FF2B5EF4-FFF2-40B4-BE49-F238E27FC236}">
                <a16:creationId xmlns:a16="http://schemas.microsoft.com/office/drawing/2014/main" id="{18D5A6F0-90FA-4170-A1DF-76B288442B51}"/>
              </a:ext>
            </a:extLst>
          </p:cNvPr>
          <p:cNvSpPr/>
          <p:nvPr/>
        </p:nvSpPr>
        <p:spPr>
          <a:xfrm>
            <a:off x="1501429" y="3632421"/>
            <a:ext cx="1974502" cy="636798"/>
          </a:xfrm>
          <a:prstGeom prst="rect">
            <a:avLst/>
          </a:prstGeom>
          <a:solidFill>
            <a:srgbClr val="FFFF00">
              <a:alpha val="14118"/>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Arrow: Down 12">
            <a:extLst>
              <a:ext uri="{FF2B5EF4-FFF2-40B4-BE49-F238E27FC236}">
                <a16:creationId xmlns:a16="http://schemas.microsoft.com/office/drawing/2014/main" id="{25AF90F8-9FEA-4155-8812-1C0D80973DB2}"/>
              </a:ext>
            </a:extLst>
          </p:cNvPr>
          <p:cNvSpPr/>
          <p:nvPr/>
        </p:nvSpPr>
        <p:spPr>
          <a:xfrm rot="17845841">
            <a:off x="4366666" y="3350796"/>
            <a:ext cx="299595" cy="2217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6902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228-B55D-44C4-94AA-C5C9695ED3F0}"/>
              </a:ext>
            </a:extLst>
          </p:cNvPr>
          <p:cNvSpPr>
            <a:spLocks noGrp="1"/>
          </p:cNvSpPr>
          <p:nvPr>
            <p:ph type="title"/>
          </p:nvPr>
        </p:nvSpPr>
        <p:spPr/>
        <p:txBody>
          <a:bodyPr/>
          <a:lstStyle/>
          <a:p>
            <a:r>
              <a:rPr lang="pt-PT" dirty="0"/>
              <a:t>Sintaxe da Linguagem Template</a:t>
            </a:r>
          </a:p>
        </p:txBody>
      </p:sp>
      <p:sp>
        <p:nvSpPr>
          <p:cNvPr id="3" name="Content Placeholder 2">
            <a:extLst>
              <a:ext uri="{FF2B5EF4-FFF2-40B4-BE49-F238E27FC236}">
                <a16:creationId xmlns:a16="http://schemas.microsoft.com/office/drawing/2014/main" id="{6FD590E6-AC21-4100-ABCE-A9E9E382D237}"/>
              </a:ext>
            </a:extLst>
          </p:cNvPr>
          <p:cNvSpPr>
            <a:spLocks noGrp="1"/>
          </p:cNvSpPr>
          <p:nvPr>
            <p:ph idx="1"/>
          </p:nvPr>
        </p:nvSpPr>
        <p:spPr>
          <a:xfrm>
            <a:off x="628649" y="1146412"/>
            <a:ext cx="8355694" cy="5209939"/>
          </a:xfrm>
        </p:spPr>
        <p:txBody>
          <a:bodyPr/>
          <a:lstStyle/>
          <a:p>
            <a:r>
              <a:rPr lang="pt-PT" dirty="0"/>
              <a:t>Para se inserir, no template HTML, o valor duma variável, </a:t>
            </a:r>
            <a:br>
              <a:rPr lang="pt-PT" dirty="0"/>
            </a:br>
            <a:r>
              <a:rPr lang="pt-PT" dirty="0"/>
              <a:t>usam-se os </a:t>
            </a:r>
            <a:r>
              <a:rPr lang="pt-PT" b="1" dirty="0"/>
              <a:t>especificadores  de variável </a:t>
            </a:r>
            <a:r>
              <a:rPr lang="pt-PT" dirty="0">
                <a:solidFill>
                  <a:schemeClr val="bg2">
                    <a:lumMod val="50000"/>
                  </a:schemeClr>
                </a:solidFill>
                <a:latin typeface="Consolas" panose="020B0609020204030204" pitchFamily="49" charset="0"/>
              </a:rPr>
              <a:t>{{ }}</a:t>
            </a:r>
            <a:r>
              <a:rPr lang="pt-PT" dirty="0"/>
              <a:t>.</a:t>
            </a:r>
          </a:p>
          <a:p>
            <a:r>
              <a:rPr lang="pt-PT" dirty="0"/>
              <a:t>Nos decisores   </a:t>
            </a:r>
            <a:r>
              <a:rPr lang="pt-PT" dirty="0" err="1">
                <a:solidFill>
                  <a:srgbClr val="ED7D31"/>
                </a:solidFill>
                <a:latin typeface="Consolas" panose="020B0609020204030204" pitchFamily="49" charset="0"/>
              </a:rPr>
              <a:t>if</a:t>
            </a:r>
            <a:r>
              <a:rPr lang="pt-PT" dirty="0"/>
              <a:t>/</a:t>
            </a:r>
            <a:r>
              <a:rPr lang="pt-PT" dirty="0" err="1">
                <a:solidFill>
                  <a:srgbClr val="ED7D31"/>
                </a:solidFill>
                <a:latin typeface="Consolas" panose="020B0609020204030204" pitchFamily="49" charset="0"/>
              </a:rPr>
              <a:t>else</a:t>
            </a:r>
            <a:r>
              <a:rPr lang="pt-PT" dirty="0"/>
              <a:t> e ciclos </a:t>
            </a:r>
            <a:r>
              <a:rPr lang="pt-PT" dirty="0">
                <a:solidFill>
                  <a:srgbClr val="ED7D31"/>
                </a:solidFill>
                <a:latin typeface="Consolas" panose="020B0609020204030204" pitchFamily="49" charset="0"/>
              </a:rPr>
              <a:t>for</a:t>
            </a:r>
            <a:r>
              <a:rPr lang="pt-PT" dirty="0"/>
              <a:t> usa-se </a:t>
            </a:r>
            <a:br>
              <a:rPr lang="pt-PT" dirty="0"/>
            </a:br>
            <a:r>
              <a:rPr lang="pt-PT" b="1" dirty="0"/>
              <a:t>especificadores de instrução </a:t>
            </a:r>
            <a:r>
              <a:rPr lang="pt-PT" dirty="0">
                <a:solidFill>
                  <a:schemeClr val="bg2">
                    <a:lumMod val="50000"/>
                  </a:schemeClr>
                </a:solidFill>
                <a:latin typeface="Consolas" panose="020B0609020204030204" pitchFamily="49" charset="0"/>
              </a:rPr>
              <a:t>{%  %}</a:t>
            </a:r>
            <a:r>
              <a:rPr lang="pt-PT" dirty="0"/>
              <a:t>.</a:t>
            </a:r>
          </a:p>
          <a:p>
            <a:pPr lvl="1"/>
            <a:r>
              <a:rPr lang="pt-PT" dirty="0"/>
              <a:t>Em ambos usa-se </a:t>
            </a:r>
            <a:r>
              <a:rPr lang="pt-PT" dirty="0">
                <a:solidFill>
                  <a:schemeClr val="bg2">
                    <a:lumMod val="50000"/>
                  </a:schemeClr>
                </a:solidFill>
                <a:latin typeface="Consolas" panose="020B0609020204030204" pitchFamily="49" charset="0"/>
              </a:rPr>
              <a:t>{% </a:t>
            </a:r>
            <a:r>
              <a:rPr lang="pt-PT" dirty="0" err="1">
                <a:solidFill>
                  <a:srgbClr val="ED7D31"/>
                </a:solidFill>
                <a:latin typeface="Consolas" panose="020B0609020204030204" pitchFamily="49" charset="0"/>
              </a:rPr>
              <a:t>endif</a:t>
            </a:r>
            <a:r>
              <a:rPr lang="pt-PT" dirty="0">
                <a:solidFill>
                  <a:schemeClr val="bg2">
                    <a:lumMod val="50000"/>
                  </a:schemeClr>
                </a:solidFill>
                <a:latin typeface="Consolas" panose="020B0609020204030204" pitchFamily="49" charset="0"/>
              </a:rPr>
              <a:t> %}</a:t>
            </a:r>
            <a:r>
              <a:rPr lang="pt-PT" dirty="0"/>
              <a:t>  e </a:t>
            </a:r>
            <a:r>
              <a:rPr lang="pt-PT" dirty="0">
                <a:solidFill>
                  <a:schemeClr val="bg2">
                    <a:lumMod val="50000"/>
                  </a:schemeClr>
                </a:solidFill>
                <a:latin typeface="Consolas" panose="020B0609020204030204" pitchFamily="49" charset="0"/>
              </a:rPr>
              <a:t>{% </a:t>
            </a:r>
            <a:r>
              <a:rPr lang="pt-PT" dirty="0" err="1">
                <a:solidFill>
                  <a:srgbClr val="ED7D31"/>
                </a:solidFill>
                <a:latin typeface="Consolas" panose="020B0609020204030204" pitchFamily="49" charset="0"/>
              </a:rPr>
              <a:t>endfor</a:t>
            </a:r>
            <a:r>
              <a:rPr lang="pt-PT" dirty="0">
                <a:solidFill>
                  <a:schemeClr val="bg2">
                    <a:lumMod val="50000"/>
                  </a:schemeClr>
                </a:solidFill>
                <a:latin typeface="Consolas" panose="020B0609020204030204" pitchFamily="49" charset="0"/>
              </a:rPr>
              <a:t> %}</a:t>
            </a:r>
            <a:r>
              <a:rPr lang="pt-PT" dirty="0"/>
              <a:t>.</a:t>
            </a:r>
          </a:p>
          <a:p>
            <a:pPr lvl="1"/>
            <a:r>
              <a:rPr lang="pt-PT" dirty="0"/>
              <a:t>Não se usa </a:t>
            </a:r>
            <a:r>
              <a:rPr lang="pt-PT" dirty="0">
                <a:solidFill>
                  <a:schemeClr val="bg2">
                    <a:lumMod val="50000"/>
                  </a:schemeClr>
                </a:solidFill>
                <a:latin typeface="Consolas" panose="020B0609020204030204" pitchFamily="49" charset="0"/>
              </a:rPr>
              <a:t>:</a:t>
            </a:r>
            <a:r>
              <a:rPr lang="pt-PT" dirty="0"/>
              <a:t> do </a:t>
            </a:r>
            <a:r>
              <a:rPr lang="pt-PT" dirty="0" err="1"/>
              <a:t>Python</a:t>
            </a:r>
            <a:r>
              <a:rPr lang="pt-PT" dirty="0"/>
              <a:t>, no final de </a:t>
            </a:r>
            <a:r>
              <a:rPr lang="pt-PT" dirty="0" err="1">
                <a:solidFill>
                  <a:srgbClr val="ED7D31"/>
                </a:solidFill>
                <a:latin typeface="Consolas" panose="020B0609020204030204" pitchFamily="49" charset="0"/>
              </a:rPr>
              <a:t>if</a:t>
            </a:r>
            <a:r>
              <a:rPr lang="pt-PT" dirty="0"/>
              <a:t>, </a:t>
            </a:r>
            <a:r>
              <a:rPr lang="pt-PT" dirty="0" err="1">
                <a:solidFill>
                  <a:srgbClr val="ED7D31"/>
                </a:solidFill>
                <a:latin typeface="Consolas" panose="020B0609020204030204" pitchFamily="49" charset="0"/>
              </a:rPr>
              <a:t>else</a:t>
            </a:r>
            <a:r>
              <a:rPr lang="pt-PT" dirty="0">
                <a:solidFill>
                  <a:schemeClr val="bg2">
                    <a:lumMod val="50000"/>
                  </a:schemeClr>
                </a:solidFill>
                <a:latin typeface="Consolas" panose="020B0609020204030204" pitchFamily="49" charset="0"/>
              </a:rPr>
              <a:t> </a:t>
            </a:r>
            <a:r>
              <a:rPr lang="pt-PT" dirty="0"/>
              <a:t>e </a:t>
            </a:r>
            <a:r>
              <a:rPr lang="pt-PT" dirty="0">
                <a:solidFill>
                  <a:srgbClr val="ED7D31"/>
                </a:solidFill>
                <a:latin typeface="Consolas" panose="020B0609020204030204" pitchFamily="49" charset="0"/>
              </a:rPr>
              <a:t>for</a:t>
            </a:r>
            <a:r>
              <a:rPr lang="pt-PT" dirty="0"/>
              <a:t>!</a:t>
            </a:r>
          </a:p>
        </p:txBody>
      </p:sp>
      <p:pic>
        <p:nvPicPr>
          <p:cNvPr id="7" name="Picture 6">
            <a:extLst>
              <a:ext uri="{FF2B5EF4-FFF2-40B4-BE49-F238E27FC236}">
                <a16:creationId xmlns:a16="http://schemas.microsoft.com/office/drawing/2014/main" id="{AA9BF846-A309-4634-92E4-A7F26E5B5780}"/>
              </a:ext>
            </a:extLst>
          </p:cNvPr>
          <p:cNvPicPr>
            <a:picLocks noChangeAspect="1"/>
          </p:cNvPicPr>
          <p:nvPr/>
        </p:nvPicPr>
        <p:blipFill rotWithShape="1">
          <a:blip r:embed="rId3"/>
          <a:srcRect l="20577" t="69631" b="13917"/>
          <a:stretch/>
        </p:blipFill>
        <p:spPr>
          <a:xfrm>
            <a:off x="5109910" y="4293595"/>
            <a:ext cx="3646162" cy="966216"/>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A3D84754-F42B-4DF0-A159-058CB067DB4F}"/>
              </a:ext>
            </a:extLst>
          </p:cNvPr>
          <p:cNvPicPr>
            <a:picLocks noChangeAspect="1"/>
          </p:cNvPicPr>
          <p:nvPr/>
        </p:nvPicPr>
        <p:blipFill rotWithShape="1">
          <a:blip r:embed="rId3"/>
          <a:srcRect l="19433" t="40125" b="33409"/>
          <a:stretch/>
        </p:blipFill>
        <p:spPr>
          <a:xfrm>
            <a:off x="790799" y="4293595"/>
            <a:ext cx="3631524" cy="1526126"/>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24789E89-71B9-4B4A-88A4-01C25B51931E}"/>
              </a:ext>
            </a:extLst>
          </p:cNvPr>
          <p:cNvSpPr/>
          <p:nvPr/>
        </p:nvSpPr>
        <p:spPr>
          <a:xfrm>
            <a:off x="2679701" y="5148034"/>
            <a:ext cx="1111250" cy="1027795"/>
          </a:xfrm>
          <a:prstGeom prst="rect">
            <a:avLst/>
          </a:prstGeom>
          <a:solidFill>
            <a:srgbClr val="FFFF00">
              <a:alpha val="2784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8">
            <a:extLst>
              <a:ext uri="{FF2B5EF4-FFF2-40B4-BE49-F238E27FC236}">
                <a16:creationId xmlns:a16="http://schemas.microsoft.com/office/drawing/2014/main" id="{E859EAF1-85AD-4B1F-8BE8-E801F0FC7D74}"/>
              </a:ext>
            </a:extLst>
          </p:cNvPr>
          <p:cNvSpPr/>
          <p:nvPr/>
        </p:nvSpPr>
        <p:spPr>
          <a:xfrm>
            <a:off x="6932991" y="1598189"/>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11" name="Oval 10">
            <a:extLst>
              <a:ext uri="{FF2B5EF4-FFF2-40B4-BE49-F238E27FC236}">
                <a16:creationId xmlns:a16="http://schemas.microsoft.com/office/drawing/2014/main" id="{34E55AC5-33A2-416E-AB28-1EAA522E9C05}"/>
              </a:ext>
            </a:extLst>
          </p:cNvPr>
          <p:cNvSpPr/>
          <p:nvPr/>
        </p:nvSpPr>
        <p:spPr>
          <a:xfrm>
            <a:off x="3118356" y="5888010"/>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12" name="Rectangle 11">
            <a:extLst>
              <a:ext uri="{FF2B5EF4-FFF2-40B4-BE49-F238E27FC236}">
                <a16:creationId xmlns:a16="http://schemas.microsoft.com/office/drawing/2014/main" id="{8EEC33E5-0FA7-4A6F-9FF9-961D16D2D6ED}"/>
              </a:ext>
            </a:extLst>
          </p:cNvPr>
          <p:cNvSpPr/>
          <p:nvPr/>
        </p:nvSpPr>
        <p:spPr>
          <a:xfrm>
            <a:off x="861154" y="4000500"/>
            <a:ext cx="2498501" cy="643219"/>
          </a:xfrm>
          <a:prstGeom prst="rect">
            <a:avLst/>
          </a:prstGeom>
          <a:solidFill>
            <a:srgbClr val="FFFF00">
              <a:alpha val="2784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12">
            <a:extLst>
              <a:ext uri="{FF2B5EF4-FFF2-40B4-BE49-F238E27FC236}">
                <a16:creationId xmlns:a16="http://schemas.microsoft.com/office/drawing/2014/main" id="{F8B92A56-FA55-4344-B8EB-72427B8D20DA}"/>
              </a:ext>
            </a:extLst>
          </p:cNvPr>
          <p:cNvSpPr/>
          <p:nvPr/>
        </p:nvSpPr>
        <p:spPr>
          <a:xfrm>
            <a:off x="1869104" y="4045448"/>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
        <p:nvSpPr>
          <p:cNvPr id="14" name="Oval 13">
            <a:extLst>
              <a:ext uri="{FF2B5EF4-FFF2-40B4-BE49-F238E27FC236}">
                <a16:creationId xmlns:a16="http://schemas.microsoft.com/office/drawing/2014/main" id="{D9E8E9D2-E28E-46F6-9172-243A261ED4A4}"/>
              </a:ext>
            </a:extLst>
          </p:cNvPr>
          <p:cNvSpPr/>
          <p:nvPr/>
        </p:nvSpPr>
        <p:spPr>
          <a:xfrm>
            <a:off x="5722330" y="2516804"/>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
        <p:nvSpPr>
          <p:cNvPr id="15" name="Rectangle 14">
            <a:extLst>
              <a:ext uri="{FF2B5EF4-FFF2-40B4-BE49-F238E27FC236}">
                <a16:creationId xmlns:a16="http://schemas.microsoft.com/office/drawing/2014/main" id="{7AA751E1-1F30-4A13-9EF0-434C33DA1E9A}"/>
              </a:ext>
            </a:extLst>
          </p:cNvPr>
          <p:cNvSpPr/>
          <p:nvPr/>
        </p:nvSpPr>
        <p:spPr>
          <a:xfrm>
            <a:off x="861154" y="5436270"/>
            <a:ext cx="1249250" cy="739560"/>
          </a:xfrm>
          <a:prstGeom prst="rect">
            <a:avLst/>
          </a:prstGeom>
          <a:solidFill>
            <a:srgbClr val="FFFF00">
              <a:alpha val="2784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Oval 15">
            <a:extLst>
              <a:ext uri="{FF2B5EF4-FFF2-40B4-BE49-F238E27FC236}">
                <a16:creationId xmlns:a16="http://schemas.microsoft.com/office/drawing/2014/main" id="{F59CC381-93D1-4879-A34C-194361C12E6B}"/>
              </a:ext>
            </a:extLst>
          </p:cNvPr>
          <p:cNvSpPr/>
          <p:nvPr/>
        </p:nvSpPr>
        <p:spPr>
          <a:xfrm>
            <a:off x="1373300" y="5888010"/>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3</a:t>
            </a:r>
          </a:p>
        </p:txBody>
      </p:sp>
      <p:sp>
        <p:nvSpPr>
          <p:cNvPr id="17" name="Rectangle 16">
            <a:extLst>
              <a:ext uri="{FF2B5EF4-FFF2-40B4-BE49-F238E27FC236}">
                <a16:creationId xmlns:a16="http://schemas.microsoft.com/office/drawing/2014/main" id="{7031E8DE-3229-4031-A3D6-04F9535F902C}"/>
              </a:ext>
            </a:extLst>
          </p:cNvPr>
          <p:cNvSpPr/>
          <p:nvPr/>
        </p:nvSpPr>
        <p:spPr>
          <a:xfrm>
            <a:off x="5109910" y="4890031"/>
            <a:ext cx="1398840" cy="739560"/>
          </a:xfrm>
          <a:prstGeom prst="rect">
            <a:avLst/>
          </a:prstGeom>
          <a:solidFill>
            <a:srgbClr val="FFFF00">
              <a:alpha val="2784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Oval 17">
            <a:extLst>
              <a:ext uri="{FF2B5EF4-FFF2-40B4-BE49-F238E27FC236}">
                <a16:creationId xmlns:a16="http://schemas.microsoft.com/office/drawing/2014/main" id="{9DD55048-B417-4ED4-8D23-6E9EB05FD2DC}"/>
              </a:ext>
            </a:extLst>
          </p:cNvPr>
          <p:cNvSpPr/>
          <p:nvPr/>
        </p:nvSpPr>
        <p:spPr>
          <a:xfrm>
            <a:off x="5647456" y="5341771"/>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3</a:t>
            </a:r>
          </a:p>
        </p:txBody>
      </p:sp>
      <p:sp>
        <p:nvSpPr>
          <p:cNvPr id="19" name="Oval 18">
            <a:extLst>
              <a:ext uri="{FF2B5EF4-FFF2-40B4-BE49-F238E27FC236}">
                <a16:creationId xmlns:a16="http://schemas.microsoft.com/office/drawing/2014/main" id="{234760BD-B1F1-41D1-BB45-2E6F41CCD323}"/>
              </a:ext>
            </a:extLst>
          </p:cNvPr>
          <p:cNvSpPr/>
          <p:nvPr/>
        </p:nvSpPr>
        <p:spPr>
          <a:xfrm>
            <a:off x="6932991" y="2993855"/>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3</a:t>
            </a:r>
          </a:p>
        </p:txBody>
      </p:sp>
      <p:sp>
        <p:nvSpPr>
          <p:cNvPr id="23" name="Rectangle 22">
            <a:extLst>
              <a:ext uri="{FF2B5EF4-FFF2-40B4-BE49-F238E27FC236}">
                <a16:creationId xmlns:a16="http://schemas.microsoft.com/office/drawing/2014/main" id="{649D73DB-BF5D-463C-ABC0-D6532207E458}"/>
              </a:ext>
            </a:extLst>
          </p:cNvPr>
          <p:cNvSpPr/>
          <p:nvPr/>
        </p:nvSpPr>
        <p:spPr>
          <a:xfrm>
            <a:off x="5122456" y="4000500"/>
            <a:ext cx="3601640" cy="643219"/>
          </a:xfrm>
          <a:prstGeom prst="rect">
            <a:avLst/>
          </a:prstGeom>
          <a:solidFill>
            <a:srgbClr val="FFFF00">
              <a:alpha val="2784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Oval 23">
            <a:extLst>
              <a:ext uri="{FF2B5EF4-FFF2-40B4-BE49-F238E27FC236}">
                <a16:creationId xmlns:a16="http://schemas.microsoft.com/office/drawing/2014/main" id="{AA0FC5C3-C5C5-41F2-AA9E-339A7FAED01F}"/>
              </a:ext>
            </a:extLst>
          </p:cNvPr>
          <p:cNvSpPr/>
          <p:nvPr/>
        </p:nvSpPr>
        <p:spPr>
          <a:xfrm>
            <a:off x="6130406" y="4045448"/>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Tree>
    <p:extLst>
      <p:ext uri="{BB962C8B-B14F-4D97-AF65-F5344CB8AC3E}">
        <p14:creationId xmlns:p14="http://schemas.microsoft.com/office/powerpoint/2010/main" val="394402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E64EE-FCE5-4D34-BC58-03E1F012D4BD}"/>
              </a:ext>
            </a:extLst>
          </p:cNvPr>
          <p:cNvSpPr>
            <a:spLocks noGrp="1"/>
          </p:cNvSpPr>
          <p:nvPr>
            <p:ph idx="1"/>
          </p:nvPr>
        </p:nvSpPr>
        <p:spPr/>
        <p:txBody>
          <a:bodyPr/>
          <a:lstStyle/>
          <a:p>
            <a:endParaRPr lang="pt-PT" dirty="0"/>
          </a:p>
        </p:txBody>
      </p:sp>
      <p:pic>
        <p:nvPicPr>
          <p:cNvPr id="5" name="Picture 4">
            <a:extLst>
              <a:ext uri="{FF2B5EF4-FFF2-40B4-BE49-F238E27FC236}">
                <a16:creationId xmlns:a16="http://schemas.microsoft.com/office/drawing/2014/main" id="{E0383DBD-5D04-41E1-82AE-74DAC19A894C}"/>
              </a:ext>
            </a:extLst>
          </p:cNvPr>
          <p:cNvPicPr>
            <a:picLocks noChangeAspect="1"/>
          </p:cNvPicPr>
          <p:nvPr/>
        </p:nvPicPr>
        <p:blipFill>
          <a:blip r:embed="rId3"/>
          <a:stretch>
            <a:fillRect/>
          </a:stretch>
        </p:blipFill>
        <p:spPr>
          <a:xfrm>
            <a:off x="739662" y="2967726"/>
            <a:ext cx="5060951" cy="3552398"/>
          </a:xfrm>
          <a:prstGeom prst="rect">
            <a:avLst/>
          </a:prstGeom>
        </p:spPr>
      </p:pic>
      <p:pic>
        <p:nvPicPr>
          <p:cNvPr id="8" name="Picture 7">
            <a:extLst>
              <a:ext uri="{FF2B5EF4-FFF2-40B4-BE49-F238E27FC236}">
                <a16:creationId xmlns:a16="http://schemas.microsoft.com/office/drawing/2014/main" id="{45F7F43C-9335-4DED-8317-1828B9AA26ED}"/>
              </a:ext>
            </a:extLst>
          </p:cNvPr>
          <p:cNvPicPr>
            <a:picLocks noChangeAspect="1"/>
          </p:cNvPicPr>
          <p:nvPr/>
        </p:nvPicPr>
        <p:blipFill>
          <a:blip r:embed="rId4"/>
          <a:stretch>
            <a:fillRect/>
          </a:stretch>
        </p:blipFill>
        <p:spPr>
          <a:xfrm>
            <a:off x="739662" y="1171251"/>
            <a:ext cx="6105638" cy="1590470"/>
          </a:xfrm>
          <a:prstGeom prst="rect">
            <a:avLst/>
          </a:prstGeom>
        </p:spPr>
      </p:pic>
      <p:sp>
        <p:nvSpPr>
          <p:cNvPr id="9" name="Arrow: Down 8">
            <a:extLst>
              <a:ext uri="{FF2B5EF4-FFF2-40B4-BE49-F238E27FC236}">
                <a16:creationId xmlns:a16="http://schemas.microsoft.com/office/drawing/2014/main" id="{9AAA30A4-51D9-442A-8072-EFF217AB35D1}"/>
              </a:ext>
            </a:extLst>
          </p:cNvPr>
          <p:cNvSpPr/>
          <p:nvPr/>
        </p:nvSpPr>
        <p:spPr>
          <a:xfrm rot="20051654">
            <a:off x="3359188" y="2272085"/>
            <a:ext cx="51148" cy="3366888"/>
          </a:xfrm>
          <a:prstGeom prst="downArrow">
            <a:avLst>
              <a:gd name="adj1" fmla="val 50000"/>
              <a:gd name="adj2" fmla="val 261192"/>
            </a:avLst>
          </a:prstGeom>
          <a:solidFill>
            <a:srgbClr val="FFFF00">
              <a:alpha val="34902"/>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Title 1">
            <a:extLst>
              <a:ext uri="{FF2B5EF4-FFF2-40B4-BE49-F238E27FC236}">
                <a16:creationId xmlns:a16="http://schemas.microsoft.com/office/drawing/2014/main" id="{2E2FAC38-DDC4-466F-8489-804BAB4CF27A}"/>
              </a:ext>
            </a:extLst>
          </p:cNvPr>
          <p:cNvSpPr>
            <a:spLocks noGrp="1"/>
          </p:cNvSpPr>
          <p:nvPr>
            <p:ph type="title"/>
          </p:nvPr>
        </p:nvSpPr>
        <p:spPr>
          <a:xfrm>
            <a:off x="628650" y="187703"/>
            <a:ext cx="8515350" cy="794936"/>
          </a:xfrm>
        </p:spPr>
        <p:txBody>
          <a:bodyPr>
            <a:normAutofit/>
          </a:bodyPr>
          <a:lstStyle/>
          <a:p>
            <a:r>
              <a:rPr lang="pt-PT" dirty="0"/>
              <a:t>Exemplo de linguagem template (2)</a:t>
            </a:r>
          </a:p>
        </p:txBody>
      </p:sp>
      <p:sp>
        <p:nvSpPr>
          <p:cNvPr id="7" name="Rectangle 6">
            <a:extLst>
              <a:ext uri="{FF2B5EF4-FFF2-40B4-BE49-F238E27FC236}">
                <a16:creationId xmlns:a16="http://schemas.microsoft.com/office/drawing/2014/main" id="{698DD18A-B6EA-460B-9FE7-47EFCC57DC49}"/>
              </a:ext>
            </a:extLst>
          </p:cNvPr>
          <p:cNvSpPr/>
          <p:nvPr/>
        </p:nvSpPr>
        <p:spPr>
          <a:xfrm>
            <a:off x="3396343" y="5482225"/>
            <a:ext cx="1318161" cy="354229"/>
          </a:xfrm>
          <a:prstGeom prst="rect">
            <a:avLst/>
          </a:prstGeom>
          <a:solidFill>
            <a:srgbClr val="FFFF00">
              <a:alpha val="14118"/>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a:extLst>
              <a:ext uri="{FF2B5EF4-FFF2-40B4-BE49-F238E27FC236}">
                <a16:creationId xmlns:a16="http://schemas.microsoft.com/office/drawing/2014/main" id="{021B720E-B4BF-40E2-919A-12A3D30C37DB}"/>
              </a:ext>
            </a:extLst>
          </p:cNvPr>
          <p:cNvSpPr/>
          <p:nvPr/>
        </p:nvSpPr>
        <p:spPr>
          <a:xfrm>
            <a:off x="2373086" y="2186647"/>
            <a:ext cx="702623" cy="224681"/>
          </a:xfrm>
          <a:prstGeom prst="rect">
            <a:avLst/>
          </a:prstGeom>
          <a:solidFill>
            <a:srgbClr val="FFFF00">
              <a:alpha val="14118"/>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67145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02EF-6FD8-4E2C-A706-53E843DC7B32}"/>
              </a:ext>
            </a:extLst>
          </p:cNvPr>
          <p:cNvSpPr>
            <a:spLocks noGrp="1"/>
          </p:cNvSpPr>
          <p:nvPr>
            <p:ph type="title"/>
          </p:nvPr>
        </p:nvSpPr>
        <p:spPr/>
        <p:txBody>
          <a:bodyPr/>
          <a:lstStyle/>
          <a:p>
            <a:r>
              <a:rPr lang="pt-PT" dirty="0"/>
              <a:t>HTTP</a:t>
            </a:r>
          </a:p>
        </p:txBody>
      </p:sp>
      <p:sp>
        <p:nvSpPr>
          <p:cNvPr id="3" name="Content Placeholder 2">
            <a:extLst>
              <a:ext uri="{FF2B5EF4-FFF2-40B4-BE49-F238E27FC236}">
                <a16:creationId xmlns:a16="http://schemas.microsoft.com/office/drawing/2014/main" id="{E18BC16C-667A-4CDC-A327-105EC3911AD2}"/>
              </a:ext>
            </a:extLst>
          </p:cNvPr>
          <p:cNvSpPr>
            <a:spLocks noGrp="1"/>
          </p:cNvSpPr>
          <p:nvPr>
            <p:ph idx="1"/>
          </p:nvPr>
        </p:nvSpPr>
        <p:spPr/>
        <p:txBody>
          <a:bodyPr>
            <a:normAutofit/>
          </a:bodyPr>
          <a:lstStyle/>
          <a:p>
            <a:r>
              <a:rPr lang="pt-PT" dirty="0"/>
              <a:t>Protocolo para troca de mensagens na Internet.</a:t>
            </a:r>
          </a:p>
          <a:p>
            <a:r>
              <a:rPr lang="pt-PT" dirty="0"/>
              <a:t>Utilizador usando um browser faz um pedido que será processado pelo servidor, e que vai enviar uma resposta que será visualizada no browser.</a:t>
            </a:r>
          </a:p>
          <a:p>
            <a:endParaRPr lang="pt-PT" dirty="0"/>
          </a:p>
        </p:txBody>
      </p:sp>
      <p:pic>
        <p:nvPicPr>
          <p:cNvPr id="4" name="Picture 3">
            <a:extLst>
              <a:ext uri="{FF2B5EF4-FFF2-40B4-BE49-F238E27FC236}">
                <a16:creationId xmlns:a16="http://schemas.microsoft.com/office/drawing/2014/main" id="{07E84A42-FA95-4AB3-9B2A-E6B55FE3A4CC}"/>
              </a:ext>
            </a:extLst>
          </p:cNvPr>
          <p:cNvPicPr>
            <a:picLocks noChangeAspect="1"/>
          </p:cNvPicPr>
          <p:nvPr/>
        </p:nvPicPr>
        <p:blipFill>
          <a:blip r:embed="rId3"/>
          <a:stretch>
            <a:fillRect/>
          </a:stretch>
        </p:blipFill>
        <p:spPr>
          <a:xfrm>
            <a:off x="590620" y="2827470"/>
            <a:ext cx="8165452" cy="3675401"/>
          </a:xfrm>
          <a:prstGeom prst="rect">
            <a:avLst/>
          </a:prstGeom>
        </p:spPr>
      </p:pic>
      <p:sp>
        <p:nvSpPr>
          <p:cNvPr id="6" name="TextBox 5">
            <a:extLst>
              <a:ext uri="{FF2B5EF4-FFF2-40B4-BE49-F238E27FC236}">
                <a16:creationId xmlns:a16="http://schemas.microsoft.com/office/drawing/2014/main" id="{89E90978-94F1-41CF-A798-E364ACADF5FB}"/>
              </a:ext>
            </a:extLst>
          </p:cNvPr>
          <p:cNvSpPr txBox="1"/>
          <p:nvPr/>
        </p:nvSpPr>
        <p:spPr>
          <a:xfrm>
            <a:off x="2684834" y="3120426"/>
            <a:ext cx="2996120" cy="646331"/>
          </a:xfrm>
          <a:prstGeom prst="rect">
            <a:avLst/>
          </a:prstGeom>
          <a:solidFill>
            <a:schemeClr val="accent1">
              <a:lumMod val="20000"/>
              <a:lumOff val="80000"/>
            </a:schemeClr>
          </a:solidFill>
          <a:ln>
            <a:solidFill>
              <a:schemeClr val="tx1"/>
            </a:solidFill>
          </a:ln>
        </p:spPr>
        <p:txBody>
          <a:bodyPr wrap="square">
            <a:spAutoFit/>
          </a:bodyPr>
          <a:lstStyle/>
          <a:p>
            <a:pPr lvl="1"/>
            <a:r>
              <a:rPr lang="pt-PT" dirty="0" err="1"/>
              <a:t>Get</a:t>
            </a:r>
            <a:r>
              <a:rPr lang="pt-PT" dirty="0"/>
              <a:t> / </a:t>
            </a:r>
            <a:r>
              <a:rPr lang="pt-PT" dirty="0" err="1"/>
              <a:t>http</a:t>
            </a:r>
            <a:r>
              <a:rPr lang="pt-PT" dirty="0"/>
              <a:t> / 1.1.</a:t>
            </a:r>
            <a:br>
              <a:rPr lang="pt-PT" dirty="0"/>
            </a:br>
            <a:r>
              <a:rPr lang="pt-PT" dirty="0" err="1"/>
              <a:t>Host</a:t>
            </a:r>
            <a:r>
              <a:rPr lang="pt-PT" dirty="0"/>
              <a:t>: publico.pt</a:t>
            </a:r>
          </a:p>
        </p:txBody>
      </p:sp>
      <p:sp>
        <p:nvSpPr>
          <p:cNvPr id="8" name="TextBox 7">
            <a:extLst>
              <a:ext uri="{FF2B5EF4-FFF2-40B4-BE49-F238E27FC236}">
                <a16:creationId xmlns:a16="http://schemas.microsoft.com/office/drawing/2014/main" id="{02CD47CC-6E4A-410B-8C5B-A1484328D652}"/>
              </a:ext>
            </a:extLst>
          </p:cNvPr>
          <p:cNvSpPr txBox="1"/>
          <p:nvPr/>
        </p:nvSpPr>
        <p:spPr>
          <a:xfrm>
            <a:off x="5025218" y="4728283"/>
            <a:ext cx="3730854" cy="923330"/>
          </a:xfrm>
          <a:prstGeom prst="rect">
            <a:avLst/>
          </a:prstGeom>
          <a:solidFill>
            <a:schemeClr val="accent1">
              <a:lumMod val="20000"/>
              <a:lumOff val="80000"/>
            </a:schemeClr>
          </a:solidFill>
          <a:ln>
            <a:solidFill>
              <a:schemeClr val="tx1"/>
            </a:solidFill>
          </a:ln>
        </p:spPr>
        <p:txBody>
          <a:bodyPr wrap="square">
            <a:spAutoFit/>
          </a:bodyPr>
          <a:lstStyle>
            <a:defPPr>
              <a:defRPr lang="pt-PT"/>
            </a:defPPr>
            <a:lvl2pPr lvl="1"/>
          </a:lstStyle>
          <a:p>
            <a:pPr lvl="1"/>
            <a:r>
              <a:rPr lang="pt-PT" dirty="0"/>
              <a:t>HTTP/1.1 200 OK</a:t>
            </a:r>
            <a:br>
              <a:rPr lang="pt-PT" dirty="0"/>
            </a:br>
            <a:r>
              <a:rPr lang="pt-PT" dirty="0" err="1"/>
              <a:t>Content-Type</a:t>
            </a:r>
            <a:r>
              <a:rPr lang="pt-PT" dirty="0"/>
              <a:t>: texto/html</a:t>
            </a:r>
            <a:br>
              <a:rPr lang="pt-PT" dirty="0"/>
            </a:br>
            <a:r>
              <a:rPr lang="pt-PT" dirty="0"/>
              <a:t>…</a:t>
            </a:r>
          </a:p>
        </p:txBody>
      </p:sp>
      <p:sp>
        <p:nvSpPr>
          <p:cNvPr id="15" name="Arrow: Down 14">
            <a:extLst>
              <a:ext uri="{FF2B5EF4-FFF2-40B4-BE49-F238E27FC236}">
                <a16:creationId xmlns:a16="http://schemas.microsoft.com/office/drawing/2014/main" id="{C4F8AF5D-AF0B-46A4-AED4-D9622800B570}"/>
              </a:ext>
            </a:extLst>
          </p:cNvPr>
          <p:cNvSpPr/>
          <p:nvPr/>
        </p:nvSpPr>
        <p:spPr>
          <a:xfrm rot="15368658">
            <a:off x="4922603" y="1559819"/>
            <a:ext cx="321012" cy="4861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Arrow: Down 15">
            <a:extLst>
              <a:ext uri="{FF2B5EF4-FFF2-40B4-BE49-F238E27FC236}">
                <a16:creationId xmlns:a16="http://schemas.microsoft.com/office/drawing/2014/main" id="{88C18820-5B62-4A80-B35A-E5F863400AC8}"/>
              </a:ext>
            </a:extLst>
          </p:cNvPr>
          <p:cNvSpPr/>
          <p:nvPr/>
        </p:nvSpPr>
        <p:spPr>
          <a:xfrm rot="4638705">
            <a:off x="5220919" y="2109960"/>
            <a:ext cx="321012" cy="4861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156094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228-B55D-44C4-94AA-C5C9695ED3F0}"/>
              </a:ext>
            </a:extLst>
          </p:cNvPr>
          <p:cNvSpPr>
            <a:spLocks noGrp="1"/>
          </p:cNvSpPr>
          <p:nvPr>
            <p:ph type="title"/>
          </p:nvPr>
        </p:nvSpPr>
        <p:spPr/>
        <p:txBody>
          <a:bodyPr/>
          <a:lstStyle/>
          <a:p>
            <a:r>
              <a:rPr lang="pt-PT" dirty="0"/>
              <a:t>2. Etiquetas</a:t>
            </a:r>
          </a:p>
        </p:txBody>
      </p:sp>
      <p:sp>
        <p:nvSpPr>
          <p:cNvPr id="3" name="Content Placeholder 2">
            <a:extLst>
              <a:ext uri="{FF2B5EF4-FFF2-40B4-BE49-F238E27FC236}">
                <a16:creationId xmlns:a16="http://schemas.microsoft.com/office/drawing/2014/main" id="{6FD590E6-AC21-4100-ABCE-A9E9E382D237}"/>
              </a:ext>
            </a:extLst>
          </p:cNvPr>
          <p:cNvSpPr>
            <a:spLocks noGrp="1"/>
          </p:cNvSpPr>
          <p:nvPr>
            <p:ph idx="1"/>
          </p:nvPr>
        </p:nvSpPr>
        <p:spPr>
          <a:xfrm>
            <a:off x="628649" y="1146412"/>
            <a:ext cx="8283122" cy="5209939"/>
          </a:xfrm>
        </p:spPr>
        <p:txBody>
          <a:bodyPr>
            <a:normAutofit/>
          </a:bodyPr>
          <a:lstStyle/>
          <a:p>
            <a:r>
              <a:rPr lang="pt-PT" dirty="0"/>
              <a:t>Fornecem uma lógica arbitrária no processo de </a:t>
            </a:r>
            <a:r>
              <a:rPr lang="pt-PT" dirty="0" err="1"/>
              <a:t>renderização</a:t>
            </a:r>
            <a:r>
              <a:rPr lang="pt-PT" dirty="0"/>
              <a:t>.</a:t>
            </a:r>
          </a:p>
          <a:p>
            <a:r>
              <a:rPr lang="pt-PT" dirty="0"/>
              <a:t>Circundadas por </a:t>
            </a:r>
            <a:r>
              <a:rPr lang="pt-PT" sz="2400" dirty="0">
                <a:solidFill>
                  <a:schemeClr val="bg2">
                    <a:lumMod val="50000"/>
                  </a:schemeClr>
                </a:solidFill>
                <a:latin typeface="Consolas" panose="020B0609020204030204" pitchFamily="49" charset="0"/>
              </a:rPr>
              <a:t>{% </a:t>
            </a:r>
            <a:r>
              <a:rPr lang="pt-PT" dirty="0"/>
              <a:t>e</a:t>
            </a:r>
            <a:r>
              <a:rPr lang="pt-PT" sz="2400" dirty="0">
                <a:solidFill>
                  <a:schemeClr val="bg2">
                    <a:lumMod val="50000"/>
                  </a:schemeClr>
                </a:solidFill>
                <a:latin typeface="Consolas" panose="020B0609020204030204" pitchFamily="49" charset="0"/>
              </a:rPr>
              <a:t> %}</a:t>
            </a:r>
            <a:r>
              <a:rPr lang="pt-PT" dirty="0"/>
              <a:t>.</a:t>
            </a:r>
          </a:p>
          <a:p>
            <a:r>
              <a:rPr lang="pt-PT" dirty="0"/>
              <a:t>Permitem fazer:</a:t>
            </a:r>
          </a:p>
          <a:p>
            <a:pPr lvl="1"/>
            <a:r>
              <a:rPr lang="pt-PT" dirty="0"/>
              <a:t>controle de fluxo (</a:t>
            </a:r>
            <a:r>
              <a:rPr lang="pt-PT" dirty="0">
                <a:solidFill>
                  <a:schemeClr val="bg2">
                    <a:lumMod val="50000"/>
                  </a:schemeClr>
                </a:solidFill>
                <a:latin typeface="Consolas" panose="020B0609020204030204" pitchFamily="49" charset="0"/>
              </a:rPr>
              <a:t>for</a:t>
            </a:r>
            <a:r>
              <a:rPr lang="pt-PT" dirty="0"/>
              <a:t>, </a:t>
            </a:r>
            <a:r>
              <a:rPr lang="pt-PT" dirty="0" err="1">
                <a:solidFill>
                  <a:schemeClr val="bg2">
                    <a:lumMod val="50000"/>
                  </a:schemeClr>
                </a:solidFill>
                <a:latin typeface="Consolas" panose="020B0609020204030204" pitchFamily="49" charset="0"/>
              </a:rPr>
              <a:t>if</a:t>
            </a:r>
            <a:r>
              <a:rPr lang="pt-PT" dirty="0">
                <a:solidFill>
                  <a:schemeClr val="bg2">
                    <a:lumMod val="50000"/>
                  </a:schemeClr>
                </a:solidFill>
                <a:latin typeface="Consolas" panose="020B0609020204030204" pitchFamily="49" charset="0"/>
              </a:rPr>
              <a:t>, </a:t>
            </a:r>
            <a:r>
              <a:rPr lang="pt-PT" dirty="0" err="1">
                <a:solidFill>
                  <a:schemeClr val="bg2">
                    <a:lumMod val="50000"/>
                  </a:schemeClr>
                </a:solidFill>
                <a:latin typeface="Consolas" panose="020B0609020204030204" pitchFamily="49" charset="0"/>
              </a:rPr>
              <a:t>elif</a:t>
            </a:r>
            <a:r>
              <a:rPr lang="pt-PT" dirty="0">
                <a:solidFill>
                  <a:schemeClr val="bg2">
                    <a:lumMod val="50000"/>
                  </a:schemeClr>
                </a:solidFill>
                <a:latin typeface="Consolas" panose="020B0609020204030204" pitchFamily="49" charset="0"/>
              </a:rPr>
              <a:t> e </a:t>
            </a:r>
            <a:r>
              <a:rPr lang="pt-PT" dirty="0" err="1">
                <a:solidFill>
                  <a:schemeClr val="bg2">
                    <a:lumMod val="50000"/>
                  </a:schemeClr>
                </a:solidFill>
                <a:latin typeface="Consolas" panose="020B0609020204030204" pitchFamily="49" charset="0"/>
              </a:rPr>
              <a:t>else</a:t>
            </a:r>
            <a:r>
              <a:rPr lang="pt-PT" dirty="0"/>
              <a:t>)</a:t>
            </a:r>
          </a:p>
          <a:p>
            <a:pPr lvl="1"/>
            <a:r>
              <a:rPr lang="pt-PT" dirty="0"/>
              <a:t>criar texto </a:t>
            </a:r>
          </a:p>
          <a:p>
            <a:pPr lvl="1"/>
            <a:r>
              <a:rPr lang="pt-PT" dirty="0"/>
              <a:t>carregar informação externa.</a:t>
            </a:r>
          </a:p>
          <a:p>
            <a:r>
              <a:rPr lang="pt-PT" dirty="0"/>
              <a:t>Suportam argumentos</a:t>
            </a:r>
          </a:p>
          <a:p>
            <a:pPr lvl="1"/>
            <a:endParaRPr lang="pt-PT" dirty="0"/>
          </a:p>
          <a:p>
            <a:r>
              <a:rPr lang="pt-PT" dirty="0"/>
              <a:t>Algumas requerem </a:t>
            </a:r>
            <a:r>
              <a:rPr lang="pt-PT" dirty="0" err="1"/>
              <a:t>tags</a:t>
            </a:r>
            <a:r>
              <a:rPr lang="pt-PT" dirty="0"/>
              <a:t> de início e fim:</a:t>
            </a:r>
          </a:p>
        </p:txBody>
      </p:sp>
      <p:sp>
        <p:nvSpPr>
          <p:cNvPr id="4" name="Rectangle 1">
            <a:extLst>
              <a:ext uri="{FF2B5EF4-FFF2-40B4-BE49-F238E27FC236}">
                <a16:creationId xmlns:a16="http://schemas.microsoft.com/office/drawing/2014/main" id="{7734DE4C-CAC3-4073-9BFD-F0143213CFE4}"/>
              </a:ext>
            </a:extLst>
          </p:cNvPr>
          <p:cNvSpPr>
            <a:spLocks noChangeArrowheads="1"/>
          </p:cNvSpPr>
          <p:nvPr/>
        </p:nvSpPr>
        <p:spPr bwMode="auto">
          <a:xfrm>
            <a:off x="946821" y="4498451"/>
            <a:ext cx="2952685" cy="371216"/>
          </a:xfrm>
          <a:prstGeom prst="rect">
            <a:avLst/>
          </a:prstGeom>
          <a:solidFill>
            <a:schemeClr val="accent4">
              <a:lumMod val="20000"/>
              <a:lumOff val="80000"/>
            </a:schemeClr>
          </a:solidFill>
          <a:ln>
            <a:noFill/>
          </a:ln>
          <a:effectLst/>
        </p:spPr>
        <p:txBody>
          <a:bodyPr vert="horz" wrap="none" lIns="73002" tIns="61893" rIns="73002" bIns="6189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1" i="0" u="none" strike="noStrike" cap="none" normalizeH="0" baseline="0" dirty="0" err="1">
                <a:ln>
                  <a:noFill/>
                </a:ln>
                <a:solidFill>
                  <a:srgbClr val="008000"/>
                </a:solidFill>
                <a:effectLst/>
                <a:latin typeface="Consolas" panose="020B0609020204030204" pitchFamily="49" charset="0"/>
              </a:rPr>
              <a:t>cycle</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err="1">
                <a:ln>
                  <a:noFill/>
                </a:ln>
                <a:solidFill>
                  <a:srgbClr val="BA2121"/>
                </a:solidFill>
                <a:effectLst/>
                <a:latin typeface="Consolas" panose="020B0609020204030204" pitchFamily="49" charset="0"/>
              </a:rPr>
              <a:t>odd</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err="1">
                <a:ln>
                  <a:noFill/>
                </a:ln>
                <a:solidFill>
                  <a:srgbClr val="BA2121"/>
                </a:solidFill>
                <a:effectLst/>
                <a:latin typeface="Consolas" panose="020B0609020204030204" pitchFamily="49" charset="0"/>
              </a:rPr>
              <a:t>even</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chemeClr val="tx1"/>
                </a:solidFill>
                <a:effectLst/>
                <a:latin typeface="Consolas" panose="020B0609020204030204" pitchFamily="49" charset="0"/>
              </a:rPr>
              <a:t> </a:t>
            </a:r>
          </a:p>
        </p:txBody>
      </p:sp>
      <p:sp>
        <p:nvSpPr>
          <p:cNvPr id="5" name="Rectangle 2">
            <a:extLst>
              <a:ext uri="{FF2B5EF4-FFF2-40B4-BE49-F238E27FC236}">
                <a16:creationId xmlns:a16="http://schemas.microsoft.com/office/drawing/2014/main" id="{B6303D58-D8E5-4339-960F-D75B3495FED6}"/>
              </a:ext>
            </a:extLst>
          </p:cNvPr>
          <p:cNvSpPr>
            <a:spLocks noChangeArrowheads="1"/>
          </p:cNvSpPr>
          <p:nvPr/>
        </p:nvSpPr>
        <p:spPr bwMode="auto">
          <a:xfrm>
            <a:off x="946821" y="5472225"/>
            <a:ext cx="7889934" cy="371216"/>
          </a:xfrm>
          <a:prstGeom prst="rect">
            <a:avLst/>
          </a:prstGeom>
          <a:solidFill>
            <a:schemeClr val="accent4">
              <a:lumMod val="20000"/>
              <a:lumOff val="80000"/>
            </a:schemeClr>
          </a:solidFill>
          <a:ln>
            <a:noFill/>
          </a:ln>
          <a:effectLst/>
        </p:spPr>
        <p:txBody>
          <a:bodyPr vert="horz" wrap="none" lIns="73002" tIns="61893" rIns="73002" bIns="6189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1" i="0" u="none" strike="noStrike" cap="none" normalizeH="0" baseline="0" dirty="0" err="1">
                <a:ln>
                  <a:noFill/>
                </a:ln>
                <a:solidFill>
                  <a:srgbClr val="008000"/>
                </a:solidFill>
                <a:effectLst/>
                <a:latin typeface="Consolas" panose="020B0609020204030204" pitchFamily="49" charset="0"/>
              </a:rPr>
              <a:t>if</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19177C"/>
                </a:solidFill>
                <a:effectLst/>
                <a:latin typeface="Consolas" panose="020B0609020204030204" pitchFamily="49" charset="0"/>
              </a:rPr>
              <a:t>user.is_authenticated</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Hello,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19177C"/>
                </a:solidFill>
                <a:effectLst/>
                <a:latin typeface="Consolas" panose="020B0609020204030204" pitchFamily="49" charset="0"/>
              </a:rPr>
              <a:t>user.username</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1" i="0" u="none" strike="noStrike" cap="none" normalizeH="0" baseline="0" dirty="0" err="1">
                <a:ln>
                  <a:noFill/>
                </a:ln>
                <a:solidFill>
                  <a:srgbClr val="008000"/>
                </a:solidFill>
                <a:effectLst/>
                <a:latin typeface="Consolas" panose="020B0609020204030204" pitchFamily="49" charset="0"/>
              </a:rPr>
              <a:t>endif</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2441328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228-B55D-44C4-94AA-C5C9695ED3F0}"/>
              </a:ext>
            </a:extLst>
          </p:cNvPr>
          <p:cNvSpPr>
            <a:spLocks noGrp="1"/>
          </p:cNvSpPr>
          <p:nvPr>
            <p:ph type="title"/>
          </p:nvPr>
        </p:nvSpPr>
        <p:spPr>
          <a:xfrm>
            <a:off x="628650" y="187703"/>
            <a:ext cx="8443632" cy="794936"/>
          </a:xfrm>
        </p:spPr>
        <p:txBody>
          <a:bodyPr>
            <a:normAutofit fontScale="90000"/>
          </a:bodyPr>
          <a:lstStyle/>
          <a:p>
            <a:r>
              <a:rPr lang="pt-PT" dirty="0"/>
              <a:t>Etiquetas da linguagem template (1/4)</a:t>
            </a:r>
          </a:p>
        </p:txBody>
      </p:sp>
      <p:sp>
        <p:nvSpPr>
          <p:cNvPr id="3" name="Content Placeholder 2">
            <a:extLst>
              <a:ext uri="{FF2B5EF4-FFF2-40B4-BE49-F238E27FC236}">
                <a16:creationId xmlns:a16="http://schemas.microsoft.com/office/drawing/2014/main" id="{69323107-1C62-48B3-AAF6-6AE979E479BB}"/>
              </a:ext>
            </a:extLst>
          </p:cNvPr>
          <p:cNvSpPr>
            <a:spLocks noGrp="1"/>
          </p:cNvSpPr>
          <p:nvPr>
            <p:ph idx="1"/>
          </p:nvPr>
        </p:nvSpPr>
        <p:spPr/>
        <p:txBody>
          <a:bodyPr/>
          <a:lstStyle/>
          <a:p>
            <a:r>
              <a:rPr lang="pt-PT" dirty="0"/>
              <a:t>Fornecem lógica no processo de </a:t>
            </a:r>
            <a:r>
              <a:rPr lang="pt-PT" dirty="0" err="1"/>
              <a:t>renderização</a:t>
            </a:r>
            <a:r>
              <a:rPr lang="pt-PT" dirty="0"/>
              <a:t>.</a:t>
            </a:r>
          </a:p>
          <a:p>
            <a:r>
              <a:rPr lang="pt-PT" dirty="0"/>
              <a:t> Da </a:t>
            </a:r>
            <a:r>
              <a:rPr lang="pt-PT" dirty="0">
                <a:hlinkClick r:id="rId3"/>
              </a:rPr>
              <a:t>lista completa</a:t>
            </a:r>
            <a:r>
              <a:rPr lang="pt-PT" dirty="0"/>
              <a:t>, descrevem-se algumas etiquetas:</a:t>
            </a:r>
          </a:p>
        </p:txBody>
      </p:sp>
      <p:graphicFrame>
        <p:nvGraphicFramePr>
          <p:cNvPr id="5" name="Table 7">
            <a:extLst>
              <a:ext uri="{FF2B5EF4-FFF2-40B4-BE49-F238E27FC236}">
                <a16:creationId xmlns:a16="http://schemas.microsoft.com/office/drawing/2014/main" id="{04564326-7A12-49F5-8811-B7696A25F4D5}"/>
              </a:ext>
            </a:extLst>
          </p:cNvPr>
          <p:cNvGraphicFramePr>
            <a:graphicFrameLocks noGrp="1"/>
          </p:cNvGraphicFramePr>
          <p:nvPr>
            <p:extLst>
              <p:ext uri="{D42A27DB-BD31-4B8C-83A1-F6EECF244321}">
                <p14:modId xmlns:p14="http://schemas.microsoft.com/office/powerpoint/2010/main" val="1845026139"/>
              </p:ext>
            </p:extLst>
          </p:nvPr>
        </p:nvGraphicFramePr>
        <p:xfrm>
          <a:off x="762000" y="2199105"/>
          <a:ext cx="7994072" cy="4221480"/>
        </p:xfrm>
        <a:graphic>
          <a:graphicData uri="http://schemas.openxmlformats.org/drawingml/2006/table">
            <a:tbl>
              <a:tblPr firstRow="1" bandRow="1">
                <a:tableStyleId>{073A0DAA-6AF3-43AB-8588-CEC1D06C72B9}</a:tableStyleId>
              </a:tblPr>
              <a:tblGrid>
                <a:gridCol w="2819400">
                  <a:extLst>
                    <a:ext uri="{9D8B030D-6E8A-4147-A177-3AD203B41FA5}">
                      <a16:colId xmlns:a16="http://schemas.microsoft.com/office/drawing/2014/main" val="3400388697"/>
                    </a:ext>
                  </a:extLst>
                </a:gridCol>
                <a:gridCol w="5174672">
                  <a:extLst>
                    <a:ext uri="{9D8B030D-6E8A-4147-A177-3AD203B41FA5}">
                      <a16:colId xmlns:a16="http://schemas.microsoft.com/office/drawing/2014/main" val="3921820240"/>
                    </a:ext>
                  </a:extLst>
                </a:gridCol>
              </a:tblGrid>
              <a:tr h="370840">
                <a:tc>
                  <a:txBody>
                    <a:bodyPr/>
                    <a:lstStyle/>
                    <a:p>
                      <a:r>
                        <a:rPr lang="pt-PT" dirty="0"/>
                        <a:t>Etiqueta</a:t>
                      </a:r>
                    </a:p>
                  </a:txBody>
                  <a:tcPr/>
                </a:tc>
                <a:tc>
                  <a:txBody>
                    <a:bodyPr/>
                    <a:lstStyle/>
                    <a:p>
                      <a:r>
                        <a:rPr lang="pt-PT" dirty="0"/>
                        <a:t>Definição</a:t>
                      </a:r>
                    </a:p>
                  </a:txBody>
                  <a:tcPr/>
                </a:tc>
                <a:extLst>
                  <a:ext uri="{0D108BD9-81ED-4DB2-BD59-A6C34878D82A}">
                    <a16:rowId xmlns:a16="http://schemas.microsoft.com/office/drawing/2014/main" val="3378906611"/>
                  </a:ext>
                </a:extLst>
              </a:tr>
              <a:tr h="370840">
                <a:tc>
                  <a:txBody>
                    <a:bodyPr/>
                    <a:lstStyle/>
                    <a:p>
                      <a:pPr algn="l"/>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rPr>
                        <a:t>block</a:t>
                      </a:r>
                      <a:r>
                        <a:rPr lang="pt-PT" sz="1600" kern="1200" dirty="0">
                          <a:solidFill>
                            <a:schemeClr val="dk1"/>
                          </a:solidFill>
                          <a:latin typeface="Consolas" panose="020B0609020204030204" pitchFamily="49" charset="0"/>
                          <a:ea typeface="+mn-ea"/>
                          <a:cs typeface="+mn-cs"/>
                        </a:rPr>
                        <a:t> %}</a:t>
                      </a:r>
                    </a:p>
                  </a:txBody>
                  <a:tcPr/>
                </a:tc>
                <a:tc>
                  <a:txBody>
                    <a:bodyPr/>
                    <a:lstStyle/>
                    <a:p>
                      <a:r>
                        <a:rPr lang="pt-PT" sz="1800" b="0" i="0" kern="1200" dirty="0">
                          <a:solidFill>
                            <a:schemeClr val="dk1"/>
                          </a:solidFill>
                          <a:effectLst/>
                          <a:latin typeface="+mn-lt"/>
                          <a:ea typeface="+mn-ea"/>
                          <a:cs typeface="+mn-cs"/>
                        </a:rPr>
                        <a:t>define um bloco que pode ser substituído por </a:t>
                      </a:r>
                      <a:r>
                        <a:rPr lang="pt-PT" sz="1800" b="0" i="0" kern="1200" dirty="0" err="1">
                          <a:solidFill>
                            <a:schemeClr val="dk1"/>
                          </a:solidFill>
                          <a:effectLst/>
                          <a:latin typeface="+mn-lt"/>
                          <a:ea typeface="+mn-ea"/>
                          <a:cs typeface="+mn-cs"/>
                        </a:rPr>
                        <a:t>templates</a:t>
                      </a:r>
                      <a:r>
                        <a:rPr lang="pt-PT" sz="1800" b="0" i="0" kern="1200" dirty="0">
                          <a:solidFill>
                            <a:schemeClr val="dk1"/>
                          </a:solidFill>
                          <a:effectLst/>
                          <a:latin typeface="+mn-lt"/>
                          <a:ea typeface="+mn-ea"/>
                          <a:cs typeface="+mn-cs"/>
                        </a:rPr>
                        <a:t> filhos.</a:t>
                      </a:r>
                      <a:endParaRPr lang="pt-PT" dirty="0"/>
                    </a:p>
                  </a:txBody>
                  <a:tcPr/>
                </a:tc>
                <a:extLst>
                  <a:ext uri="{0D108BD9-81ED-4DB2-BD59-A6C34878D82A}">
                    <a16:rowId xmlns:a16="http://schemas.microsoft.com/office/drawing/2014/main" val="745363494"/>
                  </a:ext>
                </a:extLst>
              </a:tr>
              <a:tr h="370840">
                <a:tc>
                  <a:txBody>
                    <a:bodyPr/>
                    <a:lstStyle/>
                    <a:p>
                      <a:pPr algn="l" rtl="0"/>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rPr>
                        <a:t>comment</a:t>
                      </a:r>
                      <a:r>
                        <a:rPr lang="pt-PT" sz="1600" kern="1200" dirty="0">
                          <a:solidFill>
                            <a:schemeClr val="dk1"/>
                          </a:solidFill>
                          <a:latin typeface="Consolas" panose="020B0609020204030204" pitchFamily="49" charset="0"/>
                          <a:ea typeface="+mn-ea"/>
                          <a:cs typeface="+mn-cs"/>
                        </a:rPr>
                        <a:t> %}</a:t>
                      </a:r>
                    </a:p>
                  </a:txBody>
                  <a:tcPr/>
                </a:tc>
                <a:tc>
                  <a:txBody>
                    <a:bodyPr/>
                    <a:lstStyle/>
                    <a:p>
                      <a:r>
                        <a:rPr lang="pt-PT" dirty="0"/>
                        <a:t>Comentário de várias linhas</a:t>
                      </a:r>
                    </a:p>
                  </a:txBody>
                  <a:tcPr/>
                </a:tc>
                <a:extLst>
                  <a:ext uri="{0D108BD9-81ED-4DB2-BD59-A6C34878D82A}">
                    <a16:rowId xmlns:a16="http://schemas.microsoft.com/office/drawing/2014/main" val="34815588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4"/>
                        </a:rPr>
                        <a:t>csrf_token</a:t>
                      </a:r>
                      <a:r>
                        <a:rPr lang="pt-PT" sz="1600" kern="1200" dirty="0">
                          <a:solidFill>
                            <a:schemeClr val="dk1"/>
                          </a:solidFill>
                          <a:latin typeface="Consolas" panose="020B0609020204030204" pitchFamily="49" charset="0"/>
                          <a:ea typeface="+mn-ea"/>
                          <a:cs typeface="+mn-cs"/>
                        </a:rPr>
                        <a:t> %}</a:t>
                      </a:r>
                    </a:p>
                  </a:txBody>
                  <a:tcPr/>
                </a:tc>
                <a:tc>
                  <a:txBody>
                    <a:bodyPr/>
                    <a:lstStyle/>
                    <a:p>
                      <a:pPr rtl="0"/>
                      <a:r>
                        <a:rPr lang="pt-PT" sz="1800" b="0" i="0" kern="1200" dirty="0">
                          <a:solidFill>
                            <a:schemeClr val="dk1"/>
                          </a:solidFill>
                          <a:effectLst/>
                          <a:latin typeface="+mn-lt"/>
                          <a:ea typeface="+mn-ea"/>
                          <a:cs typeface="+mn-cs"/>
                        </a:rPr>
                        <a:t>Insere </a:t>
                      </a:r>
                      <a:r>
                        <a:rPr lang="pt-PT" sz="1800" b="0" i="0" kern="1200" dirty="0" err="1">
                          <a:solidFill>
                            <a:schemeClr val="dk1"/>
                          </a:solidFill>
                          <a:effectLst/>
                          <a:latin typeface="+mn-lt"/>
                          <a:ea typeface="+mn-ea"/>
                          <a:cs typeface="+mn-cs"/>
                        </a:rPr>
                        <a:t>token</a:t>
                      </a:r>
                      <a:r>
                        <a:rPr lang="pt-PT" sz="1800" b="0" i="0" kern="1200" dirty="0">
                          <a:solidFill>
                            <a:schemeClr val="dk1"/>
                          </a:solidFill>
                          <a:effectLst/>
                          <a:latin typeface="+mn-lt"/>
                          <a:ea typeface="+mn-ea"/>
                          <a:cs typeface="+mn-cs"/>
                        </a:rPr>
                        <a:t> para proteção contra </a:t>
                      </a:r>
                      <a:r>
                        <a:rPr lang="en-GB" sz="1800" b="0" i="0" kern="1200" dirty="0">
                          <a:solidFill>
                            <a:schemeClr val="dk1"/>
                          </a:solidFill>
                          <a:effectLst/>
                          <a:latin typeface="+mn-lt"/>
                          <a:ea typeface="+mn-ea"/>
                          <a:cs typeface="+mn-cs"/>
                          <a:hlinkClick r:id="rId5"/>
                        </a:rPr>
                        <a:t>Cross Site Request Forgery</a:t>
                      </a:r>
                      <a:r>
                        <a:rPr lang="en-GB" sz="1800" b="0" i="0" kern="1200" dirty="0">
                          <a:solidFill>
                            <a:schemeClr val="dk1"/>
                          </a:solidFill>
                          <a:effectLst/>
                          <a:latin typeface="+mn-lt"/>
                          <a:ea typeface="+mn-ea"/>
                          <a:cs typeface="+mn-cs"/>
                        </a:rPr>
                        <a:t> (a usar dentro de um form)</a:t>
                      </a:r>
                      <a:endParaRPr lang="pt-PT" dirty="0"/>
                    </a:p>
                  </a:txBody>
                  <a:tcPr/>
                </a:tc>
                <a:extLst>
                  <a:ext uri="{0D108BD9-81ED-4DB2-BD59-A6C34878D82A}">
                    <a16:rowId xmlns:a16="http://schemas.microsoft.com/office/drawing/2014/main" val="243647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6"/>
                        </a:rPr>
                        <a:t>cycle</a:t>
                      </a:r>
                      <a:r>
                        <a:rPr lang="pt-PT" sz="1600" kern="1200" dirty="0">
                          <a:solidFill>
                            <a:schemeClr val="dk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0" i="0" kern="1200" dirty="0">
                          <a:solidFill>
                            <a:schemeClr val="dk1"/>
                          </a:solidFill>
                          <a:effectLst/>
                          <a:latin typeface="+mn-lt"/>
                          <a:ea typeface="+mn-ea"/>
                          <a:cs typeface="+mn-cs"/>
                        </a:rPr>
                        <a:t>Produz um de seus argumentos cada vez que essa </a:t>
                      </a:r>
                      <a:r>
                        <a:rPr lang="pt-PT" sz="1800" b="0" i="0" kern="1200" dirty="0" err="1">
                          <a:solidFill>
                            <a:schemeClr val="dk1"/>
                          </a:solidFill>
                          <a:effectLst/>
                          <a:latin typeface="+mn-lt"/>
                          <a:ea typeface="+mn-ea"/>
                          <a:cs typeface="+mn-cs"/>
                        </a:rPr>
                        <a:t>tag</a:t>
                      </a:r>
                      <a:r>
                        <a:rPr lang="pt-PT" sz="1800" b="0" i="0" kern="1200" dirty="0">
                          <a:solidFill>
                            <a:schemeClr val="dk1"/>
                          </a:solidFill>
                          <a:effectLst/>
                          <a:latin typeface="+mn-lt"/>
                          <a:ea typeface="+mn-ea"/>
                          <a:cs typeface="+mn-cs"/>
                        </a:rPr>
                        <a:t> é encontrada. De forma sequencial, retornando ao início quando chega ao fim. </a:t>
                      </a: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6"/>
                        </a:rPr>
                        <a:t>resetcycle</a:t>
                      </a:r>
                      <a:r>
                        <a:rPr lang="pt-PT" sz="1600" kern="1200" dirty="0">
                          <a:solidFill>
                            <a:schemeClr val="dk1"/>
                          </a:solidFill>
                          <a:latin typeface="Consolas" panose="020B0609020204030204" pitchFamily="49" charset="0"/>
                          <a:ea typeface="+mn-ea"/>
                          <a:cs typeface="+mn-cs"/>
                        </a:rPr>
                        <a:t> %}</a:t>
                      </a:r>
                      <a:endParaRPr lang="pt-PT" sz="1800" kern="1200" dirty="0">
                        <a:solidFill>
                          <a:schemeClr val="dk1"/>
                        </a:solidFill>
                        <a:latin typeface="Consolas" panose="020B0609020204030204" pitchFamily="49" charset="0"/>
                        <a:ea typeface="+mn-ea"/>
                        <a:cs typeface="+mn-cs"/>
                      </a:endParaRPr>
                    </a:p>
                    <a:p>
                      <a:r>
                        <a:rPr lang="pt-PT" sz="1800" b="0" i="0" kern="1200" dirty="0">
                          <a:solidFill>
                            <a:schemeClr val="dk1"/>
                          </a:solidFill>
                          <a:effectLst/>
                          <a:latin typeface="+mn-lt"/>
                          <a:ea typeface="+mn-ea"/>
                          <a:cs typeface="+mn-cs"/>
                        </a:rPr>
                        <a:t>reinicia o ciclo.</a:t>
                      </a:r>
                      <a:endParaRPr lang="pt-PT" dirty="0"/>
                    </a:p>
                  </a:txBody>
                  <a:tcPr/>
                </a:tc>
                <a:extLst>
                  <a:ext uri="{0D108BD9-81ED-4DB2-BD59-A6C34878D82A}">
                    <a16:rowId xmlns:a16="http://schemas.microsoft.com/office/drawing/2014/main" val="1019375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7"/>
                        </a:rPr>
                        <a:t>extends</a:t>
                      </a:r>
                      <a:r>
                        <a:rPr lang="pt-PT" sz="1600" kern="1200" dirty="0">
                          <a:solidFill>
                            <a:schemeClr val="dk1"/>
                          </a:solidFill>
                          <a:latin typeface="Consolas" panose="020B0609020204030204" pitchFamily="49" charset="0"/>
                          <a:ea typeface="+mn-ea"/>
                          <a:cs typeface="+mn-cs"/>
                        </a:rPr>
                        <a:t> %}</a:t>
                      </a:r>
                    </a:p>
                  </a:txBody>
                  <a:tcPr/>
                </a:tc>
                <a:tc>
                  <a:txBody>
                    <a:bodyPr/>
                    <a:lstStyle/>
                    <a:p>
                      <a:r>
                        <a:rPr lang="pt-PT" sz="1800" b="0" i="0" kern="1200" dirty="0">
                          <a:solidFill>
                            <a:schemeClr val="dk1"/>
                          </a:solidFill>
                          <a:effectLst/>
                          <a:latin typeface="+mn-lt"/>
                          <a:ea typeface="+mn-ea"/>
                          <a:cs typeface="+mn-cs"/>
                        </a:rPr>
                        <a:t>Sinaliza que o </a:t>
                      </a:r>
                      <a:r>
                        <a:rPr lang="pt-PT" sz="1800" b="0" i="1" kern="1200" dirty="0">
                          <a:solidFill>
                            <a:schemeClr val="dk1"/>
                          </a:solidFill>
                          <a:effectLst/>
                          <a:latin typeface="+mn-lt"/>
                          <a:ea typeface="+mn-ea"/>
                          <a:cs typeface="+mn-cs"/>
                        </a:rPr>
                        <a:t>template</a:t>
                      </a:r>
                      <a:r>
                        <a:rPr lang="pt-PT" sz="1800" b="0" i="0" kern="1200" dirty="0">
                          <a:solidFill>
                            <a:schemeClr val="dk1"/>
                          </a:solidFill>
                          <a:effectLst/>
                          <a:latin typeface="+mn-lt"/>
                          <a:ea typeface="+mn-ea"/>
                          <a:cs typeface="+mn-cs"/>
                        </a:rPr>
                        <a:t> estende/herda de um template pai [</a:t>
                      </a:r>
                      <a:r>
                        <a:rPr lang="pt-PT" sz="1800" b="0" i="0" kern="1200" dirty="0">
                          <a:solidFill>
                            <a:schemeClr val="dk1"/>
                          </a:solidFill>
                          <a:effectLst/>
                          <a:latin typeface="+mn-lt"/>
                          <a:ea typeface="+mn-ea"/>
                          <a:cs typeface="+mn-cs"/>
                          <a:hlinkClick r:id="rId8"/>
                        </a:rPr>
                        <a:t>2</a:t>
                      </a:r>
                      <a:r>
                        <a:rPr lang="pt-PT" sz="1800" b="0" i="0" kern="1200" dirty="0">
                          <a:solidFill>
                            <a:schemeClr val="dk1"/>
                          </a:solidFill>
                          <a:effectLst/>
                          <a:latin typeface="+mn-lt"/>
                          <a:ea typeface="+mn-ea"/>
                          <a:cs typeface="+mn-cs"/>
                        </a:rPr>
                        <a:t>].</a:t>
                      </a:r>
                      <a:endParaRPr lang="pt-PT" dirty="0"/>
                    </a:p>
                  </a:txBody>
                  <a:tcPr/>
                </a:tc>
                <a:extLst>
                  <a:ext uri="{0D108BD9-81ED-4DB2-BD59-A6C34878D82A}">
                    <a16:rowId xmlns:a16="http://schemas.microsoft.com/office/drawing/2014/main" val="30661656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9"/>
                        </a:rPr>
                        <a:t>filter</a:t>
                      </a:r>
                      <a:r>
                        <a:rPr lang="pt-PT" sz="1600" kern="1200" dirty="0">
                          <a:solidFill>
                            <a:schemeClr val="dk1"/>
                          </a:solidFill>
                          <a:latin typeface="Consolas" panose="020B0609020204030204" pitchFamily="49" charset="0"/>
                          <a:ea typeface="+mn-ea"/>
                          <a:cs typeface="+mn-cs"/>
                        </a:rPr>
                        <a:t> %}</a:t>
                      </a:r>
                    </a:p>
                  </a:txBody>
                  <a:tcPr/>
                </a:tc>
                <a:tc>
                  <a:txBody>
                    <a:bodyPr/>
                    <a:lstStyle/>
                    <a:p>
                      <a:r>
                        <a:rPr lang="pt-PT" sz="1800" b="0" i="0" kern="1200" dirty="0">
                          <a:solidFill>
                            <a:schemeClr val="dk1"/>
                          </a:solidFill>
                          <a:effectLst/>
                          <a:latin typeface="+mn-lt"/>
                          <a:ea typeface="+mn-ea"/>
                          <a:cs typeface="+mn-cs"/>
                        </a:rPr>
                        <a:t>Filtra o conteúdo do bloco usando um ou mais filtros.</a:t>
                      </a:r>
                      <a:endParaRPr lang="pt-PT" dirty="0"/>
                    </a:p>
                  </a:txBody>
                  <a:tcPr/>
                </a:tc>
                <a:extLst>
                  <a:ext uri="{0D108BD9-81ED-4DB2-BD59-A6C34878D82A}">
                    <a16:rowId xmlns:a16="http://schemas.microsoft.com/office/drawing/2014/main" val="3453446337"/>
                  </a:ext>
                </a:extLst>
              </a:tr>
            </a:tbl>
          </a:graphicData>
        </a:graphic>
      </p:graphicFrame>
    </p:spTree>
    <p:extLst>
      <p:ext uri="{BB962C8B-B14F-4D97-AF65-F5344CB8AC3E}">
        <p14:creationId xmlns:p14="http://schemas.microsoft.com/office/powerpoint/2010/main" val="2284462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2F94C-89CB-47FF-96EE-489DAB12E085}"/>
              </a:ext>
            </a:extLst>
          </p:cNvPr>
          <p:cNvSpPr>
            <a:spLocks noGrp="1"/>
          </p:cNvSpPr>
          <p:nvPr>
            <p:ph idx="1"/>
          </p:nvPr>
        </p:nvSpPr>
        <p:spPr>
          <a:xfrm>
            <a:off x="1601972" y="3544186"/>
            <a:ext cx="7154100" cy="2812164"/>
          </a:xfrm>
        </p:spPr>
        <p:txBody>
          <a:bodyPr/>
          <a:lstStyle/>
          <a:p>
            <a:r>
              <a:rPr lang="pt-PT" b="1" dirty="0"/>
              <a:t>Variáveis associadas </a:t>
            </a:r>
            <a:r>
              <a:rPr lang="pt-PT" dirty="0"/>
              <a:t>à etiqueta </a:t>
            </a:r>
            <a:r>
              <a:rPr lang="pt-PT" sz="2000" kern="1200" dirty="0">
                <a:solidFill>
                  <a:schemeClr val="dk1"/>
                </a:solidFill>
                <a:latin typeface="Consolas" panose="020B0609020204030204" pitchFamily="49" charset="0"/>
                <a:ea typeface="+mn-ea"/>
                <a:cs typeface="+mn-cs"/>
              </a:rPr>
              <a:t>{% </a:t>
            </a:r>
            <a:r>
              <a:rPr lang="pt-PT" sz="2000" kern="1200" dirty="0">
                <a:solidFill>
                  <a:schemeClr val="dk1"/>
                </a:solidFill>
                <a:latin typeface="Consolas" panose="020B0609020204030204" pitchFamily="49" charset="0"/>
                <a:ea typeface="+mn-ea"/>
                <a:cs typeface="+mn-cs"/>
                <a:hlinkClick r:id="rId3"/>
              </a:rPr>
              <a:t>for</a:t>
            </a:r>
            <a:r>
              <a:rPr lang="pt-PT" sz="2000" kern="1200" dirty="0">
                <a:solidFill>
                  <a:schemeClr val="dk1"/>
                </a:solidFill>
                <a:latin typeface="Consolas" panose="020B0609020204030204" pitchFamily="49" charset="0"/>
                <a:ea typeface="+mn-ea"/>
                <a:cs typeface="+mn-cs"/>
              </a:rPr>
              <a:t> %}</a:t>
            </a:r>
            <a:r>
              <a:rPr lang="pt-PT" dirty="0"/>
              <a:t>:</a:t>
            </a:r>
          </a:p>
        </p:txBody>
      </p:sp>
      <p:graphicFrame>
        <p:nvGraphicFramePr>
          <p:cNvPr id="5" name="Table 7">
            <a:extLst>
              <a:ext uri="{FF2B5EF4-FFF2-40B4-BE49-F238E27FC236}">
                <a16:creationId xmlns:a16="http://schemas.microsoft.com/office/drawing/2014/main" id="{04564326-7A12-49F5-8811-B7696A25F4D5}"/>
              </a:ext>
            </a:extLst>
          </p:cNvPr>
          <p:cNvGraphicFramePr>
            <a:graphicFrameLocks noGrp="1"/>
          </p:cNvGraphicFramePr>
          <p:nvPr>
            <p:extLst>
              <p:ext uri="{D42A27DB-BD31-4B8C-83A1-F6EECF244321}">
                <p14:modId xmlns:p14="http://schemas.microsoft.com/office/powerpoint/2010/main" val="4029807603"/>
              </p:ext>
            </p:extLst>
          </p:nvPr>
        </p:nvGraphicFramePr>
        <p:xfrm>
          <a:off x="762000" y="1151147"/>
          <a:ext cx="7994072" cy="2021840"/>
        </p:xfrm>
        <a:graphic>
          <a:graphicData uri="http://schemas.openxmlformats.org/drawingml/2006/table">
            <a:tbl>
              <a:tblPr firstRow="1" bandRow="1">
                <a:tableStyleId>{073A0DAA-6AF3-43AB-8588-CEC1D06C72B9}</a:tableStyleId>
              </a:tblPr>
              <a:tblGrid>
                <a:gridCol w="2819400">
                  <a:extLst>
                    <a:ext uri="{9D8B030D-6E8A-4147-A177-3AD203B41FA5}">
                      <a16:colId xmlns:a16="http://schemas.microsoft.com/office/drawing/2014/main" val="3400388697"/>
                    </a:ext>
                  </a:extLst>
                </a:gridCol>
                <a:gridCol w="5174672">
                  <a:extLst>
                    <a:ext uri="{9D8B030D-6E8A-4147-A177-3AD203B41FA5}">
                      <a16:colId xmlns:a16="http://schemas.microsoft.com/office/drawing/2014/main" val="3921820240"/>
                    </a:ext>
                  </a:extLst>
                </a:gridCol>
              </a:tblGrid>
              <a:tr h="370840">
                <a:tc>
                  <a:txBody>
                    <a:bodyPr/>
                    <a:lstStyle/>
                    <a:p>
                      <a:r>
                        <a:rPr lang="pt-PT" dirty="0"/>
                        <a:t>Etiqueta</a:t>
                      </a:r>
                    </a:p>
                  </a:txBody>
                  <a:tcPr/>
                </a:tc>
                <a:tc>
                  <a:txBody>
                    <a:bodyPr/>
                    <a:lstStyle/>
                    <a:p>
                      <a:r>
                        <a:rPr lang="pt-PT" dirty="0"/>
                        <a:t>Definição</a:t>
                      </a:r>
                    </a:p>
                  </a:txBody>
                  <a:tcPr/>
                </a:tc>
                <a:extLst>
                  <a:ext uri="{0D108BD9-81ED-4DB2-BD59-A6C34878D82A}">
                    <a16:rowId xmlns:a16="http://schemas.microsoft.com/office/drawing/2014/main" val="33789066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4"/>
                        </a:rPr>
                        <a:t>if</a:t>
                      </a:r>
                      <a:r>
                        <a:rPr lang="pt-PT" sz="1600" kern="1200" dirty="0">
                          <a:solidFill>
                            <a:schemeClr val="dk1"/>
                          </a:solidFill>
                          <a:latin typeface="Consolas" panose="020B0609020204030204" pitchFamily="49" charset="0"/>
                          <a:ea typeface="+mn-ea"/>
                          <a:cs typeface="+mn-cs"/>
                        </a:rPr>
                        <a:t> %} </a:t>
                      </a:r>
                      <a:br>
                        <a:rPr lang="pt-PT" sz="1600" kern="1200" dirty="0">
                          <a:solidFill>
                            <a:schemeClr val="dk1"/>
                          </a:solidFill>
                          <a:latin typeface="Consolas" panose="020B0609020204030204" pitchFamily="49" charset="0"/>
                          <a:ea typeface="+mn-ea"/>
                          <a:cs typeface="+mn-cs"/>
                        </a:rPr>
                      </a:b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rPr>
                        <a:t>elif</a:t>
                      </a:r>
                      <a:r>
                        <a:rPr lang="pt-PT" sz="1600" kern="1200" dirty="0">
                          <a:solidFill>
                            <a:schemeClr val="dk1"/>
                          </a:solidFill>
                          <a:latin typeface="Consolas" panose="020B0609020204030204" pitchFamily="49" charset="0"/>
                          <a:ea typeface="+mn-ea"/>
                          <a:cs typeface="+mn-cs"/>
                        </a:rPr>
                        <a:t> %} {% </a:t>
                      </a:r>
                      <a:r>
                        <a:rPr lang="pt-PT" sz="1600" kern="1200" dirty="0" err="1">
                          <a:solidFill>
                            <a:schemeClr val="dk1"/>
                          </a:solidFill>
                          <a:latin typeface="Consolas" panose="020B0609020204030204" pitchFamily="49" charset="0"/>
                          <a:ea typeface="+mn-ea"/>
                          <a:cs typeface="+mn-cs"/>
                        </a:rPr>
                        <a:t>else</a:t>
                      </a:r>
                      <a:r>
                        <a:rPr lang="pt-PT" sz="1600" kern="1200" dirty="0">
                          <a:solidFill>
                            <a:schemeClr val="dk1"/>
                          </a:solidFill>
                          <a:latin typeface="Consolas" panose="020B0609020204030204" pitchFamily="49" charset="0"/>
                          <a:ea typeface="+mn-ea"/>
                          <a:cs typeface="+mn-cs"/>
                        </a:rPr>
                        <a:t> %}</a:t>
                      </a:r>
                    </a:p>
                  </a:txBody>
                  <a:tcPr/>
                </a:tc>
                <a:tc>
                  <a:txBody>
                    <a:bodyPr/>
                    <a:lstStyle/>
                    <a:p>
                      <a:r>
                        <a:rPr lang="pt-PT" sz="1800" b="0" i="0" kern="1200" dirty="0">
                          <a:solidFill>
                            <a:schemeClr val="dk1"/>
                          </a:solidFill>
                          <a:effectLst/>
                          <a:latin typeface="+mn-lt"/>
                          <a:ea typeface="+mn-ea"/>
                          <a:cs typeface="+mn-cs"/>
                        </a:rPr>
                        <a:t>Avalia variável e se for verdadeira executa bloco</a:t>
                      </a:r>
                    </a:p>
                    <a:p>
                      <a:r>
                        <a:rPr lang="pt-PT" sz="1800" b="0" i="0" kern="1200" dirty="0">
                          <a:solidFill>
                            <a:schemeClr val="dk1"/>
                          </a:solidFill>
                          <a:effectLst/>
                          <a:latin typeface="+mn-lt"/>
                          <a:ea typeface="+mn-ea"/>
                          <a:cs typeface="+mn-cs"/>
                        </a:rPr>
                        <a:t>(permite expressões com </a:t>
                      </a:r>
                      <a:r>
                        <a:rPr lang="pt-PT" sz="1800" b="0" i="0" kern="1200" dirty="0" err="1">
                          <a:solidFill>
                            <a:schemeClr val="dk1"/>
                          </a:solidFill>
                          <a:effectLst/>
                          <a:latin typeface="+mn-lt"/>
                          <a:ea typeface="+mn-ea"/>
                          <a:cs typeface="+mn-cs"/>
                        </a:rPr>
                        <a:t>and</a:t>
                      </a:r>
                      <a:r>
                        <a:rPr lang="pt-PT" sz="1800" b="0" i="0" kern="1200" dirty="0">
                          <a:solidFill>
                            <a:schemeClr val="dk1"/>
                          </a:solidFill>
                          <a:effectLst/>
                          <a:latin typeface="+mn-lt"/>
                          <a:ea typeface="+mn-ea"/>
                          <a:cs typeface="+mn-cs"/>
                        </a:rPr>
                        <a:t>, </a:t>
                      </a:r>
                      <a:r>
                        <a:rPr lang="pt-PT" sz="1800" b="0" i="0" kern="1200" dirty="0" err="1">
                          <a:solidFill>
                            <a:schemeClr val="dk1"/>
                          </a:solidFill>
                          <a:effectLst/>
                          <a:latin typeface="+mn-lt"/>
                          <a:ea typeface="+mn-ea"/>
                          <a:cs typeface="+mn-cs"/>
                        </a:rPr>
                        <a:t>or</a:t>
                      </a:r>
                      <a:r>
                        <a:rPr lang="pt-PT" sz="1800" b="0" i="0" kern="1200" dirty="0">
                          <a:solidFill>
                            <a:schemeClr val="dk1"/>
                          </a:solidFill>
                          <a:effectLst/>
                          <a:latin typeface="+mn-lt"/>
                          <a:ea typeface="+mn-ea"/>
                          <a:cs typeface="+mn-cs"/>
                        </a:rPr>
                        <a:t>, </a:t>
                      </a:r>
                      <a:r>
                        <a:rPr lang="pt-PT" sz="1800" b="0" i="0" kern="1200" dirty="0" err="1">
                          <a:solidFill>
                            <a:schemeClr val="dk1"/>
                          </a:solidFill>
                          <a:effectLst/>
                          <a:latin typeface="+mn-lt"/>
                          <a:ea typeface="+mn-ea"/>
                          <a:cs typeface="+mn-cs"/>
                        </a:rPr>
                        <a:t>not</a:t>
                      </a:r>
                      <a:r>
                        <a:rPr lang="pt-PT" sz="1800" b="0" i="0" kern="1200" dirty="0">
                          <a:solidFill>
                            <a:schemeClr val="dk1"/>
                          </a:solidFill>
                          <a:effectLst/>
                          <a:latin typeface="+mn-lt"/>
                          <a:ea typeface="+mn-ea"/>
                          <a:cs typeface="+mn-cs"/>
                        </a:rPr>
                        <a:t>, ==, !=, &lt;,…)</a:t>
                      </a:r>
                      <a:endParaRPr lang="pt-PT" dirty="0"/>
                    </a:p>
                  </a:txBody>
                  <a:tcPr/>
                </a:tc>
                <a:extLst>
                  <a:ext uri="{0D108BD9-81ED-4DB2-BD59-A6C34878D82A}">
                    <a16:rowId xmlns:a16="http://schemas.microsoft.com/office/drawing/2014/main" val="22140708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a:solidFill>
                            <a:schemeClr val="dk1"/>
                          </a:solidFill>
                          <a:latin typeface="Consolas" panose="020B0609020204030204" pitchFamily="49" charset="0"/>
                          <a:ea typeface="+mn-ea"/>
                          <a:cs typeface="+mn-cs"/>
                          <a:hlinkClick r:id="rId3"/>
                        </a:rPr>
                        <a:t>for</a:t>
                      </a:r>
                      <a:r>
                        <a:rPr lang="pt-PT" sz="1600" kern="1200" dirty="0">
                          <a:solidFill>
                            <a:schemeClr val="dk1"/>
                          </a:solidFill>
                          <a:latin typeface="Consolas" panose="020B0609020204030204" pitchFamily="49" charset="0"/>
                          <a:ea typeface="+mn-ea"/>
                          <a:cs typeface="+mn-cs"/>
                        </a:rPr>
                        <a:t> %}</a:t>
                      </a:r>
                    </a:p>
                  </a:txBody>
                  <a:tcPr/>
                </a:tc>
                <a:tc>
                  <a:txBody>
                    <a:bodyPr/>
                    <a:lstStyle/>
                    <a:p>
                      <a:r>
                        <a:rPr lang="pt-PT" sz="1800" b="0" i="0" kern="1200" dirty="0">
                          <a:solidFill>
                            <a:schemeClr val="dk1"/>
                          </a:solidFill>
                          <a:effectLst/>
                          <a:latin typeface="+mn-lt"/>
                          <a:ea typeface="+mn-ea"/>
                          <a:cs typeface="+mn-cs"/>
                        </a:rPr>
                        <a:t>Faz um </a:t>
                      </a:r>
                      <a:r>
                        <a:rPr lang="pt-PT" sz="1800" b="0" i="0" kern="1200" dirty="0" err="1">
                          <a:solidFill>
                            <a:schemeClr val="dk1"/>
                          </a:solidFill>
                          <a:effectLst/>
                          <a:latin typeface="+mn-lt"/>
                          <a:ea typeface="+mn-ea"/>
                          <a:cs typeface="+mn-cs"/>
                        </a:rPr>
                        <a:t>loop</a:t>
                      </a:r>
                      <a:r>
                        <a:rPr lang="pt-PT" sz="1800" b="0" i="0" kern="1200" dirty="0">
                          <a:solidFill>
                            <a:schemeClr val="dk1"/>
                          </a:solidFill>
                          <a:effectLst/>
                          <a:latin typeface="+mn-lt"/>
                          <a:ea typeface="+mn-ea"/>
                          <a:cs typeface="+mn-cs"/>
                        </a:rPr>
                        <a:t> em cada item duma lista, tornando-o disponível numa variável de contexto</a:t>
                      </a:r>
                      <a:endParaRPr lang="pt-PT" dirty="0"/>
                    </a:p>
                  </a:txBody>
                  <a:tcPr/>
                </a:tc>
                <a:extLst>
                  <a:ext uri="{0D108BD9-81ED-4DB2-BD59-A6C34878D82A}">
                    <a16:rowId xmlns:a16="http://schemas.microsoft.com/office/drawing/2014/main" val="16139026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5"/>
                        </a:rPr>
                        <a:t>empty</a:t>
                      </a:r>
                      <a:r>
                        <a:rPr lang="pt-PT" sz="1600" kern="1200" dirty="0">
                          <a:solidFill>
                            <a:schemeClr val="dk1"/>
                          </a:solidFill>
                          <a:latin typeface="Consolas" panose="020B0609020204030204" pitchFamily="49" charset="0"/>
                          <a:ea typeface="+mn-ea"/>
                          <a:cs typeface="+mn-cs"/>
                        </a:rPr>
                        <a:t> %}</a:t>
                      </a:r>
                    </a:p>
                  </a:txBody>
                  <a:tcPr/>
                </a:tc>
                <a:tc>
                  <a:txBody>
                    <a:bodyPr/>
                    <a:lstStyle/>
                    <a:p>
                      <a:r>
                        <a:rPr lang="pt-PT" dirty="0"/>
                        <a:t>Executa num for, caso a lista esteja vazia</a:t>
                      </a:r>
                    </a:p>
                  </a:txBody>
                  <a:tcPr/>
                </a:tc>
                <a:extLst>
                  <a:ext uri="{0D108BD9-81ED-4DB2-BD59-A6C34878D82A}">
                    <a16:rowId xmlns:a16="http://schemas.microsoft.com/office/drawing/2014/main" val="1559573855"/>
                  </a:ext>
                </a:extLst>
              </a:tr>
            </a:tbl>
          </a:graphicData>
        </a:graphic>
      </p:graphicFrame>
      <p:graphicFrame>
        <p:nvGraphicFramePr>
          <p:cNvPr id="4" name="Table 7">
            <a:extLst>
              <a:ext uri="{FF2B5EF4-FFF2-40B4-BE49-F238E27FC236}">
                <a16:creationId xmlns:a16="http://schemas.microsoft.com/office/drawing/2014/main" id="{4C81920C-753F-4D79-BCC3-06F1800BD0D6}"/>
              </a:ext>
            </a:extLst>
          </p:cNvPr>
          <p:cNvGraphicFramePr>
            <a:graphicFrameLocks noGrp="1"/>
          </p:cNvGraphicFramePr>
          <p:nvPr>
            <p:extLst>
              <p:ext uri="{D42A27DB-BD31-4B8C-83A1-F6EECF244321}">
                <p14:modId xmlns:p14="http://schemas.microsoft.com/office/powerpoint/2010/main" val="1466225231"/>
              </p:ext>
            </p:extLst>
          </p:nvPr>
        </p:nvGraphicFramePr>
        <p:xfrm>
          <a:off x="1931581" y="4131310"/>
          <a:ext cx="6961974" cy="2225040"/>
        </p:xfrm>
        <a:graphic>
          <a:graphicData uri="http://schemas.openxmlformats.org/drawingml/2006/table">
            <a:tbl>
              <a:tblPr firstRow="1" bandRow="1">
                <a:tableStyleId>{073A0DAA-6AF3-43AB-8588-CEC1D06C72B9}</a:tableStyleId>
              </a:tblPr>
              <a:tblGrid>
                <a:gridCol w="2852393">
                  <a:extLst>
                    <a:ext uri="{9D8B030D-6E8A-4147-A177-3AD203B41FA5}">
                      <a16:colId xmlns:a16="http://schemas.microsoft.com/office/drawing/2014/main" val="3400388697"/>
                    </a:ext>
                  </a:extLst>
                </a:gridCol>
                <a:gridCol w="4109581">
                  <a:extLst>
                    <a:ext uri="{9D8B030D-6E8A-4147-A177-3AD203B41FA5}">
                      <a16:colId xmlns:a16="http://schemas.microsoft.com/office/drawing/2014/main" val="3921820240"/>
                    </a:ext>
                  </a:extLst>
                </a:gridCol>
              </a:tblGrid>
              <a:tr h="370840">
                <a:tc>
                  <a:txBody>
                    <a:bodyPr/>
                    <a:lstStyle/>
                    <a:p>
                      <a:r>
                        <a:rPr lang="pt-PT" dirty="0"/>
                        <a:t>Variável</a:t>
                      </a:r>
                    </a:p>
                  </a:txBody>
                  <a:tcPr/>
                </a:tc>
                <a:tc>
                  <a:txBody>
                    <a:bodyPr/>
                    <a:lstStyle/>
                    <a:p>
                      <a:r>
                        <a:rPr lang="pt-PT" dirty="0"/>
                        <a:t>Definição</a:t>
                      </a:r>
                    </a:p>
                  </a:txBody>
                  <a:tcPr/>
                </a:tc>
                <a:extLst>
                  <a:ext uri="{0D108BD9-81ED-4DB2-BD59-A6C34878D82A}">
                    <a16:rowId xmlns:a16="http://schemas.microsoft.com/office/drawing/2014/main" val="3378906611"/>
                  </a:ext>
                </a:extLst>
              </a:tr>
              <a:tr h="370840">
                <a:tc>
                  <a:txBody>
                    <a:bodyPr/>
                    <a:lstStyle/>
                    <a:p>
                      <a:r>
                        <a:rPr lang="pt-PT" sz="1600" dirty="0">
                          <a:latin typeface="Consolas" panose="020B0609020204030204" pitchFamily="49" charset="0"/>
                        </a:rPr>
                        <a:t>{{ </a:t>
                      </a:r>
                      <a:r>
                        <a:rPr lang="pt-PT" sz="1600" dirty="0" err="1">
                          <a:latin typeface="Consolas" panose="020B0609020204030204" pitchFamily="49" charset="0"/>
                        </a:rPr>
                        <a:t>lista|length</a:t>
                      </a:r>
                      <a:r>
                        <a:rPr lang="pt-PT" sz="1600" dirty="0">
                          <a:latin typeface="Consolas" panose="020B0609020204030204" pitchFamily="49" charset="0"/>
                        </a:rPr>
                        <a:t> }}</a:t>
                      </a:r>
                    </a:p>
                  </a:txBody>
                  <a:tcPr/>
                </a:tc>
                <a:tc>
                  <a:txBody>
                    <a:bodyPr/>
                    <a:lstStyle/>
                    <a:p>
                      <a:r>
                        <a:rPr lang="pt-PT" dirty="0"/>
                        <a:t>Comprimento de lista</a:t>
                      </a:r>
                    </a:p>
                  </a:txBody>
                  <a:tcPr/>
                </a:tc>
                <a:extLst>
                  <a:ext uri="{0D108BD9-81ED-4DB2-BD59-A6C34878D82A}">
                    <a16:rowId xmlns:a16="http://schemas.microsoft.com/office/drawing/2014/main" val="1158981722"/>
                  </a:ext>
                </a:extLst>
              </a:tr>
              <a:tr h="370840">
                <a:tc>
                  <a:txBody>
                    <a:bodyPr/>
                    <a:lstStyle/>
                    <a:p>
                      <a:r>
                        <a:rPr lang="pt-PT" sz="1600" dirty="0">
                          <a:latin typeface="Consolas" panose="020B0609020204030204" pitchFamily="49" charset="0"/>
                        </a:rPr>
                        <a:t>{{ </a:t>
                      </a:r>
                      <a:r>
                        <a:rPr lang="pt-PT" sz="1600" dirty="0" err="1">
                          <a:latin typeface="Consolas" panose="020B0609020204030204" pitchFamily="49" charset="0"/>
                        </a:rPr>
                        <a:t>forloop.counter</a:t>
                      </a:r>
                      <a:r>
                        <a:rPr lang="pt-PT" sz="1600" dirty="0">
                          <a:latin typeface="Consolas" panose="020B0609020204030204" pitchFamily="49" charset="0"/>
                        </a:rPr>
                        <a:t> }}</a:t>
                      </a:r>
                    </a:p>
                  </a:txBody>
                  <a:tcPr/>
                </a:tc>
                <a:tc>
                  <a:txBody>
                    <a:bodyPr/>
                    <a:lstStyle/>
                    <a:p>
                      <a:r>
                        <a:rPr lang="pt-PT" sz="1800" b="0" i="0" kern="1200" dirty="0">
                          <a:solidFill>
                            <a:schemeClr val="dk1"/>
                          </a:solidFill>
                          <a:effectLst/>
                          <a:latin typeface="+mn-lt"/>
                          <a:ea typeface="+mn-ea"/>
                          <a:cs typeface="+mn-cs"/>
                        </a:rPr>
                        <a:t>enumerando, índice começando em 1</a:t>
                      </a:r>
                      <a:endParaRPr lang="pt-PT" dirty="0"/>
                    </a:p>
                  </a:txBody>
                  <a:tcPr/>
                </a:tc>
                <a:extLst>
                  <a:ext uri="{0D108BD9-81ED-4DB2-BD59-A6C34878D82A}">
                    <a16:rowId xmlns:a16="http://schemas.microsoft.com/office/drawing/2014/main" val="1574758758"/>
                  </a:ext>
                </a:extLst>
              </a:tr>
              <a:tr h="370840">
                <a:tc>
                  <a:txBody>
                    <a:bodyPr/>
                    <a:lstStyle/>
                    <a:p>
                      <a:r>
                        <a:rPr lang="pt-PT" sz="1600" dirty="0">
                          <a:latin typeface="Consolas" panose="020B0609020204030204" pitchFamily="49" charset="0"/>
                        </a:rPr>
                        <a:t>{{ forloop.counter0 }}</a:t>
                      </a:r>
                    </a:p>
                  </a:txBody>
                  <a:tcPr/>
                </a:tc>
                <a:tc>
                  <a:txBody>
                    <a:bodyPr/>
                    <a:lstStyle/>
                    <a:p>
                      <a:r>
                        <a:rPr lang="pt-PT" sz="1800" b="0" i="0" kern="1200" dirty="0">
                          <a:solidFill>
                            <a:schemeClr val="dk1"/>
                          </a:solidFill>
                          <a:effectLst/>
                          <a:latin typeface="+mn-lt"/>
                          <a:ea typeface="+mn-ea"/>
                          <a:cs typeface="+mn-cs"/>
                        </a:rPr>
                        <a:t>enumerando, índice começando em 0</a:t>
                      </a:r>
                      <a:endParaRPr lang="pt-PT" dirty="0"/>
                    </a:p>
                  </a:txBody>
                  <a:tcPr/>
                </a:tc>
                <a:extLst>
                  <a:ext uri="{0D108BD9-81ED-4DB2-BD59-A6C34878D82A}">
                    <a16:rowId xmlns:a16="http://schemas.microsoft.com/office/drawing/2014/main" val="745363494"/>
                  </a:ext>
                </a:extLst>
              </a:tr>
              <a:tr h="370840">
                <a:tc>
                  <a:txBody>
                    <a:bodyPr/>
                    <a:lstStyle/>
                    <a:p>
                      <a:r>
                        <a:rPr lang="pt-PT" sz="1600" b="0" i="0" kern="1200" dirty="0" err="1">
                          <a:solidFill>
                            <a:schemeClr val="dk1"/>
                          </a:solidFill>
                          <a:effectLst/>
                          <a:latin typeface="Consolas" panose="020B0609020204030204" pitchFamily="49" charset="0"/>
                          <a:ea typeface="+mn-ea"/>
                          <a:cs typeface="+mn-cs"/>
                        </a:rPr>
                        <a:t>forloop.first</a:t>
                      </a:r>
                      <a:endParaRPr lang="pt-PT" sz="1600" dirty="0">
                        <a:latin typeface="Consolas" panose="020B0609020204030204" pitchFamily="49" charset="0"/>
                      </a:endParaRPr>
                    </a:p>
                  </a:txBody>
                  <a:tcPr/>
                </a:tc>
                <a:tc>
                  <a:txBody>
                    <a:bodyPr/>
                    <a:lstStyle/>
                    <a:p>
                      <a:r>
                        <a:rPr lang="pt-PT" sz="1800" b="0" i="0" kern="1200" dirty="0">
                          <a:solidFill>
                            <a:schemeClr val="dk1"/>
                          </a:solidFill>
                          <a:effectLst/>
                          <a:latin typeface="+mn-lt"/>
                          <a:ea typeface="+mn-ea"/>
                          <a:cs typeface="+mn-cs"/>
                        </a:rPr>
                        <a:t>verdadeiro quando o índice está em 0</a:t>
                      </a:r>
                      <a:endParaRPr lang="pt-PT" dirty="0"/>
                    </a:p>
                  </a:txBody>
                  <a:tcPr/>
                </a:tc>
                <a:extLst>
                  <a:ext uri="{0D108BD9-81ED-4DB2-BD59-A6C34878D82A}">
                    <a16:rowId xmlns:a16="http://schemas.microsoft.com/office/drawing/2014/main" val="3481558871"/>
                  </a:ext>
                </a:extLst>
              </a:tr>
              <a:tr h="370840">
                <a:tc>
                  <a:txBody>
                    <a:bodyPr/>
                    <a:lstStyle/>
                    <a:p>
                      <a:r>
                        <a:rPr lang="pt-PT" sz="1600" b="0" i="0" kern="1200" dirty="0" err="1">
                          <a:solidFill>
                            <a:schemeClr val="dk1"/>
                          </a:solidFill>
                          <a:effectLst/>
                          <a:latin typeface="Consolas" panose="020B0609020204030204" pitchFamily="49" charset="0"/>
                          <a:ea typeface="+mn-ea"/>
                          <a:cs typeface="+mn-cs"/>
                        </a:rPr>
                        <a:t>forloop.last</a:t>
                      </a:r>
                      <a:endParaRPr lang="pt-PT" sz="1600" dirty="0">
                        <a:latin typeface="Consolas" panose="020B0609020204030204" pitchFamily="49" charset="0"/>
                      </a:endParaRPr>
                    </a:p>
                  </a:txBody>
                  <a:tcPr/>
                </a:tc>
                <a:tc>
                  <a:txBody>
                    <a:bodyPr/>
                    <a:lstStyle/>
                    <a:p>
                      <a:r>
                        <a:rPr lang="pt-PT" sz="1800" b="0" i="0" kern="1200" dirty="0">
                          <a:solidFill>
                            <a:schemeClr val="dk1"/>
                          </a:solidFill>
                          <a:effectLst/>
                          <a:latin typeface="+mn-lt"/>
                          <a:ea typeface="+mn-ea"/>
                          <a:cs typeface="+mn-cs"/>
                        </a:rPr>
                        <a:t>verdadeiro quando o índice está na cauda</a:t>
                      </a:r>
                      <a:endParaRPr lang="pt-PT" dirty="0"/>
                    </a:p>
                  </a:txBody>
                  <a:tcPr/>
                </a:tc>
                <a:extLst>
                  <a:ext uri="{0D108BD9-81ED-4DB2-BD59-A6C34878D82A}">
                    <a16:rowId xmlns:a16="http://schemas.microsoft.com/office/drawing/2014/main" val="243647526"/>
                  </a:ext>
                </a:extLst>
              </a:tr>
            </a:tbl>
          </a:graphicData>
        </a:graphic>
      </p:graphicFrame>
      <p:sp>
        <p:nvSpPr>
          <p:cNvPr id="8" name="Title 1">
            <a:extLst>
              <a:ext uri="{FF2B5EF4-FFF2-40B4-BE49-F238E27FC236}">
                <a16:creationId xmlns:a16="http://schemas.microsoft.com/office/drawing/2014/main" id="{D3E5C1DF-EB8A-4D2A-BD6C-8C405ABFE2B9}"/>
              </a:ext>
            </a:extLst>
          </p:cNvPr>
          <p:cNvSpPr>
            <a:spLocks noGrp="1"/>
          </p:cNvSpPr>
          <p:nvPr>
            <p:ph type="title"/>
          </p:nvPr>
        </p:nvSpPr>
        <p:spPr>
          <a:xfrm>
            <a:off x="628650" y="187703"/>
            <a:ext cx="8443632" cy="794936"/>
          </a:xfrm>
        </p:spPr>
        <p:txBody>
          <a:bodyPr>
            <a:normAutofit fontScale="90000"/>
          </a:bodyPr>
          <a:lstStyle/>
          <a:p>
            <a:r>
              <a:rPr lang="pt-PT" dirty="0"/>
              <a:t>Etiquetas da linguagem template (2/4)</a:t>
            </a:r>
          </a:p>
        </p:txBody>
      </p:sp>
    </p:spTree>
    <p:extLst>
      <p:ext uri="{BB962C8B-B14F-4D97-AF65-F5344CB8AC3E}">
        <p14:creationId xmlns:p14="http://schemas.microsoft.com/office/powerpoint/2010/main" val="4076958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04564326-7A12-49F5-8811-B7696A25F4D5}"/>
              </a:ext>
            </a:extLst>
          </p:cNvPr>
          <p:cNvGraphicFramePr>
            <a:graphicFrameLocks noGrp="1"/>
          </p:cNvGraphicFramePr>
          <p:nvPr>
            <p:extLst>
              <p:ext uri="{D42A27DB-BD31-4B8C-83A1-F6EECF244321}">
                <p14:modId xmlns:p14="http://schemas.microsoft.com/office/powerpoint/2010/main" val="1728984127"/>
              </p:ext>
            </p:extLst>
          </p:nvPr>
        </p:nvGraphicFramePr>
        <p:xfrm>
          <a:off x="762000" y="1151147"/>
          <a:ext cx="7994072" cy="3403600"/>
        </p:xfrm>
        <a:graphic>
          <a:graphicData uri="http://schemas.openxmlformats.org/drawingml/2006/table">
            <a:tbl>
              <a:tblPr firstRow="1" bandRow="1">
                <a:tableStyleId>{073A0DAA-6AF3-43AB-8588-CEC1D06C72B9}</a:tableStyleId>
              </a:tblPr>
              <a:tblGrid>
                <a:gridCol w="2819400">
                  <a:extLst>
                    <a:ext uri="{9D8B030D-6E8A-4147-A177-3AD203B41FA5}">
                      <a16:colId xmlns:a16="http://schemas.microsoft.com/office/drawing/2014/main" val="3400388697"/>
                    </a:ext>
                  </a:extLst>
                </a:gridCol>
                <a:gridCol w="5174672">
                  <a:extLst>
                    <a:ext uri="{9D8B030D-6E8A-4147-A177-3AD203B41FA5}">
                      <a16:colId xmlns:a16="http://schemas.microsoft.com/office/drawing/2014/main" val="3921820240"/>
                    </a:ext>
                  </a:extLst>
                </a:gridCol>
              </a:tblGrid>
              <a:tr h="370840">
                <a:tc>
                  <a:txBody>
                    <a:bodyPr/>
                    <a:lstStyle/>
                    <a:p>
                      <a:r>
                        <a:rPr lang="pt-PT" dirty="0"/>
                        <a:t>Etiqueta</a:t>
                      </a:r>
                    </a:p>
                  </a:txBody>
                  <a:tcPr/>
                </a:tc>
                <a:tc>
                  <a:txBody>
                    <a:bodyPr/>
                    <a:lstStyle/>
                    <a:p>
                      <a:r>
                        <a:rPr lang="pt-PT" dirty="0"/>
                        <a:t>Definição</a:t>
                      </a:r>
                    </a:p>
                  </a:txBody>
                  <a:tcPr/>
                </a:tc>
                <a:extLst>
                  <a:ext uri="{0D108BD9-81ED-4DB2-BD59-A6C34878D82A}">
                    <a16:rowId xmlns:a16="http://schemas.microsoft.com/office/drawing/2014/main" val="33789066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3"/>
                        </a:rPr>
                        <a:t>include</a:t>
                      </a:r>
                      <a:r>
                        <a:rPr lang="pt-PT" sz="1600" kern="1200" dirty="0">
                          <a:solidFill>
                            <a:schemeClr val="dk1"/>
                          </a:solidFill>
                          <a:latin typeface="Consolas" panose="020B0609020204030204" pitchFamily="49" charset="0"/>
                          <a:ea typeface="+mn-ea"/>
                          <a:cs typeface="+mn-cs"/>
                        </a:rPr>
                        <a:t> %}</a:t>
                      </a:r>
                    </a:p>
                  </a:txBody>
                  <a:tcPr/>
                </a:tc>
                <a:tc>
                  <a:txBody>
                    <a:bodyPr/>
                    <a:lstStyle/>
                    <a:p>
                      <a:r>
                        <a:rPr lang="pt-PT" sz="1800" b="0" i="0" kern="1200" dirty="0">
                          <a:solidFill>
                            <a:schemeClr val="dk1"/>
                          </a:solidFill>
                          <a:effectLst/>
                          <a:latin typeface="+mn-lt"/>
                          <a:ea typeface="+mn-ea"/>
                          <a:cs typeface="+mn-cs"/>
                        </a:rPr>
                        <a:t>carrega um template e </a:t>
                      </a:r>
                      <a:r>
                        <a:rPr lang="pt-PT" sz="1800" b="0" i="0" kern="1200" dirty="0" err="1">
                          <a:solidFill>
                            <a:schemeClr val="dk1"/>
                          </a:solidFill>
                          <a:effectLst/>
                          <a:latin typeface="+mn-lt"/>
                          <a:ea typeface="+mn-ea"/>
                          <a:cs typeface="+mn-cs"/>
                        </a:rPr>
                        <a:t>renderiza-o</a:t>
                      </a:r>
                      <a:r>
                        <a:rPr lang="pt-PT" sz="1800" b="0" i="0" kern="1200" dirty="0">
                          <a:solidFill>
                            <a:schemeClr val="dk1"/>
                          </a:solidFill>
                          <a:effectLst/>
                          <a:latin typeface="+mn-lt"/>
                          <a:ea typeface="+mn-ea"/>
                          <a:cs typeface="+mn-cs"/>
                        </a:rPr>
                        <a:t> com o contexto atual</a:t>
                      </a:r>
                      <a:endParaRPr lang="pt-PT" dirty="0"/>
                    </a:p>
                  </a:txBody>
                  <a:tcPr/>
                </a:tc>
                <a:extLst>
                  <a:ext uri="{0D108BD9-81ED-4DB2-BD59-A6C34878D82A}">
                    <a16:rowId xmlns:a16="http://schemas.microsoft.com/office/drawing/2014/main" val="34534463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4"/>
                        </a:rPr>
                        <a:t>lorem</a:t>
                      </a:r>
                      <a:r>
                        <a:rPr lang="pt-PT" sz="1600" kern="1200" dirty="0">
                          <a:solidFill>
                            <a:schemeClr val="dk1"/>
                          </a:solidFill>
                          <a:latin typeface="Consolas" panose="020B0609020204030204" pitchFamily="49" charset="0"/>
                          <a:ea typeface="+mn-ea"/>
                          <a:cs typeface="+mn-cs"/>
                        </a:rPr>
                        <a:t> %}</a:t>
                      </a:r>
                    </a:p>
                  </a:txBody>
                  <a:tcPr/>
                </a:tc>
                <a:tc>
                  <a:txBody>
                    <a:bodyPr/>
                    <a:lstStyle/>
                    <a:p>
                      <a:pPr rtl="0"/>
                      <a:r>
                        <a:rPr lang="pt-PT" sz="1800" b="0" i="0" kern="1200" dirty="0">
                          <a:solidFill>
                            <a:schemeClr val="dk1"/>
                          </a:solidFill>
                          <a:effectLst/>
                          <a:latin typeface="+mn-lt"/>
                          <a:ea typeface="+mn-ea"/>
                          <a:cs typeface="+mn-cs"/>
                        </a:rPr>
                        <a:t>Cria texto aleatório ”</a:t>
                      </a:r>
                      <a:r>
                        <a:rPr lang="pt-PT" sz="1800" b="0" i="0" kern="1200" dirty="0" err="1">
                          <a:solidFill>
                            <a:schemeClr val="dk1"/>
                          </a:solidFill>
                          <a:effectLst/>
                          <a:latin typeface="+mn-lt"/>
                          <a:ea typeface="+mn-ea"/>
                          <a:cs typeface="+mn-cs"/>
                        </a:rPr>
                        <a:t>lorem</a:t>
                      </a:r>
                      <a:r>
                        <a:rPr lang="pt-PT" sz="1800" b="0" i="0" kern="1200" dirty="0">
                          <a:solidFill>
                            <a:schemeClr val="dk1"/>
                          </a:solidFill>
                          <a:effectLst/>
                          <a:latin typeface="+mn-lt"/>
                          <a:ea typeface="+mn-ea"/>
                          <a:cs typeface="+mn-cs"/>
                        </a:rPr>
                        <a:t> </a:t>
                      </a:r>
                      <a:r>
                        <a:rPr lang="pt-PT" sz="1800" b="0" i="0" kern="1200" dirty="0" err="1">
                          <a:solidFill>
                            <a:schemeClr val="dk1"/>
                          </a:solidFill>
                          <a:effectLst/>
                          <a:latin typeface="+mn-lt"/>
                          <a:ea typeface="+mn-ea"/>
                          <a:cs typeface="+mn-cs"/>
                        </a:rPr>
                        <a:t>ipsum</a:t>
                      </a:r>
                      <a:r>
                        <a:rPr lang="pt-PT" sz="1800" b="0" i="0" kern="1200" dirty="0">
                          <a:solidFill>
                            <a:schemeClr val="dk1"/>
                          </a:solidFill>
                          <a:effectLst/>
                          <a:latin typeface="+mn-lt"/>
                          <a:ea typeface="+mn-ea"/>
                          <a:cs typeface="+mn-cs"/>
                        </a:rPr>
                        <a:t>” (w, p, b).</a:t>
                      </a:r>
                      <a:endParaRPr lang="pt-PT" dirty="0"/>
                    </a:p>
                  </a:txBody>
                  <a:tcPr/>
                </a:tc>
                <a:extLst>
                  <a:ext uri="{0D108BD9-81ED-4DB2-BD59-A6C34878D82A}">
                    <a16:rowId xmlns:a16="http://schemas.microsoft.com/office/drawing/2014/main" val="15749799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5"/>
                        </a:rPr>
                        <a:t>now</a:t>
                      </a:r>
                      <a:r>
                        <a:rPr lang="pt-PT" sz="1600" kern="1200" dirty="0">
                          <a:solidFill>
                            <a:schemeClr val="dk1"/>
                          </a:solidFill>
                          <a:latin typeface="Consolas" panose="020B0609020204030204" pitchFamily="49" charset="0"/>
                          <a:ea typeface="+mn-ea"/>
                          <a:cs typeface="+mn-cs"/>
                        </a:rPr>
                        <a:t> %}</a:t>
                      </a:r>
                    </a:p>
                  </a:txBody>
                  <a:tcPr/>
                </a:tc>
                <a:tc>
                  <a:txBody>
                    <a:bodyPr/>
                    <a:lstStyle/>
                    <a:p>
                      <a:r>
                        <a:rPr lang="pt-PT" sz="1800" b="0" i="0" kern="1200" dirty="0">
                          <a:solidFill>
                            <a:schemeClr val="dk1"/>
                          </a:solidFill>
                          <a:effectLst/>
                          <a:latin typeface="+mn-lt"/>
                          <a:ea typeface="+mn-ea"/>
                          <a:cs typeface="+mn-cs"/>
                        </a:rPr>
                        <a:t>Exibe a data e / ou hora atual com formato especifico</a:t>
                      </a:r>
                      <a:endParaRPr lang="pt-PT" dirty="0"/>
                    </a:p>
                  </a:txBody>
                  <a:tcPr/>
                </a:tc>
                <a:extLst>
                  <a:ext uri="{0D108BD9-81ED-4DB2-BD59-A6C34878D82A}">
                    <a16:rowId xmlns:a16="http://schemas.microsoft.com/office/drawing/2014/main" val="1654613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6"/>
                        </a:rPr>
                        <a:t>regroup</a:t>
                      </a:r>
                      <a:r>
                        <a:rPr lang="pt-PT" sz="1600" kern="1200" dirty="0">
                          <a:solidFill>
                            <a:schemeClr val="dk1"/>
                          </a:solidFill>
                          <a:latin typeface="Consolas" panose="020B0609020204030204" pitchFamily="49" charset="0"/>
                          <a:ea typeface="+mn-ea"/>
                          <a:cs typeface="+mn-cs"/>
                        </a:rPr>
                        <a:t> %}</a:t>
                      </a:r>
                    </a:p>
                  </a:txBody>
                  <a:tcPr/>
                </a:tc>
                <a:tc>
                  <a:txBody>
                    <a:bodyPr/>
                    <a:lstStyle/>
                    <a:p>
                      <a:r>
                        <a:rPr lang="pt-PT" sz="1800" b="0" i="0" kern="1200" dirty="0">
                          <a:solidFill>
                            <a:schemeClr val="dk1"/>
                          </a:solidFill>
                          <a:effectLst/>
                          <a:latin typeface="+mn-lt"/>
                          <a:ea typeface="+mn-ea"/>
                          <a:cs typeface="+mn-cs"/>
                        </a:rPr>
                        <a:t>Reagrupa uma lista de objetos semelhantes por um atributo comum.</a:t>
                      </a:r>
                      <a:endParaRPr lang="pt-PT" dirty="0"/>
                    </a:p>
                  </a:txBody>
                  <a:tcPr/>
                </a:tc>
                <a:extLst>
                  <a:ext uri="{0D108BD9-81ED-4DB2-BD59-A6C34878D82A}">
                    <a16:rowId xmlns:a16="http://schemas.microsoft.com/office/drawing/2014/main" val="1878939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7"/>
                        </a:rPr>
                        <a:t>spaceless</a:t>
                      </a:r>
                      <a:r>
                        <a:rPr lang="pt-PT" sz="1600" kern="1200" dirty="0">
                          <a:solidFill>
                            <a:schemeClr val="dk1"/>
                          </a:solidFill>
                          <a:latin typeface="Consolas" panose="020B0609020204030204" pitchFamily="49" charset="0"/>
                          <a:ea typeface="+mn-ea"/>
                          <a:cs typeface="+mn-cs"/>
                        </a:rPr>
                        <a:t> %}</a:t>
                      </a:r>
                    </a:p>
                  </a:txBody>
                  <a:tcPr/>
                </a:tc>
                <a:tc>
                  <a:txBody>
                    <a:bodyPr/>
                    <a:lstStyle/>
                    <a:p>
                      <a:r>
                        <a:rPr lang="pt-PT" sz="1800" b="0" i="0" kern="1200" dirty="0">
                          <a:solidFill>
                            <a:schemeClr val="dk1"/>
                          </a:solidFill>
                          <a:effectLst/>
                          <a:latin typeface="+mn-lt"/>
                          <a:ea typeface="+mn-ea"/>
                          <a:cs typeface="+mn-cs"/>
                        </a:rPr>
                        <a:t>Remove os espaços em branco entre as </a:t>
                      </a:r>
                      <a:r>
                        <a:rPr lang="pt-PT" sz="1800" b="0" i="0" kern="1200" dirty="0" err="1">
                          <a:solidFill>
                            <a:schemeClr val="dk1"/>
                          </a:solidFill>
                          <a:effectLst/>
                          <a:latin typeface="+mn-lt"/>
                          <a:ea typeface="+mn-ea"/>
                          <a:cs typeface="+mn-cs"/>
                        </a:rPr>
                        <a:t>tags</a:t>
                      </a:r>
                      <a:r>
                        <a:rPr lang="pt-PT" sz="1800" b="0" i="0" kern="1200" dirty="0">
                          <a:solidFill>
                            <a:schemeClr val="dk1"/>
                          </a:solidFill>
                          <a:effectLst/>
                          <a:latin typeface="+mn-lt"/>
                          <a:ea typeface="+mn-ea"/>
                          <a:cs typeface="+mn-cs"/>
                        </a:rPr>
                        <a:t> HTML.</a:t>
                      </a:r>
                      <a:endParaRPr lang="pt-PT" dirty="0"/>
                    </a:p>
                  </a:txBody>
                  <a:tcPr/>
                </a:tc>
                <a:extLst>
                  <a:ext uri="{0D108BD9-81ED-4DB2-BD59-A6C34878D82A}">
                    <a16:rowId xmlns:a16="http://schemas.microsoft.com/office/drawing/2014/main" val="3911315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8"/>
                        </a:rPr>
                        <a:t>with</a:t>
                      </a:r>
                      <a:r>
                        <a:rPr lang="pt-PT" sz="1600" kern="1200" dirty="0">
                          <a:solidFill>
                            <a:schemeClr val="dk1"/>
                          </a:solidFill>
                          <a:latin typeface="Consolas" panose="020B0609020204030204" pitchFamily="49" charset="0"/>
                          <a:ea typeface="+mn-ea"/>
                          <a:cs typeface="+mn-cs"/>
                        </a:rPr>
                        <a:t> %}</a:t>
                      </a:r>
                    </a:p>
                  </a:txBody>
                  <a:tcPr/>
                </a:tc>
                <a:tc>
                  <a:txBody>
                    <a:bodyPr/>
                    <a:lstStyle/>
                    <a:p>
                      <a:pPr rtl="0"/>
                      <a:r>
                        <a:rPr lang="pt-PT" sz="1800" b="0" i="0" kern="1200" dirty="0">
                          <a:solidFill>
                            <a:schemeClr val="dk1"/>
                          </a:solidFill>
                          <a:effectLst/>
                          <a:latin typeface="+mn-lt"/>
                          <a:ea typeface="+mn-ea"/>
                          <a:cs typeface="+mn-cs"/>
                        </a:rPr>
                        <a:t>Armazena em cache uma variável complexa com um nome mais simples</a:t>
                      </a:r>
                      <a:endParaRPr lang="pt-PT" dirty="0"/>
                    </a:p>
                  </a:txBody>
                  <a:tcPr/>
                </a:tc>
                <a:extLst>
                  <a:ext uri="{0D108BD9-81ED-4DB2-BD59-A6C34878D82A}">
                    <a16:rowId xmlns:a16="http://schemas.microsoft.com/office/drawing/2014/main" val="450710401"/>
                  </a:ext>
                </a:extLst>
              </a:tr>
            </a:tbl>
          </a:graphicData>
        </a:graphic>
      </p:graphicFrame>
      <p:sp>
        <p:nvSpPr>
          <p:cNvPr id="4" name="Rectangle 1">
            <a:extLst>
              <a:ext uri="{FF2B5EF4-FFF2-40B4-BE49-F238E27FC236}">
                <a16:creationId xmlns:a16="http://schemas.microsoft.com/office/drawing/2014/main" id="{E9718AC0-4384-4229-A236-41F03E5D0608}"/>
              </a:ext>
            </a:extLst>
          </p:cNvPr>
          <p:cNvSpPr>
            <a:spLocks noChangeArrowheads="1"/>
          </p:cNvSpPr>
          <p:nvPr/>
        </p:nvSpPr>
        <p:spPr bwMode="auto">
          <a:xfrm>
            <a:off x="762000" y="4795119"/>
            <a:ext cx="7994072" cy="911734"/>
          </a:xfrm>
          <a:prstGeom prst="rect">
            <a:avLst/>
          </a:prstGeom>
          <a:solidFill>
            <a:schemeClr val="accent4">
              <a:lumMod val="20000"/>
              <a:lumOff val="80000"/>
            </a:schemeClr>
          </a:solidFill>
          <a:ln>
            <a:noFill/>
          </a:ln>
          <a:effectLst/>
        </p:spPr>
        <p:txBody>
          <a:bodyPr vert="horz" wrap="square" lIns="95220" tIns="85698" rIns="9522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1" i="0" u="none" strike="noStrike" cap="none" normalizeH="0" baseline="0" dirty="0" err="1">
                <a:ln>
                  <a:noFill/>
                </a:ln>
                <a:solidFill>
                  <a:srgbClr val="008000"/>
                </a:solidFill>
                <a:effectLst/>
                <a:latin typeface="Consolas" panose="020B0609020204030204" pitchFamily="49" charset="0"/>
              </a:rPr>
              <a:t>with</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19177C"/>
                </a:solidFill>
                <a:effectLst/>
                <a:latin typeface="Consolas" panose="020B0609020204030204" pitchFamily="49" charset="0"/>
              </a:rPr>
              <a:t>total</a:t>
            </a:r>
            <a:r>
              <a:rPr kumimoji="0" lang="pt-PT" altLang="pt-PT" sz="1600" b="0" i="0" u="none" strike="noStrike" cap="none" normalizeH="0" baseline="0" dirty="0">
                <a:ln>
                  <a:noFill/>
                </a:ln>
                <a:solidFill>
                  <a:srgbClr val="666666"/>
                </a:solidFill>
                <a:effectLst/>
                <a:latin typeface="Consolas" panose="020B0609020204030204" pitchFamily="49" charset="0"/>
              </a:rPr>
              <a:t>=</a:t>
            </a:r>
            <a:r>
              <a:rPr kumimoji="0" lang="pt-PT" altLang="pt-PT" sz="1600" b="0" i="0" u="none" strike="noStrike" cap="none" normalizeH="0" baseline="0" dirty="0" err="1">
                <a:ln>
                  <a:noFill/>
                </a:ln>
                <a:solidFill>
                  <a:srgbClr val="19177C"/>
                </a:solidFill>
                <a:effectLst/>
                <a:latin typeface="Consolas" panose="020B0609020204030204" pitchFamily="49" charset="0"/>
              </a:rPr>
              <a:t>business.employees.count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a:ln>
                  <a:noFill/>
                </a:ln>
                <a:solidFill>
                  <a:srgbClr val="BC7A00"/>
                </a:solidFill>
                <a:effectLst/>
                <a:latin typeface="Consolas" panose="020B0609020204030204" pitchFamily="49" charset="0"/>
              </a:rPr>
              <a:t>   {{</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19177C"/>
                </a:solidFill>
                <a:effectLst/>
                <a:latin typeface="Consolas" panose="020B0609020204030204" pitchFamily="49" charset="0"/>
              </a:rPr>
              <a:t>total</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0C4B33"/>
                </a:solidFill>
                <a:effectLst/>
                <a:latin typeface="Consolas" panose="020B0609020204030204" pitchFamily="49" charset="0"/>
              </a:rPr>
              <a:t>employee</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19177C"/>
                </a:solidFill>
                <a:effectLst/>
                <a:latin typeface="Consolas" panose="020B0609020204030204" pitchFamily="49" charset="0"/>
              </a:rPr>
              <a:t>total</a:t>
            </a:r>
            <a:r>
              <a:rPr kumimoji="0" lang="pt-PT" altLang="pt-PT" sz="1600" b="0" i="0" u="none" strike="noStrike" cap="none" normalizeH="0" baseline="0" dirty="0" err="1">
                <a:ln>
                  <a:noFill/>
                </a:ln>
                <a:solidFill>
                  <a:srgbClr val="666666"/>
                </a:solidFill>
                <a:effectLst/>
                <a:latin typeface="Consolas" panose="020B0609020204030204" pitchFamily="49" charset="0"/>
              </a:rPr>
              <a:t>|</a:t>
            </a:r>
            <a:r>
              <a:rPr kumimoji="0" lang="pt-PT" altLang="pt-PT" sz="1600" b="0" i="0" u="none" strike="noStrike" cap="none" normalizeH="0" baseline="0" dirty="0" err="1">
                <a:ln>
                  <a:noFill/>
                </a:ln>
                <a:solidFill>
                  <a:srgbClr val="0000FF"/>
                </a:solidFill>
                <a:effectLst/>
                <a:latin typeface="Consolas" panose="020B0609020204030204" pitchFamily="49" charset="0"/>
              </a:rPr>
              <a:t>pluralize</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1" i="0" u="none" strike="noStrike" cap="none" normalizeH="0" baseline="0" dirty="0" err="1">
                <a:ln>
                  <a:noFill/>
                </a:ln>
                <a:solidFill>
                  <a:srgbClr val="008000"/>
                </a:solidFill>
                <a:effectLst/>
                <a:latin typeface="Consolas" panose="020B0609020204030204" pitchFamily="49" charset="0"/>
              </a:rPr>
              <a:t>endwith</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chemeClr val="tx1"/>
                </a:solidFill>
                <a:effectLst/>
                <a:latin typeface="Consolas" panose="020B0609020204030204" pitchFamily="49" charset="0"/>
              </a:rPr>
              <a:t> </a:t>
            </a:r>
          </a:p>
        </p:txBody>
      </p:sp>
      <p:sp>
        <p:nvSpPr>
          <p:cNvPr id="6" name="Rectangle 1">
            <a:extLst>
              <a:ext uri="{FF2B5EF4-FFF2-40B4-BE49-F238E27FC236}">
                <a16:creationId xmlns:a16="http://schemas.microsoft.com/office/drawing/2014/main" id="{EFF4259D-232F-46AC-9D28-4CE010C93C01}"/>
              </a:ext>
            </a:extLst>
          </p:cNvPr>
          <p:cNvSpPr>
            <a:spLocks noChangeArrowheads="1"/>
          </p:cNvSpPr>
          <p:nvPr/>
        </p:nvSpPr>
        <p:spPr bwMode="auto">
          <a:xfrm>
            <a:off x="762000" y="5865344"/>
            <a:ext cx="7994072" cy="911734"/>
          </a:xfrm>
          <a:prstGeom prst="rect">
            <a:avLst/>
          </a:prstGeom>
          <a:solidFill>
            <a:schemeClr val="accent4">
              <a:lumMod val="20000"/>
              <a:lumOff val="80000"/>
            </a:schemeClr>
          </a:solidFill>
          <a:ln>
            <a:noFill/>
          </a:ln>
          <a:effectLst/>
        </p:spPr>
        <p:txBody>
          <a:bodyPr vert="horz" wrap="square" lIns="95220" tIns="85698" rIns="9522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1" i="0" u="none" strike="noStrike" cap="none" normalizeH="0" baseline="0" dirty="0" err="1">
                <a:ln>
                  <a:noFill/>
                </a:ln>
                <a:solidFill>
                  <a:srgbClr val="008000"/>
                </a:solidFill>
                <a:effectLst/>
                <a:latin typeface="Consolas" panose="020B0609020204030204" pitchFamily="49" charset="0"/>
              </a:rPr>
              <a:t>with</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19177C"/>
                </a:solidFill>
                <a:effectLst/>
                <a:latin typeface="Consolas" panose="020B0609020204030204" pitchFamily="49" charset="0"/>
              </a:rPr>
              <a:t>business.employees.count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1" i="0" u="none" strike="noStrike" cap="none" normalizeH="0" baseline="0" dirty="0">
                <a:ln>
                  <a:noFill/>
                </a:ln>
                <a:solidFill>
                  <a:srgbClr val="0C4B33"/>
                </a:solidFill>
                <a:effectLst/>
                <a:latin typeface="Consolas" panose="020B0609020204030204" pitchFamily="49" charset="0"/>
              </a:rPr>
              <a:t>as</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19177C"/>
                </a:solidFill>
                <a:effectLst/>
                <a:latin typeface="Consolas" panose="020B0609020204030204" pitchFamily="49" charset="0"/>
              </a:rPr>
              <a:t>total</a:t>
            </a:r>
            <a:r>
              <a:rPr lang="pt-PT" altLang="pt-PT" sz="1600" dirty="0">
                <a:solidFill>
                  <a:srgbClr val="666666"/>
                </a:solidFill>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a:ln>
                  <a:noFill/>
                </a:ln>
                <a:solidFill>
                  <a:srgbClr val="BC7A00"/>
                </a:solidFill>
                <a:effectLst/>
                <a:latin typeface="Consolas" panose="020B0609020204030204" pitchFamily="49" charset="0"/>
              </a:rPr>
              <a:t>   {{</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19177C"/>
                </a:solidFill>
                <a:effectLst/>
                <a:latin typeface="Consolas" panose="020B0609020204030204" pitchFamily="49" charset="0"/>
              </a:rPr>
              <a:t>total</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0C4B33"/>
                </a:solidFill>
                <a:effectLst/>
                <a:latin typeface="Consolas" panose="020B0609020204030204" pitchFamily="49" charset="0"/>
              </a:rPr>
              <a:t>employee</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rgbClr val="19177C"/>
                </a:solidFill>
                <a:effectLst/>
                <a:latin typeface="Consolas" panose="020B0609020204030204" pitchFamily="49" charset="0"/>
              </a:rPr>
              <a:t>total</a:t>
            </a:r>
            <a:r>
              <a:rPr kumimoji="0" lang="pt-PT" altLang="pt-PT" sz="1600" b="0" i="0" u="none" strike="noStrike" cap="none" normalizeH="0" baseline="0" dirty="0" err="1">
                <a:ln>
                  <a:noFill/>
                </a:ln>
                <a:solidFill>
                  <a:srgbClr val="666666"/>
                </a:solidFill>
                <a:effectLst/>
                <a:latin typeface="Consolas" panose="020B0609020204030204" pitchFamily="49" charset="0"/>
              </a:rPr>
              <a:t>|</a:t>
            </a:r>
            <a:r>
              <a:rPr kumimoji="0" lang="pt-PT" altLang="pt-PT" sz="1600" b="0" i="0" u="none" strike="noStrike" cap="none" normalizeH="0" baseline="0" dirty="0" err="1">
                <a:ln>
                  <a:noFill/>
                </a:ln>
                <a:solidFill>
                  <a:srgbClr val="0000FF"/>
                </a:solidFill>
                <a:effectLst/>
                <a:latin typeface="Consolas" panose="020B0609020204030204" pitchFamily="49" charset="0"/>
              </a:rPr>
              <a:t>pluralize</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1" i="0" u="none" strike="noStrike" cap="none" normalizeH="0" baseline="0" dirty="0" err="1">
                <a:ln>
                  <a:noFill/>
                </a:ln>
                <a:solidFill>
                  <a:srgbClr val="008000"/>
                </a:solidFill>
                <a:effectLst/>
                <a:latin typeface="Consolas" panose="020B0609020204030204" pitchFamily="49" charset="0"/>
              </a:rPr>
              <a:t>endwith</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a:ln>
                  <a:noFill/>
                </a:ln>
                <a:solidFill>
                  <a:srgbClr val="BC7A00"/>
                </a:solidFill>
                <a:effectLst/>
                <a:latin typeface="Consolas" panose="020B0609020204030204" pitchFamily="49" charset="0"/>
              </a:rPr>
              <a:t>%}</a:t>
            </a:r>
            <a:r>
              <a:rPr kumimoji="0" lang="pt-PT" altLang="pt-PT" sz="1600" b="0" i="0" u="none" strike="noStrike" cap="none" normalizeH="0" baseline="0" dirty="0">
                <a:ln>
                  <a:noFill/>
                </a:ln>
                <a:solidFill>
                  <a:schemeClr val="tx1"/>
                </a:solidFill>
                <a:effectLst/>
                <a:latin typeface="Consolas" panose="020B0609020204030204" pitchFamily="49" charset="0"/>
              </a:rPr>
              <a:t> </a:t>
            </a:r>
          </a:p>
        </p:txBody>
      </p:sp>
      <p:sp>
        <p:nvSpPr>
          <p:cNvPr id="8" name="Title 1">
            <a:extLst>
              <a:ext uri="{FF2B5EF4-FFF2-40B4-BE49-F238E27FC236}">
                <a16:creationId xmlns:a16="http://schemas.microsoft.com/office/drawing/2014/main" id="{E0B22C5C-9862-4BE8-8C72-8034D5BD3EFA}"/>
              </a:ext>
            </a:extLst>
          </p:cNvPr>
          <p:cNvSpPr>
            <a:spLocks noGrp="1"/>
          </p:cNvSpPr>
          <p:nvPr>
            <p:ph type="title"/>
          </p:nvPr>
        </p:nvSpPr>
        <p:spPr>
          <a:xfrm>
            <a:off x="628650" y="187703"/>
            <a:ext cx="8443632" cy="794936"/>
          </a:xfrm>
        </p:spPr>
        <p:txBody>
          <a:bodyPr>
            <a:normAutofit fontScale="90000"/>
          </a:bodyPr>
          <a:lstStyle/>
          <a:p>
            <a:r>
              <a:rPr lang="pt-PT" dirty="0"/>
              <a:t>Etiquetas da linguagem template (3/4)</a:t>
            </a:r>
          </a:p>
        </p:txBody>
      </p:sp>
    </p:spTree>
    <p:extLst>
      <p:ext uri="{BB962C8B-B14F-4D97-AF65-F5344CB8AC3E}">
        <p14:creationId xmlns:p14="http://schemas.microsoft.com/office/powerpoint/2010/main" val="2260726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04564326-7A12-49F5-8811-B7696A25F4D5}"/>
              </a:ext>
            </a:extLst>
          </p:cNvPr>
          <p:cNvGraphicFramePr>
            <a:graphicFrameLocks noGrp="1"/>
          </p:cNvGraphicFramePr>
          <p:nvPr>
            <p:extLst>
              <p:ext uri="{D42A27DB-BD31-4B8C-83A1-F6EECF244321}">
                <p14:modId xmlns:p14="http://schemas.microsoft.com/office/powerpoint/2010/main" val="1271376683"/>
              </p:ext>
            </p:extLst>
          </p:nvPr>
        </p:nvGraphicFramePr>
        <p:xfrm>
          <a:off x="762000" y="1151147"/>
          <a:ext cx="7994072" cy="741680"/>
        </p:xfrm>
        <a:graphic>
          <a:graphicData uri="http://schemas.openxmlformats.org/drawingml/2006/table">
            <a:tbl>
              <a:tblPr firstRow="1" bandRow="1">
                <a:tableStyleId>{073A0DAA-6AF3-43AB-8588-CEC1D06C72B9}</a:tableStyleId>
              </a:tblPr>
              <a:tblGrid>
                <a:gridCol w="2819400">
                  <a:extLst>
                    <a:ext uri="{9D8B030D-6E8A-4147-A177-3AD203B41FA5}">
                      <a16:colId xmlns:a16="http://schemas.microsoft.com/office/drawing/2014/main" val="3400388697"/>
                    </a:ext>
                  </a:extLst>
                </a:gridCol>
                <a:gridCol w="5174672">
                  <a:extLst>
                    <a:ext uri="{9D8B030D-6E8A-4147-A177-3AD203B41FA5}">
                      <a16:colId xmlns:a16="http://schemas.microsoft.com/office/drawing/2014/main" val="3921820240"/>
                    </a:ext>
                  </a:extLst>
                </a:gridCol>
              </a:tblGrid>
              <a:tr h="370840">
                <a:tc>
                  <a:txBody>
                    <a:bodyPr/>
                    <a:lstStyle/>
                    <a:p>
                      <a:r>
                        <a:rPr lang="pt-PT" dirty="0"/>
                        <a:t>Etiqueta</a:t>
                      </a:r>
                    </a:p>
                  </a:txBody>
                  <a:tcPr/>
                </a:tc>
                <a:tc>
                  <a:txBody>
                    <a:bodyPr/>
                    <a:lstStyle/>
                    <a:p>
                      <a:r>
                        <a:rPr lang="pt-PT" dirty="0"/>
                        <a:t>Definição</a:t>
                      </a:r>
                    </a:p>
                  </a:txBody>
                  <a:tcPr/>
                </a:tc>
                <a:extLst>
                  <a:ext uri="{0D108BD9-81ED-4DB2-BD59-A6C34878D82A}">
                    <a16:rowId xmlns:a16="http://schemas.microsoft.com/office/drawing/2014/main" val="33789066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rPr>
                        <a:t>{% </a:t>
                      </a:r>
                      <a:r>
                        <a:rPr lang="pt-PT" sz="1600" kern="1200" dirty="0" err="1">
                          <a:solidFill>
                            <a:schemeClr val="dk1"/>
                          </a:solidFill>
                          <a:latin typeface="Consolas" panose="020B0609020204030204" pitchFamily="49" charset="0"/>
                          <a:ea typeface="+mn-ea"/>
                          <a:cs typeface="+mn-cs"/>
                          <a:hlinkClick r:id="rId3"/>
                        </a:rPr>
                        <a:t>url</a:t>
                      </a:r>
                      <a:r>
                        <a:rPr lang="pt-PT" sz="1600" kern="1200" dirty="0">
                          <a:solidFill>
                            <a:schemeClr val="dk1"/>
                          </a:solidFill>
                          <a:latin typeface="Consolas" panose="020B0609020204030204" pitchFamily="49" charset="0"/>
                          <a:ea typeface="+mn-ea"/>
                          <a:cs typeface="+mn-cs"/>
                        </a:rPr>
                        <a:t> %}</a:t>
                      </a:r>
                    </a:p>
                  </a:txBody>
                  <a:tcPr/>
                </a:tc>
                <a:tc>
                  <a:txBody>
                    <a:bodyPr/>
                    <a:lstStyle/>
                    <a:p>
                      <a:r>
                        <a:rPr lang="pt-PT" sz="1800" b="0" i="0" kern="1200" dirty="0">
                          <a:solidFill>
                            <a:schemeClr val="dk1"/>
                          </a:solidFill>
                          <a:effectLst/>
                          <a:latin typeface="+mn-lt"/>
                          <a:ea typeface="+mn-ea"/>
                          <a:cs typeface="+mn-cs"/>
                        </a:rPr>
                        <a:t>Retorna uma referência de caminho absoluto</a:t>
                      </a:r>
                      <a:endParaRPr lang="pt-PT" dirty="0"/>
                    </a:p>
                  </a:txBody>
                  <a:tcPr/>
                </a:tc>
                <a:extLst>
                  <a:ext uri="{0D108BD9-81ED-4DB2-BD59-A6C34878D82A}">
                    <a16:rowId xmlns:a16="http://schemas.microsoft.com/office/drawing/2014/main" val="3066165690"/>
                  </a:ext>
                </a:extLst>
              </a:tr>
            </a:tbl>
          </a:graphicData>
        </a:graphic>
      </p:graphicFrame>
      <p:sp>
        <p:nvSpPr>
          <p:cNvPr id="3" name="Rectangle 1">
            <a:extLst>
              <a:ext uri="{FF2B5EF4-FFF2-40B4-BE49-F238E27FC236}">
                <a16:creationId xmlns:a16="http://schemas.microsoft.com/office/drawing/2014/main" id="{B36EACA1-51B0-4A40-91CE-67D20B3FA0EE}"/>
              </a:ext>
            </a:extLst>
          </p:cNvPr>
          <p:cNvSpPr>
            <a:spLocks noChangeArrowheads="1"/>
          </p:cNvSpPr>
          <p:nvPr/>
        </p:nvSpPr>
        <p:spPr bwMode="auto">
          <a:xfrm>
            <a:off x="762000" y="2436089"/>
            <a:ext cx="7994072" cy="419291"/>
          </a:xfrm>
          <a:prstGeom prst="rect">
            <a:avLst/>
          </a:prstGeom>
          <a:solidFill>
            <a:schemeClr val="accent4">
              <a:lumMod val="20000"/>
              <a:lumOff val="80000"/>
            </a:schemeClr>
          </a:solidFill>
          <a:ln>
            <a:noFill/>
          </a:ln>
          <a:effectLst/>
        </p:spPr>
        <p:txBody>
          <a:bodyPr vert="horz" wrap="square" lIns="95220" tIns="85698" rIns="95220" bIns="85698"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err="1">
                <a:ln>
                  <a:noFill/>
                </a:ln>
                <a:solidFill>
                  <a:schemeClr val="tx1"/>
                </a:solidFill>
                <a:effectLst/>
                <a:latin typeface="Consolas" panose="020B0609020204030204" pitchFamily="49" charset="0"/>
              </a:rPr>
              <a:t>path</a:t>
            </a:r>
            <a:r>
              <a:rPr kumimoji="0" lang="pt-PT" altLang="pt-PT" sz="1600" b="0" i="0" u="none" strike="noStrike" cap="none" normalizeH="0" baseline="0" dirty="0">
                <a:ln>
                  <a:noFill/>
                </a:ln>
                <a:solidFill>
                  <a:srgbClr val="0C4B33"/>
                </a:solidFill>
                <a:effectLst/>
                <a:latin typeface="Consolas" panose="020B0609020204030204" pitchFamily="49" charset="0"/>
              </a:rPr>
              <a:t>(</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err="1">
                <a:ln>
                  <a:noFill/>
                </a:ln>
                <a:solidFill>
                  <a:srgbClr val="BA2121"/>
                </a:solidFill>
                <a:effectLst/>
                <a:latin typeface="Consolas" panose="020B0609020204030204" pitchFamily="49" charset="0"/>
              </a:rPr>
              <a:t>client</a:t>
            </a:r>
            <a:r>
              <a:rPr kumimoji="0" lang="pt-PT" altLang="pt-PT" sz="1600" b="0" i="0" u="none" strike="noStrike" cap="none" normalizeH="0" baseline="0" dirty="0">
                <a:ln>
                  <a:noFill/>
                </a:ln>
                <a:solidFill>
                  <a:srgbClr val="BA2121"/>
                </a:solidFill>
                <a:effectLst/>
                <a:latin typeface="Consolas" panose="020B0609020204030204" pitchFamily="49" charset="0"/>
              </a:rPr>
              <a:t>/&lt;</a:t>
            </a:r>
            <a:r>
              <a:rPr kumimoji="0" lang="pt-PT" altLang="pt-PT" sz="1600" b="0" i="0" u="none" strike="noStrike" cap="none" normalizeH="0" baseline="0" dirty="0" err="1">
                <a:ln>
                  <a:noFill/>
                </a:ln>
                <a:solidFill>
                  <a:srgbClr val="BA2121"/>
                </a:solidFill>
                <a:effectLst/>
                <a:latin typeface="Consolas" panose="020B0609020204030204" pitchFamily="49" charset="0"/>
              </a:rPr>
              <a:t>int:id</a:t>
            </a:r>
            <a:r>
              <a:rPr kumimoji="0" lang="pt-PT" altLang="pt-PT" sz="1600" b="0" i="0" u="none" strike="noStrike" cap="none" normalizeH="0" baseline="0" dirty="0">
                <a:ln>
                  <a:noFill/>
                </a:ln>
                <a:solidFill>
                  <a:srgbClr val="BA2121"/>
                </a:solidFill>
                <a:effectLst/>
                <a:latin typeface="Consolas" panose="020B0609020204030204" pitchFamily="49" charset="0"/>
              </a:rPr>
              <a:t>&gt;/'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chemeClr val="tx1"/>
                </a:solidFill>
                <a:effectLst/>
                <a:latin typeface="Consolas" panose="020B0609020204030204" pitchFamily="49" charset="0"/>
              </a:rPr>
              <a:t>app_views</a:t>
            </a:r>
            <a:r>
              <a:rPr kumimoji="0" lang="pt-PT" altLang="pt-PT" sz="1600" b="0" i="0" u="none" strike="noStrike" cap="none" normalizeH="0" baseline="0" dirty="0" err="1">
                <a:ln>
                  <a:noFill/>
                </a:ln>
                <a:solidFill>
                  <a:srgbClr val="666666"/>
                </a:solidFill>
                <a:effectLst/>
                <a:latin typeface="Consolas" panose="020B0609020204030204" pitchFamily="49" charset="0"/>
              </a:rPr>
              <a:t>.</a:t>
            </a:r>
            <a:r>
              <a:rPr kumimoji="0" lang="pt-PT" altLang="pt-PT" sz="1600" b="0" i="0" u="none" strike="noStrike" cap="none" normalizeH="0" baseline="0" dirty="0" err="1">
                <a:ln>
                  <a:noFill/>
                </a:ln>
                <a:solidFill>
                  <a:schemeClr val="tx1"/>
                </a:solidFill>
                <a:effectLst/>
                <a:latin typeface="Consolas" panose="020B0609020204030204" pitchFamily="49" charset="0"/>
              </a:rPr>
              <a:t>client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chemeClr val="tx1"/>
                </a:solidFill>
                <a:effectLst/>
                <a:latin typeface="Consolas" panose="020B0609020204030204" pitchFamily="49" charset="0"/>
              </a:rPr>
              <a:t>name</a:t>
            </a:r>
            <a:r>
              <a:rPr kumimoji="0" lang="pt-PT" altLang="pt-PT" sz="1600" b="0" i="0" u="none" strike="noStrike" cap="none" normalizeH="0" baseline="0" dirty="0">
                <a:ln>
                  <a:noFill/>
                </a:ln>
                <a:solidFill>
                  <a:srgbClr val="666666"/>
                </a:solidFill>
                <a:effectLst/>
                <a:latin typeface="Consolas" panose="020B0609020204030204" pitchFamily="49" charset="0"/>
              </a:rPr>
              <a:t>=</a:t>
            </a:r>
            <a:r>
              <a:rPr kumimoji="0" lang="pt-PT" altLang="pt-PT" sz="1600" b="0" i="0" u="none" strike="noStrike" cap="none" normalizeH="0" baseline="0" dirty="0">
                <a:ln>
                  <a:noFill/>
                </a:ln>
                <a:solidFill>
                  <a:srgbClr val="BA2121"/>
                </a:solidFill>
                <a:effectLst/>
                <a:latin typeface="Consolas" panose="020B0609020204030204" pitchFamily="49" charset="0"/>
              </a:rPr>
              <a:t>'app-views-</a:t>
            </a:r>
            <a:r>
              <a:rPr kumimoji="0" lang="pt-PT" altLang="pt-PT" sz="1600" b="0" i="0" u="none" strike="noStrike" cap="none" normalizeH="0" baseline="0" dirty="0" err="1">
                <a:ln>
                  <a:noFill/>
                </a:ln>
                <a:solidFill>
                  <a:srgbClr val="BA2121"/>
                </a:solidFill>
                <a:effectLst/>
                <a:latin typeface="Consolas" panose="020B0609020204030204" pitchFamily="49" charset="0"/>
              </a:rPr>
              <a:t>client</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a:t>
            </a:r>
            <a:r>
              <a:rPr kumimoji="0" lang="pt-PT" altLang="pt-PT" sz="1600" b="0" i="0" u="none" strike="noStrike" cap="none" normalizeH="0" baseline="0" dirty="0">
                <a:ln>
                  <a:noFill/>
                </a:ln>
                <a:solidFill>
                  <a:schemeClr val="tx1"/>
                </a:solidFill>
                <a:effectLst/>
                <a:latin typeface="Consolas" panose="020B0609020204030204" pitchFamily="49" charset="0"/>
              </a:rPr>
              <a:t> </a:t>
            </a:r>
          </a:p>
        </p:txBody>
      </p:sp>
      <p:sp>
        <p:nvSpPr>
          <p:cNvPr id="4" name="Rectangle 2">
            <a:extLst>
              <a:ext uri="{FF2B5EF4-FFF2-40B4-BE49-F238E27FC236}">
                <a16:creationId xmlns:a16="http://schemas.microsoft.com/office/drawing/2014/main" id="{332C231B-D4F9-42D9-BBE6-ABC4D0827390}"/>
              </a:ext>
            </a:extLst>
          </p:cNvPr>
          <p:cNvSpPr>
            <a:spLocks noChangeArrowheads="1"/>
          </p:cNvSpPr>
          <p:nvPr/>
        </p:nvSpPr>
        <p:spPr bwMode="auto">
          <a:xfrm>
            <a:off x="762000" y="3464800"/>
            <a:ext cx="7994072" cy="419291"/>
          </a:xfrm>
          <a:prstGeom prst="rect">
            <a:avLst/>
          </a:prstGeom>
          <a:solidFill>
            <a:schemeClr val="accent4">
              <a:lumMod val="20000"/>
              <a:lumOff val="80000"/>
            </a:schemeClr>
          </a:solidFill>
          <a:ln>
            <a:noFill/>
          </a:ln>
          <a:effectLst/>
        </p:spPr>
        <p:txBody>
          <a:bodyPr vert="horz" wrap="square" lIns="95220" tIns="85698" rIns="95220" bIns="85698"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pt-PT" altLang="pt-PT" sz="1600" b="0" i="0" u="none" strike="noStrike" cap="none" normalizeH="0" baseline="0" dirty="0" err="1">
                <a:ln>
                  <a:noFill/>
                </a:ln>
                <a:solidFill>
                  <a:schemeClr val="tx1"/>
                </a:solidFill>
                <a:effectLst/>
                <a:latin typeface="Consolas" panose="020B0609020204030204" pitchFamily="49" charset="0"/>
              </a:rPr>
              <a:t>path</a:t>
            </a:r>
            <a:r>
              <a:rPr kumimoji="0" lang="pt-PT" altLang="pt-PT" sz="1600" b="0" i="0" u="none" strike="noStrike" cap="none" normalizeH="0" baseline="0" dirty="0">
                <a:ln>
                  <a:noFill/>
                </a:ln>
                <a:solidFill>
                  <a:srgbClr val="0C4B33"/>
                </a:solidFill>
                <a:effectLst/>
                <a:latin typeface="Consolas" panose="020B0609020204030204" pitchFamily="49" charset="0"/>
              </a:rPr>
              <a:t>(</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err="1">
                <a:ln>
                  <a:noFill/>
                </a:ln>
                <a:solidFill>
                  <a:srgbClr val="BA2121"/>
                </a:solidFill>
                <a:effectLst/>
                <a:latin typeface="Consolas" panose="020B0609020204030204" pitchFamily="49" charset="0"/>
              </a:rPr>
              <a:t>clients</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 </a:t>
            </a:r>
            <a:r>
              <a:rPr kumimoji="0" lang="pt-PT" altLang="pt-PT" sz="1600" b="0" i="0" u="none" strike="noStrike" cap="none" normalizeH="0" baseline="0" dirty="0" err="1">
                <a:ln>
                  <a:noFill/>
                </a:ln>
                <a:solidFill>
                  <a:schemeClr val="tx1"/>
                </a:solidFill>
                <a:effectLst/>
                <a:latin typeface="Consolas" panose="020B0609020204030204" pitchFamily="49" charset="0"/>
              </a:rPr>
              <a:t>include</a:t>
            </a:r>
            <a:r>
              <a:rPr kumimoji="0" lang="pt-PT" altLang="pt-PT" sz="1600" b="0" i="0" u="none" strike="noStrike" cap="none" normalizeH="0" baseline="0" dirty="0">
                <a:ln>
                  <a:noFill/>
                </a:ln>
                <a:solidFill>
                  <a:srgbClr val="0C4B33"/>
                </a:solidFill>
                <a:effectLst/>
                <a:latin typeface="Consolas" panose="020B0609020204030204" pitchFamily="49" charset="0"/>
              </a:rPr>
              <a:t>(</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err="1">
                <a:ln>
                  <a:noFill/>
                </a:ln>
                <a:solidFill>
                  <a:srgbClr val="BA2121"/>
                </a:solidFill>
                <a:effectLst/>
                <a:latin typeface="Consolas" panose="020B0609020204030204" pitchFamily="49" charset="0"/>
              </a:rPr>
              <a:t>project_name.app_name.urls</a:t>
            </a:r>
            <a:r>
              <a:rPr kumimoji="0" lang="pt-PT" altLang="pt-PT" sz="1600" b="0" i="0" u="none" strike="noStrike" cap="none" normalizeH="0" baseline="0" dirty="0">
                <a:ln>
                  <a:noFill/>
                </a:ln>
                <a:solidFill>
                  <a:srgbClr val="BA2121"/>
                </a:solidFill>
                <a:effectLst/>
                <a:latin typeface="Consolas" panose="020B0609020204030204" pitchFamily="49" charset="0"/>
              </a:rPr>
              <a:t>'</a:t>
            </a:r>
            <a:r>
              <a:rPr kumimoji="0" lang="pt-PT" altLang="pt-PT" sz="1600" b="0" i="0" u="none" strike="noStrike" cap="none" normalizeH="0" baseline="0" dirty="0">
                <a:ln>
                  <a:noFill/>
                </a:ln>
                <a:solidFill>
                  <a:srgbClr val="0C4B33"/>
                </a:solidFill>
                <a:effectLst/>
                <a:latin typeface="Consolas" panose="020B0609020204030204" pitchFamily="49" charset="0"/>
              </a:rPr>
              <a:t>))</a:t>
            </a:r>
            <a:r>
              <a:rPr kumimoji="0" lang="pt-PT" altLang="pt-PT" sz="1600" b="0" i="0" u="none" strike="noStrike" cap="none" normalizeH="0" baseline="0" dirty="0">
                <a:ln>
                  <a:noFill/>
                </a:ln>
                <a:solidFill>
                  <a:schemeClr val="tx1"/>
                </a:solidFill>
                <a:effectLst/>
                <a:latin typeface="Consolas" panose="020B0609020204030204" pitchFamily="49" charset="0"/>
              </a:rPr>
              <a:t> </a:t>
            </a:r>
          </a:p>
        </p:txBody>
      </p:sp>
      <p:sp>
        <p:nvSpPr>
          <p:cNvPr id="6" name="TextBox 5">
            <a:extLst>
              <a:ext uri="{FF2B5EF4-FFF2-40B4-BE49-F238E27FC236}">
                <a16:creationId xmlns:a16="http://schemas.microsoft.com/office/drawing/2014/main" id="{09768BB4-85AF-469C-9F87-A91FCB5D66C1}"/>
              </a:ext>
            </a:extLst>
          </p:cNvPr>
          <p:cNvSpPr txBox="1"/>
          <p:nvPr/>
        </p:nvSpPr>
        <p:spPr>
          <a:xfrm>
            <a:off x="762000" y="3142766"/>
            <a:ext cx="4637315" cy="369332"/>
          </a:xfrm>
          <a:prstGeom prst="rect">
            <a:avLst/>
          </a:prstGeom>
          <a:noFill/>
        </p:spPr>
        <p:txBody>
          <a:bodyPr wrap="square" rtlCol="0">
            <a:spAutoFit/>
          </a:bodyPr>
          <a:lstStyle/>
          <a:p>
            <a:r>
              <a:rPr lang="pt-PT" b="1" i="1" dirty="0"/>
              <a:t>urls.py do projeto</a:t>
            </a:r>
          </a:p>
        </p:txBody>
      </p:sp>
      <p:sp>
        <p:nvSpPr>
          <p:cNvPr id="7" name="TextBox 6">
            <a:extLst>
              <a:ext uri="{FF2B5EF4-FFF2-40B4-BE49-F238E27FC236}">
                <a16:creationId xmlns:a16="http://schemas.microsoft.com/office/drawing/2014/main" id="{605110A4-B5F5-47FD-BD14-86B39AA1D4CC}"/>
              </a:ext>
            </a:extLst>
          </p:cNvPr>
          <p:cNvSpPr txBox="1"/>
          <p:nvPr/>
        </p:nvSpPr>
        <p:spPr>
          <a:xfrm>
            <a:off x="762000" y="2119873"/>
            <a:ext cx="4637315" cy="369332"/>
          </a:xfrm>
          <a:prstGeom prst="rect">
            <a:avLst/>
          </a:prstGeom>
          <a:noFill/>
        </p:spPr>
        <p:txBody>
          <a:bodyPr wrap="square" rtlCol="0">
            <a:spAutoFit/>
          </a:bodyPr>
          <a:lstStyle/>
          <a:p>
            <a:r>
              <a:rPr lang="pt-PT" b="1" i="1" dirty="0"/>
              <a:t>urls.py da aplicação </a:t>
            </a:r>
            <a:r>
              <a:rPr lang="pt-PT" b="1" i="1" dirty="0" err="1"/>
              <a:t>clients</a:t>
            </a:r>
            <a:endParaRPr lang="pt-PT" b="1" i="1" dirty="0"/>
          </a:p>
        </p:txBody>
      </p:sp>
      <p:sp>
        <p:nvSpPr>
          <p:cNvPr id="8" name="Rectangle 1">
            <a:extLst>
              <a:ext uri="{FF2B5EF4-FFF2-40B4-BE49-F238E27FC236}">
                <a16:creationId xmlns:a16="http://schemas.microsoft.com/office/drawing/2014/main" id="{E0B4D82C-9759-42EB-A165-620E6C6A96AE}"/>
              </a:ext>
            </a:extLst>
          </p:cNvPr>
          <p:cNvSpPr>
            <a:spLocks noChangeArrowheads="1"/>
          </p:cNvSpPr>
          <p:nvPr/>
        </p:nvSpPr>
        <p:spPr bwMode="auto">
          <a:xfrm>
            <a:off x="762000" y="4585216"/>
            <a:ext cx="7994072" cy="419291"/>
          </a:xfrm>
          <a:prstGeom prst="rect">
            <a:avLst/>
          </a:prstGeom>
          <a:solidFill>
            <a:schemeClr val="accent4">
              <a:lumMod val="20000"/>
              <a:lumOff val="80000"/>
            </a:schemeClr>
          </a:solidFill>
          <a:ln>
            <a:noFill/>
          </a:ln>
          <a:effectLst/>
        </p:spPr>
        <p:txBody>
          <a:bodyPr vert="horz" wrap="square" lIns="95220" tIns="85698" rIns="95220" bIns="85698"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a:ln>
                  <a:noFill/>
                </a:ln>
                <a:solidFill>
                  <a:schemeClr val="tx1"/>
                </a:solidFill>
                <a:effectLst/>
                <a:latin typeface="Consolas" panose="020B0609020204030204" pitchFamily="49" charset="0"/>
              </a:rPr>
              <a:t>{% </a:t>
            </a:r>
            <a:r>
              <a:rPr kumimoji="0" lang="pt-PT" altLang="pt-PT" sz="1600" b="0" i="0" u="none" strike="noStrike" cap="none" normalizeH="0" baseline="0" dirty="0" err="1">
                <a:ln>
                  <a:noFill/>
                </a:ln>
                <a:solidFill>
                  <a:schemeClr val="tx1"/>
                </a:solidFill>
                <a:effectLst/>
                <a:latin typeface="Consolas" panose="020B0609020204030204" pitchFamily="49" charset="0"/>
              </a:rPr>
              <a:t>url</a:t>
            </a:r>
            <a:r>
              <a:rPr kumimoji="0" lang="pt-PT" altLang="pt-PT" sz="1600" b="0" i="0" u="none" strike="noStrike" cap="none" normalizeH="0" baseline="0" dirty="0">
                <a:ln>
                  <a:noFill/>
                </a:ln>
                <a:solidFill>
                  <a:schemeClr val="tx1"/>
                </a:solidFill>
                <a:effectLst/>
                <a:latin typeface="Consolas" panose="020B0609020204030204" pitchFamily="49" charset="0"/>
              </a:rPr>
              <a:t> 'app-views-</a:t>
            </a:r>
            <a:r>
              <a:rPr kumimoji="0" lang="pt-PT" altLang="pt-PT" sz="1600" b="0" i="0" u="none" strike="noStrike" cap="none" normalizeH="0" baseline="0" dirty="0" err="1">
                <a:ln>
                  <a:noFill/>
                </a:ln>
                <a:solidFill>
                  <a:schemeClr val="tx1"/>
                </a:solidFill>
                <a:effectLst/>
                <a:latin typeface="Consolas" panose="020B0609020204030204" pitchFamily="49" charset="0"/>
              </a:rPr>
              <a:t>client</a:t>
            </a:r>
            <a:r>
              <a:rPr kumimoji="0" lang="pt-PT" altLang="pt-PT" sz="1600" b="0" i="0" u="none" strike="noStrike" cap="none" normalizeH="0" baseline="0" dirty="0">
                <a:ln>
                  <a:noFill/>
                </a:ln>
                <a:solidFill>
                  <a:schemeClr val="tx1"/>
                </a:solidFill>
                <a:effectLst/>
                <a:latin typeface="Consolas" panose="020B0609020204030204" pitchFamily="49" charset="0"/>
              </a:rPr>
              <a:t>' client.id %}</a:t>
            </a:r>
          </a:p>
        </p:txBody>
      </p:sp>
      <p:sp>
        <p:nvSpPr>
          <p:cNvPr id="9" name="TextBox 8">
            <a:extLst>
              <a:ext uri="{FF2B5EF4-FFF2-40B4-BE49-F238E27FC236}">
                <a16:creationId xmlns:a16="http://schemas.microsoft.com/office/drawing/2014/main" id="{D7F7CFF7-43E5-484B-950D-2C2A3BFE5F11}"/>
              </a:ext>
            </a:extLst>
          </p:cNvPr>
          <p:cNvSpPr txBox="1"/>
          <p:nvPr/>
        </p:nvSpPr>
        <p:spPr>
          <a:xfrm>
            <a:off x="762000" y="4281225"/>
            <a:ext cx="6538686" cy="369332"/>
          </a:xfrm>
          <a:prstGeom prst="rect">
            <a:avLst/>
          </a:prstGeom>
          <a:noFill/>
        </p:spPr>
        <p:txBody>
          <a:bodyPr wrap="square" rtlCol="0">
            <a:spAutoFit/>
          </a:bodyPr>
          <a:lstStyle/>
          <a:p>
            <a:r>
              <a:rPr lang="pt-PT" b="1" i="1" dirty="0"/>
              <a:t>Então no template pode-se criar um link para esta view assim:</a:t>
            </a:r>
          </a:p>
        </p:txBody>
      </p:sp>
      <p:sp>
        <p:nvSpPr>
          <p:cNvPr id="11" name="Rectangle 1">
            <a:extLst>
              <a:ext uri="{FF2B5EF4-FFF2-40B4-BE49-F238E27FC236}">
                <a16:creationId xmlns:a16="http://schemas.microsoft.com/office/drawing/2014/main" id="{B46EA5F3-99AF-468D-BC23-2C8075CBFC9F}"/>
              </a:ext>
            </a:extLst>
          </p:cNvPr>
          <p:cNvSpPr>
            <a:spLocks noChangeArrowheads="1"/>
          </p:cNvSpPr>
          <p:nvPr/>
        </p:nvSpPr>
        <p:spPr bwMode="auto">
          <a:xfrm>
            <a:off x="762000" y="5671158"/>
            <a:ext cx="7994072" cy="419291"/>
          </a:xfrm>
          <a:prstGeom prst="rect">
            <a:avLst/>
          </a:prstGeom>
          <a:solidFill>
            <a:schemeClr val="accent4">
              <a:lumMod val="20000"/>
              <a:lumOff val="80000"/>
            </a:schemeClr>
          </a:solidFill>
          <a:ln>
            <a:noFill/>
          </a:ln>
          <a:effectLst/>
        </p:spPr>
        <p:txBody>
          <a:bodyPr vert="horz" wrap="square" lIns="95220" tIns="85698" rIns="95220" bIns="85698"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600" b="0" i="0" u="none" strike="noStrike" cap="none" normalizeH="0" baseline="0" dirty="0" err="1">
                <a:ln>
                  <a:noFill/>
                </a:ln>
                <a:solidFill>
                  <a:schemeClr val="tx1"/>
                </a:solidFill>
                <a:effectLst/>
                <a:latin typeface="Consolas" panose="020B0609020204030204" pitchFamily="49" charset="0"/>
              </a:rPr>
              <a:t>Clients</a:t>
            </a:r>
            <a:r>
              <a:rPr kumimoji="0" lang="pt-PT" altLang="pt-PT" sz="1600" b="0" i="0" u="none" strike="noStrike" cap="none" normalizeH="0" baseline="0" dirty="0">
                <a:ln>
                  <a:noFill/>
                </a:ln>
                <a:solidFill>
                  <a:schemeClr val="tx1"/>
                </a:solidFill>
                <a:effectLst/>
                <a:latin typeface="Consolas" panose="020B0609020204030204" pitchFamily="49" charset="0"/>
              </a:rPr>
              <a:t>/cliente/123</a:t>
            </a:r>
          </a:p>
        </p:txBody>
      </p:sp>
      <p:sp>
        <p:nvSpPr>
          <p:cNvPr id="12" name="TextBox 11">
            <a:extLst>
              <a:ext uri="{FF2B5EF4-FFF2-40B4-BE49-F238E27FC236}">
                <a16:creationId xmlns:a16="http://schemas.microsoft.com/office/drawing/2014/main" id="{4C39E969-907F-47CA-917E-042A9020DD07}"/>
              </a:ext>
            </a:extLst>
          </p:cNvPr>
          <p:cNvSpPr txBox="1"/>
          <p:nvPr/>
        </p:nvSpPr>
        <p:spPr>
          <a:xfrm>
            <a:off x="762000" y="5367167"/>
            <a:ext cx="6538686" cy="369332"/>
          </a:xfrm>
          <a:prstGeom prst="rect">
            <a:avLst/>
          </a:prstGeom>
          <a:noFill/>
        </p:spPr>
        <p:txBody>
          <a:bodyPr wrap="square" rtlCol="0">
            <a:spAutoFit/>
          </a:bodyPr>
          <a:lstStyle/>
          <a:p>
            <a:r>
              <a:rPr lang="pt-PT" b="1" i="1" dirty="0"/>
              <a:t>A </a:t>
            </a:r>
            <a:r>
              <a:rPr lang="pt-PT" b="1" i="1" dirty="0" err="1"/>
              <a:t>tag</a:t>
            </a:r>
            <a:r>
              <a:rPr lang="pt-PT" b="1" i="1" dirty="0"/>
              <a:t> template vai gerar a </a:t>
            </a:r>
            <a:r>
              <a:rPr lang="pt-PT" b="1" i="1" dirty="0" err="1"/>
              <a:t>string</a:t>
            </a:r>
            <a:endParaRPr lang="pt-PT" b="1" i="1" dirty="0"/>
          </a:p>
        </p:txBody>
      </p:sp>
      <p:sp>
        <p:nvSpPr>
          <p:cNvPr id="14" name="Title 1">
            <a:extLst>
              <a:ext uri="{FF2B5EF4-FFF2-40B4-BE49-F238E27FC236}">
                <a16:creationId xmlns:a16="http://schemas.microsoft.com/office/drawing/2014/main" id="{620D708C-F485-4D16-AD27-7BE1770F6EE4}"/>
              </a:ext>
            </a:extLst>
          </p:cNvPr>
          <p:cNvSpPr>
            <a:spLocks noGrp="1"/>
          </p:cNvSpPr>
          <p:nvPr>
            <p:ph type="title"/>
          </p:nvPr>
        </p:nvSpPr>
        <p:spPr>
          <a:xfrm>
            <a:off x="628650" y="187703"/>
            <a:ext cx="8443632" cy="794936"/>
          </a:xfrm>
        </p:spPr>
        <p:txBody>
          <a:bodyPr>
            <a:normAutofit fontScale="90000"/>
          </a:bodyPr>
          <a:lstStyle/>
          <a:p>
            <a:r>
              <a:rPr lang="pt-PT" dirty="0"/>
              <a:t>Etiquetas da linguagem template (4/4)</a:t>
            </a:r>
          </a:p>
        </p:txBody>
      </p:sp>
    </p:spTree>
    <p:extLst>
      <p:ext uri="{BB962C8B-B14F-4D97-AF65-F5344CB8AC3E}">
        <p14:creationId xmlns:p14="http://schemas.microsoft.com/office/powerpoint/2010/main" val="38076122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228-B55D-44C4-94AA-C5C9695ED3F0}"/>
              </a:ext>
            </a:extLst>
          </p:cNvPr>
          <p:cNvSpPr>
            <a:spLocks noGrp="1"/>
          </p:cNvSpPr>
          <p:nvPr>
            <p:ph type="title"/>
          </p:nvPr>
        </p:nvSpPr>
        <p:spPr/>
        <p:txBody>
          <a:bodyPr>
            <a:normAutofit fontScale="90000"/>
          </a:bodyPr>
          <a:lstStyle/>
          <a:p>
            <a:r>
              <a:rPr lang="pt-PT" dirty="0"/>
              <a:t>Filtros da linguagem template (1/2)</a:t>
            </a:r>
          </a:p>
        </p:txBody>
      </p:sp>
      <p:sp>
        <p:nvSpPr>
          <p:cNvPr id="3" name="Content Placeholder 2">
            <a:extLst>
              <a:ext uri="{FF2B5EF4-FFF2-40B4-BE49-F238E27FC236}">
                <a16:creationId xmlns:a16="http://schemas.microsoft.com/office/drawing/2014/main" id="{3FEDCB3A-12C5-4AFF-BA8D-09CCD6613596}"/>
              </a:ext>
            </a:extLst>
          </p:cNvPr>
          <p:cNvSpPr>
            <a:spLocks noGrp="1"/>
          </p:cNvSpPr>
          <p:nvPr>
            <p:ph idx="1"/>
          </p:nvPr>
        </p:nvSpPr>
        <p:spPr/>
        <p:txBody>
          <a:bodyPr/>
          <a:lstStyle/>
          <a:p>
            <a:r>
              <a:rPr lang="pt-PT" dirty="0"/>
              <a:t>Existem filtros que transformam os valores de variáveis e argumentos de etiquetas. Exemplos de utilização:</a:t>
            </a:r>
          </a:p>
          <a:p>
            <a:pPr marL="457200" lvl="1" indent="0">
              <a:buNone/>
            </a:pPr>
            <a:r>
              <a:rPr lang="pt-PT" dirty="0">
                <a:solidFill>
                  <a:schemeClr val="bg2">
                    <a:lumMod val="50000"/>
                  </a:schemeClr>
                </a:solidFill>
                <a:latin typeface="Consolas" panose="020B0609020204030204" pitchFamily="49" charset="0"/>
              </a:rPr>
              <a:t>{{ </a:t>
            </a:r>
            <a:r>
              <a:rPr lang="pt-PT" dirty="0" err="1">
                <a:solidFill>
                  <a:schemeClr val="bg2">
                    <a:lumMod val="50000"/>
                  </a:schemeClr>
                </a:solidFill>
                <a:latin typeface="Consolas" panose="020B0609020204030204" pitchFamily="49" charset="0"/>
              </a:rPr>
              <a:t>nome|lower</a:t>
            </a:r>
            <a:r>
              <a:rPr lang="pt-PT" dirty="0">
                <a:solidFill>
                  <a:schemeClr val="bg2">
                    <a:lumMod val="50000"/>
                  </a:schemeClr>
                </a:solidFill>
                <a:latin typeface="Consolas" panose="020B0609020204030204" pitchFamily="49" charset="0"/>
              </a:rPr>
              <a:t> }}         {{ bio|truncatewords:30 }}</a:t>
            </a:r>
          </a:p>
          <a:p>
            <a:pPr marL="457200" lvl="1" indent="0">
              <a:buNone/>
            </a:pPr>
            <a:r>
              <a:rPr lang="pt-PT" dirty="0">
                <a:solidFill>
                  <a:schemeClr val="bg2">
                    <a:lumMod val="50000"/>
                  </a:schemeClr>
                </a:solidFill>
                <a:latin typeface="Consolas" panose="020B0609020204030204" pitchFamily="49" charset="0"/>
              </a:rPr>
              <a:t>{{ </a:t>
            </a:r>
            <a:r>
              <a:rPr lang="pt-PT" dirty="0" err="1">
                <a:solidFill>
                  <a:schemeClr val="bg2">
                    <a:lumMod val="50000"/>
                  </a:schemeClr>
                </a:solidFill>
                <a:latin typeface="Consolas" panose="020B0609020204030204" pitchFamily="49" charset="0"/>
              </a:rPr>
              <a:t>text|escape|linebreaks</a:t>
            </a:r>
            <a:r>
              <a:rPr lang="pt-PT" dirty="0">
                <a:solidFill>
                  <a:schemeClr val="bg2">
                    <a:lumMod val="50000"/>
                  </a:schemeClr>
                </a:solidFill>
                <a:latin typeface="Consolas" panose="020B0609020204030204" pitchFamily="49" charset="0"/>
              </a:rPr>
              <a:t> }}  </a:t>
            </a:r>
            <a:r>
              <a:rPr lang="pt-PT" dirty="0"/>
              <a:t>(podemos combinar vários)</a:t>
            </a:r>
          </a:p>
          <a:p>
            <a:r>
              <a:rPr lang="pt-PT" dirty="0"/>
              <a:t>Da </a:t>
            </a:r>
            <a:r>
              <a:rPr lang="pt-PT" dirty="0">
                <a:hlinkClick r:id="rId3"/>
              </a:rPr>
              <a:t>lista completa</a:t>
            </a:r>
            <a:r>
              <a:rPr lang="pt-PT" dirty="0"/>
              <a:t>, apresentam-se alguns filtros:</a:t>
            </a:r>
            <a:endParaRPr lang="pt-PT" sz="2800" dirty="0"/>
          </a:p>
        </p:txBody>
      </p:sp>
      <p:graphicFrame>
        <p:nvGraphicFramePr>
          <p:cNvPr id="5" name="Table 7">
            <a:extLst>
              <a:ext uri="{FF2B5EF4-FFF2-40B4-BE49-F238E27FC236}">
                <a16:creationId xmlns:a16="http://schemas.microsoft.com/office/drawing/2014/main" id="{648D4CE5-BBDF-46FE-9073-CB635C2E8EB3}"/>
              </a:ext>
            </a:extLst>
          </p:cNvPr>
          <p:cNvGraphicFramePr>
            <a:graphicFrameLocks noGrp="1"/>
          </p:cNvGraphicFramePr>
          <p:nvPr>
            <p:extLst>
              <p:ext uri="{D42A27DB-BD31-4B8C-83A1-F6EECF244321}">
                <p14:modId xmlns:p14="http://schemas.microsoft.com/office/powerpoint/2010/main" val="905497859"/>
              </p:ext>
            </p:extLst>
          </p:nvPr>
        </p:nvGraphicFramePr>
        <p:xfrm>
          <a:off x="856343" y="3429000"/>
          <a:ext cx="7899729" cy="2763520"/>
        </p:xfrm>
        <a:graphic>
          <a:graphicData uri="http://schemas.openxmlformats.org/drawingml/2006/table">
            <a:tbl>
              <a:tblPr firstRow="1" bandRow="1">
                <a:tableStyleId>{073A0DAA-6AF3-43AB-8588-CEC1D06C72B9}</a:tableStyleId>
              </a:tblPr>
              <a:tblGrid>
                <a:gridCol w="2725057">
                  <a:extLst>
                    <a:ext uri="{9D8B030D-6E8A-4147-A177-3AD203B41FA5}">
                      <a16:colId xmlns:a16="http://schemas.microsoft.com/office/drawing/2014/main" val="3400388697"/>
                    </a:ext>
                  </a:extLst>
                </a:gridCol>
                <a:gridCol w="5174672">
                  <a:extLst>
                    <a:ext uri="{9D8B030D-6E8A-4147-A177-3AD203B41FA5}">
                      <a16:colId xmlns:a16="http://schemas.microsoft.com/office/drawing/2014/main" val="3921820240"/>
                    </a:ext>
                  </a:extLst>
                </a:gridCol>
              </a:tblGrid>
              <a:tr h="370840">
                <a:tc>
                  <a:txBody>
                    <a:bodyPr/>
                    <a:lstStyle/>
                    <a:p>
                      <a:r>
                        <a:rPr lang="pt-PT" dirty="0"/>
                        <a:t>Filtro</a:t>
                      </a:r>
                    </a:p>
                  </a:txBody>
                  <a:tcPr/>
                </a:tc>
                <a:tc>
                  <a:txBody>
                    <a:bodyPr/>
                    <a:lstStyle/>
                    <a:p>
                      <a:r>
                        <a:rPr lang="pt-PT" dirty="0"/>
                        <a:t>Definição</a:t>
                      </a:r>
                    </a:p>
                  </a:txBody>
                  <a:tcPr/>
                </a:tc>
                <a:extLst>
                  <a:ext uri="{0D108BD9-81ED-4DB2-BD59-A6C34878D82A}">
                    <a16:rowId xmlns:a16="http://schemas.microsoft.com/office/drawing/2014/main" val="33789066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err="1">
                          <a:solidFill>
                            <a:schemeClr val="dk1"/>
                          </a:solidFill>
                          <a:latin typeface="Consolas" panose="020B0609020204030204" pitchFamily="49" charset="0"/>
                          <a:ea typeface="+mn-ea"/>
                          <a:cs typeface="+mn-cs"/>
                          <a:hlinkClick r:id="rId4"/>
                        </a:rPr>
                        <a:t>dictsort</a:t>
                      </a: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0" i="0" kern="1200" dirty="0">
                          <a:solidFill>
                            <a:schemeClr val="dk1"/>
                          </a:solidFill>
                          <a:effectLst/>
                          <a:latin typeface="+mn-lt"/>
                          <a:ea typeface="+mn-ea"/>
                          <a:cs typeface="+mn-cs"/>
                        </a:rPr>
                        <a:t>Ordena lista de dicionários/listas por uma das chaves </a:t>
                      </a:r>
                      <a:r>
                        <a:rPr lang="pt-PT" sz="1800" kern="1200" dirty="0">
                          <a:solidFill>
                            <a:schemeClr val="dk1"/>
                          </a:solidFill>
                          <a:effectLst/>
                          <a:latin typeface="+mn-lt"/>
                          <a:ea typeface="+mn-ea"/>
                          <a:cs typeface="+mn-cs"/>
                        </a:rPr>
                        <a:t>{{</a:t>
                      </a:r>
                      <a:r>
                        <a:rPr lang="pt-PT" dirty="0"/>
                        <a:t> </a:t>
                      </a:r>
                      <a:r>
                        <a:rPr lang="pt-PT" sz="1800" kern="1200" dirty="0" err="1">
                          <a:solidFill>
                            <a:schemeClr val="dk1"/>
                          </a:solidFill>
                          <a:effectLst/>
                          <a:latin typeface="+mn-lt"/>
                          <a:ea typeface="+mn-ea"/>
                          <a:cs typeface="+mn-cs"/>
                        </a:rPr>
                        <a:t>list|dictsort</a:t>
                      </a:r>
                      <a:r>
                        <a:rPr lang="pt-PT" sz="1800" kern="1200" dirty="0">
                          <a:solidFill>
                            <a:schemeClr val="dk1"/>
                          </a:solidFill>
                          <a:effectLst/>
                          <a:latin typeface="+mn-lt"/>
                          <a:ea typeface="+mn-ea"/>
                          <a:cs typeface="+mn-cs"/>
                        </a:rPr>
                        <a:t>:"</a:t>
                      </a:r>
                      <a:r>
                        <a:rPr lang="pt-PT" sz="1800" kern="1200" dirty="0" err="1">
                          <a:solidFill>
                            <a:schemeClr val="dk1"/>
                          </a:solidFill>
                          <a:effectLst/>
                          <a:latin typeface="+mn-lt"/>
                          <a:ea typeface="+mn-ea"/>
                          <a:cs typeface="+mn-cs"/>
                        </a:rPr>
                        <a:t>name</a:t>
                      </a:r>
                      <a:r>
                        <a:rPr lang="pt-PT" sz="1800" kern="1200" dirty="0">
                          <a:solidFill>
                            <a:schemeClr val="dk1"/>
                          </a:solidFill>
                          <a:effectLst/>
                          <a:latin typeface="+mn-lt"/>
                          <a:ea typeface="+mn-ea"/>
                          <a:cs typeface="+mn-cs"/>
                        </a:rPr>
                        <a:t>"</a:t>
                      </a:r>
                      <a:r>
                        <a:rPr lang="pt-PT" dirty="0"/>
                        <a:t> </a:t>
                      </a:r>
                      <a:r>
                        <a:rPr lang="pt-PT" sz="1800" kern="1200" dirty="0">
                          <a:solidFill>
                            <a:schemeClr val="dk1"/>
                          </a:solidFill>
                          <a:effectLst/>
                          <a:latin typeface="+mn-lt"/>
                          <a:ea typeface="+mn-ea"/>
                          <a:cs typeface="+mn-cs"/>
                        </a:rPr>
                        <a:t>}} ou índices {{</a:t>
                      </a:r>
                      <a:r>
                        <a:rPr lang="pt-PT" dirty="0"/>
                        <a:t> </a:t>
                      </a:r>
                      <a:r>
                        <a:rPr lang="pt-PT" sz="1800" kern="1200" dirty="0">
                          <a:solidFill>
                            <a:schemeClr val="dk1"/>
                          </a:solidFill>
                          <a:effectLst/>
                          <a:latin typeface="+mn-lt"/>
                          <a:ea typeface="+mn-ea"/>
                          <a:cs typeface="+mn-cs"/>
                        </a:rPr>
                        <a:t>list|dictsort:0</a:t>
                      </a:r>
                      <a:r>
                        <a:rPr lang="pt-PT" dirty="0"/>
                        <a:t> </a:t>
                      </a:r>
                      <a:r>
                        <a:rPr lang="pt-PT" sz="1800" kern="1200" dirty="0">
                          <a:solidFill>
                            <a:schemeClr val="dk1"/>
                          </a:solidFill>
                          <a:effectLst/>
                          <a:latin typeface="+mn-lt"/>
                          <a:ea typeface="+mn-ea"/>
                          <a:cs typeface="+mn-cs"/>
                        </a:rPr>
                        <a:t>}}</a:t>
                      </a:r>
                      <a:endParaRPr lang="pt-PT" dirty="0"/>
                    </a:p>
                  </a:txBody>
                  <a:tcPr/>
                </a:tc>
                <a:extLst>
                  <a:ext uri="{0D108BD9-81ED-4DB2-BD59-A6C34878D82A}">
                    <a16:rowId xmlns:a16="http://schemas.microsoft.com/office/drawing/2014/main" val="30661656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err="1">
                          <a:solidFill>
                            <a:schemeClr val="dk1"/>
                          </a:solidFill>
                          <a:latin typeface="Consolas" panose="020B0609020204030204" pitchFamily="49" charset="0"/>
                          <a:ea typeface="+mn-ea"/>
                          <a:cs typeface="+mn-cs"/>
                        </a:rPr>
                        <a:t>join</a:t>
                      </a: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0" i="0" kern="1200" dirty="0">
                          <a:solidFill>
                            <a:schemeClr val="dk1"/>
                          </a:solidFill>
                          <a:effectLst/>
                          <a:latin typeface="+mn-lt"/>
                          <a:ea typeface="+mn-ea"/>
                          <a:cs typeface="+mn-cs"/>
                        </a:rPr>
                        <a:t>Junta uma lista com uma </a:t>
                      </a:r>
                      <a:r>
                        <a:rPr lang="pt-PT" sz="1800" b="0" i="0" kern="1200" dirty="0" err="1">
                          <a:solidFill>
                            <a:schemeClr val="dk1"/>
                          </a:solidFill>
                          <a:effectLst/>
                          <a:latin typeface="+mn-lt"/>
                          <a:ea typeface="+mn-ea"/>
                          <a:cs typeface="+mn-cs"/>
                        </a:rPr>
                        <a:t>string</a:t>
                      </a:r>
                      <a:endParaRPr lang="pt-PT" dirty="0"/>
                    </a:p>
                  </a:txBody>
                  <a:tcPr/>
                </a:tc>
                <a:extLst>
                  <a:ext uri="{0D108BD9-81ED-4DB2-BD59-A6C34878D82A}">
                    <a16:rowId xmlns:a16="http://schemas.microsoft.com/office/drawing/2014/main" val="892208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err="1">
                          <a:solidFill>
                            <a:schemeClr val="dk1"/>
                          </a:solidFill>
                          <a:latin typeface="Consolas" panose="020B0609020204030204" pitchFamily="49" charset="0"/>
                          <a:ea typeface="+mn-ea"/>
                          <a:cs typeface="+mn-cs"/>
                        </a:rPr>
                        <a:t>length</a:t>
                      </a: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Retorna o comprimento do valor, {{ </a:t>
                      </a:r>
                      <a:r>
                        <a:rPr lang="pt-PT" dirty="0" err="1"/>
                        <a:t>lista|length</a:t>
                      </a:r>
                      <a:r>
                        <a:rPr lang="pt-PT" dirty="0"/>
                        <a:t> }}</a:t>
                      </a:r>
                    </a:p>
                  </a:txBody>
                  <a:tcPr/>
                </a:tc>
                <a:extLst>
                  <a:ext uri="{0D108BD9-81ED-4DB2-BD59-A6C34878D82A}">
                    <a16:rowId xmlns:a16="http://schemas.microsoft.com/office/drawing/2014/main" val="2194303938"/>
                  </a:ext>
                </a:extLst>
              </a:tr>
              <a:tr h="404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err="1">
                          <a:solidFill>
                            <a:schemeClr val="dk1"/>
                          </a:solidFill>
                          <a:latin typeface="Consolas" panose="020B0609020204030204" pitchFamily="49" charset="0"/>
                          <a:ea typeface="+mn-ea"/>
                          <a:cs typeface="+mn-cs"/>
                          <a:hlinkClick r:id="rId5"/>
                        </a:rPr>
                        <a:t>linebreaks</a:t>
                      </a: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Substitui \n por &lt;</a:t>
                      </a:r>
                      <a:r>
                        <a:rPr lang="pt-PT" dirty="0" err="1"/>
                        <a:t>br</a:t>
                      </a:r>
                      <a:r>
                        <a:rPr lang="pt-PT" dirty="0"/>
                        <a:t>&gt; e cria parágrafos se espaçados por linha branca </a:t>
                      </a:r>
                    </a:p>
                  </a:txBody>
                  <a:tcPr/>
                </a:tc>
                <a:extLst>
                  <a:ext uri="{0D108BD9-81ED-4DB2-BD59-A6C34878D82A}">
                    <a16:rowId xmlns:a16="http://schemas.microsoft.com/office/drawing/2014/main" val="3835168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err="1">
                          <a:solidFill>
                            <a:schemeClr val="dk1"/>
                          </a:solidFill>
                          <a:latin typeface="Consolas" panose="020B0609020204030204" pitchFamily="49" charset="0"/>
                          <a:ea typeface="+mn-ea"/>
                          <a:cs typeface="+mn-cs"/>
                          <a:hlinkClick r:id="rId6"/>
                        </a:rPr>
                        <a:t>linebreaksbr</a:t>
                      </a: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Substitui \n por &lt;</a:t>
                      </a:r>
                      <a:r>
                        <a:rPr lang="pt-PT" dirty="0" err="1"/>
                        <a:t>br</a:t>
                      </a:r>
                      <a:r>
                        <a:rPr lang="pt-PT" dirty="0"/>
                        <a:t>&gt;</a:t>
                      </a:r>
                    </a:p>
                  </a:txBody>
                  <a:tcPr/>
                </a:tc>
                <a:extLst>
                  <a:ext uri="{0D108BD9-81ED-4DB2-BD59-A6C34878D82A}">
                    <a16:rowId xmlns:a16="http://schemas.microsoft.com/office/drawing/2014/main" val="2883648031"/>
                  </a:ext>
                </a:extLst>
              </a:tr>
            </a:tbl>
          </a:graphicData>
        </a:graphic>
      </p:graphicFrame>
    </p:spTree>
    <p:extLst>
      <p:ext uri="{BB962C8B-B14F-4D97-AF65-F5344CB8AC3E}">
        <p14:creationId xmlns:p14="http://schemas.microsoft.com/office/powerpoint/2010/main" val="12637791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228-B55D-44C4-94AA-C5C9695ED3F0}"/>
              </a:ext>
            </a:extLst>
          </p:cNvPr>
          <p:cNvSpPr>
            <a:spLocks noGrp="1"/>
          </p:cNvSpPr>
          <p:nvPr>
            <p:ph type="title"/>
          </p:nvPr>
        </p:nvSpPr>
        <p:spPr/>
        <p:txBody>
          <a:bodyPr>
            <a:normAutofit fontScale="90000"/>
          </a:bodyPr>
          <a:lstStyle/>
          <a:p>
            <a:r>
              <a:rPr lang="pt-PT" dirty="0"/>
              <a:t>Filtros da linguagem template (2/2)</a:t>
            </a:r>
          </a:p>
        </p:txBody>
      </p:sp>
      <p:graphicFrame>
        <p:nvGraphicFramePr>
          <p:cNvPr id="6" name="Table 7">
            <a:extLst>
              <a:ext uri="{FF2B5EF4-FFF2-40B4-BE49-F238E27FC236}">
                <a16:creationId xmlns:a16="http://schemas.microsoft.com/office/drawing/2014/main" id="{5557F6BB-D52A-4058-80E7-3C8FE509CE87}"/>
              </a:ext>
            </a:extLst>
          </p:cNvPr>
          <p:cNvGraphicFramePr>
            <a:graphicFrameLocks noGrp="1"/>
          </p:cNvGraphicFramePr>
          <p:nvPr>
            <p:extLst>
              <p:ext uri="{D42A27DB-BD31-4B8C-83A1-F6EECF244321}">
                <p14:modId xmlns:p14="http://schemas.microsoft.com/office/powerpoint/2010/main" val="919031851"/>
              </p:ext>
            </p:extLst>
          </p:nvPr>
        </p:nvGraphicFramePr>
        <p:xfrm>
          <a:off x="856343" y="1302872"/>
          <a:ext cx="7899729" cy="3332480"/>
        </p:xfrm>
        <a:graphic>
          <a:graphicData uri="http://schemas.openxmlformats.org/drawingml/2006/table">
            <a:tbl>
              <a:tblPr firstRow="1" bandRow="1">
                <a:tableStyleId>{073A0DAA-6AF3-43AB-8588-CEC1D06C72B9}</a:tableStyleId>
              </a:tblPr>
              <a:tblGrid>
                <a:gridCol w="2725057">
                  <a:extLst>
                    <a:ext uri="{9D8B030D-6E8A-4147-A177-3AD203B41FA5}">
                      <a16:colId xmlns:a16="http://schemas.microsoft.com/office/drawing/2014/main" val="3400388697"/>
                    </a:ext>
                  </a:extLst>
                </a:gridCol>
                <a:gridCol w="5174672">
                  <a:extLst>
                    <a:ext uri="{9D8B030D-6E8A-4147-A177-3AD203B41FA5}">
                      <a16:colId xmlns:a16="http://schemas.microsoft.com/office/drawing/2014/main" val="3921820240"/>
                    </a:ext>
                  </a:extLst>
                </a:gridCol>
              </a:tblGrid>
              <a:tr h="0">
                <a:tc>
                  <a:txBody>
                    <a:bodyPr/>
                    <a:lstStyle/>
                    <a:p>
                      <a:r>
                        <a:rPr lang="pt-PT" dirty="0"/>
                        <a:t>Filtro</a:t>
                      </a:r>
                    </a:p>
                  </a:txBody>
                  <a:tcPr/>
                </a:tc>
                <a:tc>
                  <a:txBody>
                    <a:bodyPr/>
                    <a:lstStyle/>
                    <a:p>
                      <a:r>
                        <a:rPr lang="pt-PT" dirty="0"/>
                        <a:t>Definição</a:t>
                      </a:r>
                    </a:p>
                  </a:txBody>
                  <a:tcPr/>
                </a:tc>
                <a:extLst>
                  <a:ext uri="{0D108BD9-81ED-4DB2-BD59-A6C34878D82A}">
                    <a16:rowId xmlns:a16="http://schemas.microsoft.com/office/drawing/2014/main" val="33789066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err="1">
                          <a:solidFill>
                            <a:schemeClr val="dk1"/>
                          </a:solidFill>
                          <a:latin typeface="Consolas" panose="020B0609020204030204" pitchFamily="49" charset="0"/>
                          <a:ea typeface="+mn-ea"/>
                          <a:cs typeface="+mn-cs"/>
                          <a:hlinkClick r:id="rId3"/>
                        </a:rPr>
                        <a:t>make_list</a:t>
                      </a: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Transforma </a:t>
                      </a:r>
                      <a:r>
                        <a:rPr lang="pt-PT" dirty="0" err="1"/>
                        <a:t>string</a:t>
                      </a:r>
                      <a:r>
                        <a:rPr lang="pt-PT" dirty="0"/>
                        <a:t> ou inteiro numa lista de carateres</a:t>
                      </a:r>
                    </a:p>
                  </a:txBody>
                  <a:tcPr/>
                </a:tc>
                <a:extLst>
                  <a:ext uri="{0D108BD9-81ED-4DB2-BD59-A6C34878D82A}">
                    <a16:rowId xmlns:a16="http://schemas.microsoft.com/office/drawing/2014/main" val="36101647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hlinkClick r:id="rId4"/>
                        </a:rPr>
                        <a:t>pluralize</a:t>
                      </a: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Coloca sufixo ‘s’ numa </a:t>
                      </a:r>
                      <a:r>
                        <a:rPr lang="pt-PT" dirty="0" err="1"/>
                        <a:t>string</a:t>
                      </a:r>
                      <a:endParaRPr lang="pt-PT" dirty="0"/>
                    </a:p>
                  </a:txBody>
                  <a:tcPr/>
                </a:tc>
                <a:extLst>
                  <a:ext uri="{0D108BD9-81ED-4DB2-BD59-A6C34878D82A}">
                    <a16:rowId xmlns:a16="http://schemas.microsoft.com/office/drawing/2014/main" val="26654951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err="1">
                          <a:solidFill>
                            <a:schemeClr val="dk1"/>
                          </a:solidFill>
                          <a:latin typeface="Consolas" panose="020B0609020204030204" pitchFamily="49" charset="0"/>
                          <a:ea typeface="+mn-ea"/>
                          <a:cs typeface="+mn-cs"/>
                          <a:hlinkClick r:id="rId5"/>
                        </a:rPr>
                        <a:t>slice</a:t>
                      </a: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Devolve uma </a:t>
                      </a:r>
                      <a:r>
                        <a:rPr lang="pt-PT" dirty="0" err="1"/>
                        <a:t>slice</a:t>
                      </a:r>
                      <a:r>
                        <a:rPr lang="pt-PT" dirty="0"/>
                        <a:t> da lista (= Python). {{ lista:"2:3" }}</a:t>
                      </a:r>
                    </a:p>
                  </a:txBody>
                  <a:tcPr/>
                </a:tc>
                <a:extLst>
                  <a:ext uri="{0D108BD9-81ED-4DB2-BD59-A6C34878D82A}">
                    <a16:rowId xmlns:a16="http://schemas.microsoft.com/office/drawing/2014/main" val="755697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err="1">
                          <a:solidFill>
                            <a:schemeClr val="dk1"/>
                          </a:solidFill>
                          <a:latin typeface="Consolas" panose="020B0609020204030204" pitchFamily="49" charset="0"/>
                          <a:ea typeface="+mn-ea"/>
                          <a:cs typeface="+mn-cs"/>
                          <a:hlinkClick r:id="rId6"/>
                        </a:rPr>
                        <a:t>striptags</a:t>
                      </a: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Remove etiquetas HTML</a:t>
                      </a:r>
                    </a:p>
                  </a:txBody>
                  <a:tcPr/>
                </a:tc>
                <a:extLst>
                  <a:ext uri="{0D108BD9-81ED-4DB2-BD59-A6C34878D82A}">
                    <a16:rowId xmlns:a16="http://schemas.microsoft.com/office/drawing/2014/main" val="5039608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a:solidFill>
                            <a:schemeClr val="dk1"/>
                          </a:solidFill>
                          <a:latin typeface="Consolas" panose="020B0609020204030204" pitchFamily="49" charset="0"/>
                          <a:ea typeface="+mn-ea"/>
                          <a:cs typeface="+mn-cs"/>
                          <a:hlinkClick r:id="rId7"/>
                        </a:rPr>
                        <a:t>time</a:t>
                      </a: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Formata a hora </a:t>
                      </a:r>
                    </a:p>
                  </a:txBody>
                  <a:tcPr/>
                </a:tc>
                <a:extLst>
                  <a:ext uri="{0D108BD9-81ED-4DB2-BD59-A6C34878D82A}">
                    <a16:rowId xmlns:a16="http://schemas.microsoft.com/office/drawing/2014/main" val="18205500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err="1">
                          <a:solidFill>
                            <a:schemeClr val="dk1"/>
                          </a:solidFill>
                          <a:latin typeface="Consolas" panose="020B0609020204030204" pitchFamily="49" charset="0"/>
                          <a:ea typeface="+mn-ea"/>
                          <a:cs typeface="+mn-cs"/>
                          <a:hlinkClick r:id="rId8"/>
                        </a:rPr>
                        <a:t>truncatechars</a:t>
                      </a: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Trunca carateres de </a:t>
                      </a:r>
                      <a:r>
                        <a:rPr lang="pt-PT" dirty="0" err="1"/>
                        <a:t>string</a:t>
                      </a:r>
                      <a:r>
                        <a:rPr lang="pt-PT" dirty="0"/>
                        <a:t> </a:t>
                      </a:r>
                      <a:r>
                        <a:rPr lang="pt-PT" sz="1800" kern="1200" dirty="0">
                          <a:solidFill>
                            <a:schemeClr val="dk1"/>
                          </a:solidFill>
                          <a:effectLst/>
                          <a:latin typeface="+mn-lt"/>
                          <a:ea typeface="+mn-ea"/>
                          <a:cs typeface="+mn-cs"/>
                        </a:rPr>
                        <a:t>{{</a:t>
                      </a:r>
                      <a:r>
                        <a:rPr lang="pt-PT" dirty="0"/>
                        <a:t> </a:t>
                      </a:r>
                      <a:r>
                        <a:rPr lang="pt-PT" sz="1800" kern="1200" dirty="0">
                          <a:solidFill>
                            <a:schemeClr val="dk1"/>
                          </a:solidFill>
                          <a:effectLst/>
                          <a:latin typeface="+mn-lt"/>
                          <a:ea typeface="+mn-ea"/>
                          <a:cs typeface="+mn-cs"/>
                        </a:rPr>
                        <a:t>frase|truncatechars:7</a:t>
                      </a:r>
                      <a:r>
                        <a:rPr lang="pt-PT" dirty="0"/>
                        <a:t> </a:t>
                      </a:r>
                      <a:r>
                        <a:rPr lang="pt-PT" sz="1800" kern="1200" dirty="0">
                          <a:solidFill>
                            <a:schemeClr val="dk1"/>
                          </a:solidFill>
                          <a:effectLst/>
                          <a:latin typeface="+mn-lt"/>
                          <a:ea typeface="+mn-ea"/>
                          <a:cs typeface="+mn-cs"/>
                        </a:rPr>
                        <a:t>}}</a:t>
                      </a:r>
                      <a:endParaRPr lang="pt-PT" dirty="0"/>
                    </a:p>
                  </a:txBody>
                  <a:tcPr/>
                </a:tc>
                <a:extLst>
                  <a:ext uri="{0D108BD9-81ED-4DB2-BD59-A6C34878D82A}">
                    <a16:rowId xmlns:a16="http://schemas.microsoft.com/office/drawing/2014/main" val="1253026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err="1">
                          <a:solidFill>
                            <a:schemeClr val="dk1"/>
                          </a:solidFill>
                          <a:latin typeface="Consolas" panose="020B0609020204030204" pitchFamily="49" charset="0"/>
                          <a:ea typeface="+mn-ea"/>
                          <a:cs typeface="+mn-cs"/>
                          <a:hlinkClick r:id="rId9"/>
                        </a:rPr>
                        <a:t>truncatewords</a:t>
                      </a: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Trunca palavras de </a:t>
                      </a:r>
                      <a:r>
                        <a:rPr lang="pt-PT" dirty="0" err="1"/>
                        <a:t>string</a:t>
                      </a:r>
                      <a:r>
                        <a:rPr lang="pt-PT" dirty="0"/>
                        <a:t> </a:t>
                      </a:r>
                      <a:r>
                        <a:rPr lang="pt-PT" sz="1800" kern="1200" dirty="0">
                          <a:solidFill>
                            <a:schemeClr val="dk1"/>
                          </a:solidFill>
                          <a:effectLst/>
                          <a:latin typeface="+mn-lt"/>
                          <a:ea typeface="+mn-ea"/>
                          <a:cs typeface="+mn-cs"/>
                        </a:rPr>
                        <a:t>{{</a:t>
                      </a:r>
                      <a:r>
                        <a:rPr lang="pt-PT" dirty="0"/>
                        <a:t> </a:t>
                      </a:r>
                      <a:r>
                        <a:rPr lang="pt-PT" sz="1800" kern="1200" dirty="0">
                          <a:solidFill>
                            <a:schemeClr val="dk1"/>
                          </a:solidFill>
                          <a:effectLst/>
                          <a:latin typeface="+mn-lt"/>
                          <a:ea typeface="+mn-ea"/>
                          <a:cs typeface="+mn-cs"/>
                        </a:rPr>
                        <a:t>frase|truncatewords:2</a:t>
                      </a:r>
                      <a:r>
                        <a:rPr lang="pt-PT" dirty="0"/>
                        <a:t> </a:t>
                      </a:r>
                      <a:r>
                        <a:rPr lang="pt-PT" sz="1800" kern="1200" dirty="0">
                          <a:solidFill>
                            <a:schemeClr val="dk1"/>
                          </a:solidFill>
                          <a:effectLst/>
                          <a:latin typeface="+mn-lt"/>
                          <a:ea typeface="+mn-ea"/>
                          <a:cs typeface="+mn-cs"/>
                        </a:rPr>
                        <a:t>}}</a:t>
                      </a:r>
                      <a:endParaRPr lang="pt-PT" dirty="0"/>
                    </a:p>
                  </a:txBody>
                  <a:tcPr/>
                </a:tc>
                <a:extLst>
                  <a:ext uri="{0D108BD9-81ED-4DB2-BD59-A6C34878D82A}">
                    <a16:rowId xmlns:a16="http://schemas.microsoft.com/office/drawing/2014/main" val="3371796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kern="1200" dirty="0" err="1">
                          <a:solidFill>
                            <a:schemeClr val="dk1"/>
                          </a:solidFill>
                          <a:latin typeface="Consolas" panose="020B0609020204030204" pitchFamily="49" charset="0"/>
                          <a:ea typeface="+mn-ea"/>
                          <a:cs typeface="+mn-cs"/>
                          <a:hlinkClick r:id="rId10"/>
                        </a:rPr>
                        <a:t>wordcount</a:t>
                      </a:r>
                      <a:endParaRPr lang="pt-PT" sz="1600" kern="1200" dirty="0">
                        <a:solidFill>
                          <a:schemeClr val="dk1"/>
                        </a:solidFill>
                        <a:latin typeface="Consolas" panose="020B0609020204030204" pitchFamily="49"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Retorna número de palavras</a:t>
                      </a:r>
                    </a:p>
                  </a:txBody>
                  <a:tcPr/>
                </a:tc>
                <a:extLst>
                  <a:ext uri="{0D108BD9-81ED-4DB2-BD59-A6C34878D82A}">
                    <a16:rowId xmlns:a16="http://schemas.microsoft.com/office/drawing/2014/main" val="1445904484"/>
                  </a:ext>
                </a:extLst>
              </a:tr>
            </a:tbl>
          </a:graphicData>
        </a:graphic>
      </p:graphicFrame>
    </p:spTree>
    <p:extLst>
      <p:ext uri="{BB962C8B-B14F-4D97-AF65-F5344CB8AC3E}">
        <p14:creationId xmlns:p14="http://schemas.microsoft.com/office/powerpoint/2010/main" val="3514826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1BC3-9D08-4F7A-8113-0D5E7F59141B}"/>
              </a:ext>
            </a:extLst>
          </p:cNvPr>
          <p:cNvSpPr>
            <a:spLocks noGrp="1"/>
          </p:cNvSpPr>
          <p:nvPr>
            <p:ph type="title"/>
          </p:nvPr>
        </p:nvSpPr>
        <p:spPr/>
        <p:txBody>
          <a:bodyPr/>
          <a:lstStyle/>
          <a:p>
            <a:r>
              <a:rPr lang="pt-PT" dirty="0"/>
              <a:t>Exemplo</a:t>
            </a:r>
          </a:p>
        </p:txBody>
      </p:sp>
      <p:sp>
        <p:nvSpPr>
          <p:cNvPr id="4" name="Rectangle 1">
            <a:extLst>
              <a:ext uri="{FF2B5EF4-FFF2-40B4-BE49-F238E27FC236}">
                <a16:creationId xmlns:a16="http://schemas.microsoft.com/office/drawing/2014/main" id="{CF2CDBCA-54A3-4316-A4C3-8AF28883C340}"/>
              </a:ext>
            </a:extLst>
          </p:cNvPr>
          <p:cNvSpPr>
            <a:spLocks noGrp="1" noChangeArrowheads="1"/>
          </p:cNvSpPr>
          <p:nvPr>
            <p:ph idx="1"/>
          </p:nvPr>
        </p:nvSpPr>
        <p:spPr bwMode="auto">
          <a:xfrm>
            <a:off x="760892" y="1904986"/>
            <a:ext cx="7622216"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2000" b="0" i="0" u="none" strike="noStrike" cap="none" normalizeH="0" baseline="0" dirty="0">
                <a:ln>
                  <a:noFill/>
                </a:ln>
                <a:solidFill>
                  <a:srgbClr val="A9B7C6"/>
                </a:solidFill>
                <a:effectLst/>
                <a:latin typeface="Consolas" panose="020B0609020204030204" pitchFamily="49" charset="0"/>
              </a:rPr>
              <a:t>{% </a:t>
            </a:r>
            <a:r>
              <a:rPr kumimoji="0" lang="pt-PT" altLang="pt-PT" sz="2000" b="0" i="0" u="none" strike="noStrike" cap="none" normalizeH="0" baseline="0" dirty="0">
                <a:ln>
                  <a:noFill/>
                </a:ln>
                <a:solidFill>
                  <a:srgbClr val="E8BF6A"/>
                </a:solidFill>
                <a:effectLst/>
                <a:latin typeface="Consolas" panose="020B0609020204030204" pitchFamily="49" charset="0"/>
              </a:rPr>
              <a:t>for </a:t>
            </a:r>
            <a:r>
              <a:rPr kumimoji="0" lang="pt-PT" altLang="pt-PT" sz="2000" b="0" i="0" u="none" strike="noStrike" cap="none" normalizeH="0" baseline="0" dirty="0">
                <a:ln>
                  <a:noFill/>
                </a:ln>
                <a:solidFill>
                  <a:srgbClr val="BABABA"/>
                </a:solidFill>
                <a:effectLst/>
                <a:latin typeface="Consolas" panose="020B0609020204030204" pitchFamily="49" charset="0"/>
              </a:rPr>
              <a:t>i </a:t>
            </a:r>
            <a:r>
              <a:rPr kumimoji="0" lang="pt-PT" altLang="pt-PT" sz="2000" b="0" i="0" u="none" strike="noStrike" cap="none" normalizeH="0" baseline="0" dirty="0">
                <a:ln>
                  <a:noFill/>
                </a:ln>
                <a:solidFill>
                  <a:srgbClr val="CC7832"/>
                </a:solidFill>
                <a:effectLst/>
                <a:latin typeface="Consolas" panose="020B0609020204030204" pitchFamily="49" charset="0"/>
              </a:rPr>
              <a:t>in </a:t>
            </a:r>
            <a:r>
              <a:rPr kumimoji="0" lang="pt-PT" altLang="pt-PT" sz="2000" b="0" i="0" u="none" strike="noStrike" cap="none" normalizeH="0" baseline="0" dirty="0">
                <a:ln>
                  <a:noFill/>
                </a:ln>
                <a:solidFill>
                  <a:srgbClr val="6A8759"/>
                </a:solidFill>
                <a:effectLst/>
                <a:latin typeface="Consolas" panose="020B0609020204030204" pitchFamily="49" charset="0"/>
              </a:rPr>
              <a:t>'01234'</a:t>
            </a:r>
            <a:r>
              <a:rPr kumimoji="0" lang="pt-PT" altLang="pt-PT" sz="2000" b="0" i="0" u="none" strike="noStrike" cap="none" normalizeH="0" baseline="0" dirty="0">
                <a:ln>
                  <a:noFill/>
                </a:ln>
                <a:solidFill>
                  <a:srgbClr val="A9B7C6"/>
                </a:solidFill>
                <a:effectLst/>
                <a:latin typeface="Consolas" panose="020B0609020204030204" pitchFamily="49" charset="0"/>
              </a:rPr>
              <a:t>|</a:t>
            </a:r>
            <a:r>
              <a:rPr kumimoji="0" lang="pt-PT" altLang="pt-PT" sz="2000" b="0" i="0" u="none" strike="noStrike" cap="none" normalizeH="0" baseline="0" dirty="0">
                <a:ln>
                  <a:noFill/>
                </a:ln>
                <a:solidFill>
                  <a:srgbClr val="BABABA"/>
                </a:solidFill>
                <a:effectLst/>
                <a:latin typeface="Consolas" panose="020B0609020204030204" pitchFamily="49" charset="0"/>
              </a:rPr>
              <a:t>make_list </a:t>
            </a:r>
            <a:r>
              <a:rPr kumimoji="0" lang="pt-PT" altLang="pt-PT" sz="2000" b="0" i="0" u="none" strike="noStrike" cap="none" normalizeH="0" baseline="0" dirty="0">
                <a:ln>
                  <a:noFill/>
                </a:ln>
                <a:solidFill>
                  <a:srgbClr val="A9B7C6"/>
                </a:solidFill>
                <a:effectLst/>
                <a:latin typeface="Consolas" panose="020B0609020204030204" pitchFamily="49" charset="0"/>
              </a:rPr>
              <a:t>%}</a:t>
            </a:r>
            <a:br>
              <a:rPr kumimoji="0" lang="pt-PT" altLang="pt-PT" sz="2000" b="0" i="0" u="none" strike="noStrike" cap="none" normalizeH="0" baseline="0" dirty="0">
                <a:ln>
                  <a:noFill/>
                </a:ln>
                <a:solidFill>
                  <a:srgbClr val="A9B7C6"/>
                </a:solidFill>
                <a:effectLst/>
                <a:latin typeface="Consolas" panose="020B0609020204030204" pitchFamily="49" charset="0"/>
              </a:rPr>
            </a:br>
            <a:r>
              <a:rPr kumimoji="0" lang="pt-PT" altLang="pt-PT" sz="2000" b="0" i="0" u="none" strike="noStrike" cap="none" normalizeH="0" baseline="0" dirty="0">
                <a:ln>
                  <a:noFill/>
                </a:ln>
                <a:solidFill>
                  <a:srgbClr val="A9B7C6"/>
                </a:solidFill>
                <a:effectLst/>
                <a:latin typeface="Consolas" panose="020B0609020204030204" pitchFamily="49" charset="0"/>
              </a:rPr>
              <a:t>    {% </a:t>
            </a:r>
            <a:r>
              <a:rPr kumimoji="0" lang="pt-PT" altLang="pt-PT" sz="2000" b="0" i="0" u="none" strike="noStrike" cap="none" normalizeH="0" baseline="0" dirty="0" err="1">
                <a:ln>
                  <a:noFill/>
                </a:ln>
                <a:solidFill>
                  <a:srgbClr val="E8BF6A"/>
                </a:solidFill>
                <a:effectLst/>
                <a:latin typeface="Consolas" panose="020B0609020204030204" pitchFamily="49" charset="0"/>
              </a:rPr>
              <a:t>if</a:t>
            </a:r>
            <a:r>
              <a:rPr kumimoji="0" lang="pt-PT" altLang="pt-PT" sz="2000" b="0" i="0" u="none" strike="noStrike" cap="none" normalizeH="0" baseline="0" dirty="0">
                <a:ln>
                  <a:noFill/>
                </a:ln>
                <a:solidFill>
                  <a:srgbClr val="E8BF6A"/>
                </a:solidFill>
                <a:effectLst/>
                <a:latin typeface="Consolas" panose="020B0609020204030204" pitchFamily="49" charset="0"/>
              </a:rPr>
              <a:t> </a:t>
            </a:r>
            <a:r>
              <a:rPr kumimoji="0" lang="pt-PT" altLang="pt-PT" sz="2000" b="0" i="0" u="none" strike="noStrike" cap="none" normalizeH="0" baseline="0" dirty="0">
                <a:ln>
                  <a:noFill/>
                </a:ln>
                <a:solidFill>
                  <a:srgbClr val="BABABA"/>
                </a:solidFill>
                <a:effectLst/>
                <a:latin typeface="Consolas" panose="020B0609020204030204" pitchFamily="49" charset="0"/>
              </a:rPr>
              <a:t>i </a:t>
            </a:r>
            <a:r>
              <a:rPr kumimoji="0" lang="pt-PT" altLang="pt-PT" sz="2000" b="0" i="0" u="none" strike="noStrike" cap="none" normalizeH="0" baseline="0" dirty="0">
                <a:ln>
                  <a:noFill/>
                </a:ln>
                <a:solidFill>
                  <a:srgbClr val="A9B7C6"/>
                </a:solidFill>
                <a:effectLst/>
                <a:latin typeface="Consolas" panose="020B0609020204030204" pitchFamily="49" charset="0"/>
              </a:rPr>
              <a:t>&lt; </a:t>
            </a:r>
            <a:r>
              <a:rPr kumimoji="0" lang="pt-PT" altLang="pt-PT" sz="2000" b="0" i="0" u="none" strike="noStrike" cap="none" normalizeH="0" baseline="0" dirty="0" err="1">
                <a:ln>
                  <a:noFill/>
                </a:ln>
                <a:solidFill>
                  <a:srgbClr val="BABABA"/>
                </a:solidFill>
                <a:effectLst/>
                <a:latin typeface="Consolas" panose="020B0609020204030204" pitchFamily="49" charset="0"/>
              </a:rPr>
              <a:t>tarefas</a:t>
            </a:r>
            <a:r>
              <a:rPr kumimoji="0" lang="pt-PT" altLang="pt-PT" sz="2000" b="0" i="0" u="none" strike="noStrike" cap="none" normalizeH="0" baseline="0" dirty="0" err="1">
                <a:ln>
                  <a:noFill/>
                </a:ln>
                <a:solidFill>
                  <a:srgbClr val="A9B7C6"/>
                </a:solidFill>
                <a:effectLst/>
                <a:latin typeface="Consolas" panose="020B0609020204030204" pitchFamily="49" charset="0"/>
              </a:rPr>
              <a:t>|</a:t>
            </a:r>
            <a:r>
              <a:rPr kumimoji="0" lang="pt-PT" altLang="pt-PT" sz="2000" b="0" i="0" u="none" strike="noStrike" cap="none" normalizeH="0" baseline="0" dirty="0" err="1">
                <a:ln>
                  <a:noFill/>
                </a:ln>
                <a:solidFill>
                  <a:srgbClr val="BABABA"/>
                </a:solidFill>
                <a:effectLst/>
                <a:latin typeface="Consolas" panose="020B0609020204030204" pitchFamily="49" charset="0"/>
              </a:rPr>
              <a:t>length</a:t>
            </a:r>
            <a:r>
              <a:rPr kumimoji="0" lang="pt-PT" altLang="pt-PT" sz="2000" b="0" i="0" u="none" strike="noStrike" cap="none" normalizeH="0" baseline="0" dirty="0">
                <a:ln>
                  <a:noFill/>
                </a:ln>
                <a:solidFill>
                  <a:srgbClr val="BABABA"/>
                </a:solidFill>
                <a:effectLst/>
                <a:latin typeface="Consolas" panose="020B0609020204030204" pitchFamily="49" charset="0"/>
              </a:rPr>
              <a:t> </a:t>
            </a:r>
            <a:r>
              <a:rPr kumimoji="0" lang="pt-PT" altLang="pt-PT" sz="2000" b="0" i="0" u="none" strike="noStrike" cap="none" normalizeH="0" baseline="0" dirty="0">
                <a:ln>
                  <a:noFill/>
                </a:ln>
                <a:solidFill>
                  <a:srgbClr val="A9B7C6"/>
                </a:solidFill>
                <a:effectLst/>
                <a:latin typeface="Consolas" panose="020B0609020204030204" pitchFamily="49" charset="0"/>
              </a:rPr>
              <a:t>%}</a:t>
            </a:r>
            <a:br>
              <a:rPr kumimoji="0" lang="pt-PT" altLang="pt-PT" sz="2000" b="0" i="0" u="none" strike="noStrike" cap="none" normalizeH="0" baseline="0" dirty="0">
                <a:ln>
                  <a:noFill/>
                </a:ln>
                <a:solidFill>
                  <a:srgbClr val="A9B7C6"/>
                </a:solidFill>
                <a:effectLst/>
                <a:latin typeface="Consolas" panose="020B0609020204030204" pitchFamily="49" charset="0"/>
              </a:rPr>
            </a:br>
            <a:r>
              <a:rPr kumimoji="0" lang="pt-PT" altLang="pt-PT" sz="2000" b="0" i="0" u="none" strike="noStrike" cap="none" normalizeH="0" baseline="0" dirty="0">
                <a:ln>
                  <a:noFill/>
                </a:ln>
                <a:solidFill>
                  <a:srgbClr val="A9B7C6"/>
                </a:solidFill>
                <a:effectLst/>
                <a:latin typeface="Consolas" panose="020B0609020204030204" pitchFamily="49" charset="0"/>
              </a:rPr>
              <a:t>        </a:t>
            </a:r>
            <a:r>
              <a:rPr kumimoji="0" lang="pt-PT" altLang="pt-PT" sz="2000" b="0" i="0" u="none" strike="noStrike" cap="none" normalizeH="0" baseline="0" dirty="0">
                <a:ln>
                  <a:noFill/>
                </a:ln>
                <a:solidFill>
                  <a:srgbClr val="E8BF6A"/>
                </a:solidFill>
                <a:effectLst/>
                <a:latin typeface="Consolas" panose="020B0609020204030204" pitchFamily="49" charset="0"/>
              </a:rPr>
              <a:t>&lt;</a:t>
            </a:r>
            <a:r>
              <a:rPr kumimoji="0" lang="pt-PT" altLang="pt-PT" sz="2000" b="0" i="0" u="none" strike="noStrike" cap="none" normalizeH="0" baseline="0" dirty="0" err="1">
                <a:ln>
                  <a:noFill/>
                </a:ln>
                <a:solidFill>
                  <a:srgbClr val="E8BF6A"/>
                </a:solidFill>
                <a:effectLst/>
                <a:latin typeface="Consolas" panose="020B0609020204030204" pitchFamily="49" charset="0"/>
              </a:rPr>
              <a:t>br</a:t>
            </a:r>
            <a:r>
              <a:rPr kumimoji="0" lang="pt-PT" altLang="pt-PT" sz="2000" b="0" i="0" u="none" strike="noStrike" cap="none" normalizeH="0" baseline="0" dirty="0">
                <a:ln>
                  <a:noFill/>
                </a:ln>
                <a:solidFill>
                  <a:srgbClr val="E8BF6A"/>
                </a:solidFill>
                <a:effectLst/>
                <a:latin typeface="Consolas" panose="020B0609020204030204" pitchFamily="49" charset="0"/>
              </a:rPr>
              <a:t>&gt; </a:t>
            </a:r>
            <a:r>
              <a:rPr kumimoji="0" lang="pt-PT" altLang="pt-PT" sz="2000" b="0" i="0" u="none" strike="noStrike" cap="none" normalizeH="0" baseline="0" dirty="0">
                <a:ln>
                  <a:noFill/>
                </a:ln>
                <a:solidFill>
                  <a:srgbClr val="A9B7C6"/>
                </a:solidFill>
                <a:effectLst/>
                <a:latin typeface="Consolas" panose="020B0609020204030204" pitchFamily="49" charset="0"/>
              </a:rPr>
              <a:t>{{ </a:t>
            </a:r>
            <a:r>
              <a:rPr kumimoji="0" lang="pt-PT" altLang="pt-PT" sz="2000" b="0" i="0" u="none" strike="noStrike" cap="none" normalizeH="0" baseline="0" dirty="0">
                <a:ln>
                  <a:noFill/>
                </a:ln>
                <a:solidFill>
                  <a:srgbClr val="BABABA"/>
                </a:solidFill>
                <a:effectLst/>
                <a:latin typeface="Consolas" panose="020B0609020204030204" pitchFamily="49" charset="0"/>
              </a:rPr>
              <a:t>i </a:t>
            </a:r>
            <a:r>
              <a:rPr kumimoji="0" lang="pt-PT" altLang="pt-PT" sz="2000" b="0" i="0" u="none" strike="noStrike" cap="none" normalizeH="0" baseline="0" dirty="0">
                <a:ln>
                  <a:noFill/>
                </a:ln>
                <a:solidFill>
                  <a:srgbClr val="A9B7C6"/>
                </a:solidFill>
                <a:effectLst/>
                <a:latin typeface="Consolas" panose="020B0609020204030204" pitchFamily="49" charset="0"/>
              </a:rPr>
              <a:t>}} : {{ </a:t>
            </a:r>
            <a:r>
              <a:rPr kumimoji="0" lang="pt-PT" altLang="pt-PT" sz="2000" b="0" i="0" u="none" strike="noStrike" cap="none" normalizeH="0" baseline="0" dirty="0" err="1">
                <a:ln>
                  <a:noFill/>
                </a:ln>
                <a:solidFill>
                  <a:srgbClr val="BABABA"/>
                </a:solidFill>
                <a:effectLst/>
                <a:latin typeface="Consolas" panose="020B0609020204030204" pitchFamily="49" charset="0"/>
              </a:rPr>
              <a:t>tarefas</a:t>
            </a:r>
            <a:r>
              <a:rPr kumimoji="0" lang="pt-PT" altLang="pt-PT" sz="2000" b="0" i="0" u="none" strike="noStrike" cap="none" normalizeH="0" baseline="0" dirty="0" err="1">
                <a:ln>
                  <a:noFill/>
                </a:ln>
                <a:solidFill>
                  <a:srgbClr val="A9B7C6"/>
                </a:solidFill>
                <a:effectLst/>
                <a:latin typeface="Consolas" panose="020B0609020204030204" pitchFamily="49" charset="0"/>
              </a:rPr>
              <a:t>.</a:t>
            </a:r>
            <a:r>
              <a:rPr kumimoji="0" lang="pt-PT" altLang="pt-PT" sz="2000" b="0" i="0" u="none" strike="noStrike" cap="none" normalizeH="0" baseline="0" dirty="0" err="1">
                <a:ln>
                  <a:noFill/>
                </a:ln>
                <a:solidFill>
                  <a:srgbClr val="BABABA"/>
                </a:solidFill>
                <a:effectLst/>
                <a:latin typeface="Consolas" panose="020B0609020204030204" pitchFamily="49" charset="0"/>
              </a:rPr>
              <a:t>i</a:t>
            </a:r>
            <a:r>
              <a:rPr kumimoji="0" lang="pt-PT" altLang="pt-PT" sz="2000" b="0" i="0" u="none" strike="noStrike" cap="none" normalizeH="0" baseline="0" dirty="0">
                <a:ln>
                  <a:noFill/>
                </a:ln>
                <a:solidFill>
                  <a:srgbClr val="BABABA"/>
                </a:solidFill>
                <a:effectLst/>
                <a:latin typeface="Consolas" panose="020B0609020204030204" pitchFamily="49" charset="0"/>
              </a:rPr>
              <a:t> </a:t>
            </a:r>
            <a:r>
              <a:rPr kumimoji="0" lang="pt-PT" altLang="pt-PT" sz="2000" b="0" i="0" u="none" strike="noStrike" cap="none" normalizeH="0" baseline="0" dirty="0">
                <a:ln>
                  <a:noFill/>
                </a:ln>
                <a:solidFill>
                  <a:srgbClr val="A9B7C6"/>
                </a:solidFill>
                <a:effectLst/>
                <a:latin typeface="Consolas" panose="020B0609020204030204" pitchFamily="49" charset="0"/>
              </a:rPr>
              <a:t>}} </a:t>
            </a:r>
            <a:br>
              <a:rPr kumimoji="0" lang="pt-PT" altLang="pt-PT" sz="2000" b="0" i="0" u="none" strike="noStrike" cap="none" normalizeH="0" baseline="0" dirty="0">
                <a:ln>
                  <a:noFill/>
                </a:ln>
                <a:solidFill>
                  <a:srgbClr val="A9B7C6"/>
                </a:solidFill>
                <a:effectLst/>
                <a:latin typeface="Consolas" panose="020B0609020204030204" pitchFamily="49" charset="0"/>
              </a:rPr>
            </a:br>
            <a:r>
              <a:rPr kumimoji="0" lang="pt-PT" altLang="pt-PT" sz="2000" b="0" i="0" u="none" strike="noStrike" cap="none" normalizeH="0" baseline="0" dirty="0">
                <a:ln>
                  <a:noFill/>
                </a:ln>
                <a:solidFill>
                  <a:srgbClr val="A9B7C6"/>
                </a:solidFill>
                <a:effectLst/>
                <a:latin typeface="Consolas" panose="020B0609020204030204" pitchFamily="49" charset="0"/>
              </a:rPr>
              <a:t>    {% </a:t>
            </a:r>
            <a:r>
              <a:rPr kumimoji="0" lang="pt-PT" altLang="pt-PT" sz="2000" b="0" i="0" u="none" strike="noStrike" cap="none" normalizeH="0" baseline="0" dirty="0" err="1">
                <a:ln>
                  <a:noFill/>
                </a:ln>
                <a:solidFill>
                  <a:srgbClr val="E8BF6A"/>
                </a:solidFill>
                <a:effectLst/>
                <a:latin typeface="Consolas" panose="020B0609020204030204" pitchFamily="49" charset="0"/>
              </a:rPr>
              <a:t>else</a:t>
            </a:r>
            <a:r>
              <a:rPr kumimoji="0" lang="pt-PT" altLang="pt-PT" sz="2000" b="0" i="0" u="none" strike="noStrike" cap="none" normalizeH="0" baseline="0" dirty="0">
                <a:ln>
                  <a:noFill/>
                </a:ln>
                <a:solidFill>
                  <a:srgbClr val="E8BF6A"/>
                </a:solidFill>
                <a:effectLst/>
                <a:latin typeface="Consolas" panose="020B0609020204030204" pitchFamily="49" charset="0"/>
              </a:rPr>
              <a:t> </a:t>
            </a:r>
            <a:r>
              <a:rPr kumimoji="0" lang="pt-PT" altLang="pt-PT" sz="2000" b="0" i="0" u="none" strike="noStrike" cap="none" normalizeH="0" baseline="0" dirty="0">
                <a:ln>
                  <a:noFill/>
                </a:ln>
                <a:solidFill>
                  <a:srgbClr val="A9B7C6"/>
                </a:solidFill>
                <a:effectLst/>
                <a:latin typeface="Consolas" panose="020B0609020204030204" pitchFamily="49" charset="0"/>
              </a:rPr>
              <a:t>%}</a:t>
            </a:r>
            <a:br>
              <a:rPr kumimoji="0" lang="pt-PT" altLang="pt-PT" sz="2000" b="0" i="0" u="none" strike="noStrike" cap="none" normalizeH="0" baseline="0" dirty="0">
                <a:ln>
                  <a:noFill/>
                </a:ln>
                <a:solidFill>
                  <a:srgbClr val="A9B7C6"/>
                </a:solidFill>
                <a:effectLst/>
                <a:latin typeface="Consolas" panose="020B0609020204030204" pitchFamily="49" charset="0"/>
              </a:rPr>
            </a:br>
            <a:r>
              <a:rPr kumimoji="0" lang="pt-PT" altLang="pt-PT" sz="2000" b="0" i="0" u="none" strike="noStrike" cap="none" normalizeH="0" baseline="0" dirty="0">
                <a:ln>
                  <a:noFill/>
                </a:ln>
                <a:solidFill>
                  <a:srgbClr val="A9B7C6"/>
                </a:solidFill>
                <a:effectLst/>
                <a:latin typeface="Consolas" panose="020B0609020204030204" pitchFamily="49" charset="0"/>
              </a:rPr>
              <a:t>        </a:t>
            </a:r>
            <a:r>
              <a:rPr kumimoji="0" lang="pt-PT" altLang="pt-PT" sz="2000" b="0" i="0" u="none" strike="noStrike" cap="none" normalizeH="0" baseline="0" dirty="0">
                <a:ln>
                  <a:noFill/>
                </a:ln>
                <a:solidFill>
                  <a:srgbClr val="E8BF6A"/>
                </a:solidFill>
                <a:effectLst/>
                <a:latin typeface="Consolas" panose="020B0609020204030204" pitchFamily="49" charset="0"/>
              </a:rPr>
              <a:t>&lt;</a:t>
            </a:r>
            <a:r>
              <a:rPr kumimoji="0" lang="pt-PT" altLang="pt-PT" sz="2000" b="0" i="0" u="none" strike="noStrike" cap="none" normalizeH="0" baseline="0" dirty="0" err="1">
                <a:ln>
                  <a:noFill/>
                </a:ln>
                <a:solidFill>
                  <a:srgbClr val="E8BF6A"/>
                </a:solidFill>
                <a:effectLst/>
                <a:latin typeface="Consolas" panose="020B0609020204030204" pitchFamily="49" charset="0"/>
              </a:rPr>
              <a:t>br</a:t>
            </a:r>
            <a:r>
              <a:rPr kumimoji="0" lang="pt-PT" altLang="pt-PT" sz="2000" b="0" i="0" u="none" strike="noStrike" cap="none" normalizeH="0" baseline="0" dirty="0">
                <a:ln>
                  <a:noFill/>
                </a:ln>
                <a:solidFill>
                  <a:srgbClr val="E8BF6A"/>
                </a:solidFill>
                <a:effectLst/>
                <a:latin typeface="Consolas" panose="020B0609020204030204" pitchFamily="49" charset="0"/>
              </a:rPr>
              <a:t>&gt; </a:t>
            </a:r>
            <a:r>
              <a:rPr kumimoji="0" lang="pt-PT" altLang="pt-PT" sz="2000" b="0" i="0" u="none" strike="noStrike" cap="none" normalizeH="0" baseline="0" dirty="0">
                <a:ln>
                  <a:noFill/>
                </a:ln>
                <a:solidFill>
                  <a:srgbClr val="A9B7C6"/>
                </a:solidFill>
                <a:effectLst/>
                <a:latin typeface="Consolas" panose="020B0609020204030204" pitchFamily="49" charset="0"/>
              </a:rPr>
              <a:t>{{ </a:t>
            </a:r>
            <a:r>
              <a:rPr kumimoji="0" lang="pt-PT" altLang="pt-PT" sz="2000" b="0" i="0" u="none" strike="noStrike" cap="none" normalizeH="0" baseline="0" dirty="0">
                <a:ln>
                  <a:noFill/>
                </a:ln>
                <a:solidFill>
                  <a:srgbClr val="BABABA"/>
                </a:solidFill>
                <a:effectLst/>
                <a:latin typeface="Consolas" panose="020B0609020204030204" pitchFamily="49" charset="0"/>
              </a:rPr>
              <a:t>i </a:t>
            </a:r>
            <a:r>
              <a:rPr kumimoji="0" lang="pt-PT" altLang="pt-PT" sz="2000" b="0" i="0" u="none" strike="noStrike" cap="none" normalizeH="0" baseline="0" dirty="0">
                <a:ln>
                  <a:noFill/>
                </a:ln>
                <a:solidFill>
                  <a:srgbClr val="A9B7C6"/>
                </a:solidFill>
                <a:effectLst/>
                <a:latin typeface="Consolas" panose="020B0609020204030204" pitchFamily="49" charset="0"/>
              </a:rPr>
              <a:t>}} : nada </a:t>
            </a:r>
            <a:br>
              <a:rPr kumimoji="0" lang="pt-PT" altLang="pt-PT" sz="2000" b="0" i="0" u="none" strike="noStrike" cap="none" normalizeH="0" baseline="0" dirty="0">
                <a:ln>
                  <a:noFill/>
                </a:ln>
                <a:solidFill>
                  <a:srgbClr val="A9B7C6"/>
                </a:solidFill>
                <a:effectLst/>
                <a:latin typeface="Consolas" panose="020B0609020204030204" pitchFamily="49" charset="0"/>
              </a:rPr>
            </a:br>
            <a:r>
              <a:rPr kumimoji="0" lang="pt-PT" altLang="pt-PT" sz="2000" b="0" i="0" u="none" strike="noStrike" cap="none" normalizeH="0" baseline="0" dirty="0">
                <a:ln>
                  <a:noFill/>
                </a:ln>
                <a:solidFill>
                  <a:srgbClr val="A9B7C6"/>
                </a:solidFill>
                <a:effectLst/>
                <a:latin typeface="Consolas" panose="020B0609020204030204" pitchFamily="49" charset="0"/>
              </a:rPr>
              <a:t>    {% </a:t>
            </a:r>
            <a:r>
              <a:rPr kumimoji="0" lang="pt-PT" altLang="pt-PT" sz="2000" b="0" i="0" u="none" strike="noStrike" cap="none" normalizeH="0" baseline="0" dirty="0" err="1">
                <a:ln>
                  <a:noFill/>
                </a:ln>
                <a:solidFill>
                  <a:srgbClr val="E8BF6A"/>
                </a:solidFill>
                <a:effectLst/>
                <a:latin typeface="Consolas" panose="020B0609020204030204" pitchFamily="49" charset="0"/>
              </a:rPr>
              <a:t>endif</a:t>
            </a:r>
            <a:r>
              <a:rPr kumimoji="0" lang="pt-PT" altLang="pt-PT" sz="2000" b="0" i="0" u="none" strike="noStrike" cap="none" normalizeH="0" baseline="0" dirty="0">
                <a:ln>
                  <a:noFill/>
                </a:ln>
                <a:solidFill>
                  <a:srgbClr val="E8BF6A"/>
                </a:solidFill>
                <a:effectLst/>
                <a:latin typeface="Consolas" panose="020B0609020204030204" pitchFamily="49" charset="0"/>
              </a:rPr>
              <a:t> </a:t>
            </a:r>
            <a:r>
              <a:rPr kumimoji="0" lang="pt-PT" altLang="pt-PT" sz="2000" b="0" i="0" u="none" strike="noStrike" cap="none" normalizeH="0" baseline="0" dirty="0">
                <a:ln>
                  <a:noFill/>
                </a:ln>
                <a:solidFill>
                  <a:srgbClr val="A9B7C6"/>
                </a:solidFill>
                <a:effectLst/>
                <a:latin typeface="Consolas" panose="020B0609020204030204" pitchFamily="49" charset="0"/>
              </a:rPr>
              <a:t>%}</a:t>
            </a:r>
            <a:br>
              <a:rPr kumimoji="0" lang="pt-PT" altLang="pt-PT" sz="2000" b="0" i="0" u="none" strike="noStrike" cap="none" normalizeH="0" baseline="0" dirty="0">
                <a:ln>
                  <a:noFill/>
                </a:ln>
                <a:solidFill>
                  <a:srgbClr val="A9B7C6"/>
                </a:solidFill>
                <a:effectLst/>
                <a:latin typeface="Consolas" panose="020B0609020204030204" pitchFamily="49" charset="0"/>
              </a:rPr>
            </a:br>
            <a:r>
              <a:rPr kumimoji="0" lang="pt-PT" altLang="pt-PT" sz="2000" b="0" i="0" u="none" strike="noStrike" cap="none" normalizeH="0" baseline="0" dirty="0">
                <a:ln>
                  <a:noFill/>
                </a:ln>
                <a:solidFill>
                  <a:srgbClr val="A9B7C6"/>
                </a:solidFill>
                <a:effectLst/>
                <a:latin typeface="Consolas" panose="020B0609020204030204" pitchFamily="49" charset="0"/>
              </a:rPr>
              <a:t>{% </a:t>
            </a:r>
            <a:r>
              <a:rPr kumimoji="0" lang="pt-PT" altLang="pt-PT" sz="2000" b="0" i="0" u="none" strike="noStrike" cap="none" normalizeH="0" baseline="0" dirty="0" err="1">
                <a:ln>
                  <a:noFill/>
                </a:ln>
                <a:solidFill>
                  <a:srgbClr val="E8BF6A"/>
                </a:solidFill>
                <a:effectLst/>
                <a:latin typeface="Consolas" panose="020B0609020204030204" pitchFamily="49" charset="0"/>
              </a:rPr>
              <a:t>endfor</a:t>
            </a:r>
            <a:r>
              <a:rPr kumimoji="0" lang="pt-PT" altLang="pt-PT" sz="2000" b="0" i="0" u="none" strike="noStrike" cap="none" normalizeH="0" baseline="0" dirty="0">
                <a:ln>
                  <a:noFill/>
                </a:ln>
                <a:solidFill>
                  <a:srgbClr val="E8BF6A"/>
                </a:solidFill>
                <a:effectLst/>
                <a:latin typeface="Consolas" panose="020B0609020204030204" pitchFamily="49" charset="0"/>
              </a:rPr>
              <a:t> </a:t>
            </a:r>
            <a:r>
              <a:rPr kumimoji="0" lang="pt-PT" altLang="pt-PT" sz="2000" b="0" i="0" u="none" strike="noStrike" cap="none" normalizeH="0" baseline="0" dirty="0">
                <a:ln>
                  <a:noFill/>
                </a:ln>
                <a:solidFill>
                  <a:srgbClr val="A9B7C6"/>
                </a:solidFill>
                <a:effectLst/>
                <a:latin typeface="Consolas" panose="020B0609020204030204" pitchFamily="49" charset="0"/>
              </a:rPr>
              <a:t>%}</a:t>
            </a:r>
            <a:endParaRPr kumimoji="0" lang="pt-PT" altLang="pt-PT" sz="2000" b="0" i="0" u="none" strike="noStrike" cap="none" normalizeH="0" baseline="0" dirty="0">
              <a:ln>
                <a:noFill/>
              </a:ln>
              <a:solidFill>
                <a:schemeClr val="tx1"/>
              </a:solidFill>
              <a:effectLst/>
              <a:latin typeface="Consolas" panose="020B0609020204030204" pitchFamily="49" charset="0"/>
            </a:endParaRPr>
          </a:p>
        </p:txBody>
      </p:sp>
      <p:sp>
        <p:nvSpPr>
          <p:cNvPr id="5" name="Content Placeholder 2">
            <a:extLst>
              <a:ext uri="{FF2B5EF4-FFF2-40B4-BE49-F238E27FC236}">
                <a16:creationId xmlns:a16="http://schemas.microsoft.com/office/drawing/2014/main" id="{C64B3F58-6381-4CDB-983E-94F4DA1D1496}"/>
              </a:ext>
            </a:extLst>
          </p:cNvPr>
          <p:cNvSpPr txBox="1">
            <a:spLocks/>
          </p:cNvSpPr>
          <p:nvPr/>
        </p:nvSpPr>
        <p:spPr>
          <a:xfrm>
            <a:off x="628649" y="1146412"/>
            <a:ext cx="8127423" cy="520993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6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dirty="0"/>
              <a:t>Exemplo de utilização de etiquetas e filtros</a:t>
            </a:r>
            <a:endParaRPr lang="pt-PT" sz="2800" dirty="0"/>
          </a:p>
        </p:txBody>
      </p:sp>
    </p:spTree>
    <p:extLst>
      <p:ext uri="{BB962C8B-B14F-4D97-AF65-F5344CB8AC3E}">
        <p14:creationId xmlns:p14="http://schemas.microsoft.com/office/powerpoint/2010/main" val="529735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DA1213-2DA8-452F-BF83-A36267587924}"/>
              </a:ext>
            </a:extLst>
          </p:cNvPr>
          <p:cNvSpPr>
            <a:spLocks noGrp="1"/>
          </p:cNvSpPr>
          <p:nvPr>
            <p:ph type="title"/>
          </p:nvPr>
        </p:nvSpPr>
        <p:spPr/>
        <p:txBody>
          <a:bodyPr/>
          <a:lstStyle/>
          <a:p>
            <a:r>
              <a:rPr lang="pt-PT" dirty="0"/>
              <a:t>Herança de Templates </a:t>
            </a:r>
          </a:p>
        </p:txBody>
      </p:sp>
      <p:sp>
        <p:nvSpPr>
          <p:cNvPr id="5" name="Text Placeholder 4">
            <a:extLst>
              <a:ext uri="{FF2B5EF4-FFF2-40B4-BE49-F238E27FC236}">
                <a16:creationId xmlns:a16="http://schemas.microsoft.com/office/drawing/2014/main" id="{BFD1E3C5-A7CB-4AFB-AAF8-357CF63524EB}"/>
              </a:ext>
            </a:extLst>
          </p:cNvPr>
          <p:cNvSpPr>
            <a:spLocks noGrp="1"/>
          </p:cNvSpPr>
          <p:nvPr>
            <p:ph type="body" idx="1"/>
          </p:nvPr>
        </p:nvSpPr>
        <p:spPr/>
        <p:txBody>
          <a:bodyPr/>
          <a:lstStyle/>
          <a:p>
            <a:r>
              <a:rPr lang="pt-PT" dirty="0"/>
              <a:t>[</a:t>
            </a:r>
            <a:r>
              <a:rPr lang="pt-PT" dirty="0">
                <a:hlinkClick r:id="rId3"/>
              </a:rPr>
              <a:t>1</a:t>
            </a:r>
            <a:r>
              <a:rPr lang="pt-PT" dirty="0"/>
              <a:t>]</a:t>
            </a:r>
          </a:p>
        </p:txBody>
      </p:sp>
    </p:spTree>
    <p:extLst>
      <p:ext uri="{BB962C8B-B14F-4D97-AF65-F5344CB8AC3E}">
        <p14:creationId xmlns:p14="http://schemas.microsoft.com/office/powerpoint/2010/main" val="925297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71A2-4C1A-4CA1-AA0A-ACFAAC27C844}"/>
              </a:ext>
            </a:extLst>
          </p:cNvPr>
          <p:cNvSpPr>
            <a:spLocks noGrp="1"/>
          </p:cNvSpPr>
          <p:nvPr>
            <p:ph type="title"/>
          </p:nvPr>
        </p:nvSpPr>
        <p:spPr/>
        <p:txBody>
          <a:bodyPr>
            <a:normAutofit/>
          </a:bodyPr>
          <a:lstStyle/>
          <a:p>
            <a:r>
              <a:rPr lang="pt-PT" dirty="0"/>
              <a:t>Layout comum dum Website</a:t>
            </a:r>
          </a:p>
        </p:txBody>
      </p:sp>
      <p:sp>
        <p:nvSpPr>
          <p:cNvPr id="3" name="Content Placeholder 2">
            <a:extLst>
              <a:ext uri="{FF2B5EF4-FFF2-40B4-BE49-F238E27FC236}">
                <a16:creationId xmlns:a16="http://schemas.microsoft.com/office/drawing/2014/main" id="{E1DD9EF8-9563-4135-BFC7-97021A611F22}"/>
              </a:ext>
            </a:extLst>
          </p:cNvPr>
          <p:cNvSpPr>
            <a:spLocks noGrp="1"/>
          </p:cNvSpPr>
          <p:nvPr>
            <p:ph idx="1"/>
          </p:nvPr>
        </p:nvSpPr>
        <p:spPr>
          <a:xfrm>
            <a:off x="628649" y="1146412"/>
            <a:ext cx="8515351" cy="5209939"/>
          </a:xfrm>
        </p:spPr>
        <p:txBody>
          <a:bodyPr/>
          <a:lstStyle/>
          <a:p>
            <a:r>
              <a:rPr lang="pt-PT" dirty="0"/>
              <a:t>Num site, muitos conteúdos são comuns entre páginas (layout), </a:t>
            </a:r>
            <a:br>
              <a:rPr lang="pt-PT" dirty="0"/>
            </a:br>
            <a:r>
              <a:rPr lang="pt-PT" dirty="0"/>
              <a:t>i.e., </a:t>
            </a:r>
            <a:r>
              <a:rPr lang="pt-PT" b="1" dirty="0"/>
              <a:t>muito código repetido, só diferindo numa pequena parte</a:t>
            </a:r>
            <a:r>
              <a:rPr lang="pt-PT" dirty="0"/>
              <a:t>.</a:t>
            </a:r>
          </a:p>
          <a:p>
            <a:r>
              <a:rPr lang="pt-PT" dirty="0"/>
              <a:t>Uma alteração no layout requer </a:t>
            </a:r>
            <a:r>
              <a:rPr lang="pt-PT" b="1" dirty="0"/>
              <a:t>mudar todas as páginas</a:t>
            </a:r>
            <a:r>
              <a:rPr lang="pt-PT" dirty="0"/>
              <a:t>!</a:t>
            </a:r>
          </a:p>
        </p:txBody>
      </p:sp>
      <p:pic>
        <p:nvPicPr>
          <p:cNvPr id="7" name="Picture 6">
            <a:extLst>
              <a:ext uri="{FF2B5EF4-FFF2-40B4-BE49-F238E27FC236}">
                <a16:creationId xmlns:a16="http://schemas.microsoft.com/office/drawing/2014/main" id="{93CEF167-0DE6-4E4E-8960-57073E15944D}"/>
              </a:ext>
            </a:extLst>
          </p:cNvPr>
          <p:cNvPicPr>
            <a:picLocks noChangeAspect="1"/>
          </p:cNvPicPr>
          <p:nvPr/>
        </p:nvPicPr>
        <p:blipFill>
          <a:blip r:embed="rId3"/>
          <a:stretch>
            <a:fillRect/>
          </a:stretch>
        </p:blipFill>
        <p:spPr>
          <a:xfrm>
            <a:off x="1377013" y="4742604"/>
            <a:ext cx="2269611" cy="1754714"/>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AEC0B1F0-82A2-435F-81A2-CBB240A8F6A6}"/>
              </a:ext>
            </a:extLst>
          </p:cNvPr>
          <p:cNvPicPr>
            <a:picLocks noChangeAspect="1"/>
          </p:cNvPicPr>
          <p:nvPr/>
        </p:nvPicPr>
        <p:blipFill>
          <a:blip r:embed="rId4"/>
          <a:stretch>
            <a:fillRect/>
          </a:stretch>
        </p:blipFill>
        <p:spPr>
          <a:xfrm>
            <a:off x="5453914" y="4742604"/>
            <a:ext cx="2339939" cy="177752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25BA91A-269F-4B0E-88F0-BBABAE07D7BC}"/>
              </a:ext>
            </a:extLst>
          </p:cNvPr>
          <p:cNvPicPr>
            <a:picLocks noChangeAspect="1"/>
          </p:cNvPicPr>
          <p:nvPr/>
        </p:nvPicPr>
        <p:blipFill>
          <a:blip r:embed="rId5"/>
          <a:stretch>
            <a:fillRect/>
          </a:stretch>
        </p:blipFill>
        <p:spPr>
          <a:xfrm>
            <a:off x="1368618" y="2498648"/>
            <a:ext cx="2269611" cy="1983260"/>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C6ED01A1-75D1-4C27-8D92-08DFD76E6EF2}"/>
              </a:ext>
            </a:extLst>
          </p:cNvPr>
          <p:cNvPicPr>
            <a:picLocks noChangeAspect="1"/>
          </p:cNvPicPr>
          <p:nvPr/>
        </p:nvPicPr>
        <p:blipFill>
          <a:blip r:embed="rId6"/>
          <a:stretch>
            <a:fillRect/>
          </a:stretch>
        </p:blipFill>
        <p:spPr>
          <a:xfrm>
            <a:off x="5445519" y="2498649"/>
            <a:ext cx="2339939" cy="1983260"/>
          </a:xfrm>
          <a:prstGeom prst="rect">
            <a:avLst/>
          </a:prstGeom>
          <a:ln>
            <a:noFill/>
          </a:ln>
          <a:effectLst>
            <a:outerShdw blurRad="292100" dist="139700" dir="2700000" algn="tl" rotWithShape="0">
              <a:srgbClr val="333333">
                <a:alpha val="65000"/>
              </a:srgbClr>
            </a:outerShdw>
          </a:effectLst>
        </p:spPr>
      </p:pic>
      <p:sp>
        <p:nvSpPr>
          <p:cNvPr id="19" name="Rectangle 18">
            <a:extLst>
              <a:ext uri="{FF2B5EF4-FFF2-40B4-BE49-F238E27FC236}">
                <a16:creationId xmlns:a16="http://schemas.microsoft.com/office/drawing/2014/main" id="{851D41EF-CEB5-4846-AABB-4979A50E9C43}"/>
              </a:ext>
            </a:extLst>
          </p:cNvPr>
          <p:cNvSpPr/>
          <p:nvPr/>
        </p:nvSpPr>
        <p:spPr>
          <a:xfrm>
            <a:off x="1035050" y="3697032"/>
            <a:ext cx="7099300" cy="344166"/>
          </a:xfrm>
          <a:prstGeom prst="rect">
            <a:avLst/>
          </a:prstGeom>
          <a:solidFill>
            <a:srgbClr val="FFFF00">
              <a:alpha val="2784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pt-PT" sz="1600" b="1" dirty="0">
                <a:solidFill>
                  <a:schemeClr val="tx1"/>
                </a:solidFill>
              </a:rPr>
              <a:t>única parte </a:t>
            </a:r>
            <a:br>
              <a:rPr lang="pt-PT" sz="1600" b="1" dirty="0">
                <a:solidFill>
                  <a:schemeClr val="tx1"/>
                </a:solidFill>
              </a:rPr>
            </a:br>
            <a:r>
              <a:rPr lang="pt-PT" sz="1600" b="1" dirty="0">
                <a:solidFill>
                  <a:schemeClr val="tx1"/>
                </a:solidFill>
              </a:rPr>
              <a:t>em que diferem!</a:t>
            </a:r>
          </a:p>
        </p:txBody>
      </p:sp>
      <p:sp>
        <p:nvSpPr>
          <p:cNvPr id="32" name="Arrow: Right 31">
            <a:extLst>
              <a:ext uri="{FF2B5EF4-FFF2-40B4-BE49-F238E27FC236}">
                <a16:creationId xmlns:a16="http://schemas.microsoft.com/office/drawing/2014/main" id="{169D4F82-40EA-40E6-9F1A-6E72E288F102}"/>
              </a:ext>
            </a:extLst>
          </p:cNvPr>
          <p:cNvSpPr/>
          <p:nvPr/>
        </p:nvSpPr>
        <p:spPr>
          <a:xfrm rot="5400000">
            <a:off x="6535150" y="3479694"/>
            <a:ext cx="153159" cy="2269611"/>
          </a:xfrm>
          <a:prstGeom prst="rightArrow">
            <a:avLst>
              <a:gd name="adj1" fmla="val 19850"/>
              <a:gd name="adj2" fmla="val 6497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pt-PT" sz="2400" dirty="0">
              <a:solidFill>
                <a:schemeClr val="tx1"/>
              </a:solidFill>
            </a:endParaRPr>
          </a:p>
          <a:p>
            <a:pPr algn="ctr"/>
            <a:endParaRPr lang="pt-PT" sz="4400" dirty="0">
              <a:solidFill>
                <a:schemeClr val="tx1"/>
              </a:solidFill>
            </a:endParaRPr>
          </a:p>
        </p:txBody>
      </p:sp>
      <p:sp>
        <p:nvSpPr>
          <p:cNvPr id="33" name="Arrow: Right 32">
            <a:extLst>
              <a:ext uri="{FF2B5EF4-FFF2-40B4-BE49-F238E27FC236}">
                <a16:creationId xmlns:a16="http://schemas.microsoft.com/office/drawing/2014/main" id="{7986B164-86F0-411E-8F06-0362B27F1D02}"/>
              </a:ext>
            </a:extLst>
          </p:cNvPr>
          <p:cNvSpPr/>
          <p:nvPr/>
        </p:nvSpPr>
        <p:spPr>
          <a:xfrm rot="5400000">
            <a:off x="2426844" y="3479694"/>
            <a:ext cx="153159" cy="2269611"/>
          </a:xfrm>
          <a:prstGeom prst="rightArrow">
            <a:avLst>
              <a:gd name="adj1" fmla="val 19850"/>
              <a:gd name="adj2" fmla="val 6497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pt-PT" sz="2400" dirty="0">
              <a:solidFill>
                <a:schemeClr val="tx1"/>
              </a:solidFill>
            </a:endParaRPr>
          </a:p>
          <a:p>
            <a:pPr algn="ctr"/>
            <a:endParaRPr lang="pt-PT" sz="4400" dirty="0">
              <a:solidFill>
                <a:schemeClr val="tx1"/>
              </a:solidFill>
            </a:endParaRPr>
          </a:p>
        </p:txBody>
      </p:sp>
      <p:sp>
        <p:nvSpPr>
          <p:cNvPr id="41" name="Rectangle 40">
            <a:extLst>
              <a:ext uri="{FF2B5EF4-FFF2-40B4-BE49-F238E27FC236}">
                <a16:creationId xmlns:a16="http://schemas.microsoft.com/office/drawing/2014/main" id="{667EA487-2A09-448C-B4C6-3EC0E36DDC67}"/>
              </a:ext>
            </a:extLst>
          </p:cNvPr>
          <p:cNvSpPr/>
          <p:nvPr/>
        </p:nvSpPr>
        <p:spPr>
          <a:xfrm>
            <a:off x="1079500" y="5843090"/>
            <a:ext cx="7004050" cy="344166"/>
          </a:xfrm>
          <a:prstGeom prst="rect">
            <a:avLst/>
          </a:prstGeom>
          <a:solidFill>
            <a:srgbClr val="FFFF00">
              <a:alpha val="2784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pt-PT" sz="1600" b="1" dirty="0">
                <a:solidFill>
                  <a:schemeClr val="tx1"/>
                </a:solidFill>
              </a:rPr>
              <a:t>única parte </a:t>
            </a:r>
            <a:br>
              <a:rPr lang="pt-PT" sz="1600" b="1" dirty="0">
                <a:solidFill>
                  <a:schemeClr val="tx1"/>
                </a:solidFill>
              </a:rPr>
            </a:br>
            <a:r>
              <a:rPr lang="pt-PT" sz="1600" b="1" dirty="0">
                <a:solidFill>
                  <a:schemeClr val="tx1"/>
                </a:solidFill>
              </a:rPr>
              <a:t>em que diferem!</a:t>
            </a:r>
          </a:p>
        </p:txBody>
      </p:sp>
    </p:spTree>
    <p:extLst>
      <p:ext uri="{BB962C8B-B14F-4D97-AF65-F5344CB8AC3E}">
        <p14:creationId xmlns:p14="http://schemas.microsoft.com/office/powerpoint/2010/main" val="202277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2" grpId="0" animBg="1"/>
      <p:bldP spid="33"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E17F-FB71-4B8C-857E-818C5C50D1B6}"/>
              </a:ext>
            </a:extLst>
          </p:cNvPr>
          <p:cNvSpPr>
            <a:spLocks noGrp="1"/>
          </p:cNvSpPr>
          <p:nvPr>
            <p:ph type="title"/>
          </p:nvPr>
        </p:nvSpPr>
        <p:spPr/>
        <p:txBody>
          <a:bodyPr/>
          <a:lstStyle/>
          <a:p>
            <a:r>
              <a:rPr lang="pt-PT" dirty="0"/>
              <a:t>HTTP Status Codes</a:t>
            </a:r>
          </a:p>
        </p:txBody>
      </p:sp>
      <p:graphicFrame>
        <p:nvGraphicFramePr>
          <p:cNvPr id="4" name="Table 4">
            <a:extLst>
              <a:ext uri="{FF2B5EF4-FFF2-40B4-BE49-F238E27FC236}">
                <a16:creationId xmlns:a16="http://schemas.microsoft.com/office/drawing/2014/main" id="{2E9D50C7-4887-49EE-8DCE-E91509C59B30}"/>
              </a:ext>
            </a:extLst>
          </p:cNvPr>
          <p:cNvGraphicFramePr>
            <a:graphicFrameLocks noGrp="1"/>
          </p:cNvGraphicFramePr>
          <p:nvPr>
            <p:ph idx="1"/>
          </p:nvPr>
        </p:nvGraphicFramePr>
        <p:xfrm>
          <a:off x="1862667" y="1501282"/>
          <a:ext cx="5418666" cy="3200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30828952"/>
                    </a:ext>
                  </a:extLst>
                </a:gridCol>
                <a:gridCol w="2709333">
                  <a:extLst>
                    <a:ext uri="{9D8B030D-6E8A-4147-A177-3AD203B41FA5}">
                      <a16:colId xmlns:a16="http://schemas.microsoft.com/office/drawing/2014/main" val="3363206787"/>
                    </a:ext>
                  </a:extLst>
                </a:gridCol>
              </a:tblGrid>
              <a:tr h="370840">
                <a:tc>
                  <a:txBody>
                    <a:bodyPr/>
                    <a:lstStyle/>
                    <a:p>
                      <a:r>
                        <a:rPr lang="pt-PT" sz="2400" dirty="0"/>
                        <a:t>Status </a:t>
                      </a:r>
                      <a:r>
                        <a:rPr lang="pt-PT" sz="2400" dirty="0" err="1"/>
                        <a:t>Code</a:t>
                      </a:r>
                      <a:endParaRPr lang="pt-PT" sz="2400" dirty="0"/>
                    </a:p>
                  </a:txBody>
                  <a:tcPr/>
                </a:tc>
                <a:tc>
                  <a:txBody>
                    <a:bodyPr/>
                    <a:lstStyle/>
                    <a:p>
                      <a:r>
                        <a:rPr lang="pt-PT" sz="2400" dirty="0"/>
                        <a:t>Descrição</a:t>
                      </a:r>
                    </a:p>
                  </a:txBody>
                  <a:tcPr/>
                </a:tc>
                <a:extLst>
                  <a:ext uri="{0D108BD9-81ED-4DB2-BD59-A6C34878D82A}">
                    <a16:rowId xmlns:a16="http://schemas.microsoft.com/office/drawing/2014/main" val="974954958"/>
                  </a:ext>
                </a:extLst>
              </a:tr>
              <a:tr h="370840">
                <a:tc>
                  <a:txBody>
                    <a:bodyPr/>
                    <a:lstStyle/>
                    <a:p>
                      <a:r>
                        <a:rPr lang="pt-PT" sz="2400" dirty="0"/>
                        <a:t>200</a:t>
                      </a:r>
                    </a:p>
                  </a:txBody>
                  <a:tcPr/>
                </a:tc>
                <a:tc>
                  <a:txBody>
                    <a:bodyPr/>
                    <a:lstStyle/>
                    <a:p>
                      <a:r>
                        <a:rPr lang="pt-PT" sz="2400" dirty="0"/>
                        <a:t>OK</a:t>
                      </a:r>
                    </a:p>
                  </a:txBody>
                  <a:tcPr/>
                </a:tc>
                <a:extLst>
                  <a:ext uri="{0D108BD9-81ED-4DB2-BD59-A6C34878D82A}">
                    <a16:rowId xmlns:a16="http://schemas.microsoft.com/office/drawing/2014/main" val="145251454"/>
                  </a:ext>
                </a:extLst>
              </a:tr>
              <a:tr h="370840">
                <a:tc>
                  <a:txBody>
                    <a:bodyPr/>
                    <a:lstStyle/>
                    <a:p>
                      <a:r>
                        <a:rPr lang="pt-PT" sz="2400" dirty="0"/>
                        <a:t>301</a:t>
                      </a:r>
                    </a:p>
                  </a:txBody>
                  <a:tcPr/>
                </a:tc>
                <a:tc>
                  <a:txBody>
                    <a:bodyPr/>
                    <a:lstStyle/>
                    <a:p>
                      <a:r>
                        <a:rPr lang="pt-PT" sz="2400" dirty="0" err="1"/>
                        <a:t>Moved</a:t>
                      </a:r>
                      <a:r>
                        <a:rPr lang="pt-PT" sz="2400" dirty="0"/>
                        <a:t> </a:t>
                      </a:r>
                      <a:r>
                        <a:rPr lang="pt-PT" sz="2400" dirty="0" err="1"/>
                        <a:t>Permanently</a:t>
                      </a:r>
                      <a:endParaRPr lang="pt-PT" sz="2400" dirty="0"/>
                    </a:p>
                  </a:txBody>
                  <a:tcPr/>
                </a:tc>
                <a:extLst>
                  <a:ext uri="{0D108BD9-81ED-4DB2-BD59-A6C34878D82A}">
                    <a16:rowId xmlns:a16="http://schemas.microsoft.com/office/drawing/2014/main" val="2558656658"/>
                  </a:ext>
                </a:extLst>
              </a:tr>
              <a:tr h="370840">
                <a:tc>
                  <a:txBody>
                    <a:bodyPr/>
                    <a:lstStyle/>
                    <a:p>
                      <a:r>
                        <a:rPr lang="en-GB" sz="2400" dirty="0"/>
                        <a:t>302</a:t>
                      </a:r>
                      <a:endParaRPr lang="pt-PT" sz="2400" dirty="0"/>
                    </a:p>
                  </a:txBody>
                  <a:tcPr/>
                </a:tc>
                <a:tc>
                  <a:txBody>
                    <a:bodyPr/>
                    <a:lstStyle/>
                    <a:p>
                      <a:r>
                        <a:rPr lang="en-GB" sz="2400" dirty="0"/>
                        <a:t>Redirected</a:t>
                      </a:r>
                      <a:endParaRPr lang="pt-PT" sz="2400" dirty="0"/>
                    </a:p>
                  </a:txBody>
                  <a:tcPr/>
                </a:tc>
                <a:extLst>
                  <a:ext uri="{0D108BD9-81ED-4DB2-BD59-A6C34878D82A}">
                    <a16:rowId xmlns:a16="http://schemas.microsoft.com/office/drawing/2014/main" val="2263940226"/>
                  </a:ext>
                </a:extLst>
              </a:tr>
              <a:tr h="370840">
                <a:tc>
                  <a:txBody>
                    <a:bodyPr/>
                    <a:lstStyle/>
                    <a:p>
                      <a:r>
                        <a:rPr lang="pt-PT" sz="2400" dirty="0"/>
                        <a:t>403</a:t>
                      </a:r>
                    </a:p>
                  </a:txBody>
                  <a:tcPr/>
                </a:tc>
                <a:tc>
                  <a:txBody>
                    <a:bodyPr/>
                    <a:lstStyle/>
                    <a:p>
                      <a:r>
                        <a:rPr lang="pt-PT" sz="2400" dirty="0" err="1"/>
                        <a:t>Forbidden</a:t>
                      </a:r>
                      <a:endParaRPr lang="pt-PT" sz="2400" dirty="0"/>
                    </a:p>
                  </a:txBody>
                  <a:tcPr/>
                </a:tc>
                <a:extLst>
                  <a:ext uri="{0D108BD9-81ED-4DB2-BD59-A6C34878D82A}">
                    <a16:rowId xmlns:a16="http://schemas.microsoft.com/office/drawing/2014/main" val="4087747815"/>
                  </a:ext>
                </a:extLst>
              </a:tr>
              <a:tr h="370840">
                <a:tc>
                  <a:txBody>
                    <a:bodyPr/>
                    <a:lstStyle/>
                    <a:p>
                      <a:r>
                        <a:rPr lang="pt-PT" sz="2400" dirty="0"/>
                        <a:t>404</a:t>
                      </a:r>
                    </a:p>
                  </a:txBody>
                  <a:tcPr/>
                </a:tc>
                <a:tc>
                  <a:txBody>
                    <a:bodyPr/>
                    <a:lstStyle/>
                    <a:p>
                      <a:r>
                        <a:rPr lang="pt-PT" sz="2400" dirty="0" err="1"/>
                        <a:t>Not</a:t>
                      </a:r>
                      <a:r>
                        <a:rPr lang="pt-PT" sz="2400" dirty="0"/>
                        <a:t> </a:t>
                      </a:r>
                      <a:r>
                        <a:rPr lang="pt-PT" sz="2400" dirty="0" err="1"/>
                        <a:t>Found</a:t>
                      </a:r>
                      <a:endParaRPr lang="pt-PT" sz="2400" dirty="0"/>
                    </a:p>
                  </a:txBody>
                  <a:tcPr/>
                </a:tc>
                <a:extLst>
                  <a:ext uri="{0D108BD9-81ED-4DB2-BD59-A6C34878D82A}">
                    <a16:rowId xmlns:a16="http://schemas.microsoft.com/office/drawing/2014/main" val="3386621615"/>
                  </a:ext>
                </a:extLst>
              </a:tr>
              <a:tr h="370840">
                <a:tc>
                  <a:txBody>
                    <a:bodyPr/>
                    <a:lstStyle/>
                    <a:p>
                      <a:r>
                        <a:rPr lang="pt-PT" sz="2400" dirty="0"/>
                        <a:t>500</a:t>
                      </a:r>
                    </a:p>
                  </a:txBody>
                  <a:tcPr/>
                </a:tc>
                <a:tc>
                  <a:txBody>
                    <a:bodyPr/>
                    <a:lstStyle/>
                    <a:p>
                      <a:r>
                        <a:rPr lang="pt-PT" sz="2400" dirty="0" err="1"/>
                        <a:t>Internal</a:t>
                      </a:r>
                      <a:r>
                        <a:rPr lang="pt-PT" sz="2400" dirty="0"/>
                        <a:t> Server Error</a:t>
                      </a:r>
                    </a:p>
                  </a:txBody>
                  <a:tcPr/>
                </a:tc>
                <a:extLst>
                  <a:ext uri="{0D108BD9-81ED-4DB2-BD59-A6C34878D82A}">
                    <a16:rowId xmlns:a16="http://schemas.microsoft.com/office/drawing/2014/main" val="1456953038"/>
                  </a:ext>
                </a:extLst>
              </a:tr>
            </a:tbl>
          </a:graphicData>
        </a:graphic>
      </p:graphicFrame>
    </p:spTree>
    <p:extLst>
      <p:ext uri="{BB962C8B-B14F-4D97-AF65-F5344CB8AC3E}">
        <p14:creationId xmlns:p14="http://schemas.microsoft.com/office/powerpoint/2010/main" val="26702333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151E-75C8-48DA-BD48-46BF01D8180A}"/>
              </a:ext>
            </a:extLst>
          </p:cNvPr>
          <p:cNvSpPr>
            <a:spLocks noGrp="1"/>
          </p:cNvSpPr>
          <p:nvPr>
            <p:ph type="title"/>
          </p:nvPr>
        </p:nvSpPr>
        <p:spPr/>
        <p:txBody>
          <a:bodyPr/>
          <a:lstStyle/>
          <a:p>
            <a:r>
              <a:rPr lang="pt-PT" dirty="0"/>
              <a:t>Solução: Herança entre Templates</a:t>
            </a:r>
            <a:endParaRPr lang="en-GB" dirty="0"/>
          </a:p>
        </p:txBody>
      </p:sp>
      <p:sp>
        <p:nvSpPr>
          <p:cNvPr id="3" name="Content Placeholder 2">
            <a:extLst>
              <a:ext uri="{FF2B5EF4-FFF2-40B4-BE49-F238E27FC236}">
                <a16:creationId xmlns:a16="http://schemas.microsoft.com/office/drawing/2014/main" id="{4727ED9B-C064-4BE0-94DE-02EE25705F7A}"/>
              </a:ext>
            </a:extLst>
          </p:cNvPr>
          <p:cNvSpPr>
            <a:spLocks noGrp="1"/>
          </p:cNvSpPr>
          <p:nvPr>
            <p:ph idx="1"/>
          </p:nvPr>
        </p:nvSpPr>
        <p:spPr/>
        <p:txBody>
          <a:bodyPr/>
          <a:lstStyle/>
          <a:p>
            <a:r>
              <a:rPr lang="pt-BR" dirty="0"/>
              <a:t>Os sites exigem o </a:t>
            </a:r>
            <a:r>
              <a:rPr lang="pt-BR" b="1" dirty="0"/>
              <a:t>mesmo layout entre páginas </a:t>
            </a:r>
            <a:r>
              <a:rPr lang="pt-BR" dirty="0"/>
              <a:t>diferentes.</a:t>
            </a:r>
          </a:p>
          <a:p>
            <a:r>
              <a:rPr lang="pt-BR" dirty="0"/>
              <a:t>Para </a:t>
            </a:r>
            <a:r>
              <a:rPr lang="pt-BR" b="1" dirty="0"/>
              <a:t>não repetir o código</a:t>
            </a:r>
            <a:r>
              <a:rPr lang="pt-BR" dirty="0"/>
              <a:t>, recorre-se à herança:</a:t>
            </a:r>
          </a:p>
          <a:p>
            <a:pPr lvl="1"/>
            <a:r>
              <a:rPr lang="pt-BR" dirty="0"/>
              <a:t>Um </a:t>
            </a:r>
            <a:r>
              <a:rPr lang="pt-BR" b="1" i="1" dirty="0"/>
              <a:t>template “pai”</a:t>
            </a:r>
            <a:r>
              <a:rPr lang="pt-BR" b="1" dirty="0"/>
              <a:t> </a:t>
            </a:r>
            <a:r>
              <a:rPr lang="pt-BR" dirty="0"/>
              <a:t>define o </a:t>
            </a:r>
            <a:r>
              <a:rPr lang="pt-BR" b="1" dirty="0"/>
              <a:t>layout</a:t>
            </a:r>
            <a:r>
              <a:rPr lang="pt-BR" dirty="0"/>
              <a:t> (base.html), </a:t>
            </a:r>
            <a:br>
              <a:rPr lang="pt-BR" dirty="0"/>
            </a:br>
            <a:r>
              <a:rPr lang="pt-BR" dirty="0"/>
              <a:t>contendo o código comum a todas as páginas.</a:t>
            </a:r>
          </a:p>
          <a:p>
            <a:pPr lvl="1"/>
            <a:r>
              <a:rPr lang="pt-BR" dirty="0"/>
              <a:t>A partir do </a:t>
            </a:r>
            <a:r>
              <a:rPr lang="pt-BR" i="1" dirty="0" err="1"/>
              <a:t>template</a:t>
            </a:r>
            <a:r>
              <a:rPr lang="pt-BR" dirty="0"/>
              <a:t> </a:t>
            </a:r>
            <a:r>
              <a:rPr lang="pt-BR" i="1" dirty="0"/>
              <a:t>base</a:t>
            </a:r>
            <a:r>
              <a:rPr lang="pt-BR" dirty="0"/>
              <a:t>, </a:t>
            </a:r>
            <a:r>
              <a:rPr lang="pt-BR" b="1" dirty="0" err="1"/>
              <a:t>extende-se</a:t>
            </a:r>
            <a:r>
              <a:rPr lang="pt-BR" b="1" dirty="0"/>
              <a:t> </a:t>
            </a:r>
            <a:r>
              <a:rPr lang="pt-BR" dirty="0"/>
              <a:t>(deriva-se) o layout para os </a:t>
            </a:r>
            <a:r>
              <a:rPr lang="pt-BR" b="1" i="1" dirty="0" err="1"/>
              <a:t>template</a:t>
            </a:r>
            <a:r>
              <a:rPr lang="pt-BR" b="1" dirty="0"/>
              <a:t> </a:t>
            </a:r>
            <a:r>
              <a:rPr lang="pt-BR" b="1" i="1" dirty="0" err="1"/>
              <a:t>child</a:t>
            </a:r>
            <a:r>
              <a:rPr lang="pt-BR" b="1" dirty="0"/>
              <a:t> </a:t>
            </a:r>
            <a:r>
              <a:rPr lang="pt-BR" dirty="0"/>
              <a:t>(filhos), as páginas do site. </a:t>
            </a:r>
            <a:endParaRPr lang="en-GB" dirty="0"/>
          </a:p>
        </p:txBody>
      </p:sp>
      <p:pic>
        <p:nvPicPr>
          <p:cNvPr id="4" name="Picture 3">
            <a:extLst>
              <a:ext uri="{FF2B5EF4-FFF2-40B4-BE49-F238E27FC236}">
                <a16:creationId xmlns:a16="http://schemas.microsoft.com/office/drawing/2014/main" id="{CAFDF634-F003-4B49-AF73-F3B8C2274DC8}"/>
              </a:ext>
            </a:extLst>
          </p:cNvPr>
          <p:cNvPicPr>
            <a:picLocks noChangeAspect="1"/>
          </p:cNvPicPr>
          <p:nvPr/>
        </p:nvPicPr>
        <p:blipFill rotWithShape="1">
          <a:blip r:embed="rId3"/>
          <a:srcRect t="9332"/>
          <a:stretch/>
        </p:blipFill>
        <p:spPr>
          <a:xfrm>
            <a:off x="2008169" y="3751381"/>
            <a:ext cx="5652610" cy="2122946"/>
          </a:xfrm>
          <a:prstGeom prst="rect">
            <a:avLst/>
          </a:prstGeom>
        </p:spPr>
      </p:pic>
    </p:spTree>
    <p:extLst>
      <p:ext uri="{BB962C8B-B14F-4D97-AF65-F5344CB8AC3E}">
        <p14:creationId xmlns:p14="http://schemas.microsoft.com/office/powerpoint/2010/main" val="3103553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FA89-9B29-45F4-AAC6-57D8CAB0DCFD}"/>
              </a:ext>
            </a:extLst>
          </p:cNvPr>
          <p:cNvSpPr>
            <a:spLocks noGrp="1"/>
          </p:cNvSpPr>
          <p:nvPr>
            <p:ph type="title"/>
          </p:nvPr>
        </p:nvSpPr>
        <p:spPr/>
        <p:txBody>
          <a:bodyPr/>
          <a:lstStyle/>
          <a:p>
            <a:endParaRPr lang="pt-PT"/>
          </a:p>
        </p:txBody>
      </p:sp>
      <p:sp>
        <p:nvSpPr>
          <p:cNvPr id="3" name="Content Placeholder 2">
            <a:extLst>
              <a:ext uri="{FF2B5EF4-FFF2-40B4-BE49-F238E27FC236}">
                <a16:creationId xmlns:a16="http://schemas.microsoft.com/office/drawing/2014/main" id="{9E2FBC7A-02FF-4F0A-AE0E-489B47F46630}"/>
              </a:ext>
            </a:extLst>
          </p:cNvPr>
          <p:cNvSpPr>
            <a:spLocks noGrp="1"/>
          </p:cNvSpPr>
          <p:nvPr>
            <p:ph idx="1"/>
          </p:nvPr>
        </p:nvSpPr>
        <p:spPr/>
        <p:txBody>
          <a:bodyPr>
            <a:normAutofit/>
          </a:bodyPr>
          <a:lstStyle/>
          <a:p>
            <a:r>
              <a:rPr lang="en-GB" dirty="0">
                <a:solidFill>
                  <a:srgbClr val="333333"/>
                </a:solidFill>
              </a:rPr>
              <a:t>As </a:t>
            </a:r>
            <a:r>
              <a:rPr lang="en-GB" dirty="0" err="1">
                <a:solidFill>
                  <a:srgbClr val="333333"/>
                </a:solidFill>
              </a:rPr>
              <a:t>etiquetas</a:t>
            </a:r>
            <a:r>
              <a:rPr lang="en-GB" dirty="0">
                <a:solidFill>
                  <a:srgbClr val="333333"/>
                </a:solidFill>
              </a:rPr>
              <a:t> </a:t>
            </a:r>
            <a:r>
              <a:rPr lang="en-GB" dirty="0">
                <a:solidFill>
                  <a:srgbClr val="333333"/>
                </a:solidFill>
                <a:highlight>
                  <a:srgbClr val="FFC000"/>
                </a:highlight>
                <a:latin typeface="Consolas" panose="020B0609020204030204" pitchFamily="49" charset="0"/>
              </a:rPr>
              <a:t>{% block %}</a:t>
            </a:r>
            <a:r>
              <a:rPr lang="en-GB" dirty="0">
                <a:solidFill>
                  <a:srgbClr val="333333"/>
                </a:solidFill>
              </a:rPr>
              <a:t> e </a:t>
            </a:r>
            <a:r>
              <a:rPr lang="en-GB" dirty="0">
                <a:solidFill>
                  <a:srgbClr val="333333"/>
                </a:solidFill>
                <a:highlight>
                  <a:srgbClr val="FFC000"/>
                </a:highlight>
                <a:latin typeface="Consolas" panose="020B0609020204030204" pitchFamily="49" charset="0"/>
              </a:rPr>
              <a:t>{% extends %}</a:t>
            </a:r>
            <a:r>
              <a:rPr lang="en-GB" dirty="0">
                <a:solidFill>
                  <a:srgbClr val="333333"/>
                </a:solidFill>
              </a:rPr>
              <a:t> </a:t>
            </a:r>
            <a:br>
              <a:rPr lang="en-GB" dirty="0">
                <a:solidFill>
                  <a:srgbClr val="333333"/>
                </a:solidFill>
              </a:rPr>
            </a:br>
            <a:r>
              <a:rPr lang="en-GB" dirty="0" err="1">
                <a:solidFill>
                  <a:srgbClr val="333333"/>
                </a:solidFill>
              </a:rPr>
              <a:t>implementam</a:t>
            </a:r>
            <a:r>
              <a:rPr lang="en-GB" dirty="0">
                <a:solidFill>
                  <a:srgbClr val="333333"/>
                </a:solidFill>
              </a:rPr>
              <a:t> a </a:t>
            </a:r>
            <a:r>
              <a:rPr lang="en-GB" dirty="0" err="1">
                <a:solidFill>
                  <a:srgbClr val="333333"/>
                </a:solidFill>
              </a:rPr>
              <a:t>herança</a:t>
            </a:r>
            <a:r>
              <a:rPr lang="en-GB" dirty="0">
                <a:solidFill>
                  <a:srgbClr val="333333"/>
                </a:solidFill>
              </a:rPr>
              <a:t> de templates.</a:t>
            </a:r>
          </a:p>
          <a:p>
            <a:r>
              <a:rPr lang="en-GB" b="1" dirty="0">
                <a:solidFill>
                  <a:srgbClr val="333333"/>
                </a:solidFill>
              </a:rPr>
              <a:t>No</a:t>
            </a:r>
            <a:r>
              <a:rPr lang="en-GB" dirty="0">
                <a:solidFill>
                  <a:srgbClr val="333333"/>
                </a:solidFill>
              </a:rPr>
              <a:t> </a:t>
            </a:r>
            <a:r>
              <a:rPr lang="en-GB" b="1" dirty="0">
                <a:solidFill>
                  <a:srgbClr val="333333"/>
                </a:solidFill>
              </a:rPr>
              <a:t>template base </a:t>
            </a:r>
            <a:r>
              <a:rPr lang="en-GB" dirty="0">
                <a:solidFill>
                  <a:srgbClr val="333333"/>
                </a:solidFill>
              </a:rPr>
              <a:t>(layout.html),</a:t>
            </a:r>
            <a:br>
              <a:rPr lang="en-GB" dirty="0">
                <a:solidFill>
                  <a:srgbClr val="333333"/>
                </a:solidFill>
              </a:rPr>
            </a:br>
            <a:r>
              <a:rPr lang="en-GB" dirty="0">
                <a:solidFill>
                  <a:srgbClr val="333333"/>
                </a:solidFill>
              </a:rPr>
              <a:t>a </a:t>
            </a:r>
            <a:r>
              <a:rPr lang="en-GB" dirty="0" err="1">
                <a:solidFill>
                  <a:srgbClr val="333333"/>
                </a:solidFill>
              </a:rPr>
              <a:t>etiqueta</a:t>
            </a:r>
            <a:r>
              <a:rPr lang="en-GB" dirty="0">
                <a:solidFill>
                  <a:srgbClr val="333333"/>
                </a:solidFill>
              </a:rPr>
              <a:t> </a:t>
            </a:r>
            <a:r>
              <a:rPr lang="en-GB" dirty="0">
                <a:solidFill>
                  <a:srgbClr val="333333"/>
                </a:solidFill>
                <a:highlight>
                  <a:srgbClr val="FFC000"/>
                </a:highlight>
                <a:latin typeface="Consolas" panose="020B0609020204030204" pitchFamily="49" charset="0"/>
              </a:rPr>
              <a:t>{% block %}</a:t>
            </a:r>
            <a:r>
              <a:rPr lang="en-GB" dirty="0">
                <a:solidFill>
                  <a:srgbClr val="333333"/>
                </a:solidFill>
              </a:rPr>
              <a:t> </a:t>
            </a:r>
            <a:r>
              <a:rPr lang="en-GB" dirty="0" err="1">
                <a:solidFill>
                  <a:srgbClr val="333333"/>
                </a:solidFill>
              </a:rPr>
              <a:t>identifica</a:t>
            </a:r>
            <a:r>
              <a:rPr lang="en-GB" dirty="0">
                <a:solidFill>
                  <a:srgbClr val="333333"/>
                </a:solidFill>
              </a:rPr>
              <a:t> um </a:t>
            </a:r>
            <a:r>
              <a:rPr lang="en-GB" dirty="0" err="1">
                <a:solidFill>
                  <a:srgbClr val="333333"/>
                </a:solidFill>
              </a:rPr>
              <a:t>espaço</a:t>
            </a:r>
            <a:r>
              <a:rPr lang="en-GB" dirty="0">
                <a:solidFill>
                  <a:srgbClr val="333333"/>
                </a:solidFill>
              </a:rPr>
              <a:t> </a:t>
            </a:r>
            <a:r>
              <a:rPr lang="en-GB" dirty="0" err="1">
                <a:solidFill>
                  <a:srgbClr val="333333"/>
                </a:solidFill>
              </a:rPr>
              <a:t>reservado</a:t>
            </a:r>
            <a:r>
              <a:rPr lang="en-GB" dirty="0">
                <a:solidFill>
                  <a:srgbClr val="333333"/>
                </a:solidFill>
              </a:rPr>
              <a:t> </a:t>
            </a:r>
            <a:br>
              <a:rPr lang="en-GB" dirty="0">
                <a:solidFill>
                  <a:srgbClr val="333333"/>
                </a:solidFill>
              </a:rPr>
            </a:br>
            <a:r>
              <a:rPr lang="en-GB" dirty="0">
                <a:solidFill>
                  <a:srgbClr val="333333"/>
                </a:solidFill>
              </a:rPr>
              <a:t>para ser </a:t>
            </a:r>
            <a:r>
              <a:rPr lang="en-GB" dirty="0" err="1">
                <a:solidFill>
                  <a:srgbClr val="333333"/>
                </a:solidFill>
              </a:rPr>
              <a:t>preenchido</a:t>
            </a:r>
            <a:r>
              <a:rPr lang="en-GB" dirty="0">
                <a:solidFill>
                  <a:srgbClr val="333333"/>
                </a:solidFill>
              </a:rPr>
              <a:t> por </a:t>
            </a:r>
            <a:r>
              <a:rPr lang="en-GB" dirty="0" err="1">
                <a:solidFill>
                  <a:srgbClr val="333333"/>
                </a:solidFill>
              </a:rPr>
              <a:t>código</a:t>
            </a:r>
            <a:r>
              <a:rPr lang="en-GB" dirty="0">
                <a:solidFill>
                  <a:srgbClr val="333333"/>
                </a:solidFill>
              </a:rPr>
              <a:t> dos templates </a:t>
            </a:r>
            <a:r>
              <a:rPr lang="en-GB" dirty="0" err="1">
                <a:solidFill>
                  <a:srgbClr val="333333"/>
                </a:solidFill>
              </a:rPr>
              <a:t>filhos</a:t>
            </a:r>
            <a:r>
              <a:rPr lang="en-GB" dirty="0">
                <a:solidFill>
                  <a:srgbClr val="333333"/>
                </a:solidFill>
              </a:rPr>
              <a:t>.</a:t>
            </a:r>
          </a:p>
          <a:p>
            <a:r>
              <a:rPr lang="en-GB" b="1" dirty="0">
                <a:solidFill>
                  <a:srgbClr val="333333"/>
                </a:solidFill>
              </a:rPr>
              <a:t>No template </a:t>
            </a:r>
            <a:r>
              <a:rPr lang="en-GB" b="1" dirty="0" err="1">
                <a:solidFill>
                  <a:srgbClr val="333333"/>
                </a:solidFill>
              </a:rPr>
              <a:t>filho</a:t>
            </a:r>
            <a:r>
              <a:rPr lang="en-GB" dirty="0">
                <a:solidFill>
                  <a:srgbClr val="333333"/>
                </a:solidFill>
              </a:rPr>
              <a:t>, </a:t>
            </a:r>
            <a:r>
              <a:rPr lang="en-GB" dirty="0" err="1">
                <a:solidFill>
                  <a:srgbClr val="333333"/>
                </a:solidFill>
              </a:rPr>
              <a:t>uma</a:t>
            </a:r>
            <a:r>
              <a:rPr lang="en-GB" dirty="0">
                <a:solidFill>
                  <a:srgbClr val="333333"/>
                </a:solidFill>
              </a:rPr>
              <a:t> </a:t>
            </a:r>
            <a:r>
              <a:rPr lang="en-GB" dirty="0" err="1">
                <a:solidFill>
                  <a:srgbClr val="333333"/>
                </a:solidFill>
              </a:rPr>
              <a:t>primeira</a:t>
            </a:r>
            <a:r>
              <a:rPr lang="en-GB" dirty="0">
                <a:solidFill>
                  <a:srgbClr val="333333"/>
                </a:solidFill>
              </a:rPr>
              <a:t> </a:t>
            </a:r>
            <a:r>
              <a:rPr lang="en-GB" dirty="0" err="1">
                <a:solidFill>
                  <a:srgbClr val="333333"/>
                </a:solidFill>
              </a:rPr>
              <a:t>etiqueta</a:t>
            </a:r>
            <a:r>
              <a:rPr lang="en-GB" dirty="0">
                <a:solidFill>
                  <a:srgbClr val="333333"/>
                </a:solidFill>
              </a:rPr>
              <a:t> </a:t>
            </a:r>
            <a:r>
              <a:rPr lang="en-GB" dirty="0">
                <a:solidFill>
                  <a:srgbClr val="333333"/>
                </a:solidFill>
                <a:highlight>
                  <a:srgbClr val="FFC000"/>
                </a:highlight>
                <a:latin typeface="Consolas" panose="020B0609020204030204" pitchFamily="49" charset="0"/>
              </a:rPr>
              <a:t>{% extends %}</a:t>
            </a:r>
            <a:br>
              <a:rPr lang="en-GB" dirty="0">
                <a:solidFill>
                  <a:srgbClr val="333333"/>
                </a:solidFill>
              </a:rPr>
            </a:br>
            <a:r>
              <a:rPr lang="en-GB" dirty="0" err="1">
                <a:solidFill>
                  <a:srgbClr val="333333"/>
                </a:solidFill>
              </a:rPr>
              <a:t>informa</a:t>
            </a:r>
            <a:r>
              <a:rPr lang="en-GB" dirty="0">
                <a:solidFill>
                  <a:srgbClr val="333333"/>
                </a:solidFill>
              </a:rPr>
              <a:t> o </a:t>
            </a:r>
            <a:r>
              <a:rPr lang="en-GB" i="1" dirty="0">
                <a:solidFill>
                  <a:srgbClr val="333333"/>
                </a:solidFill>
              </a:rPr>
              <a:t>template engine </a:t>
            </a:r>
            <a:r>
              <a:rPr lang="en-GB" dirty="0">
                <a:solidFill>
                  <a:srgbClr val="333333"/>
                </a:solidFill>
              </a:rPr>
              <a:t>que é um </a:t>
            </a:r>
            <a:r>
              <a:rPr lang="en-GB" b="1" dirty="0">
                <a:solidFill>
                  <a:srgbClr val="333333"/>
                </a:solidFill>
              </a:rPr>
              <a:t>template </a:t>
            </a:r>
            <a:r>
              <a:rPr lang="en-GB" b="1" dirty="0" err="1">
                <a:solidFill>
                  <a:srgbClr val="333333"/>
                </a:solidFill>
              </a:rPr>
              <a:t>filho</a:t>
            </a:r>
            <a:r>
              <a:rPr lang="en-GB" b="1" dirty="0">
                <a:solidFill>
                  <a:srgbClr val="333333"/>
                </a:solidFill>
              </a:rPr>
              <a:t> </a:t>
            </a:r>
            <a:r>
              <a:rPr lang="en-GB" dirty="0">
                <a:solidFill>
                  <a:srgbClr val="333333"/>
                </a:solidFill>
              </a:rPr>
              <a:t>(index.html) e que </a:t>
            </a:r>
            <a:r>
              <a:rPr lang="en-GB" dirty="0" err="1">
                <a:solidFill>
                  <a:srgbClr val="333333"/>
                </a:solidFill>
              </a:rPr>
              <a:t>estende</a:t>
            </a:r>
            <a:r>
              <a:rPr lang="en-GB" dirty="0">
                <a:solidFill>
                  <a:srgbClr val="333333"/>
                </a:solidFill>
              </a:rPr>
              <a:t> o </a:t>
            </a:r>
            <a:r>
              <a:rPr lang="en-GB" b="1" dirty="0">
                <a:solidFill>
                  <a:srgbClr val="333333"/>
                </a:solidFill>
              </a:rPr>
              <a:t>template base </a:t>
            </a:r>
            <a:r>
              <a:rPr lang="en-GB" dirty="0">
                <a:solidFill>
                  <a:srgbClr val="333333"/>
                </a:solidFill>
              </a:rPr>
              <a:t>(layout.html).</a:t>
            </a:r>
          </a:p>
          <a:p>
            <a:r>
              <a:rPr lang="en-GB" b="1" dirty="0">
                <a:solidFill>
                  <a:srgbClr val="333333"/>
                </a:solidFill>
              </a:rPr>
              <a:t>Na </a:t>
            </a:r>
            <a:r>
              <a:rPr lang="en-GB" b="1" dirty="0" err="1">
                <a:solidFill>
                  <a:srgbClr val="333333"/>
                </a:solidFill>
              </a:rPr>
              <a:t>renderização</a:t>
            </a:r>
            <a:r>
              <a:rPr lang="en-GB" dirty="0">
                <a:solidFill>
                  <a:srgbClr val="333333"/>
                </a:solidFill>
              </a:rPr>
              <a:t>, </a:t>
            </a:r>
            <a:r>
              <a:rPr lang="en-GB" dirty="0">
                <a:solidFill>
                  <a:srgbClr val="333333"/>
                </a:solidFill>
                <a:highlight>
                  <a:srgbClr val="FFC000"/>
                </a:highlight>
                <a:latin typeface="Consolas" panose="020B0609020204030204" pitchFamily="49" charset="0"/>
              </a:rPr>
              <a:t>{% block %}</a:t>
            </a:r>
            <a:r>
              <a:rPr lang="en-GB" dirty="0">
                <a:solidFill>
                  <a:srgbClr val="333333"/>
                </a:solidFill>
              </a:rPr>
              <a:t> do template base é </a:t>
            </a:r>
            <a:r>
              <a:rPr lang="en-GB" dirty="0" err="1">
                <a:solidFill>
                  <a:srgbClr val="333333"/>
                </a:solidFill>
              </a:rPr>
              <a:t>substituido</a:t>
            </a:r>
            <a:r>
              <a:rPr lang="en-GB" dirty="0">
                <a:solidFill>
                  <a:srgbClr val="333333"/>
                </a:solidFill>
              </a:rPr>
              <a:t> </a:t>
            </a:r>
            <a:r>
              <a:rPr lang="en-GB" dirty="0" err="1">
                <a:solidFill>
                  <a:srgbClr val="333333"/>
                </a:solidFill>
              </a:rPr>
              <a:t>pelo</a:t>
            </a:r>
            <a:r>
              <a:rPr lang="en-GB" dirty="0">
                <a:solidFill>
                  <a:srgbClr val="333333"/>
                </a:solidFill>
              </a:rPr>
              <a:t> </a:t>
            </a:r>
            <a:r>
              <a:rPr lang="en-GB" dirty="0" err="1">
                <a:solidFill>
                  <a:srgbClr val="333333"/>
                </a:solidFill>
              </a:rPr>
              <a:t>conteúdo</a:t>
            </a:r>
            <a:r>
              <a:rPr lang="en-GB" dirty="0">
                <a:solidFill>
                  <a:srgbClr val="333333"/>
                </a:solidFill>
              </a:rPr>
              <a:t> do </a:t>
            </a:r>
            <a:r>
              <a:rPr lang="en-GB" dirty="0" err="1">
                <a:solidFill>
                  <a:srgbClr val="333333"/>
                </a:solidFill>
              </a:rPr>
              <a:t>bloco</a:t>
            </a:r>
            <a:r>
              <a:rPr lang="en-GB" dirty="0">
                <a:solidFill>
                  <a:srgbClr val="333333"/>
                </a:solidFill>
              </a:rPr>
              <a:t> do </a:t>
            </a:r>
            <a:r>
              <a:rPr lang="en-GB" dirty="0" err="1">
                <a:solidFill>
                  <a:srgbClr val="333333"/>
                </a:solidFill>
              </a:rPr>
              <a:t>filho</a:t>
            </a:r>
            <a:r>
              <a:rPr lang="en-GB" dirty="0">
                <a:solidFill>
                  <a:srgbClr val="333333"/>
                </a:solidFill>
              </a:rPr>
              <a:t>.</a:t>
            </a:r>
          </a:p>
          <a:p>
            <a:endParaRPr lang="en-GB" sz="2800" dirty="0"/>
          </a:p>
          <a:p>
            <a:pPr marL="0" indent="0">
              <a:buNone/>
            </a:pPr>
            <a:endParaRPr lang="pt-PT" b="1" dirty="0"/>
          </a:p>
        </p:txBody>
      </p:sp>
      <p:sp>
        <p:nvSpPr>
          <p:cNvPr id="4" name="Content Placeholder 2">
            <a:extLst>
              <a:ext uri="{FF2B5EF4-FFF2-40B4-BE49-F238E27FC236}">
                <a16:creationId xmlns:a16="http://schemas.microsoft.com/office/drawing/2014/main" id="{F4A7E0C2-CA55-4A62-ABA0-D6B379C43B7B}"/>
              </a:ext>
            </a:extLst>
          </p:cNvPr>
          <p:cNvSpPr txBox="1">
            <a:spLocks/>
          </p:cNvSpPr>
          <p:nvPr/>
        </p:nvSpPr>
        <p:spPr>
          <a:xfrm>
            <a:off x="6071506" y="1785040"/>
            <a:ext cx="8376423" cy="520993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6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000" dirty="0"/>
          </a:p>
        </p:txBody>
      </p:sp>
    </p:spTree>
    <p:extLst>
      <p:ext uri="{BB962C8B-B14F-4D97-AF65-F5344CB8AC3E}">
        <p14:creationId xmlns:p14="http://schemas.microsoft.com/office/powerpoint/2010/main" val="5739986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05D2A691-187B-4794-81D7-DC7F8219979D}"/>
              </a:ext>
            </a:extLst>
          </p:cNvPr>
          <p:cNvPicPr>
            <a:picLocks noChangeAspect="1"/>
          </p:cNvPicPr>
          <p:nvPr/>
        </p:nvPicPr>
        <p:blipFill>
          <a:blip r:embed="rId3"/>
          <a:stretch>
            <a:fillRect/>
          </a:stretch>
        </p:blipFill>
        <p:spPr>
          <a:xfrm>
            <a:off x="1167429" y="5020238"/>
            <a:ext cx="3062286" cy="1245541"/>
          </a:xfrm>
          <a:prstGeom prst="rect">
            <a:avLst/>
          </a:prstGeom>
        </p:spPr>
      </p:pic>
      <p:sp>
        <p:nvSpPr>
          <p:cNvPr id="2" name="Title 1">
            <a:extLst>
              <a:ext uri="{FF2B5EF4-FFF2-40B4-BE49-F238E27FC236}">
                <a16:creationId xmlns:a16="http://schemas.microsoft.com/office/drawing/2014/main" id="{D61EA8E5-30AE-4836-B25D-0EF8615F13C5}"/>
              </a:ext>
            </a:extLst>
          </p:cNvPr>
          <p:cNvSpPr>
            <a:spLocks noGrp="1"/>
          </p:cNvSpPr>
          <p:nvPr>
            <p:ph type="title"/>
          </p:nvPr>
        </p:nvSpPr>
        <p:spPr/>
        <p:txBody>
          <a:bodyPr>
            <a:normAutofit/>
          </a:bodyPr>
          <a:lstStyle/>
          <a:p>
            <a:r>
              <a:rPr lang="pt-PT" dirty="0"/>
              <a:t>Solução: herança de </a:t>
            </a:r>
            <a:r>
              <a:rPr lang="pt-PT" dirty="0" err="1"/>
              <a:t>templates</a:t>
            </a:r>
            <a:endParaRPr lang="pt-PT" dirty="0"/>
          </a:p>
        </p:txBody>
      </p:sp>
      <p:pic>
        <p:nvPicPr>
          <p:cNvPr id="5" name="Picture 4">
            <a:extLst>
              <a:ext uri="{FF2B5EF4-FFF2-40B4-BE49-F238E27FC236}">
                <a16:creationId xmlns:a16="http://schemas.microsoft.com/office/drawing/2014/main" id="{463BB713-B22D-4723-9C50-ED3FF8AF26BB}"/>
              </a:ext>
            </a:extLst>
          </p:cNvPr>
          <p:cNvPicPr>
            <a:picLocks noChangeAspect="1"/>
          </p:cNvPicPr>
          <p:nvPr/>
        </p:nvPicPr>
        <p:blipFill>
          <a:blip r:embed="rId4"/>
          <a:stretch>
            <a:fillRect/>
          </a:stretch>
        </p:blipFill>
        <p:spPr>
          <a:xfrm>
            <a:off x="1167429" y="1370679"/>
            <a:ext cx="3057952" cy="3286584"/>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32439C3D-B87E-4CC0-832C-502DE96F0AE0}"/>
              </a:ext>
            </a:extLst>
          </p:cNvPr>
          <p:cNvSpPr/>
          <p:nvPr/>
        </p:nvSpPr>
        <p:spPr>
          <a:xfrm>
            <a:off x="1505607" y="3373505"/>
            <a:ext cx="2719774" cy="488906"/>
          </a:xfrm>
          <a:prstGeom prst="rect">
            <a:avLst/>
          </a:prstGeom>
          <a:solidFill>
            <a:srgbClr val="FFFF00">
              <a:alpha val="14118"/>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a:extLst>
              <a:ext uri="{FF2B5EF4-FFF2-40B4-BE49-F238E27FC236}">
                <a16:creationId xmlns:a16="http://schemas.microsoft.com/office/drawing/2014/main" id="{F16E3A44-8711-4B9F-9ABE-66BC7E1C28F0}"/>
              </a:ext>
            </a:extLst>
          </p:cNvPr>
          <p:cNvSpPr/>
          <p:nvPr/>
        </p:nvSpPr>
        <p:spPr>
          <a:xfrm>
            <a:off x="1505607" y="5546840"/>
            <a:ext cx="2719774" cy="718939"/>
          </a:xfrm>
          <a:prstGeom prst="rect">
            <a:avLst/>
          </a:prstGeom>
          <a:solidFill>
            <a:srgbClr val="FFFF00">
              <a:alpha val="14118"/>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0" name="Picture 9">
            <a:extLst>
              <a:ext uri="{FF2B5EF4-FFF2-40B4-BE49-F238E27FC236}">
                <a16:creationId xmlns:a16="http://schemas.microsoft.com/office/drawing/2014/main" id="{7B11B3AC-A854-490A-8355-7EFF8CB320BC}"/>
              </a:ext>
            </a:extLst>
          </p:cNvPr>
          <p:cNvPicPr>
            <a:picLocks noChangeAspect="1"/>
          </p:cNvPicPr>
          <p:nvPr/>
        </p:nvPicPr>
        <p:blipFill>
          <a:blip r:embed="rId5"/>
          <a:stretch>
            <a:fillRect/>
          </a:stretch>
        </p:blipFill>
        <p:spPr>
          <a:xfrm>
            <a:off x="6114303" y="5032741"/>
            <a:ext cx="1910453" cy="1521017"/>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D2E1F89C-51A2-41E8-A5AB-9495C298ED03}"/>
              </a:ext>
            </a:extLst>
          </p:cNvPr>
          <p:cNvPicPr>
            <a:picLocks noChangeAspect="1"/>
          </p:cNvPicPr>
          <p:nvPr/>
        </p:nvPicPr>
        <p:blipFill>
          <a:blip r:embed="rId6"/>
          <a:stretch>
            <a:fillRect/>
          </a:stretch>
        </p:blipFill>
        <p:spPr>
          <a:xfrm>
            <a:off x="5383612" y="1355663"/>
            <a:ext cx="3372460" cy="2946964"/>
          </a:xfrm>
          <a:prstGeom prst="rect">
            <a:avLst/>
          </a:prstGeom>
          <a:ln>
            <a:noFill/>
          </a:ln>
          <a:effectLst>
            <a:outerShdw blurRad="292100" dist="139700" dir="2700000" algn="tl" rotWithShape="0">
              <a:srgbClr val="333333">
                <a:alpha val="65000"/>
              </a:srgbClr>
            </a:outerShdw>
          </a:effectLst>
        </p:spPr>
      </p:pic>
      <p:sp>
        <p:nvSpPr>
          <p:cNvPr id="20" name="Arrow: Right 19">
            <a:extLst>
              <a:ext uri="{FF2B5EF4-FFF2-40B4-BE49-F238E27FC236}">
                <a16:creationId xmlns:a16="http://schemas.microsoft.com/office/drawing/2014/main" id="{7B31B147-CC1D-4D9C-9433-8D6C0D7949A0}"/>
              </a:ext>
            </a:extLst>
          </p:cNvPr>
          <p:cNvSpPr/>
          <p:nvPr/>
        </p:nvSpPr>
        <p:spPr>
          <a:xfrm>
            <a:off x="4334993" y="1045040"/>
            <a:ext cx="976035" cy="3855825"/>
          </a:xfrm>
          <a:prstGeom prst="rightArrow">
            <a:avLst>
              <a:gd name="adj1" fmla="val 87962"/>
              <a:gd name="adj2" fmla="val 78049"/>
            </a:avLst>
          </a:prstGeom>
          <a:solidFill>
            <a:srgbClr val="FFFF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PT" dirty="0">
              <a:solidFill>
                <a:schemeClr val="tx1"/>
              </a:solidFill>
            </a:endParaRPr>
          </a:p>
        </p:txBody>
      </p:sp>
      <p:sp>
        <p:nvSpPr>
          <p:cNvPr id="21" name="Arrow: Right 20">
            <a:extLst>
              <a:ext uri="{FF2B5EF4-FFF2-40B4-BE49-F238E27FC236}">
                <a16:creationId xmlns:a16="http://schemas.microsoft.com/office/drawing/2014/main" id="{C94C774D-4DFB-4C24-AA07-A9A544E396E4}"/>
              </a:ext>
            </a:extLst>
          </p:cNvPr>
          <p:cNvSpPr/>
          <p:nvPr/>
        </p:nvSpPr>
        <p:spPr>
          <a:xfrm rot="5400000">
            <a:off x="6724963" y="3314428"/>
            <a:ext cx="618215" cy="2778231"/>
          </a:xfrm>
          <a:prstGeom prst="rightArrow">
            <a:avLst>
              <a:gd name="adj1" fmla="val 88663"/>
              <a:gd name="adj2" fmla="val 78049"/>
            </a:avLst>
          </a:prstGeom>
          <a:solidFill>
            <a:srgbClr val="FFFF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pt-PT" sz="2400" dirty="0">
              <a:solidFill>
                <a:schemeClr val="tx1"/>
              </a:solidFill>
            </a:endParaRPr>
          </a:p>
        </p:txBody>
      </p:sp>
      <p:sp>
        <p:nvSpPr>
          <p:cNvPr id="22" name="TextBox 21">
            <a:extLst>
              <a:ext uri="{FF2B5EF4-FFF2-40B4-BE49-F238E27FC236}">
                <a16:creationId xmlns:a16="http://schemas.microsoft.com/office/drawing/2014/main" id="{357ACD2C-34B4-4646-BA44-55A8F8A2F1AA}"/>
              </a:ext>
            </a:extLst>
          </p:cNvPr>
          <p:cNvSpPr txBox="1"/>
          <p:nvPr/>
        </p:nvSpPr>
        <p:spPr>
          <a:xfrm>
            <a:off x="1123794" y="1015291"/>
            <a:ext cx="1289969" cy="369332"/>
          </a:xfrm>
          <a:prstGeom prst="rect">
            <a:avLst/>
          </a:prstGeom>
          <a:noFill/>
        </p:spPr>
        <p:txBody>
          <a:bodyPr wrap="none" rtlCol="0">
            <a:spAutoFit/>
          </a:bodyPr>
          <a:lstStyle/>
          <a:p>
            <a:r>
              <a:rPr lang="pt-PT" b="1" dirty="0"/>
              <a:t>layout.html</a:t>
            </a:r>
          </a:p>
        </p:txBody>
      </p:sp>
      <p:sp>
        <p:nvSpPr>
          <p:cNvPr id="23" name="TextBox 22">
            <a:extLst>
              <a:ext uri="{FF2B5EF4-FFF2-40B4-BE49-F238E27FC236}">
                <a16:creationId xmlns:a16="http://schemas.microsoft.com/office/drawing/2014/main" id="{C0AC0518-829A-48CE-9D0C-BC86F6981D39}"/>
              </a:ext>
            </a:extLst>
          </p:cNvPr>
          <p:cNvSpPr txBox="1"/>
          <p:nvPr/>
        </p:nvSpPr>
        <p:spPr>
          <a:xfrm>
            <a:off x="1084903" y="4720270"/>
            <a:ext cx="1211294" cy="369332"/>
          </a:xfrm>
          <a:prstGeom prst="rect">
            <a:avLst/>
          </a:prstGeom>
          <a:noFill/>
        </p:spPr>
        <p:txBody>
          <a:bodyPr wrap="none" rtlCol="0">
            <a:spAutoFit/>
          </a:bodyPr>
          <a:lstStyle/>
          <a:p>
            <a:r>
              <a:rPr lang="pt-PT" b="1" dirty="0"/>
              <a:t>index.html</a:t>
            </a:r>
          </a:p>
        </p:txBody>
      </p:sp>
      <p:sp>
        <p:nvSpPr>
          <p:cNvPr id="24" name="TextBox 23">
            <a:extLst>
              <a:ext uri="{FF2B5EF4-FFF2-40B4-BE49-F238E27FC236}">
                <a16:creationId xmlns:a16="http://schemas.microsoft.com/office/drawing/2014/main" id="{8040CD59-0D03-4E4C-9F9A-984C95245894}"/>
              </a:ext>
            </a:extLst>
          </p:cNvPr>
          <p:cNvSpPr txBox="1"/>
          <p:nvPr/>
        </p:nvSpPr>
        <p:spPr>
          <a:xfrm>
            <a:off x="5311028" y="1012414"/>
            <a:ext cx="2390654" cy="369332"/>
          </a:xfrm>
          <a:prstGeom prst="rect">
            <a:avLst/>
          </a:prstGeom>
          <a:noFill/>
        </p:spPr>
        <p:txBody>
          <a:bodyPr wrap="none" rtlCol="0">
            <a:spAutoFit/>
          </a:bodyPr>
          <a:lstStyle/>
          <a:p>
            <a:r>
              <a:rPr lang="pt-PT" b="1" dirty="0"/>
              <a:t>index.html </a:t>
            </a:r>
            <a:r>
              <a:rPr lang="pt-PT" b="1" dirty="0">
                <a:solidFill>
                  <a:srgbClr val="FF0000"/>
                </a:solidFill>
              </a:rPr>
              <a:t>renderizado</a:t>
            </a:r>
          </a:p>
        </p:txBody>
      </p:sp>
      <p:sp>
        <p:nvSpPr>
          <p:cNvPr id="29" name="Oval 28">
            <a:extLst>
              <a:ext uri="{FF2B5EF4-FFF2-40B4-BE49-F238E27FC236}">
                <a16:creationId xmlns:a16="http://schemas.microsoft.com/office/drawing/2014/main" id="{16425A81-40FE-4280-AEB3-9753D9969FCA}"/>
              </a:ext>
            </a:extLst>
          </p:cNvPr>
          <p:cNvSpPr/>
          <p:nvPr/>
        </p:nvSpPr>
        <p:spPr>
          <a:xfrm>
            <a:off x="4513444" y="2814613"/>
            <a:ext cx="468640" cy="3946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t>2</a:t>
            </a:r>
          </a:p>
        </p:txBody>
      </p:sp>
      <p:sp>
        <p:nvSpPr>
          <p:cNvPr id="30" name="Oval 29">
            <a:extLst>
              <a:ext uri="{FF2B5EF4-FFF2-40B4-BE49-F238E27FC236}">
                <a16:creationId xmlns:a16="http://schemas.microsoft.com/office/drawing/2014/main" id="{D4677D71-8E0A-4843-9616-F5F5FF98070C}"/>
              </a:ext>
            </a:extLst>
          </p:cNvPr>
          <p:cNvSpPr/>
          <p:nvPr/>
        </p:nvSpPr>
        <p:spPr>
          <a:xfrm>
            <a:off x="6799750" y="4506221"/>
            <a:ext cx="468640" cy="3946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t>3</a:t>
            </a:r>
          </a:p>
        </p:txBody>
      </p:sp>
      <p:sp>
        <p:nvSpPr>
          <p:cNvPr id="3" name="Arrow: Curved Right 2">
            <a:extLst>
              <a:ext uri="{FF2B5EF4-FFF2-40B4-BE49-F238E27FC236}">
                <a16:creationId xmlns:a16="http://schemas.microsoft.com/office/drawing/2014/main" id="{06FA384F-6876-41FC-925D-B63BD31ED7F3}"/>
              </a:ext>
            </a:extLst>
          </p:cNvPr>
          <p:cNvSpPr/>
          <p:nvPr/>
        </p:nvSpPr>
        <p:spPr>
          <a:xfrm flipV="1">
            <a:off x="905800" y="3557247"/>
            <a:ext cx="577989" cy="2349062"/>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8" name="Oval 17">
            <a:extLst>
              <a:ext uri="{FF2B5EF4-FFF2-40B4-BE49-F238E27FC236}">
                <a16:creationId xmlns:a16="http://schemas.microsoft.com/office/drawing/2014/main" id="{08796183-3D4C-401D-9581-72CADE7B2515}"/>
              </a:ext>
            </a:extLst>
          </p:cNvPr>
          <p:cNvSpPr/>
          <p:nvPr/>
        </p:nvSpPr>
        <p:spPr>
          <a:xfrm>
            <a:off x="502391" y="3731640"/>
            <a:ext cx="468640" cy="3946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t>1</a:t>
            </a:r>
          </a:p>
        </p:txBody>
      </p:sp>
      <p:sp>
        <p:nvSpPr>
          <p:cNvPr id="19" name="Rectangle 18">
            <a:extLst>
              <a:ext uri="{FF2B5EF4-FFF2-40B4-BE49-F238E27FC236}">
                <a16:creationId xmlns:a16="http://schemas.microsoft.com/office/drawing/2014/main" id="{652DAAEA-F59B-46B3-902F-46E082A9FB06}"/>
              </a:ext>
            </a:extLst>
          </p:cNvPr>
          <p:cNvSpPr/>
          <p:nvPr/>
        </p:nvSpPr>
        <p:spPr>
          <a:xfrm>
            <a:off x="1465345" y="5230679"/>
            <a:ext cx="2339489" cy="187396"/>
          </a:xfrm>
          <a:prstGeom prst="rect">
            <a:avLst/>
          </a:prstGeom>
          <a:solidFill>
            <a:srgbClr val="FFFF00">
              <a:alpha val="14118"/>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90238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21" grpId="0" animBg="1"/>
      <p:bldP spid="29" grpId="0" animBg="1"/>
      <p:bldP spid="30" grpId="0" animBg="1"/>
      <p:bldP spid="3" grpId="0" animBg="1"/>
      <p:bldP spid="18" grpId="0" animBg="1"/>
      <p:bldP spid="1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A8E5-30AE-4836-B25D-0EF8615F13C5}"/>
              </a:ext>
            </a:extLst>
          </p:cNvPr>
          <p:cNvSpPr>
            <a:spLocks noGrp="1"/>
          </p:cNvSpPr>
          <p:nvPr>
            <p:ph type="title"/>
          </p:nvPr>
        </p:nvSpPr>
        <p:spPr/>
        <p:txBody>
          <a:bodyPr/>
          <a:lstStyle/>
          <a:p>
            <a:r>
              <a:rPr lang="pt-PT" dirty="0"/>
              <a:t>Layout como template</a:t>
            </a:r>
          </a:p>
        </p:txBody>
      </p:sp>
      <p:sp>
        <p:nvSpPr>
          <p:cNvPr id="3" name="Content Placeholder 2">
            <a:extLst>
              <a:ext uri="{FF2B5EF4-FFF2-40B4-BE49-F238E27FC236}">
                <a16:creationId xmlns:a16="http://schemas.microsoft.com/office/drawing/2014/main" id="{3BCA7E5E-571D-45CF-9BCE-18A4D84D9481}"/>
              </a:ext>
            </a:extLst>
          </p:cNvPr>
          <p:cNvSpPr>
            <a:spLocks noGrp="1"/>
          </p:cNvSpPr>
          <p:nvPr>
            <p:ph idx="1"/>
          </p:nvPr>
        </p:nvSpPr>
        <p:spPr>
          <a:xfrm>
            <a:off x="628648" y="1146412"/>
            <a:ext cx="8515351" cy="5209939"/>
          </a:xfrm>
        </p:spPr>
        <p:txBody>
          <a:bodyPr/>
          <a:lstStyle/>
          <a:p>
            <a:r>
              <a:rPr lang="pt-PT" dirty="0"/>
              <a:t>Todas as páginas herdam do template layout.html. </a:t>
            </a:r>
          </a:p>
          <a:p>
            <a:r>
              <a:rPr lang="pt-PT" dirty="0"/>
              <a:t>Alterando-o mudará o layout de todas as páginas do site!</a:t>
            </a:r>
          </a:p>
          <a:p>
            <a:endParaRPr lang="pt-PT" dirty="0"/>
          </a:p>
        </p:txBody>
      </p:sp>
      <p:grpSp>
        <p:nvGrpSpPr>
          <p:cNvPr id="15" name="Group 14">
            <a:extLst>
              <a:ext uri="{FF2B5EF4-FFF2-40B4-BE49-F238E27FC236}">
                <a16:creationId xmlns:a16="http://schemas.microsoft.com/office/drawing/2014/main" id="{1084D7BE-99D6-4C61-A864-24C742F9E26C}"/>
              </a:ext>
            </a:extLst>
          </p:cNvPr>
          <p:cNvGrpSpPr/>
          <p:nvPr/>
        </p:nvGrpSpPr>
        <p:grpSpPr>
          <a:xfrm>
            <a:off x="1461899" y="2369613"/>
            <a:ext cx="6647459" cy="4028739"/>
            <a:chOff x="1461899" y="2199284"/>
            <a:chExt cx="6647459" cy="4028739"/>
          </a:xfrm>
        </p:grpSpPr>
        <p:pic>
          <p:nvPicPr>
            <p:cNvPr id="16" name="Picture 15">
              <a:extLst>
                <a:ext uri="{FF2B5EF4-FFF2-40B4-BE49-F238E27FC236}">
                  <a16:creationId xmlns:a16="http://schemas.microsoft.com/office/drawing/2014/main" id="{0D5D996C-2B04-4C18-8B3E-B105BC0F7520}"/>
                </a:ext>
              </a:extLst>
            </p:cNvPr>
            <p:cNvPicPr>
              <a:picLocks noChangeAspect="1"/>
            </p:cNvPicPr>
            <p:nvPr/>
          </p:nvPicPr>
          <p:blipFill>
            <a:blip r:embed="rId2"/>
            <a:stretch>
              <a:fillRect/>
            </a:stretch>
          </p:blipFill>
          <p:spPr>
            <a:xfrm>
              <a:off x="1461899" y="2199284"/>
              <a:ext cx="3057949" cy="1243777"/>
            </a:xfrm>
            <a:prstGeom prst="rect">
              <a:avLst/>
            </a:prstGeom>
            <a:ln>
              <a:noFill/>
            </a:ln>
            <a:effectLst>
              <a:outerShdw blurRad="292100" dist="139700" dir="2700000" algn="tl" rotWithShape="0">
                <a:srgbClr val="333333">
                  <a:alpha val="65000"/>
                </a:srgbClr>
              </a:outerShdw>
            </a:effectLst>
          </p:spPr>
        </p:pic>
        <p:grpSp>
          <p:nvGrpSpPr>
            <p:cNvPr id="17" name="Group 16">
              <a:extLst>
                <a:ext uri="{FF2B5EF4-FFF2-40B4-BE49-F238E27FC236}">
                  <a16:creationId xmlns:a16="http://schemas.microsoft.com/office/drawing/2014/main" id="{931AD337-A6A9-4532-AEB0-45107C62C1A9}"/>
                </a:ext>
              </a:extLst>
            </p:cNvPr>
            <p:cNvGrpSpPr/>
            <p:nvPr/>
          </p:nvGrpSpPr>
          <p:grpSpPr>
            <a:xfrm>
              <a:off x="5051406" y="2201000"/>
              <a:ext cx="3057952" cy="3286584"/>
              <a:chOff x="5019656" y="2434732"/>
              <a:chExt cx="3057952" cy="3286584"/>
            </a:xfrm>
          </p:grpSpPr>
          <p:pic>
            <p:nvPicPr>
              <p:cNvPr id="23" name="Picture 22">
                <a:extLst>
                  <a:ext uri="{FF2B5EF4-FFF2-40B4-BE49-F238E27FC236}">
                    <a16:creationId xmlns:a16="http://schemas.microsoft.com/office/drawing/2014/main" id="{37AAB6A7-F414-46D7-97AD-91CE80161467}"/>
                  </a:ext>
                </a:extLst>
              </p:cNvPr>
              <p:cNvPicPr>
                <a:picLocks noChangeAspect="1"/>
              </p:cNvPicPr>
              <p:nvPr/>
            </p:nvPicPr>
            <p:blipFill>
              <a:blip r:embed="rId3"/>
              <a:stretch>
                <a:fillRect/>
              </a:stretch>
            </p:blipFill>
            <p:spPr>
              <a:xfrm>
                <a:off x="5019656" y="2434732"/>
                <a:ext cx="3057952" cy="3286584"/>
              </a:xfrm>
              <a:prstGeom prst="rect">
                <a:avLst/>
              </a:prstGeom>
              <a:ln>
                <a:noFill/>
              </a:ln>
              <a:effectLst>
                <a:outerShdw blurRad="292100" dist="139700" dir="2700000" algn="tl" rotWithShape="0">
                  <a:srgbClr val="333333">
                    <a:alpha val="65000"/>
                  </a:srgbClr>
                </a:outerShdw>
              </a:effectLst>
            </p:spPr>
          </p:pic>
          <p:sp>
            <p:nvSpPr>
              <p:cNvPr id="24" name="Rectangle 23">
                <a:extLst>
                  <a:ext uri="{FF2B5EF4-FFF2-40B4-BE49-F238E27FC236}">
                    <a16:creationId xmlns:a16="http://schemas.microsoft.com/office/drawing/2014/main" id="{00B188ED-3EFA-42DA-B56A-9AAAD5BCE424}"/>
                  </a:ext>
                </a:extLst>
              </p:cNvPr>
              <p:cNvSpPr/>
              <p:nvPr/>
            </p:nvSpPr>
            <p:spPr>
              <a:xfrm>
                <a:off x="5019656" y="4437558"/>
                <a:ext cx="3057952" cy="488906"/>
              </a:xfrm>
              <a:prstGeom prst="rect">
                <a:avLst/>
              </a:prstGeom>
              <a:solidFill>
                <a:srgbClr val="FFFF00">
                  <a:alpha val="27843"/>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18" name="Rectangle 17">
              <a:extLst>
                <a:ext uri="{FF2B5EF4-FFF2-40B4-BE49-F238E27FC236}">
                  <a16:creationId xmlns:a16="http://schemas.microsoft.com/office/drawing/2014/main" id="{E18FBC50-246C-49A6-BB62-0D31C7769395}"/>
                </a:ext>
              </a:extLst>
            </p:cNvPr>
            <p:cNvSpPr/>
            <p:nvPr/>
          </p:nvSpPr>
          <p:spPr>
            <a:xfrm>
              <a:off x="1461899" y="2742740"/>
              <a:ext cx="3057952" cy="718939"/>
            </a:xfrm>
            <a:prstGeom prst="rect">
              <a:avLst/>
            </a:prstGeom>
            <a:solidFill>
              <a:srgbClr val="FFFF00">
                <a:alpha val="27843"/>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9" name="Group 18">
              <a:extLst>
                <a:ext uri="{FF2B5EF4-FFF2-40B4-BE49-F238E27FC236}">
                  <a16:creationId xmlns:a16="http://schemas.microsoft.com/office/drawing/2014/main" id="{96EC2422-0B9B-4F2C-98C5-7E9EA0A7B421}"/>
                </a:ext>
              </a:extLst>
            </p:cNvPr>
            <p:cNvGrpSpPr/>
            <p:nvPr/>
          </p:nvGrpSpPr>
          <p:grpSpPr>
            <a:xfrm>
              <a:off x="1461899" y="3968350"/>
              <a:ext cx="3048224" cy="2259673"/>
              <a:chOff x="1147862" y="4260451"/>
              <a:chExt cx="2630118" cy="2033434"/>
            </a:xfrm>
          </p:grpSpPr>
          <p:pic>
            <p:nvPicPr>
              <p:cNvPr id="21" name="Picture 20">
                <a:extLst>
                  <a:ext uri="{FF2B5EF4-FFF2-40B4-BE49-F238E27FC236}">
                    <a16:creationId xmlns:a16="http://schemas.microsoft.com/office/drawing/2014/main" id="{E8BD2657-7FAA-4406-8EC0-93D1B378F086}"/>
                  </a:ext>
                </a:extLst>
              </p:cNvPr>
              <p:cNvPicPr>
                <a:picLocks noChangeAspect="1"/>
              </p:cNvPicPr>
              <p:nvPr/>
            </p:nvPicPr>
            <p:blipFill>
              <a:blip r:embed="rId4"/>
              <a:stretch>
                <a:fillRect/>
              </a:stretch>
            </p:blipFill>
            <p:spPr>
              <a:xfrm>
                <a:off x="1147862" y="4260451"/>
                <a:ext cx="2630118" cy="2033434"/>
              </a:xfrm>
              <a:prstGeom prst="rect">
                <a:avLst/>
              </a:prstGeom>
              <a:ln>
                <a:noFill/>
              </a:ln>
              <a:effectLst>
                <a:outerShdw blurRad="292100" dist="139700" dir="2700000" algn="tl" rotWithShape="0">
                  <a:srgbClr val="333333">
                    <a:alpha val="65000"/>
                  </a:srgbClr>
                </a:outerShdw>
              </a:effectLst>
            </p:spPr>
          </p:pic>
          <p:sp>
            <p:nvSpPr>
              <p:cNvPr id="22" name="Rectangle 21">
                <a:extLst>
                  <a:ext uri="{FF2B5EF4-FFF2-40B4-BE49-F238E27FC236}">
                    <a16:creationId xmlns:a16="http://schemas.microsoft.com/office/drawing/2014/main" id="{E3332E5F-6CE1-45AD-A656-C7E99EAF752C}"/>
                  </a:ext>
                </a:extLst>
              </p:cNvPr>
              <p:cNvSpPr/>
              <p:nvPr/>
            </p:nvSpPr>
            <p:spPr>
              <a:xfrm>
                <a:off x="1157551" y="5521486"/>
                <a:ext cx="2620429" cy="398834"/>
              </a:xfrm>
              <a:prstGeom prst="rect">
                <a:avLst/>
              </a:prstGeom>
              <a:solidFill>
                <a:srgbClr val="FFFF00">
                  <a:alpha val="27843"/>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20" name="Arrow: Curved Right 19">
              <a:extLst>
                <a:ext uri="{FF2B5EF4-FFF2-40B4-BE49-F238E27FC236}">
                  <a16:creationId xmlns:a16="http://schemas.microsoft.com/office/drawing/2014/main" id="{38F244C3-8A0F-42EB-8679-B4F448CB2313}"/>
                </a:ext>
              </a:extLst>
            </p:cNvPr>
            <p:cNvSpPr/>
            <p:nvPr/>
          </p:nvSpPr>
          <p:spPr>
            <a:xfrm flipH="1">
              <a:off x="4519848" y="2956938"/>
              <a:ext cx="521829" cy="2855957"/>
            </a:xfrm>
            <a:prstGeom prst="curved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spTree>
    <p:extLst>
      <p:ext uri="{BB962C8B-B14F-4D97-AF65-F5344CB8AC3E}">
        <p14:creationId xmlns:p14="http://schemas.microsoft.com/office/powerpoint/2010/main" val="5861779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A8E5-30AE-4836-B25D-0EF8615F13C5}"/>
              </a:ext>
            </a:extLst>
          </p:cNvPr>
          <p:cNvSpPr>
            <a:spLocks noGrp="1"/>
          </p:cNvSpPr>
          <p:nvPr>
            <p:ph type="title"/>
          </p:nvPr>
        </p:nvSpPr>
        <p:spPr/>
        <p:txBody>
          <a:bodyPr/>
          <a:lstStyle/>
          <a:p>
            <a:r>
              <a:rPr lang="pt-PT" dirty="0"/>
              <a:t>Layout como template</a:t>
            </a:r>
          </a:p>
        </p:txBody>
      </p:sp>
      <p:sp>
        <p:nvSpPr>
          <p:cNvPr id="3" name="Content Placeholder 2">
            <a:extLst>
              <a:ext uri="{FF2B5EF4-FFF2-40B4-BE49-F238E27FC236}">
                <a16:creationId xmlns:a16="http://schemas.microsoft.com/office/drawing/2014/main" id="{3BCA7E5E-571D-45CF-9BCE-18A4D84D9481}"/>
              </a:ext>
            </a:extLst>
          </p:cNvPr>
          <p:cNvSpPr>
            <a:spLocks noGrp="1"/>
          </p:cNvSpPr>
          <p:nvPr>
            <p:ph idx="1"/>
          </p:nvPr>
        </p:nvSpPr>
        <p:spPr>
          <a:xfrm>
            <a:off x="628648" y="1146412"/>
            <a:ext cx="8515351" cy="5209939"/>
          </a:xfrm>
        </p:spPr>
        <p:txBody>
          <a:bodyPr/>
          <a:lstStyle/>
          <a:p>
            <a:r>
              <a:rPr lang="pt-PT" dirty="0"/>
              <a:t>Todas as páginas herdam do template layout.html. </a:t>
            </a:r>
          </a:p>
          <a:p>
            <a:r>
              <a:rPr lang="pt-PT" dirty="0"/>
              <a:t>Alterando-o mudará o layout de todas as páginas do site!</a:t>
            </a:r>
          </a:p>
          <a:p>
            <a:endParaRPr lang="pt-PT" dirty="0"/>
          </a:p>
        </p:txBody>
      </p:sp>
      <p:grpSp>
        <p:nvGrpSpPr>
          <p:cNvPr id="14" name="Group 13">
            <a:extLst>
              <a:ext uri="{FF2B5EF4-FFF2-40B4-BE49-F238E27FC236}">
                <a16:creationId xmlns:a16="http://schemas.microsoft.com/office/drawing/2014/main" id="{625AB81B-C17C-4753-8CA4-EB73A779E1D5}"/>
              </a:ext>
            </a:extLst>
          </p:cNvPr>
          <p:cNvGrpSpPr/>
          <p:nvPr/>
        </p:nvGrpSpPr>
        <p:grpSpPr>
          <a:xfrm>
            <a:off x="5051406" y="2371331"/>
            <a:ext cx="3057952" cy="3286584"/>
            <a:chOff x="5019656" y="2434732"/>
            <a:chExt cx="3057952" cy="3286584"/>
          </a:xfrm>
        </p:grpSpPr>
        <p:pic>
          <p:nvPicPr>
            <p:cNvPr id="5" name="Picture 4">
              <a:extLst>
                <a:ext uri="{FF2B5EF4-FFF2-40B4-BE49-F238E27FC236}">
                  <a16:creationId xmlns:a16="http://schemas.microsoft.com/office/drawing/2014/main" id="{463BB713-B22D-4723-9C50-ED3FF8AF26BB}"/>
                </a:ext>
              </a:extLst>
            </p:cNvPr>
            <p:cNvPicPr>
              <a:picLocks noChangeAspect="1"/>
            </p:cNvPicPr>
            <p:nvPr/>
          </p:nvPicPr>
          <p:blipFill>
            <a:blip r:embed="rId3"/>
            <a:stretch>
              <a:fillRect/>
            </a:stretch>
          </p:blipFill>
          <p:spPr>
            <a:xfrm>
              <a:off x="5019656" y="2434732"/>
              <a:ext cx="3057952" cy="3286584"/>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32439C3D-B87E-4CC0-832C-502DE96F0AE0}"/>
                </a:ext>
              </a:extLst>
            </p:cNvPr>
            <p:cNvSpPr/>
            <p:nvPr/>
          </p:nvSpPr>
          <p:spPr>
            <a:xfrm>
              <a:off x="5019656" y="4437558"/>
              <a:ext cx="3057952" cy="488906"/>
            </a:xfrm>
            <a:prstGeom prst="rect">
              <a:avLst/>
            </a:prstGeom>
            <a:solidFill>
              <a:srgbClr val="FFFF00">
                <a:alpha val="27843"/>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pic>
        <p:nvPicPr>
          <p:cNvPr id="16" name="Picture 15">
            <a:extLst>
              <a:ext uri="{FF2B5EF4-FFF2-40B4-BE49-F238E27FC236}">
                <a16:creationId xmlns:a16="http://schemas.microsoft.com/office/drawing/2014/main" id="{88D42987-3C88-471F-8440-AF6F9A7B9FDA}"/>
              </a:ext>
            </a:extLst>
          </p:cNvPr>
          <p:cNvPicPr>
            <a:picLocks noChangeAspect="1"/>
          </p:cNvPicPr>
          <p:nvPr/>
        </p:nvPicPr>
        <p:blipFill>
          <a:blip r:embed="rId4"/>
          <a:stretch>
            <a:fillRect/>
          </a:stretch>
        </p:blipFill>
        <p:spPr>
          <a:xfrm>
            <a:off x="1482853" y="4052723"/>
            <a:ext cx="3036995" cy="230703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E3B99141-5AEC-4B2A-9E1E-9766363C5704}"/>
              </a:ext>
            </a:extLst>
          </p:cNvPr>
          <p:cNvPicPr>
            <a:picLocks noChangeAspect="1"/>
          </p:cNvPicPr>
          <p:nvPr/>
        </p:nvPicPr>
        <p:blipFill>
          <a:blip r:embed="rId5"/>
          <a:stretch>
            <a:fillRect/>
          </a:stretch>
        </p:blipFill>
        <p:spPr>
          <a:xfrm>
            <a:off x="1481351" y="2361543"/>
            <a:ext cx="3048225" cy="1164407"/>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F16E3A44-8711-4B9F-9ABE-66BC7E1C28F0}"/>
              </a:ext>
            </a:extLst>
          </p:cNvPr>
          <p:cNvSpPr/>
          <p:nvPr/>
        </p:nvSpPr>
        <p:spPr>
          <a:xfrm>
            <a:off x="1481353" y="2827393"/>
            <a:ext cx="3057952" cy="718939"/>
          </a:xfrm>
          <a:prstGeom prst="rect">
            <a:avLst/>
          </a:prstGeom>
          <a:solidFill>
            <a:srgbClr val="FFFF00">
              <a:alpha val="27843"/>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id="{44DE2757-1510-46C2-87CE-E649B3D8AAD4}"/>
              </a:ext>
            </a:extLst>
          </p:cNvPr>
          <p:cNvSpPr/>
          <p:nvPr/>
        </p:nvSpPr>
        <p:spPr>
          <a:xfrm>
            <a:off x="1473128" y="5514618"/>
            <a:ext cx="3036995" cy="443208"/>
          </a:xfrm>
          <a:prstGeom prst="rect">
            <a:avLst/>
          </a:prstGeom>
          <a:solidFill>
            <a:srgbClr val="FFFF00">
              <a:alpha val="27843"/>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Arrow: Curved Right 11">
            <a:extLst>
              <a:ext uri="{FF2B5EF4-FFF2-40B4-BE49-F238E27FC236}">
                <a16:creationId xmlns:a16="http://schemas.microsoft.com/office/drawing/2014/main" id="{DB74E7CF-77E0-435A-8153-734FE893AC29}"/>
              </a:ext>
            </a:extLst>
          </p:cNvPr>
          <p:cNvSpPr/>
          <p:nvPr/>
        </p:nvSpPr>
        <p:spPr>
          <a:xfrm flipH="1">
            <a:off x="4519848" y="3127269"/>
            <a:ext cx="521829" cy="2855957"/>
          </a:xfrm>
          <a:prstGeom prst="curved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Tree>
    <p:extLst>
      <p:ext uri="{BB962C8B-B14F-4D97-AF65-F5344CB8AC3E}">
        <p14:creationId xmlns:p14="http://schemas.microsoft.com/office/powerpoint/2010/main" val="6514189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151E-75C8-48DA-BD48-46BF01D8180A}"/>
              </a:ext>
            </a:extLst>
          </p:cNvPr>
          <p:cNvSpPr>
            <a:spLocks noGrp="1"/>
          </p:cNvSpPr>
          <p:nvPr>
            <p:ph type="title"/>
          </p:nvPr>
        </p:nvSpPr>
        <p:spPr>
          <a:xfrm>
            <a:off x="628649" y="187703"/>
            <a:ext cx="8905967" cy="794936"/>
          </a:xfrm>
        </p:spPr>
        <p:txBody>
          <a:bodyPr>
            <a:normAutofit/>
          </a:bodyPr>
          <a:lstStyle/>
          <a:p>
            <a:r>
              <a:rPr lang="pt-PT" dirty="0"/>
              <a:t>Herança com </a:t>
            </a:r>
            <a:r>
              <a:rPr lang="pt-PT" dirty="0" err="1"/>
              <a:t>extends</a:t>
            </a:r>
            <a:r>
              <a:rPr lang="pt-PT" dirty="0"/>
              <a:t> e </a:t>
            </a:r>
            <a:r>
              <a:rPr lang="pt-PT" dirty="0" err="1"/>
              <a:t>block</a:t>
            </a:r>
            <a:r>
              <a:rPr lang="pt-PT" dirty="0"/>
              <a:t> (4/4)</a:t>
            </a:r>
            <a:endParaRPr lang="en-GB" dirty="0"/>
          </a:p>
        </p:txBody>
      </p:sp>
      <p:sp>
        <p:nvSpPr>
          <p:cNvPr id="3" name="Content Placeholder 2">
            <a:extLst>
              <a:ext uri="{FF2B5EF4-FFF2-40B4-BE49-F238E27FC236}">
                <a16:creationId xmlns:a16="http://schemas.microsoft.com/office/drawing/2014/main" id="{4727ED9B-C064-4BE0-94DE-02EE25705F7A}"/>
              </a:ext>
            </a:extLst>
          </p:cNvPr>
          <p:cNvSpPr>
            <a:spLocks noGrp="1"/>
          </p:cNvSpPr>
          <p:nvPr>
            <p:ph idx="1"/>
          </p:nvPr>
        </p:nvSpPr>
        <p:spPr>
          <a:xfrm>
            <a:off x="628649" y="1146412"/>
            <a:ext cx="8376423" cy="5209939"/>
          </a:xfrm>
        </p:spPr>
        <p:txBody>
          <a:bodyPr>
            <a:normAutofit/>
          </a:bodyPr>
          <a:lstStyle/>
          <a:p>
            <a:r>
              <a:rPr lang="en-GB" dirty="0">
                <a:solidFill>
                  <a:srgbClr val="333333"/>
                </a:solidFill>
              </a:rPr>
              <a:t>Se um </a:t>
            </a:r>
            <a:r>
              <a:rPr lang="en-GB" dirty="0" err="1">
                <a:solidFill>
                  <a:srgbClr val="333333"/>
                </a:solidFill>
              </a:rPr>
              <a:t>bloco</a:t>
            </a:r>
            <a:r>
              <a:rPr lang="en-GB" dirty="0">
                <a:solidFill>
                  <a:srgbClr val="333333"/>
                </a:solidFill>
              </a:rPr>
              <a:t> do </a:t>
            </a:r>
            <a:r>
              <a:rPr lang="en-GB" b="1" dirty="0">
                <a:solidFill>
                  <a:srgbClr val="333333"/>
                </a:solidFill>
              </a:rPr>
              <a:t>template base </a:t>
            </a:r>
            <a:r>
              <a:rPr lang="en-GB" dirty="0" err="1">
                <a:solidFill>
                  <a:srgbClr val="333333"/>
                </a:solidFill>
              </a:rPr>
              <a:t>não</a:t>
            </a:r>
            <a:r>
              <a:rPr lang="en-GB" dirty="0">
                <a:solidFill>
                  <a:srgbClr val="333333"/>
                </a:solidFill>
              </a:rPr>
              <a:t> for </a:t>
            </a:r>
            <a:r>
              <a:rPr lang="en-GB" dirty="0" err="1">
                <a:solidFill>
                  <a:srgbClr val="333333"/>
                </a:solidFill>
              </a:rPr>
              <a:t>definido</a:t>
            </a:r>
            <a:r>
              <a:rPr lang="en-GB" dirty="0">
                <a:solidFill>
                  <a:srgbClr val="333333"/>
                </a:solidFill>
              </a:rPr>
              <a:t> </a:t>
            </a:r>
            <a:r>
              <a:rPr lang="en-GB" dirty="0" err="1">
                <a:solidFill>
                  <a:srgbClr val="333333"/>
                </a:solidFill>
              </a:rPr>
              <a:t>pelo</a:t>
            </a:r>
            <a:r>
              <a:rPr lang="en-GB" dirty="0">
                <a:solidFill>
                  <a:srgbClr val="333333"/>
                </a:solidFill>
              </a:rPr>
              <a:t> </a:t>
            </a:r>
            <a:r>
              <a:rPr lang="en-GB" b="1" dirty="0" err="1">
                <a:solidFill>
                  <a:srgbClr val="333333"/>
                </a:solidFill>
              </a:rPr>
              <a:t>filho</a:t>
            </a:r>
            <a:r>
              <a:rPr lang="en-GB" dirty="0">
                <a:solidFill>
                  <a:srgbClr val="333333"/>
                </a:solidFill>
              </a:rPr>
              <a:t>, </a:t>
            </a:r>
            <a:br>
              <a:rPr lang="en-GB" dirty="0">
                <a:solidFill>
                  <a:srgbClr val="333333"/>
                </a:solidFill>
              </a:rPr>
            </a:br>
            <a:r>
              <a:rPr lang="en-GB" dirty="0">
                <a:solidFill>
                  <a:srgbClr val="333333"/>
                </a:solidFill>
              </a:rPr>
              <a:t>é </a:t>
            </a:r>
            <a:r>
              <a:rPr lang="en-GB" dirty="0" err="1">
                <a:solidFill>
                  <a:srgbClr val="333333"/>
                </a:solidFill>
              </a:rPr>
              <a:t>usado</a:t>
            </a:r>
            <a:r>
              <a:rPr lang="en-GB" dirty="0">
                <a:solidFill>
                  <a:srgbClr val="333333"/>
                </a:solidFill>
              </a:rPr>
              <a:t> o </a:t>
            </a:r>
            <a:r>
              <a:rPr lang="en-GB" dirty="0" err="1">
                <a:solidFill>
                  <a:srgbClr val="333333"/>
                </a:solidFill>
              </a:rPr>
              <a:t>valor</a:t>
            </a:r>
            <a:r>
              <a:rPr lang="en-GB" dirty="0">
                <a:solidFill>
                  <a:srgbClr val="333333"/>
                </a:solidFill>
              </a:rPr>
              <a:t> do template base (footer).</a:t>
            </a:r>
            <a:endParaRPr lang="en-GB" dirty="0"/>
          </a:p>
        </p:txBody>
      </p:sp>
      <p:sp>
        <p:nvSpPr>
          <p:cNvPr id="10" name="Rectangle 9">
            <a:extLst>
              <a:ext uri="{FF2B5EF4-FFF2-40B4-BE49-F238E27FC236}">
                <a16:creationId xmlns:a16="http://schemas.microsoft.com/office/drawing/2014/main" id="{34F01ECE-F74A-4FAD-8FC6-CB599F3C8913}"/>
              </a:ext>
            </a:extLst>
          </p:cNvPr>
          <p:cNvSpPr/>
          <p:nvPr/>
        </p:nvSpPr>
        <p:spPr>
          <a:xfrm>
            <a:off x="557359" y="3837748"/>
            <a:ext cx="3643560" cy="2585323"/>
          </a:xfrm>
          <a:prstGeom prst="rect">
            <a:avLst/>
          </a:prstGeom>
          <a:solidFill>
            <a:schemeClr val="accent6">
              <a:lumMod val="20000"/>
              <a:lumOff val="80000"/>
            </a:schemeClr>
          </a:solidFill>
        </p:spPr>
        <p:txBody>
          <a:bodyPr wrap="square">
            <a:spAutoFit/>
          </a:bodyPr>
          <a:lstStyle/>
          <a:p>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DOCTYPE</a:t>
            </a:r>
            <a:r>
              <a:rPr lang="en-GB" dirty="0">
                <a:solidFill>
                  <a:srgbClr val="333333"/>
                </a:solidFill>
                <a:latin typeface="Consolas" panose="020B0609020204030204" pitchFamily="49" charset="0"/>
              </a:rPr>
              <a:t> </a:t>
            </a:r>
            <a:r>
              <a:rPr lang="en-GB" dirty="0">
                <a:solidFill>
                  <a:srgbClr val="93A1A1"/>
                </a:solidFill>
                <a:latin typeface="Consolas" panose="020B0609020204030204" pitchFamily="49" charset="0"/>
              </a:rPr>
              <a:t>html&gt;</a:t>
            </a:r>
            <a:endParaRPr lang="en-GB" dirty="0">
              <a:solidFill>
                <a:srgbClr val="333333"/>
              </a:solidFill>
              <a:latin typeface="Consolas" panose="020B0609020204030204" pitchFamily="49" charset="0"/>
            </a:endParaRPr>
          </a:p>
          <a:p>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html</a:t>
            </a:r>
            <a:r>
              <a:rPr lang="en-GB" dirty="0">
                <a:solidFill>
                  <a:srgbClr val="93A1A1"/>
                </a:solidFill>
                <a:latin typeface="Consolas" panose="020B0609020204030204" pitchFamily="49" charset="0"/>
              </a:rPr>
              <a:t>&gt;&lt;</a:t>
            </a:r>
            <a:r>
              <a:rPr lang="en-GB" dirty="0">
                <a:solidFill>
                  <a:srgbClr val="268BD2"/>
                </a:solidFill>
                <a:latin typeface="Consolas" panose="020B0609020204030204" pitchFamily="49" charset="0"/>
              </a:rPr>
              <a:t>body</a:t>
            </a:r>
            <a:r>
              <a:rPr lang="en-GB" dirty="0">
                <a:solidFill>
                  <a:srgbClr val="93A1A1"/>
                </a:solidFill>
                <a:latin typeface="Consolas" panose="020B0609020204030204" pitchFamily="49" charset="0"/>
              </a:rPr>
              <a:t>&gt;</a:t>
            </a:r>
            <a:endParaRPr lang="en-GB" dirty="0">
              <a:solidFill>
                <a:srgbClr val="333333"/>
              </a:solidFill>
              <a:latin typeface="Consolas" panose="020B0609020204030204" pitchFamily="49" charset="0"/>
            </a:endParaRPr>
          </a:p>
          <a:p>
            <a:r>
              <a:rPr lang="en-GB" dirty="0">
                <a:solidFill>
                  <a:srgbClr val="333333"/>
                </a:solidFill>
                <a:latin typeface="Consolas" panose="020B0609020204030204" pitchFamily="49" charset="0"/>
              </a:rPr>
              <a:t>    {% block content %}</a:t>
            </a:r>
          </a:p>
          <a:p>
            <a:r>
              <a:rPr lang="en-GB" dirty="0">
                <a:solidFill>
                  <a:srgbClr val="333333"/>
                </a:solidFill>
                <a:latin typeface="Consolas" panose="020B0609020204030204" pitchFamily="49" charset="0"/>
              </a:rPr>
              <a:t>    {% </a:t>
            </a:r>
            <a:r>
              <a:rPr lang="en-GB" dirty="0" err="1">
                <a:solidFill>
                  <a:srgbClr val="333333"/>
                </a:solidFill>
                <a:latin typeface="Consolas" panose="020B0609020204030204" pitchFamily="49" charset="0"/>
              </a:rPr>
              <a:t>endblock</a:t>
            </a:r>
            <a:r>
              <a:rPr lang="en-GB" dirty="0">
                <a:solidFill>
                  <a:srgbClr val="333333"/>
                </a:solidFill>
                <a:latin typeface="Consolas" panose="020B0609020204030204" pitchFamily="49" charset="0"/>
              </a:rPr>
              <a:t> %}</a:t>
            </a:r>
          </a:p>
          <a:p>
            <a:endParaRPr lang="en-GB" dirty="0">
              <a:solidFill>
                <a:srgbClr val="333333"/>
              </a:solidFill>
              <a:latin typeface="Consolas" panose="020B0609020204030204" pitchFamily="49" charset="0"/>
            </a:endParaRPr>
          </a:p>
          <a:p>
            <a:r>
              <a:rPr lang="en-GB" dirty="0">
                <a:solidFill>
                  <a:srgbClr val="333333"/>
                </a:solidFill>
                <a:latin typeface="Consolas" panose="020B0609020204030204" pitchFamily="49" charset="0"/>
              </a:rPr>
              <a:t>    </a:t>
            </a:r>
            <a:r>
              <a:rPr lang="en-GB" dirty="0">
                <a:solidFill>
                  <a:srgbClr val="333333"/>
                </a:solidFill>
                <a:highlight>
                  <a:srgbClr val="EF9C41"/>
                </a:highlight>
                <a:latin typeface="Consolas" panose="020B0609020204030204" pitchFamily="49" charset="0"/>
              </a:rPr>
              <a:t>{% block footer%}</a:t>
            </a:r>
          </a:p>
          <a:p>
            <a:r>
              <a:rPr lang="en-GB" dirty="0">
                <a:solidFill>
                  <a:srgbClr val="333333"/>
                </a:solidFill>
                <a:latin typeface="Consolas" panose="020B0609020204030204" pitchFamily="49" charset="0"/>
              </a:rPr>
              <a:t>       </a:t>
            </a:r>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p</a:t>
            </a:r>
            <a:r>
              <a:rPr lang="en-GB" dirty="0">
                <a:solidFill>
                  <a:srgbClr val="93A1A1"/>
                </a:solidFill>
                <a:latin typeface="Consolas" panose="020B0609020204030204" pitchFamily="49" charset="0"/>
              </a:rPr>
              <a:t>&gt;</a:t>
            </a:r>
            <a:r>
              <a:rPr lang="en-GB" dirty="0">
                <a:solidFill>
                  <a:srgbClr val="333333"/>
                </a:solidFill>
                <a:latin typeface="Consolas" panose="020B0609020204030204" pitchFamily="49" charset="0"/>
              </a:rPr>
              <a:t>My site.</a:t>
            </a:r>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p</a:t>
            </a:r>
            <a:r>
              <a:rPr lang="en-GB" dirty="0">
                <a:solidFill>
                  <a:srgbClr val="93A1A1"/>
                </a:solidFill>
                <a:latin typeface="Consolas" panose="020B0609020204030204" pitchFamily="49" charset="0"/>
              </a:rPr>
              <a:t>&gt;</a:t>
            </a:r>
            <a:endParaRPr lang="en-GB" dirty="0">
              <a:solidFill>
                <a:srgbClr val="333333"/>
              </a:solidFill>
              <a:latin typeface="Consolas" panose="020B0609020204030204" pitchFamily="49" charset="0"/>
            </a:endParaRPr>
          </a:p>
          <a:p>
            <a:r>
              <a:rPr lang="en-GB" dirty="0">
                <a:solidFill>
                  <a:srgbClr val="333333"/>
                </a:solidFill>
                <a:latin typeface="Consolas" panose="020B0609020204030204" pitchFamily="49" charset="0"/>
              </a:rPr>
              <a:t>    </a:t>
            </a:r>
            <a:r>
              <a:rPr lang="en-GB" dirty="0">
                <a:solidFill>
                  <a:srgbClr val="333333"/>
                </a:solidFill>
                <a:highlight>
                  <a:srgbClr val="EF9C41"/>
                </a:highlight>
                <a:latin typeface="Consolas" panose="020B0609020204030204" pitchFamily="49" charset="0"/>
              </a:rPr>
              <a:t>{% </a:t>
            </a:r>
            <a:r>
              <a:rPr lang="en-GB" dirty="0" err="1">
                <a:solidFill>
                  <a:srgbClr val="333333"/>
                </a:solidFill>
                <a:highlight>
                  <a:srgbClr val="EF9C41"/>
                </a:highlight>
                <a:latin typeface="Consolas" panose="020B0609020204030204" pitchFamily="49" charset="0"/>
              </a:rPr>
              <a:t>endblock</a:t>
            </a:r>
            <a:r>
              <a:rPr lang="en-GB" dirty="0">
                <a:solidFill>
                  <a:srgbClr val="333333"/>
                </a:solidFill>
                <a:highlight>
                  <a:srgbClr val="EF9C41"/>
                </a:highlight>
                <a:latin typeface="Consolas" panose="020B0609020204030204" pitchFamily="49" charset="0"/>
              </a:rPr>
              <a:t> %}</a:t>
            </a:r>
          </a:p>
          <a:p>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body</a:t>
            </a:r>
            <a:r>
              <a:rPr lang="en-GB" dirty="0">
                <a:solidFill>
                  <a:srgbClr val="93A1A1"/>
                </a:solidFill>
                <a:latin typeface="Consolas" panose="020B0609020204030204" pitchFamily="49" charset="0"/>
              </a:rPr>
              <a:t>&gt;&lt;/</a:t>
            </a:r>
            <a:r>
              <a:rPr lang="en-GB" dirty="0">
                <a:solidFill>
                  <a:srgbClr val="268BD2"/>
                </a:solidFill>
                <a:latin typeface="Consolas" panose="020B0609020204030204" pitchFamily="49" charset="0"/>
              </a:rPr>
              <a:t>html</a:t>
            </a:r>
            <a:r>
              <a:rPr lang="en-GB" dirty="0">
                <a:solidFill>
                  <a:srgbClr val="93A1A1"/>
                </a:solidFill>
                <a:latin typeface="Consolas" panose="020B0609020204030204" pitchFamily="49" charset="0"/>
              </a:rPr>
              <a:t>&gt;</a:t>
            </a:r>
            <a:endParaRPr lang="en-GB" b="0" dirty="0">
              <a:solidFill>
                <a:srgbClr val="333333"/>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983D726D-6B3F-48C4-B209-726624B630EB}"/>
              </a:ext>
            </a:extLst>
          </p:cNvPr>
          <p:cNvSpPr/>
          <p:nvPr/>
        </p:nvSpPr>
        <p:spPr>
          <a:xfrm>
            <a:off x="5416714" y="2189589"/>
            <a:ext cx="3658294" cy="1477328"/>
          </a:xfrm>
          <a:prstGeom prst="rect">
            <a:avLst/>
          </a:prstGeom>
          <a:solidFill>
            <a:schemeClr val="accent6">
              <a:lumMod val="20000"/>
              <a:lumOff val="80000"/>
            </a:schemeClr>
          </a:solidFill>
        </p:spPr>
        <p:txBody>
          <a:bodyPr wrap="square">
            <a:spAutoFit/>
          </a:bodyPr>
          <a:lstStyle/>
          <a:p>
            <a:r>
              <a:rPr lang="en-GB" dirty="0">
                <a:solidFill>
                  <a:srgbClr val="333333"/>
                </a:solidFill>
                <a:latin typeface="Consolas" panose="020B0609020204030204" pitchFamily="49" charset="0"/>
              </a:rPr>
              <a:t>{% extends "layout.html" %}</a:t>
            </a:r>
          </a:p>
          <a:p>
            <a:endParaRPr lang="en-GB" dirty="0">
              <a:solidFill>
                <a:srgbClr val="333333"/>
              </a:solidFill>
              <a:latin typeface="Consolas" panose="020B0609020204030204" pitchFamily="49" charset="0"/>
            </a:endParaRPr>
          </a:p>
          <a:p>
            <a:r>
              <a:rPr lang="en-GB" dirty="0">
                <a:solidFill>
                  <a:srgbClr val="333333"/>
                </a:solidFill>
                <a:latin typeface="Consolas" panose="020B0609020204030204" pitchFamily="49" charset="0"/>
              </a:rPr>
              <a:t>{% block content %}</a:t>
            </a:r>
          </a:p>
          <a:p>
            <a:r>
              <a:rPr lang="en-GB" dirty="0">
                <a:solidFill>
                  <a:srgbClr val="93A1A1"/>
                </a:solidFill>
                <a:latin typeface="Consolas" panose="020B0609020204030204" pitchFamily="49" charset="0"/>
              </a:rPr>
              <a:t>  &lt;</a:t>
            </a:r>
            <a:r>
              <a:rPr lang="en-GB" dirty="0">
                <a:solidFill>
                  <a:srgbClr val="268BD2"/>
                </a:solidFill>
                <a:latin typeface="Consolas" panose="020B0609020204030204" pitchFamily="49" charset="0"/>
              </a:rPr>
              <a:t>h1</a:t>
            </a:r>
            <a:r>
              <a:rPr lang="en-GB" dirty="0">
                <a:solidFill>
                  <a:srgbClr val="93A1A1"/>
                </a:solidFill>
                <a:latin typeface="Consolas" panose="020B0609020204030204" pitchFamily="49" charset="0"/>
              </a:rPr>
              <a:t>&gt;</a:t>
            </a:r>
            <a:r>
              <a:rPr lang="en-GB" dirty="0">
                <a:solidFill>
                  <a:srgbClr val="333333"/>
                </a:solidFill>
                <a:latin typeface="Consolas" panose="020B0609020204030204" pitchFamily="49" charset="0"/>
              </a:rPr>
              <a:t>Hello World</a:t>
            </a:r>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h1</a:t>
            </a:r>
            <a:r>
              <a:rPr lang="en-GB" dirty="0">
                <a:solidFill>
                  <a:srgbClr val="93A1A1"/>
                </a:solidFill>
                <a:latin typeface="Consolas" panose="020B0609020204030204" pitchFamily="49" charset="0"/>
              </a:rPr>
              <a:t>&gt;</a:t>
            </a:r>
            <a:r>
              <a:rPr lang="en-GB" dirty="0">
                <a:solidFill>
                  <a:srgbClr val="333333"/>
                </a:solidFill>
                <a:latin typeface="Consolas" panose="020B0609020204030204" pitchFamily="49" charset="0"/>
              </a:rPr>
              <a:t> {% </a:t>
            </a:r>
            <a:r>
              <a:rPr lang="en-GB" dirty="0" err="1">
                <a:solidFill>
                  <a:srgbClr val="333333"/>
                </a:solidFill>
                <a:latin typeface="Consolas" panose="020B0609020204030204" pitchFamily="49" charset="0"/>
              </a:rPr>
              <a:t>endblock</a:t>
            </a:r>
            <a:r>
              <a:rPr lang="en-GB" dirty="0">
                <a:solidFill>
                  <a:srgbClr val="333333"/>
                </a:solidFill>
                <a:latin typeface="Consolas" panose="020B0609020204030204" pitchFamily="49" charset="0"/>
              </a:rPr>
              <a:t> %}</a:t>
            </a:r>
            <a:endParaRPr lang="en-GB" b="0" dirty="0">
              <a:solidFill>
                <a:srgbClr val="333333"/>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E4D52B03-FDA4-45DE-875F-96DD05E59AA4}"/>
              </a:ext>
            </a:extLst>
          </p:cNvPr>
          <p:cNvSpPr txBox="1"/>
          <p:nvPr/>
        </p:nvSpPr>
        <p:spPr>
          <a:xfrm>
            <a:off x="906651" y="3511408"/>
            <a:ext cx="3329236" cy="400110"/>
          </a:xfrm>
          <a:prstGeom prst="rect">
            <a:avLst/>
          </a:prstGeom>
          <a:noFill/>
        </p:spPr>
        <p:txBody>
          <a:bodyPr wrap="square" rtlCol="0">
            <a:spAutoFit/>
          </a:bodyPr>
          <a:lstStyle/>
          <a:p>
            <a:pPr algn="r"/>
            <a:r>
              <a:rPr lang="pt-PT" sz="2000" b="1" i="1" dirty="0">
                <a:solidFill>
                  <a:schemeClr val="accent6">
                    <a:lumMod val="50000"/>
                  </a:schemeClr>
                </a:solidFill>
              </a:rPr>
              <a:t>layout.html </a:t>
            </a:r>
            <a:r>
              <a:rPr lang="en-GB" sz="2000" dirty="0">
                <a:solidFill>
                  <a:srgbClr val="333333"/>
                </a:solidFill>
              </a:rPr>
              <a:t>(template base)</a:t>
            </a:r>
            <a:endParaRPr lang="en-GB" sz="2000" b="1" i="1" dirty="0">
              <a:solidFill>
                <a:schemeClr val="accent6">
                  <a:lumMod val="50000"/>
                </a:schemeClr>
              </a:solidFill>
            </a:endParaRPr>
          </a:p>
        </p:txBody>
      </p:sp>
      <p:sp>
        <p:nvSpPr>
          <p:cNvPr id="13" name="Rectangle 12">
            <a:extLst>
              <a:ext uri="{FF2B5EF4-FFF2-40B4-BE49-F238E27FC236}">
                <a16:creationId xmlns:a16="http://schemas.microsoft.com/office/drawing/2014/main" id="{7A046574-C149-426A-BAF3-3CDC6A66327D}"/>
              </a:ext>
            </a:extLst>
          </p:cNvPr>
          <p:cNvSpPr/>
          <p:nvPr/>
        </p:nvSpPr>
        <p:spPr>
          <a:xfrm>
            <a:off x="5431449" y="4344144"/>
            <a:ext cx="3643559" cy="2031325"/>
          </a:xfrm>
          <a:prstGeom prst="rect">
            <a:avLst/>
          </a:prstGeom>
          <a:solidFill>
            <a:schemeClr val="accent6">
              <a:lumMod val="20000"/>
              <a:lumOff val="80000"/>
            </a:schemeClr>
          </a:solidFill>
        </p:spPr>
        <p:txBody>
          <a:bodyPr wrap="square">
            <a:spAutoFit/>
          </a:bodyPr>
          <a:lstStyle/>
          <a:p>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DOCTYPE</a:t>
            </a:r>
            <a:r>
              <a:rPr lang="en-GB" dirty="0">
                <a:solidFill>
                  <a:srgbClr val="333333"/>
                </a:solidFill>
                <a:latin typeface="Consolas" panose="020B0609020204030204" pitchFamily="49" charset="0"/>
              </a:rPr>
              <a:t> </a:t>
            </a:r>
            <a:r>
              <a:rPr lang="en-GB" dirty="0">
                <a:solidFill>
                  <a:srgbClr val="93A1A1"/>
                </a:solidFill>
                <a:latin typeface="Consolas" panose="020B0609020204030204" pitchFamily="49" charset="0"/>
              </a:rPr>
              <a:t>html&gt;</a:t>
            </a:r>
            <a:endParaRPr lang="en-GB" dirty="0">
              <a:solidFill>
                <a:srgbClr val="333333"/>
              </a:solidFill>
              <a:latin typeface="Consolas" panose="020B0609020204030204" pitchFamily="49" charset="0"/>
            </a:endParaRPr>
          </a:p>
          <a:p>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html</a:t>
            </a:r>
            <a:r>
              <a:rPr lang="en-GB" dirty="0">
                <a:solidFill>
                  <a:srgbClr val="93A1A1"/>
                </a:solidFill>
                <a:latin typeface="Consolas" panose="020B0609020204030204" pitchFamily="49" charset="0"/>
              </a:rPr>
              <a:t>&gt;</a:t>
            </a:r>
          </a:p>
          <a:p>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body</a:t>
            </a:r>
            <a:r>
              <a:rPr lang="en-GB" dirty="0">
                <a:solidFill>
                  <a:srgbClr val="93A1A1"/>
                </a:solidFill>
                <a:latin typeface="Consolas" panose="020B0609020204030204" pitchFamily="49" charset="0"/>
              </a:rPr>
              <a:t>&gt;</a:t>
            </a:r>
            <a:endParaRPr lang="en-GB" dirty="0">
              <a:solidFill>
                <a:srgbClr val="333333"/>
              </a:solidFill>
              <a:latin typeface="Consolas" panose="020B0609020204030204" pitchFamily="49" charset="0"/>
            </a:endParaRPr>
          </a:p>
          <a:p>
            <a:r>
              <a:rPr lang="en-GB" dirty="0">
                <a:solidFill>
                  <a:srgbClr val="333333"/>
                </a:solidFill>
                <a:latin typeface="Consolas" panose="020B0609020204030204" pitchFamily="49" charset="0"/>
              </a:rPr>
              <a:t>    </a:t>
            </a:r>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h1</a:t>
            </a:r>
            <a:r>
              <a:rPr lang="en-GB" dirty="0">
                <a:solidFill>
                  <a:srgbClr val="93A1A1"/>
                </a:solidFill>
                <a:latin typeface="Consolas" panose="020B0609020204030204" pitchFamily="49" charset="0"/>
              </a:rPr>
              <a:t>&gt;</a:t>
            </a:r>
            <a:r>
              <a:rPr lang="en-GB" dirty="0">
                <a:solidFill>
                  <a:srgbClr val="333333"/>
                </a:solidFill>
                <a:latin typeface="Consolas" panose="020B0609020204030204" pitchFamily="49" charset="0"/>
              </a:rPr>
              <a:t>Hello World</a:t>
            </a:r>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h1</a:t>
            </a:r>
            <a:r>
              <a:rPr lang="en-GB" dirty="0">
                <a:solidFill>
                  <a:srgbClr val="93A1A1"/>
                </a:solidFill>
                <a:latin typeface="Consolas" panose="020B0609020204030204" pitchFamily="49" charset="0"/>
              </a:rPr>
              <a:t>&gt;</a:t>
            </a:r>
            <a:endParaRPr lang="en-GB" dirty="0">
              <a:solidFill>
                <a:srgbClr val="333333"/>
              </a:solidFill>
              <a:latin typeface="Consolas" panose="020B0609020204030204" pitchFamily="49" charset="0"/>
            </a:endParaRPr>
          </a:p>
          <a:p>
            <a:r>
              <a:rPr lang="en-GB" dirty="0">
                <a:solidFill>
                  <a:srgbClr val="93A1A1"/>
                </a:solidFill>
                <a:latin typeface="Consolas" panose="020B0609020204030204" pitchFamily="49" charset="0"/>
              </a:rPr>
              <a:t>    &lt;</a:t>
            </a:r>
            <a:r>
              <a:rPr lang="en-GB" dirty="0">
                <a:solidFill>
                  <a:srgbClr val="268BD2"/>
                </a:solidFill>
                <a:latin typeface="Consolas" panose="020B0609020204030204" pitchFamily="49" charset="0"/>
              </a:rPr>
              <a:t>p</a:t>
            </a:r>
            <a:r>
              <a:rPr lang="en-GB" dirty="0">
                <a:solidFill>
                  <a:srgbClr val="93A1A1"/>
                </a:solidFill>
                <a:latin typeface="Consolas" panose="020B0609020204030204" pitchFamily="49" charset="0"/>
              </a:rPr>
              <a:t>&gt;</a:t>
            </a:r>
            <a:r>
              <a:rPr lang="en-GB" dirty="0">
                <a:solidFill>
                  <a:srgbClr val="333333"/>
                </a:solidFill>
                <a:latin typeface="Consolas" panose="020B0609020204030204" pitchFamily="49" charset="0"/>
              </a:rPr>
              <a:t>My site.</a:t>
            </a:r>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p</a:t>
            </a:r>
            <a:r>
              <a:rPr lang="en-GB" dirty="0">
                <a:solidFill>
                  <a:srgbClr val="93A1A1"/>
                </a:solidFill>
                <a:latin typeface="Consolas" panose="020B0609020204030204" pitchFamily="49" charset="0"/>
              </a:rPr>
              <a:t>&gt;</a:t>
            </a:r>
            <a:endParaRPr lang="en-GB" dirty="0">
              <a:solidFill>
                <a:srgbClr val="333333"/>
              </a:solidFill>
              <a:latin typeface="Consolas" panose="020B0609020204030204" pitchFamily="49" charset="0"/>
            </a:endParaRPr>
          </a:p>
          <a:p>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body</a:t>
            </a:r>
            <a:r>
              <a:rPr lang="en-GB" dirty="0">
                <a:solidFill>
                  <a:srgbClr val="93A1A1"/>
                </a:solidFill>
                <a:latin typeface="Consolas" panose="020B0609020204030204" pitchFamily="49" charset="0"/>
              </a:rPr>
              <a:t>&gt;</a:t>
            </a:r>
          </a:p>
          <a:p>
            <a:r>
              <a:rPr lang="en-GB" dirty="0">
                <a:solidFill>
                  <a:srgbClr val="93A1A1"/>
                </a:solidFill>
                <a:latin typeface="Consolas" panose="020B0609020204030204" pitchFamily="49" charset="0"/>
              </a:rPr>
              <a:t>&lt;/</a:t>
            </a:r>
            <a:r>
              <a:rPr lang="en-GB" dirty="0">
                <a:solidFill>
                  <a:srgbClr val="268BD2"/>
                </a:solidFill>
                <a:latin typeface="Consolas" panose="020B0609020204030204" pitchFamily="49" charset="0"/>
              </a:rPr>
              <a:t>html</a:t>
            </a:r>
            <a:r>
              <a:rPr lang="en-GB" dirty="0">
                <a:solidFill>
                  <a:srgbClr val="93A1A1"/>
                </a:solidFill>
                <a:latin typeface="Consolas" panose="020B0609020204030204" pitchFamily="49" charset="0"/>
              </a:rPr>
              <a:t>&gt;</a:t>
            </a:r>
            <a:endParaRPr lang="en-GB" b="0" dirty="0">
              <a:solidFill>
                <a:srgbClr val="333333"/>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7D2A5ADC-B80A-4773-9D88-0D82A7C0E581}"/>
              </a:ext>
            </a:extLst>
          </p:cNvPr>
          <p:cNvSpPr/>
          <p:nvPr/>
        </p:nvSpPr>
        <p:spPr>
          <a:xfrm>
            <a:off x="6362340" y="4033970"/>
            <a:ext cx="2781660" cy="400110"/>
          </a:xfrm>
          <a:prstGeom prst="rect">
            <a:avLst/>
          </a:prstGeom>
        </p:spPr>
        <p:txBody>
          <a:bodyPr wrap="none">
            <a:spAutoFit/>
          </a:bodyPr>
          <a:lstStyle/>
          <a:p>
            <a:pPr algn="r"/>
            <a:r>
              <a:rPr lang="en-GB" sz="2000" b="1" i="1" dirty="0">
                <a:solidFill>
                  <a:schemeClr val="accent6">
                    <a:lumMod val="50000"/>
                  </a:schemeClr>
                </a:solidFill>
              </a:rPr>
              <a:t>index.html </a:t>
            </a:r>
            <a:r>
              <a:rPr lang="en-GB" sz="2000" dirty="0">
                <a:solidFill>
                  <a:srgbClr val="333333"/>
                </a:solidFill>
              </a:rPr>
              <a:t>(</a:t>
            </a:r>
            <a:r>
              <a:rPr lang="en-GB" sz="2000" dirty="0" err="1">
                <a:solidFill>
                  <a:srgbClr val="333333"/>
                </a:solidFill>
              </a:rPr>
              <a:t>renderizado</a:t>
            </a:r>
            <a:r>
              <a:rPr lang="en-GB" sz="2000" dirty="0">
                <a:solidFill>
                  <a:srgbClr val="333333"/>
                </a:solidFill>
              </a:rPr>
              <a:t>)</a:t>
            </a:r>
          </a:p>
        </p:txBody>
      </p:sp>
      <p:cxnSp>
        <p:nvCxnSpPr>
          <p:cNvPr id="18" name="Straight Arrow Connector 17">
            <a:extLst>
              <a:ext uri="{FF2B5EF4-FFF2-40B4-BE49-F238E27FC236}">
                <a16:creationId xmlns:a16="http://schemas.microsoft.com/office/drawing/2014/main" id="{1F46C772-37E7-413A-8963-695D874A58DB}"/>
              </a:ext>
            </a:extLst>
          </p:cNvPr>
          <p:cNvCxnSpPr>
            <a:cxnSpLocks/>
          </p:cNvCxnSpPr>
          <p:nvPr/>
        </p:nvCxnSpPr>
        <p:spPr>
          <a:xfrm>
            <a:off x="4331776" y="5204719"/>
            <a:ext cx="10297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785C4A3-C609-4AD9-8B5A-0C686D4D7280}"/>
              </a:ext>
            </a:extLst>
          </p:cNvPr>
          <p:cNvSpPr txBox="1"/>
          <p:nvPr/>
        </p:nvSpPr>
        <p:spPr>
          <a:xfrm>
            <a:off x="6072324" y="6291069"/>
            <a:ext cx="2713216" cy="369332"/>
          </a:xfrm>
          <a:prstGeom prst="rect">
            <a:avLst/>
          </a:prstGeom>
          <a:noFill/>
        </p:spPr>
        <p:txBody>
          <a:bodyPr wrap="square">
            <a:spAutoFit/>
          </a:bodyPr>
          <a:lstStyle/>
          <a:p>
            <a:r>
              <a:rPr lang="en-GB" sz="1800" b="1" dirty="0" err="1">
                <a:solidFill>
                  <a:srgbClr val="333333"/>
                </a:solidFill>
              </a:rPr>
              <a:t>Ficheiro</a:t>
            </a:r>
            <a:r>
              <a:rPr lang="en-GB" sz="1800" b="1" dirty="0">
                <a:solidFill>
                  <a:srgbClr val="333333"/>
                </a:solidFill>
              </a:rPr>
              <a:t> </a:t>
            </a:r>
            <a:r>
              <a:rPr lang="en-GB" sz="1800" b="1" dirty="0" err="1">
                <a:solidFill>
                  <a:srgbClr val="333333"/>
                </a:solidFill>
              </a:rPr>
              <a:t>enviado</a:t>
            </a:r>
            <a:r>
              <a:rPr lang="en-GB" sz="1800" b="1" dirty="0">
                <a:solidFill>
                  <a:srgbClr val="333333"/>
                </a:solidFill>
              </a:rPr>
              <a:t> </a:t>
            </a:r>
            <a:r>
              <a:rPr lang="en-GB" sz="1800" b="1" dirty="0" err="1">
                <a:solidFill>
                  <a:srgbClr val="333333"/>
                </a:solidFill>
              </a:rPr>
              <a:t>ao</a:t>
            </a:r>
            <a:r>
              <a:rPr lang="en-GB" sz="1800" b="1" dirty="0">
                <a:solidFill>
                  <a:srgbClr val="333333"/>
                </a:solidFill>
              </a:rPr>
              <a:t> </a:t>
            </a:r>
            <a:r>
              <a:rPr lang="en-GB" sz="1800" b="1" dirty="0" err="1">
                <a:solidFill>
                  <a:srgbClr val="333333"/>
                </a:solidFill>
              </a:rPr>
              <a:t>cliente</a:t>
            </a:r>
            <a:endParaRPr lang="en-GB" dirty="0"/>
          </a:p>
        </p:txBody>
      </p:sp>
      <p:sp>
        <p:nvSpPr>
          <p:cNvPr id="4" name="Rectangle 3">
            <a:extLst>
              <a:ext uri="{FF2B5EF4-FFF2-40B4-BE49-F238E27FC236}">
                <a16:creationId xmlns:a16="http://schemas.microsoft.com/office/drawing/2014/main" id="{7F28A8B4-4FA8-4A1E-AC0C-BCDDA1CDED3A}"/>
              </a:ext>
            </a:extLst>
          </p:cNvPr>
          <p:cNvSpPr/>
          <p:nvPr/>
        </p:nvSpPr>
        <p:spPr>
          <a:xfrm>
            <a:off x="6190104" y="1842196"/>
            <a:ext cx="2997808" cy="400110"/>
          </a:xfrm>
          <a:prstGeom prst="rect">
            <a:avLst/>
          </a:prstGeom>
        </p:spPr>
        <p:txBody>
          <a:bodyPr wrap="none">
            <a:spAutoFit/>
          </a:bodyPr>
          <a:lstStyle/>
          <a:p>
            <a:pPr algn="r"/>
            <a:r>
              <a:rPr lang="en-GB" sz="2000" b="1" i="1" dirty="0">
                <a:solidFill>
                  <a:schemeClr val="accent6">
                    <a:lumMod val="50000"/>
                  </a:schemeClr>
                </a:solidFill>
              </a:rPr>
              <a:t>index.html </a:t>
            </a:r>
            <a:r>
              <a:rPr lang="en-GB" sz="2000" dirty="0">
                <a:solidFill>
                  <a:srgbClr val="333333"/>
                </a:solidFill>
              </a:rPr>
              <a:t>(template </a:t>
            </a:r>
            <a:r>
              <a:rPr lang="en-GB" sz="2000" dirty="0" err="1">
                <a:solidFill>
                  <a:srgbClr val="333333"/>
                </a:solidFill>
              </a:rPr>
              <a:t>filho</a:t>
            </a:r>
            <a:r>
              <a:rPr lang="en-GB" sz="2000" dirty="0">
                <a:solidFill>
                  <a:srgbClr val="333333"/>
                </a:solidFill>
              </a:rPr>
              <a:t>)</a:t>
            </a:r>
          </a:p>
        </p:txBody>
      </p:sp>
    </p:spTree>
    <p:extLst>
      <p:ext uri="{BB962C8B-B14F-4D97-AF65-F5344CB8AC3E}">
        <p14:creationId xmlns:p14="http://schemas.microsoft.com/office/powerpoint/2010/main" val="2727668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C87C-B41E-4FA2-8386-185D48FB1146}"/>
              </a:ext>
            </a:extLst>
          </p:cNvPr>
          <p:cNvSpPr>
            <a:spLocks noGrp="1"/>
          </p:cNvSpPr>
          <p:nvPr>
            <p:ph type="title"/>
          </p:nvPr>
        </p:nvSpPr>
        <p:spPr/>
        <p:txBody>
          <a:bodyPr/>
          <a:lstStyle/>
          <a:p>
            <a:r>
              <a:rPr lang="pt-PT" dirty="0"/>
              <a:t>Blocos Disponíveis</a:t>
            </a:r>
            <a:endParaRPr lang="en-GB" dirty="0"/>
          </a:p>
        </p:txBody>
      </p:sp>
      <p:graphicFrame>
        <p:nvGraphicFramePr>
          <p:cNvPr id="5" name="Content Placeholder 4">
            <a:extLst>
              <a:ext uri="{FF2B5EF4-FFF2-40B4-BE49-F238E27FC236}">
                <a16:creationId xmlns:a16="http://schemas.microsoft.com/office/drawing/2014/main" id="{248B1720-E2B7-485B-B1A8-537CA0698F45}"/>
              </a:ext>
            </a:extLst>
          </p:cNvPr>
          <p:cNvGraphicFramePr>
            <a:graphicFrameLocks noGrp="1"/>
          </p:cNvGraphicFramePr>
          <p:nvPr>
            <p:ph idx="1"/>
          </p:nvPr>
        </p:nvGraphicFramePr>
        <p:xfrm>
          <a:off x="759457" y="932891"/>
          <a:ext cx="8127423" cy="5737244"/>
        </p:xfrm>
        <a:graphic>
          <a:graphicData uri="http://schemas.openxmlformats.org/drawingml/2006/table">
            <a:tbl>
              <a:tblPr/>
              <a:tblGrid>
                <a:gridCol w="1523892">
                  <a:extLst>
                    <a:ext uri="{9D8B030D-6E8A-4147-A177-3AD203B41FA5}">
                      <a16:colId xmlns:a16="http://schemas.microsoft.com/office/drawing/2014/main" val="384510542"/>
                    </a:ext>
                  </a:extLst>
                </a:gridCol>
                <a:gridCol w="934654">
                  <a:extLst>
                    <a:ext uri="{9D8B030D-6E8A-4147-A177-3AD203B41FA5}">
                      <a16:colId xmlns:a16="http://schemas.microsoft.com/office/drawing/2014/main" val="1663639196"/>
                    </a:ext>
                  </a:extLst>
                </a:gridCol>
                <a:gridCol w="5668877">
                  <a:extLst>
                    <a:ext uri="{9D8B030D-6E8A-4147-A177-3AD203B41FA5}">
                      <a16:colId xmlns:a16="http://schemas.microsoft.com/office/drawing/2014/main" val="2423361818"/>
                    </a:ext>
                  </a:extLst>
                </a:gridCol>
              </a:tblGrid>
              <a:tr h="221710">
                <a:tc>
                  <a:txBody>
                    <a:bodyPr/>
                    <a:lstStyle/>
                    <a:p>
                      <a:pPr algn="l"/>
                      <a:r>
                        <a:rPr lang="en-GB" sz="2000" b="1" dirty="0">
                          <a:effectLst/>
                        </a:rPr>
                        <a:t>Nome</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chemeClr val="accent4">
                        <a:lumMod val="20000"/>
                        <a:lumOff val="80000"/>
                      </a:schemeClr>
                    </a:solidFill>
                  </a:tcPr>
                </a:tc>
                <a:tc>
                  <a:txBody>
                    <a:bodyPr/>
                    <a:lstStyle/>
                    <a:p>
                      <a:pPr algn="l"/>
                      <a:r>
                        <a:rPr lang="en-GB" sz="2000" b="1" dirty="0" err="1">
                          <a:effectLst/>
                        </a:rPr>
                        <a:t>Bloco</a:t>
                      </a:r>
                      <a:r>
                        <a:rPr lang="en-GB" sz="2000" b="1" dirty="0">
                          <a:effectLst/>
                        </a:rPr>
                        <a:t> </a:t>
                      </a:r>
                      <a:r>
                        <a:rPr lang="en-GB" sz="2000" b="1" dirty="0" err="1">
                          <a:effectLst/>
                        </a:rPr>
                        <a:t>externo</a:t>
                      </a:r>
                      <a:endParaRPr lang="en-GB" sz="2000" b="1" dirty="0">
                        <a:effectLst/>
                      </a:endParaRP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chemeClr val="accent4">
                        <a:lumMod val="20000"/>
                        <a:lumOff val="80000"/>
                      </a:schemeClr>
                    </a:solidFill>
                  </a:tcPr>
                </a:tc>
                <a:tc>
                  <a:txBody>
                    <a:bodyPr/>
                    <a:lstStyle/>
                    <a:p>
                      <a:pPr algn="l"/>
                      <a:r>
                        <a:rPr lang="en-GB" sz="2000" b="1" dirty="0" err="1">
                          <a:effectLst/>
                        </a:rPr>
                        <a:t>Objetivo</a:t>
                      </a:r>
                      <a:endParaRPr lang="en-GB" sz="2000" b="1" dirty="0">
                        <a:effectLst/>
                      </a:endParaRP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82651151"/>
                  </a:ext>
                </a:extLst>
              </a:tr>
              <a:tr h="221710">
                <a:tc>
                  <a:txBody>
                    <a:bodyPr/>
                    <a:lstStyle/>
                    <a:p>
                      <a:pPr algn="l"/>
                      <a:r>
                        <a:rPr lang="en-GB" sz="2000" dirty="0">
                          <a:effectLst/>
                        </a:rPr>
                        <a:t>doc</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gn="l"/>
                      <a:r>
                        <a:rPr lang="en-GB" sz="2000">
                          <a:effectLst/>
                        </a:rPr>
                        <a:t> </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nSpc>
                          <a:spcPct val="107000"/>
                        </a:lnSpc>
                        <a:spcAft>
                          <a:spcPts val="0"/>
                        </a:spcAft>
                      </a:pPr>
                      <a:r>
                        <a:rPr lang="pt-PT" sz="20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Bloco mais externo.</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extLst>
                  <a:ext uri="{0D108BD9-81ED-4DB2-BD59-A6C34878D82A}">
                    <a16:rowId xmlns:a16="http://schemas.microsoft.com/office/drawing/2014/main" val="3236275693"/>
                  </a:ext>
                </a:extLst>
              </a:tr>
              <a:tr h="387992">
                <a:tc>
                  <a:txBody>
                    <a:bodyPr/>
                    <a:lstStyle/>
                    <a:p>
                      <a:pPr algn="l"/>
                      <a:r>
                        <a:rPr lang="en-GB" sz="2000" b="0" dirty="0">
                          <a:effectLst/>
                        </a:rPr>
                        <a:t>html</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gn="l"/>
                      <a:r>
                        <a:rPr lang="en-GB" sz="2000" dirty="0">
                          <a:effectLst/>
                        </a:rPr>
                        <a:t>doc</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nSpc>
                          <a:spcPct val="107000"/>
                        </a:lnSpc>
                        <a:spcAft>
                          <a:spcPts val="0"/>
                        </a:spcAft>
                      </a:pPr>
                      <a:r>
                        <a:rPr lang="pt-PT" sz="20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Contém o conteúdo completo da tag &lt;html&gt;.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extLst>
                  <a:ext uri="{0D108BD9-81ED-4DB2-BD59-A6C34878D82A}">
                    <a16:rowId xmlns:a16="http://schemas.microsoft.com/office/drawing/2014/main" val="3360517851"/>
                  </a:ext>
                </a:extLst>
              </a:tr>
              <a:tr h="387992">
                <a:tc>
                  <a:txBody>
                    <a:bodyPr/>
                    <a:lstStyle/>
                    <a:p>
                      <a:pPr algn="l"/>
                      <a:r>
                        <a:rPr lang="en-GB" sz="2000" b="0" dirty="0" err="1">
                          <a:effectLst/>
                        </a:rPr>
                        <a:t>html_attribs</a:t>
                      </a:r>
                      <a:endParaRPr lang="en-GB" sz="2000" b="0" dirty="0">
                        <a:effectLst/>
                      </a:endParaRP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gn="l"/>
                      <a:r>
                        <a:rPr lang="en-GB" sz="2000" dirty="0">
                          <a:effectLst/>
                        </a:rPr>
                        <a:t>doc</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nSpc>
                          <a:spcPct val="107000"/>
                        </a:lnSpc>
                        <a:spcAft>
                          <a:spcPts val="0"/>
                        </a:spcAft>
                      </a:pPr>
                      <a:r>
                        <a:rPr lang="pt-PT" sz="20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Atributos para a tag HTML.</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extLst>
                  <a:ext uri="{0D108BD9-81ED-4DB2-BD59-A6C34878D82A}">
                    <a16:rowId xmlns:a16="http://schemas.microsoft.com/office/drawing/2014/main" val="4116027810"/>
                  </a:ext>
                </a:extLst>
              </a:tr>
              <a:tr h="330802">
                <a:tc>
                  <a:txBody>
                    <a:bodyPr/>
                    <a:lstStyle/>
                    <a:p>
                      <a:pPr algn="l"/>
                      <a:r>
                        <a:rPr lang="en-GB" sz="2000" b="0" dirty="0">
                          <a:effectLst/>
                        </a:rPr>
                        <a:t>head</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gn="l"/>
                      <a:r>
                        <a:rPr lang="en-GB" sz="2000" dirty="0">
                          <a:effectLst/>
                        </a:rPr>
                        <a:t>doc</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nSpc>
                          <a:spcPct val="107000"/>
                        </a:lnSpc>
                        <a:spcAft>
                          <a:spcPts val="0"/>
                        </a:spcAft>
                      </a:pPr>
                      <a:r>
                        <a:rPr lang="pt-PT" sz="20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Contém o conteúdo completo da </a:t>
                      </a:r>
                      <a:r>
                        <a:rPr lang="pt-PT" sz="2000"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tag</a:t>
                      </a:r>
                      <a:r>
                        <a:rPr lang="pt-PT" sz="20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&lt;</a:t>
                      </a:r>
                      <a:r>
                        <a:rPr lang="pt-PT" sz="2000"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head</a:t>
                      </a:r>
                      <a:r>
                        <a:rPr lang="pt-PT" sz="20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extLst>
                  <a:ext uri="{0D108BD9-81ED-4DB2-BD59-A6C34878D82A}">
                    <a16:rowId xmlns:a16="http://schemas.microsoft.com/office/drawing/2014/main" val="2490955087"/>
                  </a:ext>
                </a:extLst>
              </a:tr>
              <a:tr h="309241">
                <a:tc>
                  <a:txBody>
                    <a:bodyPr/>
                    <a:lstStyle/>
                    <a:p>
                      <a:pPr algn="l"/>
                      <a:r>
                        <a:rPr lang="en-GB" sz="2000" b="0" dirty="0">
                          <a:effectLst/>
                        </a:rPr>
                        <a:t>body</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gn="l"/>
                      <a:r>
                        <a:rPr lang="en-GB" sz="2000">
                          <a:effectLst/>
                        </a:rPr>
                        <a:t>doc</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nSpc>
                          <a:spcPct val="107000"/>
                        </a:lnSpc>
                        <a:spcAft>
                          <a:spcPts val="0"/>
                        </a:spcAft>
                      </a:pPr>
                      <a:r>
                        <a:rPr lang="pt-PT" sz="20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Contém o conteúdo completo da tag &lt;body&gt;.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extLst>
                  <a:ext uri="{0D108BD9-81ED-4DB2-BD59-A6C34878D82A}">
                    <a16:rowId xmlns:a16="http://schemas.microsoft.com/office/drawing/2014/main" val="3451128929"/>
                  </a:ext>
                </a:extLst>
              </a:tr>
              <a:tr h="387992">
                <a:tc>
                  <a:txBody>
                    <a:bodyPr/>
                    <a:lstStyle/>
                    <a:p>
                      <a:pPr algn="l"/>
                      <a:r>
                        <a:rPr lang="en-GB" sz="2000" b="0" dirty="0" err="1">
                          <a:effectLst/>
                        </a:rPr>
                        <a:t>body_attribs</a:t>
                      </a:r>
                      <a:endParaRPr lang="en-GB" sz="2000" b="0" dirty="0">
                        <a:effectLst/>
                      </a:endParaRP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gn="l"/>
                      <a:r>
                        <a:rPr lang="en-GB" sz="2000">
                          <a:effectLst/>
                        </a:rPr>
                        <a:t>body</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nSpc>
                          <a:spcPct val="107000"/>
                        </a:lnSpc>
                        <a:spcAft>
                          <a:spcPts val="0"/>
                        </a:spcAft>
                      </a:pPr>
                      <a:r>
                        <a:rPr lang="pt-PT" sz="20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Atributos para a etiqueta corporal.</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extLst>
                  <a:ext uri="{0D108BD9-81ED-4DB2-BD59-A6C34878D82A}">
                    <a16:rowId xmlns:a16="http://schemas.microsoft.com/office/drawing/2014/main" val="2438842990"/>
                  </a:ext>
                </a:extLst>
              </a:tr>
              <a:tr h="387992">
                <a:tc>
                  <a:txBody>
                    <a:bodyPr/>
                    <a:lstStyle/>
                    <a:p>
                      <a:pPr algn="l"/>
                      <a:r>
                        <a:rPr lang="en-GB" sz="2000" b="1" dirty="0">
                          <a:effectLst/>
                          <a:highlight>
                            <a:srgbClr val="FFFF00"/>
                          </a:highlight>
                        </a:rPr>
                        <a:t>title</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gn="l"/>
                      <a:r>
                        <a:rPr lang="en-GB" sz="2000" dirty="0">
                          <a:effectLst/>
                        </a:rPr>
                        <a:t>head</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nSpc>
                          <a:spcPct val="107000"/>
                        </a:lnSpc>
                        <a:spcAft>
                          <a:spcPts val="0"/>
                        </a:spcAft>
                      </a:pPr>
                      <a:r>
                        <a:rPr lang="pt-PT" sz="20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Contém o conteúdo completo da tag &lt;title&gt;.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extLst>
                  <a:ext uri="{0D108BD9-81ED-4DB2-BD59-A6C34878D82A}">
                    <a16:rowId xmlns:a16="http://schemas.microsoft.com/office/drawing/2014/main" val="3857698219"/>
                  </a:ext>
                </a:extLst>
              </a:tr>
              <a:tr h="554274">
                <a:tc>
                  <a:txBody>
                    <a:bodyPr/>
                    <a:lstStyle/>
                    <a:p>
                      <a:pPr algn="l"/>
                      <a:r>
                        <a:rPr lang="en-GB" sz="2000" b="1" dirty="0">
                          <a:effectLst/>
                        </a:rPr>
                        <a:t>styles</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gn="l"/>
                      <a:r>
                        <a:rPr lang="en-GB" sz="2000" dirty="0">
                          <a:effectLst/>
                        </a:rPr>
                        <a:t>head</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nSpc>
                          <a:spcPct val="107000"/>
                        </a:lnSpc>
                        <a:spcAft>
                          <a:spcPts val="0"/>
                        </a:spcAft>
                      </a:pPr>
                      <a:r>
                        <a:rPr lang="pt-PT" sz="20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Contém todas as </a:t>
                      </a:r>
                      <a:r>
                        <a:rPr lang="pt-PT" sz="2000"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tags</a:t>
                      </a:r>
                      <a:r>
                        <a:rPr lang="pt-PT" sz="20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&lt;link&gt; de estilo CSS dentro da cabeça.</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extLst>
                  <a:ext uri="{0D108BD9-81ED-4DB2-BD59-A6C34878D82A}">
                    <a16:rowId xmlns:a16="http://schemas.microsoft.com/office/drawing/2014/main" val="3780594703"/>
                  </a:ext>
                </a:extLst>
              </a:tr>
              <a:tr h="387992">
                <a:tc>
                  <a:txBody>
                    <a:bodyPr/>
                    <a:lstStyle/>
                    <a:p>
                      <a:pPr algn="l"/>
                      <a:r>
                        <a:rPr lang="en-GB" sz="2000" b="0" dirty="0" err="1">
                          <a:effectLst/>
                        </a:rPr>
                        <a:t>metas</a:t>
                      </a:r>
                      <a:endParaRPr lang="en-GB" sz="2000" b="0" dirty="0">
                        <a:effectLst/>
                      </a:endParaRP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gn="l"/>
                      <a:r>
                        <a:rPr lang="en-GB" sz="2000" dirty="0">
                          <a:effectLst/>
                        </a:rPr>
                        <a:t>head</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nSpc>
                          <a:spcPct val="107000"/>
                        </a:lnSpc>
                        <a:spcAft>
                          <a:spcPts val="0"/>
                        </a:spcAft>
                      </a:pPr>
                      <a:r>
                        <a:rPr lang="pt-PT" sz="20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Contém todas as tags &lt;meta&gt; dentro da cabeça.</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extLst>
                  <a:ext uri="{0D108BD9-81ED-4DB2-BD59-A6C34878D82A}">
                    <a16:rowId xmlns:a16="http://schemas.microsoft.com/office/drawing/2014/main" val="3729396211"/>
                  </a:ext>
                </a:extLst>
              </a:tr>
              <a:tr h="387992">
                <a:tc>
                  <a:txBody>
                    <a:bodyPr/>
                    <a:lstStyle/>
                    <a:p>
                      <a:pPr algn="l"/>
                      <a:r>
                        <a:rPr lang="en-GB" sz="2000" b="0" dirty="0">
                          <a:effectLst/>
                        </a:rPr>
                        <a:t>navbar</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gn="l"/>
                      <a:r>
                        <a:rPr lang="en-GB" sz="2000">
                          <a:effectLst/>
                        </a:rPr>
                        <a:t>body</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nSpc>
                          <a:spcPct val="107000"/>
                        </a:lnSpc>
                        <a:spcAft>
                          <a:spcPts val="0"/>
                        </a:spcAft>
                      </a:pPr>
                      <a:r>
                        <a:rPr lang="pt-PT" sz="20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Um bloco vazio diretamente acima do conteúdo.</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extLst>
                  <a:ext uri="{0D108BD9-81ED-4DB2-BD59-A6C34878D82A}">
                    <a16:rowId xmlns:a16="http://schemas.microsoft.com/office/drawing/2014/main" val="3006446351"/>
                  </a:ext>
                </a:extLst>
              </a:tr>
              <a:tr h="387992">
                <a:tc>
                  <a:txBody>
                    <a:bodyPr/>
                    <a:lstStyle/>
                    <a:p>
                      <a:pPr algn="l"/>
                      <a:r>
                        <a:rPr lang="en-GB" sz="2000" b="1" dirty="0">
                          <a:effectLst/>
                          <a:highlight>
                            <a:srgbClr val="FFFF00"/>
                          </a:highlight>
                        </a:rPr>
                        <a:t>content</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gn="l"/>
                      <a:r>
                        <a:rPr lang="en-GB" sz="2000">
                          <a:effectLst/>
                        </a:rPr>
                        <a:t>body</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nSpc>
                          <a:spcPct val="107000"/>
                        </a:lnSpc>
                        <a:spcAft>
                          <a:spcPts val="0"/>
                        </a:spcAft>
                      </a:pPr>
                      <a:r>
                        <a:rPr lang="pt-PT" sz="20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Bloco de conveniência dentro do corpo. Coloque coisas aqui.</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extLst>
                  <a:ext uri="{0D108BD9-81ED-4DB2-BD59-A6C34878D82A}">
                    <a16:rowId xmlns:a16="http://schemas.microsoft.com/office/drawing/2014/main" val="3953350696"/>
                  </a:ext>
                </a:extLst>
              </a:tr>
              <a:tr h="387992">
                <a:tc>
                  <a:txBody>
                    <a:bodyPr/>
                    <a:lstStyle/>
                    <a:p>
                      <a:pPr algn="l"/>
                      <a:r>
                        <a:rPr lang="en-GB" sz="2000" b="0" dirty="0">
                          <a:effectLst/>
                        </a:rPr>
                        <a:t>scripts</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gn="l"/>
                      <a:r>
                        <a:rPr lang="en-GB" sz="2000">
                          <a:effectLst/>
                        </a:rPr>
                        <a:t>body</a:t>
                      </a:r>
                    </a:p>
                  </a:txBody>
                  <a:tcPr marL="55427" marR="55427" marT="27714" marB="27714"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tc>
                  <a:txBody>
                    <a:bodyPr/>
                    <a:lstStyle/>
                    <a:p>
                      <a:pPr>
                        <a:lnSpc>
                          <a:spcPct val="107000"/>
                        </a:lnSpc>
                        <a:spcAft>
                          <a:spcPts val="0"/>
                        </a:spcAft>
                      </a:pPr>
                      <a:r>
                        <a:rPr lang="pt-PT" sz="20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Contém todas as </a:t>
                      </a:r>
                      <a:r>
                        <a:rPr lang="pt-PT" sz="2000"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tags</a:t>
                      </a:r>
                      <a:r>
                        <a:rPr lang="pt-PT" sz="20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&lt;script&gt; no final do corpo.</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solidFill>
                      <a:srgbClr val="FFFFFF"/>
                    </a:solidFill>
                  </a:tcPr>
                </a:tc>
                <a:extLst>
                  <a:ext uri="{0D108BD9-81ED-4DB2-BD59-A6C34878D82A}">
                    <a16:rowId xmlns:a16="http://schemas.microsoft.com/office/drawing/2014/main" val="1820616822"/>
                  </a:ext>
                </a:extLst>
              </a:tr>
            </a:tbl>
          </a:graphicData>
        </a:graphic>
      </p:graphicFrame>
    </p:spTree>
    <p:extLst>
      <p:ext uri="{BB962C8B-B14F-4D97-AF65-F5344CB8AC3E}">
        <p14:creationId xmlns:p14="http://schemas.microsoft.com/office/powerpoint/2010/main" val="33814776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2731-CA36-44AF-B07B-42B1BCE44C94}"/>
              </a:ext>
            </a:extLst>
          </p:cNvPr>
          <p:cNvSpPr>
            <a:spLocks noGrp="1"/>
          </p:cNvSpPr>
          <p:nvPr>
            <p:ph type="title"/>
          </p:nvPr>
        </p:nvSpPr>
        <p:spPr/>
        <p:txBody>
          <a:bodyPr/>
          <a:lstStyle/>
          <a:p>
            <a:r>
              <a:rPr lang="pt-PT" dirty="0"/>
              <a:t>Função </a:t>
            </a:r>
            <a:r>
              <a:rPr lang="pt-PT" dirty="0" err="1"/>
              <a:t>super</a:t>
            </a:r>
            <a:r>
              <a:rPr lang="pt-PT" dirty="0"/>
              <a:t> (1/2)</a:t>
            </a:r>
            <a:endParaRPr lang="en-GB" dirty="0"/>
          </a:p>
        </p:txBody>
      </p:sp>
      <p:sp>
        <p:nvSpPr>
          <p:cNvPr id="3" name="Content Placeholder 2">
            <a:extLst>
              <a:ext uri="{FF2B5EF4-FFF2-40B4-BE49-F238E27FC236}">
                <a16:creationId xmlns:a16="http://schemas.microsoft.com/office/drawing/2014/main" id="{6C5FBD1B-7785-45DC-A8AB-825482342F52}"/>
              </a:ext>
            </a:extLst>
          </p:cNvPr>
          <p:cNvSpPr>
            <a:spLocks noGrp="1"/>
          </p:cNvSpPr>
          <p:nvPr>
            <p:ph idx="1"/>
          </p:nvPr>
        </p:nvSpPr>
        <p:spPr/>
        <p:txBody>
          <a:bodyPr/>
          <a:lstStyle/>
          <a:p>
            <a:r>
              <a:rPr lang="pt-PT" sz="2000" dirty="0" err="1">
                <a:solidFill>
                  <a:srgbClr val="333333"/>
                </a:solidFill>
                <a:highlight>
                  <a:srgbClr val="FFC000"/>
                </a:highlight>
                <a:latin typeface="Consolas" panose="020B0609020204030204" pitchFamily="49" charset="0"/>
              </a:rPr>
              <a:t>super</a:t>
            </a:r>
            <a:r>
              <a:rPr lang="pt-PT" sz="2000" dirty="0">
                <a:solidFill>
                  <a:srgbClr val="333333"/>
                </a:solidFill>
                <a:highlight>
                  <a:srgbClr val="FFC000"/>
                </a:highlight>
                <a:latin typeface="Consolas" panose="020B0609020204030204" pitchFamily="49" charset="0"/>
              </a:rPr>
              <a:t>()</a:t>
            </a:r>
            <a:r>
              <a:rPr lang="pt-PT" dirty="0"/>
              <a:t> retorna ao </a:t>
            </a:r>
            <a:r>
              <a:rPr lang="pt-PT" dirty="0" err="1"/>
              <a:t>child</a:t>
            </a:r>
            <a:r>
              <a:rPr lang="pt-PT" dirty="0"/>
              <a:t> o </a:t>
            </a:r>
            <a:r>
              <a:rPr lang="en-GB" dirty="0" err="1"/>
              <a:t>conteúdo</a:t>
            </a:r>
            <a:r>
              <a:rPr lang="en-GB" dirty="0"/>
              <a:t> do </a:t>
            </a:r>
            <a:r>
              <a:rPr lang="en-GB" i="1" dirty="0"/>
              <a:t>parent </a:t>
            </a:r>
            <a:r>
              <a:rPr lang="en-GB" dirty="0"/>
              <a:t>block </a:t>
            </a:r>
            <a:r>
              <a:rPr lang="en-GB" dirty="0" err="1"/>
              <a:t>correspondente</a:t>
            </a:r>
            <a:r>
              <a:rPr lang="en-GB" dirty="0"/>
              <a:t>.</a:t>
            </a:r>
          </a:p>
        </p:txBody>
      </p:sp>
      <p:sp>
        <p:nvSpPr>
          <p:cNvPr id="5" name="Rectangle 4">
            <a:extLst>
              <a:ext uri="{FF2B5EF4-FFF2-40B4-BE49-F238E27FC236}">
                <a16:creationId xmlns:a16="http://schemas.microsoft.com/office/drawing/2014/main" id="{8FA9E0B8-685D-4228-9636-89D59B2D0049}"/>
              </a:ext>
            </a:extLst>
          </p:cNvPr>
          <p:cNvSpPr/>
          <p:nvPr/>
        </p:nvSpPr>
        <p:spPr>
          <a:xfrm>
            <a:off x="628649" y="1966725"/>
            <a:ext cx="8127423" cy="1754326"/>
          </a:xfrm>
          <a:prstGeom prst="rect">
            <a:avLst/>
          </a:prstGeom>
          <a:solidFill>
            <a:schemeClr val="accent6">
              <a:lumMod val="20000"/>
              <a:lumOff val="80000"/>
            </a:schemeClr>
          </a:solidFill>
        </p:spPr>
        <p:txBody>
          <a:bodyPr wrap="square">
            <a:spAutoFit/>
          </a:bodyPr>
          <a:lstStyle/>
          <a:p>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DOCTYPE</a:t>
            </a:r>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html&gt;</a:t>
            </a:r>
            <a:endParaRPr lang="en-GB" sz="1200" dirty="0">
              <a:solidFill>
                <a:srgbClr val="333333"/>
              </a:solidFill>
              <a:latin typeface="Consolas" panose="020B0609020204030204" pitchFamily="49" charset="0"/>
            </a:endParaRPr>
          </a:p>
          <a:p>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html</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pPr lvl="1"/>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head</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pPr lvl="1"/>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title</a:t>
            </a:r>
            <a:r>
              <a:rPr lang="en-GB" sz="1200" dirty="0">
                <a:solidFill>
                  <a:srgbClr val="93A1A1"/>
                </a:solidFill>
                <a:latin typeface="Consolas" panose="020B0609020204030204" pitchFamily="49" charset="0"/>
              </a:rPr>
              <a:t>&gt;</a:t>
            </a:r>
            <a:r>
              <a:rPr lang="en-GB" sz="1200" dirty="0">
                <a:solidFill>
                  <a:srgbClr val="333333"/>
                </a:solidFill>
                <a:latin typeface="Consolas" panose="020B0609020204030204" pitchFamily="49" charset="0"/>
              </a:rPr>
              <a:t>{% block title %}</a:t>
            </a:r>
            <a:r>
              <a:rPr lang="en-GB" sz="1200" dirty="0">
                <a:solidFill>
                  <a:srgbClr val="333333"/>
                </a:solidFill>
                <a:highlight>
                  <a:srgbClr val="FFC000"/>
                </a:highlight>
                <a:latin typeface="Consolas" panose="020B0609020204030204" pitchFamily="49" charset="0"/>
              </a:rPr>
              <a:t>Website:</a:t>
            </a:r>
            <a:r>
              <a:rPr lang="en-GB" sz="1200" dirty="0">
                <a:solidFill>
                  <a:srgbClr val="333333"/>
                </a:solidFill>
                <a:latin typeface="Consolas" panose="020B0609020204030204" pitchFamily="49" charset="0"/>
              </a:rPr>
              <a:t>{% </a:t>
            </a:r>
            <a:r>
              <a:rPr lang="en-GB" sz="1200" dirty="0" err="1">
                <a:solidFill>
                  <a:srgbClr val="333333"/>
                </a:solidFill>
                <a:latin typeface="Consolas" panose="020B0609020204030204" pitchFamily="49" charset="0"/>
              </a:rPr>
              <a:t>endblock</a:t>
            </a:r>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title</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pPr lvl="1"/>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head</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pPr lvl="1"/>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body</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pPr lvl="1"/>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p</a:t>
            </a:r>
            <a:r>
              <a:rPr lang="en-GB" sz="1200" dirty="0">
                <a:solidFill>
                  <a:srgbClr val="93A1A1"/>
                </a:solidFill>
                <a:latin typeface="Consolas" panose="020B0609020204030204" pitchFamily="49" charset="0"/>
              </a:rPr>
              <a:t>&gt;</a:t>
            </a:r>
            <a:r>
              <a:rPr lang="en-GB" sz="1200" dirty="0">
                <a:solidFill>
                  <a:srgbClr val="333333"/>
                </a:solidFill>
                <a:latin typeface="Consolas" panose="020B0609020204030204" pitchFamily="49" charset="0"/>
              </a:rPr>
              <a:t>Welcome to my site.</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p</a:t>
            </a:r>
            <a:r>
              <a:rPr lang="en-GB" sz="1200" dirty="0">
                <a:solidFill>
                  <a:srgbClr val="93A1A1"/>
                </a:solidFill>
                <a:latin typeface="Consolas" panose="020B0609020204030204" pitchFamily="49" charset="0"/>
              </a:rPr>
              <a:t>&gt;</a:t>
            </a:r>
            <a:r>
              <a:rPr lang="en-GB" sz="1200" dirty="0">
                <a:solidFill>
                  <a:srgbClr val="333333"/>
                </a:solidFill>
                <a:latin typeface="Consolas" panose="020B0609020204030204" pitchFamily="49" charset="0"/>
              </a:rPr>
              <a:t> </a:t>
            </a:r>
          </a:p>
          <a:p>
            <a:pPr lvl="1"/>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body</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html</a:t>
            </a:r>
            <a:r>
              <a:rPr lang="en-GB" sz="1200" dirty="0">
                <a:solidFill>
                  <a:srgbClr val="93A1A1"/>
                </a:solidFill>
                <a:latin typeface="Consolas" panose="020B0609020204030204" pitchFamily="49" charset="0"/>
              </a:rPr>
              <a:t>&gt;</a:t>
            </a:r>
            <a:endParaRPr lang="en-GB" sz="1200" b="0" dirty="0">
              <a:solidFill>
                <a:srgbClr val="333333"/>
              </a:solidFill>
              <a:effectLst/>
              <a:latin typeface="Consolas" panose="020B0609020204030204" pitchFamily="49" charset="0"/>
            </a:endParaRPr>
          </a:p>
        </p:txBody>
      </p:sp>
      <p:sp>
        <p:nvSpPr>
          <p:cNvPr id="6" name="TextBox 5">
            <a:extLst>
              <a:ext uri="{FF2B5EF4-FFF2-40B4-BE49-F238E27FC236}">
                <a16:creationId xmlns:a16="http://schemas.microsoft.com/office/drawing/2014/main" id="{2CE9D34F-F126-42B6-9AA0-8ACC1077B695}"/>
              </a:ext>
            </a:extLst>
          </p:cNvPr>
          <p:cNvSpPr txBox="1"/>
          <p:nvPr/>
        </p:nvSpPr>
        <p:spPr>
          <a:xfrm>
            <a:off x="7113404" y="1877577"/>
            <a:ext cx="1657350" cy="461665"/>
          </a:xfrm>
          <a:prstGeom prst="rect">
            <a:avLst/>
          </a:prstGeom>
          <a:noFill/>
        </p:spPr>
        <p:txBody>
          <a:bodyPr wrap="square" rtlCol="0">
            <a:spAutoFit/>
          </a:bodyPr>
          <a:lstStyle/>
          <a:p>
            <a:pPr algn="r"/>
            <a:r>
              <a:rPr lang="pt-PT" sz="2400" b="1" i="1" dirty="0">
                <a:solidFill>
                  <a:schemeClr val="accent6">
                    <a:lumMod val="50000"/>
                  </a:schemeClr>
                </a:solidFill>
              </a:rPr>
              <a:t>layout.html</a:t>
            </a:r>
            <a:endParaRPr lang="en-GB" sz="2400" b="1" i="1" dirty="0">
              <a:solidFill>
                <a:schemeClr val="accent6">
                  <a:lumMod val="50000"/>
                </a:schemeClr>
              </a:solidFill>
            </a:endParaRPr>
          </a:p>
        </p:txBody>
      </p:sp>
      <p:sp>
        <p:nvSpPr>
          <p:cNvPr id="7" name="Rectangle 6">
            <a:extLst>
              <a:ext uri="{FF2B5EF4-FFF2-40B4-BE49-F238E27FC236}">
                <a16:creationId xmlns:a16="http://schemas.microsoft.com/office/drawing/2014/main" id="{DDDEED4C-8B45-45A8-A3F7-61E007766C6E}"/>
              </a:ext>
            </a:extLst>
          </p:cNvPr>
          <p:cNvSpPr/>
          <p:nvPr/>
        </p:nvSpPr>
        <p:spPr>
          <a:xfrm>
            <a:off x="628649" y="3803089"/>
            <a:ext cx="8127423" cy="646331"/>
          </a:xfrm>
          <a:prstGeom prst="rect">
            <a:avLst/>
          </a:prstGeom>
          <a:solidFill>
            <a:schemeClr val="accent6">
              <a:lumMod val="20000"/>
              <a:lumOff val="80000"/>
            </a:schemeClr>
          </a:solidFill>
        </p:spPr>
        <p:txBody>
          <a:bodyPr wrap="square">
            <a:spAutoFit/>
          </a:bodyPr>
          <a:lstStyle/>
          <a:p>
            <a:r>
              <a:rPr lang="en-GB" sz="1200" dirty="0">
                <a:solidFill>
                  <a:srgbClr val="333333"/>
                </a:solidFill>
                <a:latin typeface="Consolas" panose="020B0609020204030204" pitchFamily="49" charset="0"/>
              </a:rPr>
              <a:t>{% extends "layout.html" %}</a:t>
            </a:r>
          </a:p>
          <a:p>
            <a:br>
              <a:rPr lang="en-GB" sz="1200" dirty="0">
                <a:solidFill>
                  <a:srgbClr val="333333"/>
                </a:solidFill>
                <a:latin typeface="Consolas" panose="020B0609020204030204" pitchFamily="49" charset="0"/>
              </a:rPr>
            </a:br>
            <a:r>
              <a:rPr lang="en-GB" sz="1200" dirty="0">
                <a:solidFill>
                  <a:srgbClr val="333333"/>
                </a:solidFill>
                <a:latin typeface="Consolas" panose="020B0609020204030204" pitchFamily="49" charset="0"/>
              </a:rPr>
              <a:t>{% block title %} </a:t>
            </a:r>
            <a:r>
              <a:rPr lang="en-GB" sz="1200" dirty="0">
                <a:solidFill>
                  <a:srgbClr val="333333"/>
                </a:solidFill>
                <a:highlight>
                  <a:srgbClr val="FFC000"/>
                </a:highlight>
                <a:latin typeface="Consolas" panose="020B0609020204030204" pitchFamily="49" charset="0"/>
              </a:rPr>
              <a:t>{{ super() }}</a:t>
            </a:r>
            <a:r>
              <a:rPr lang="en-GB" sz="1200" dirty="0">
                <a:solidFill>
                  <a:srgbClr val="333333"/>
                </a:solidFill>
                <a:latin typeface="Consolas" panose="020B0609020204030204" pitchFamily="49" charset="0"/>
              </a:rPr>
              <a:t> Index {% </a:t>
            </a:r>
            <a:r>
              <a:rPr lang="en-GB" sz="1200" dirty="0" err="1">
                <a:solidFill>
                  <a:srgbClr val="333333"/>
                </a:solidFill>
                <a:latin typeface="Consolas" panose="020B0609020204030204" pitchFamily="49" charset="0"/>
              </a:rPr>
              <a:t>endblock</a:t>
            </a:r>
            <a:r>
              <a:rPr lang="en-GB" sz="1200" dirty="0">
                <a:solidFill>
                  <a:srgbClr val="333333"/>
                </a:solidFill>
                <a:latin typeface="Consolas" panose="020B0609020204030204" pitchFamily="49" charset="0"/>
              </a:rPr>
              <a:t> %}</a:t>
            </a:r>
          </a:p>
        </p:txBody>
      </p:sp>
      <p:sp>
        <p:nvSpPr>
          <p:cNvPr id="8" name="TextBox 7">
            <a:extLst>
              <a:ext uri="{FF2B5EF4-FFF2-40B4-BE49-F238E27FC236}">
                <a16:creationId xmlns:a16="http://schemas.microsoft.com/office/drawing/2014/main" id="{45FA2907-A92A-4BDE-ADF2-957D6923714A}"/>
              </a:ext>
            </a:extLst>
          </p:cNvPr>
          <p:cNvSpPr txBox="1"/>
          <p:nvPr/>
        </p:nvSpPr>
        <p:spPr>
          <a:xfrm>
            <a:off x="7113404" y="3694318"/>
            <a:ext cx="1657350" cy="830997"/>
          </a:xfrm>
          <a:prstGeom prst="rect">
            <a:avLst/>
          </a:prstGeom>
          <a:noFill/>
        </p:spPr>
        <p:txBody>
          <a:bodyPr wrap="square" rtlCol="0">
            <a:spAutoFit/>
          </a:bodyPr>
          <a:lstStyle/>
          <a:p>
            <a:pPr algn="r"/>
            <a:r>
              <a:rPr lang="pt-PT" sz="2400" b="1" i="1" dirty="0">
                <a:solidFill>
                  <a:schemeClr val="accent6">
                    <a:lumMod val="50000"/>
                  </a:schemeClr>
                </a:solidFill>
              </a:rPr>
              <a:t>index.html</a:t>
            </a:r>
          </a:p>
          <a:p>
            <a:pPr algn="r"/>
            <a:r>
              <a:rPr lang="pt-PT" sz="2400" i="1" dirty="0">
                <a:solidFill>
                  <a:schemeClr val="accent6">
                    <a:lumMod val="50000"/>
                  </a:schemeClr>
                </a:solidFill>
              </a:rPr>
              <a:t>(</a:t>
            </a:r>
            <a:r>
              <a:rPr lang="pt-PT" sz="2400" i="1" dirty="0" err="1">
                <a:solidFill>
                  <a:schemeClr val="accent6">
                    <a:lumMod val="50000"/>
                  </a:schemeClr>
                </a:solidFill>
              </a:rPr>
              <a:t>template</a:t>
            </a:r>
            <a:r>
              <a:rPr lang="pt-PT" sz="2400" i="1" dirty="0">
                <a:solidFill>
                  <a:schemeClr val="accent6">
                    <a:lumMod val="50000"/>
                  </a:schemeClr>
                </a:solidFill>
              </a:rPr>
              <a:t>)</a:t>
            </a:r>
            <a:endParaRPr lang="en-GB" sz="2400" i="1" dirty="0">
              <a:solidFill>
                <a:schemeClr val="accent6">
                  <a:lumMod val="50000"/>
                </a:schemeClr>
              </a:solidFill>
            </a:endParaRPr>
          </a:p>
        </p:txBody>
      </p:sp>
      <p:sp>
        <p:nvSpPr>
          <p:cNvPr id="10" name="Callout: Line 9">
            <a:extLst>
              <a:ext uri="{FF2B5EF4-FFF2-40B4-BE49-F238E27FC236}">
                <a16:creationId xmlns:a16="http://schemas.microsoft.com/office/drawing/2014/main" id="{783037DB-391D-4923-A510-169089CD4DC7}"/>
              </a:ext>
            </a:extLst>
          </p:cNvPr>
          <p:cNvSpPr/>
          <p:nvPr/>
        </p:nvSpPr>
        <p:spPr>
          <a:xfrm>
            <a:off x="3517610" y="2543899"/>
            <a:ext cx="705140" cy="212002"/>
          </a:xfrm>
          <a:prstGeom prst="borderCallout1">
            <a:avLst>
              <a:gd name="adj1" fmla="val 101210"/>
              <a:gd name="adj2" fmla="val 47316"/>
              <a:gd name="adj3" fmla="val 835329"/>
              <a:gd name="adj4" fmla="val -55166"/>
            </a:avLst>
          </a:prstGeom>
          <a:noFill/>
          <a:ln w="31750">
            <a:solidFill>
              <a:schemeClr val="accent4">
                <a:lumMod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8A3B5144-7288-4102-8B9E-319E3C105703}"/>
              </a:ext>
            </a:extLst>
          </p:cNvPr>
          <p:cNvSpPr/>
          <p:nvPr/>
        </p:nvSpPr>
        <p:spPr>
          <a:xfrm>
            <a:off x="628649" y="4673891"/>
            <a:ext cx="8127423" cy="2031325"/>
          </a:xfrm>
          <a:prstGeom prst="rect">
            <a:avLst/>
          </a:prstGeom>
          <a:solidFill>
            <a:schemeClr val="accent6">
              <a:lumMod val="20000"/>
              <a:lumOff val="80000"/>
            </a:schemeClr>
          </a:solidFill>
        </p:spPr>
        <p:txBody>
          <a:bodyPr wrap="square">
            <a:spAutoFit/>
          </a:bodyPr>
          <a:lstStyle/>
          <a:p>
            <a:r>
              <a:rPr lang="en-GB" sz="1400" dirty="0">
                <a:solidFill>
                  <a:srgbClr val="93A1A1"/>
                </a:solidFill>
                <a:latin typeface="Consolas" panose="020B0609020204030204" pitchFamily="49" charset="0"/>
              </a:rPr>
              <a:t>&lt;!</a:t>
            </a:r>
            <a:r>
              <a:rPr lang="en-GB" sz="1400" dirty="0">
                <a:solidFill>
                  <a:srgbClr val="268BD2"/>
                </a:solidFill>
                <a:latin typeface="Consolas" panose="020B0609020204030204" pitchFamily="49" charset="0"/>
              </a:rPr>
              <a:t>DOCTYPE</a:t>
            </a:r>
            <a:r>
              <a:rPr lang="en-GB" sz="1400" dirty="0">
                <a:solidFill>
                  <a:srgbClr val="333333"/>
                </a:solidFill>
                <a:latin typeface="Consolas" panose="020B0609020204030204" pitchFamily="49" charset="0"/>
              </a:rPr>
              <a:t> </a:t>
            </a:r>
            <a:r>
              <a:rPr lang="en-GB" sz="1400" dirty="0">
                <a:solidFill>
                  <a:srgbClr val="93A1A1"/>
                </a:solidFill>
                <a:latin typeface="Consolas" panose="020B0609020204030204" pitchFamily="49" charset="0"/>
              </a:rPr>
              <a:t>html&gt;</a:t>
            </a:r>
            <a:endParaRPr lang="en-GB" sz="1400" dirty="0">
              <a:solidFill>
                <a:srgbClr val="333333"/>
              </a:solidFill>
              <a:latin typeface="Consolas" panose="020B0609020204030204" pitchFamily="49" charset="0"/>
            </a:endParaRPr>
          </a:p>
          <a:p>
            <a:r>
              <a:rPr lang="en-GB" sz="1400" dirty="0">
                <a:solidFill>
                  <a:srgbClr val="93A1A1"/>
                </a:solidFill>
                <a:latin typeface="Consolas" panose="020B0609020204030204" pitchFamily="49" charset="0"/>
              </a:rPr>
              <a:t>&lt;</a:t>
            </a:r>
            <a:r>
              <a:rPr lang="en-GB" sz="1400" dirty="0">
                <a:solidFill>
                  <a:srgbClr val="268BD2"/>
                </a:solidFill>
                <a:latin typeface="Consolas" panose="020B0609020204030204" pitchFamily="49" charset="0"/>
              </a:rPr>
              <a:t>html</a:t>
            </a:r>
            <a:r>
              <a:rPr lang="en-GB" sz="1400" dirty="0">
                <a:solidFill>
                  <a:srgbClr val="93A1A1"/>
                </a:solidFill>
                <a:latin typeface="Consolas" panose="020B0609020204030204" pitchFamily="49" charset="0"/>
              </a:rPr>
              <a:t>&gt;</a:t>
            </a:r>
            <a:endParaRPr lang="en-GB" sz="1400" dirty="0">
              <a:solidFill>
                <a:srgbClr val="333333"/>
              </a:solidFill>
              <a:latin typeface="Consolas" panose="020B0609020204030204" pitchFamily="49" charset="0"/>
            </a:endParaRPr>
          </a:p>
          <a:p>
            <a:pPr lvl="1"/>
            <a:r>
              <a:rPr lang="en-GB" sz="1400" dirty="0">
                <a:solidFill>
                  <a:srgbClr val="93A1A1"/>
                </a:solidFill>
                <a:latin typeface="Consolas" panose="020B0609020204030204" pitchFamily="49" charset="0"/>
              </a:rPr>
              <a:t>&lt;</a:t>
            </a:r>
            <a:r>
              <a:rPr lang="en-GB" sz="1400" dirty="0">
                <a:solidFill>
                  <a:srgbClr val="268BD2"/>
                </a:solidFill>
                <a:latin typeface="Consolas" panose="020B0609020204030204" pitchFamily="49" charset="0"/>
              </a:rPr>
              <a:t>head</a:t>
            </a:r>
            <a:r>
              <a:rPr lang="en-GB" sz="1400" dirty="0">
                <a:solidFill>
                  <a:srgbClr val="93A1A1"/>
                </a:solidFill>
                <a:latin typeface="Consolas" panose="020B0609020204030204" pitchFamily="49" charset="0"/>
              </a:rPr>
              <a:t>&gt;</a:t>
            </a:r>
            <a:endParaRPr lang="en-GB" sz="1400" dirty="0">
              <a:solidFill>
                <a:srgbClr val="333333"/>
              </a:solidFill>
              <a:latin typeface="Consolas" panose="020B0609020204030204" pitchFamily="49" charset="0"/>
            </a:endParaRPr>
          </a:p>
          <a:p>
            <a:pPr lvl="1"/>
            <a:r>
              <a:rPr lang="en-GB" sz="1400" dirty="0">
                <a:solidFill>
                  <a:srgbClr val="333333"/>
                </a:solidFill>
                <a:latin typeface="Consolas" panose="020B0609020204030204" pitchFamily="49" charset="0"/>
              </a:rPr>
              <a:t>    </a:t>
            </a:r>
            <a:r>
              <a:rPr lang="en-GB" sz="1400" dirty="0">
                <a:solidFill>
                  <a:srgbClr val="93A1A1"/>
                </a:solidFill>
                <a:latin typeface="Consolas" panose="020B0609020204030204" pitchFamily="49" charset="0"/>
              </a:rPr>
              <a:t>&lt;</a:t>
            </a:r>
            <a:r>
              <a:rPr lang="en-GB" sz="1400" dirty="0">
                <a:solidFill>
                  <a:srgbClr val="268BD2"/>
                </a:solidFill>
                <a:latin typeface="Consolas" panose="020B0609020204030204" pitchFamily="49" charset="0"/>
              </a:rPr>
              <a:t>title</a:t>
            </a:r>
            <a:r>
              <a:rPr lang="en-GB" sz="1400" dirty="0">
                <a:solidFill>
                  <a:srgbClr val="93A1A1"/>
                </a:solidFill>
                <a:latin typeface="Consolas" panose="020B0609020204030204" pitchFamily="49" charset="0"/>
              </a:rPr>
              <a:t>&gt;</a:t>
            </a:r>
            <a:r>
              <a:rPr lang="en-GB" sz="1400" dirty="0">
                <a:solidFill>
                  <a:srgbClr val="333333"/>
                </a:solidFill>
                <a:highlight>
                  <a:srgbClr val="FFC000"/>
                </a:highlight>
                <a:latin typeface="Consolas" panose="020B0609020204030204" pitchFamily="49" charset="0"/>
              </a:rPr>
              <a:t>Website: Index</a:t>
            </a:r>
            <a:r>
              <a:rPr lang="en-GB" sz="1400" dirty="0">
                <a:solidFill>
                  <a:srgbClr val="93A1A1"/>
                </a:solidFill>
                <a:latin typeface="Consolas" panose="020B0609020204030204" pitchFamily="49" charset="0"/>
              </a:rPr>
              <a:t>&lt;/</a:t>
            </a:r>
            <a:r>
              <a:rPr lang="en-GB" sz="1400" dirty="0">
                <a:solidFill>
                  <a:srgbClr val="268BD2"/>
                </a:solidFill>
                <a:latin typeface="Consolas" panose="020B0609020204030204" pitchFamily="49" charset="0"/>
              </a:rPr>
              <a:t>title</a:t>
            </a:r>
            <a:r>
              <a:rPr lang="en-GB" sz="1400" dirty="0">
                <a:solidFill>
                  <a:srgbClr val="93A1A1"/>
                </a:solidFill>
                <a:latin typeface="Consolas" panose="020B0609020204030204" pitchFamily="49" charset="0"/>
              </a:rPr>
              <a:t>&gt;</a:t>
            </a:r>
            <a:endParaRPr lang="en-GB" sz="1400" dirty="0">
              <a:solidFill>
                <a:srgbClr val="333333"/>
              </a:solidFill>
              <a:latin typeface="Consolas" panose="020B0609020204030204" pitchFamily="49" charset="0"/>
            </a:endParaRPr>
          </a:p>
          <a:p>
            <a:pPr lvl="1"/>
            <a:r>
              <a:rPr lang="en-GB" sz="1400" dirty="0">
                <a:solidFill>
                  <a:srgbClr val="93A1A1"/>
                </a:solidFill>
                <a:latin typeface="Consolas" panose="020B0609020204030204" pitchFamily="49" charset="0"/>
              </a:rPr>
              <a:t>&lt;/</a:t>
            </a:r>
            <a:r>
              <a:rPr lang="en-GB" sz="1400" dirty="0">
                <a:solidFill>
                  <a:srgbClr val="268BD2"/>
                </a:solidFill>
                <a:latin typeface="Consolas" panose="020B0609020204030204" pitchFamily="49" charset="0"/>
              </a:rPr>
              <a:t>head</a:t>
            </a:r>
            <a:r>
              <a:rPr lang="en-GB" sz="1400" dirty="0">
                <a:solidFill>
                  <a:srgbClr val="93A1A1"/>
                </a:solidFill>
                <a:latin typeface="Consolas" panose="020B0609020204030204" pitchFamily="49" charset="0"/>
              </a:rPr>
              <a:t>&gt;</a:t>
            </a:r>
            <a:endParaRPr lang="en-GB" sz="1400" dirty="0">
              <a:solidFill>
                <a:srgbClr val="333333"/>
              </a:solidFill>
              <a:latin typeface="Consolas" panose="020B0609020204030204" pitchFamily="49" charset="0"/>
            </a:endParaRPr>
          </a:p>
          <a:p>
            <a:pPr lvl="1"/>
            <a:r>
              <a:rPr lang="en-GB" sz="1400" dirty="0">
                <a:solidFill>
                  <a:srgbClr val="93A1A1"/>
                </a:solidFill>
                <a:latin typeface="Consolas" panose="020B0609020204030204" pitchFamily="49" charset="0"/>
              </a:rPr>
              <a:t>&lt;</a:t>
            </a:r>
            <a:r>
              <a:rPr lang="en-GB" sz="1400" dirty="0">
                <a:solidFill>
                  <a:srgbClr val="268BD2"/>
                </a:solidFill>
                <a:latin typeface="Consolas" panose="020B0609020204030204" pitchFamily="49" charset="0"/>
              </a:rPr>
              <a:t>body</a:t>
            </a:r>
            <a:r>
              <a:rPr lang="en-GB" sz="1400" dirty="0">
                <a:solidFill>
                  <a:srgbClr val="93A1A1"/>
                </a:solidFill>
                <a:latin typeface="Consolas" panose="020B0609020204030204" pitchFamily="49" charset="0"/>
              </a:rPr>
              <a:t>&gt;</a:t>
            </a:r>
            <a:endParaRPr lang="en-GB" sz="1400" dirty="0">
              <a:solidFill>
                <a:srgbClr val="333333"/>
              </a:solidFill>
              <a:latin typeface="Consolas" panose="020B0609020204030204" pitchFamily="49" charset="0"/>
            </a:endParaRPr>
          </a:p>
          <a:p>
            <a:pPr lvl="1"/>
            <a:r>
              <a:rPr lang="en-GB" sz="1400" dirty="0">
                <a:solidFill>
                  <a:srgbClr val="333333"/>
                </a:solidFill>
                <a:latin typeface="Consolas" panose="020B0609020204030204" pitchFamily="49" charset="0"/>
              </a:rPr>
              <a:t>    </a:t>
            </a:r>
            <a:r>
              <a:rPr lang="en-GB" sz="1400" dirty="0">
                <a:solidFill>
                  <a:srgbClr val="93A1A1"/>
                </a:solidFill>
                <a:latin typeface="Consolas" panose="020B0609020204030204" pitchFamily="49" charset="0"/>
              </a:rPr>
              <a:t>&lt;</a:t>
            </a:r>
            <a:r>
              <a:rPr lang="en-GB" sz="1400" dirty="0">
                <a:solidFill>
                  <a:srgbClr val="268BD2"/>
                </a:solidFill>
                <a:latin typeface="Consolas" panose="020B0609020204030204" pitchFamily="49" charset="0"/>
              </a:rPr>
              <a:t>p</a:t>
            </a:r>
            <a:r>
              <a:rPr lang="en-GB" sz="1400" dirty="0">
                <a:solidFill>
                  <a:srgbClr val="93A1A1"/>
                </a:solidFill>
                <a:latin typeface="Consolas" panose="020B0609020204030204" pitchFamily="49" charset="0"/>
              </a:rPr>
              <a:t>&gt;</a:t>
            </a:r>
            <a:r>
              <a:rPr lang="en-GB" sz="1400" dirty="0">
                <a:solidFill>
                  <a:srgbClr val="333333"/>
                </a:solidFill>
                <a:latin typeface="Consolas" panose="020B0609020204030204" pitchFamily="49" charset="0"/>
              </a:rPr>
              <a:t>Welcome to my site.</a:t>
            </a:r>
            <a:r>
              <a:rPr lang="en-GB" sz="1400" dirty="0">
                <a:solidFill>
                  <a:srgbClr val="93A1A1"/>
                </a:solidFill>
                <a:latin typeface="Consolas" panose="020B0609020204030204" pitchFamily="49" charset="0"/>
              </a:rPr>
              <a:t>&lt;/</a:t>
            </a:r>
            <a:r>
              <a:rPr lang="en-GB" sz="1400" dirty="0">
                <a:solidFill>
                  <a:srgbClr val="268BD2"/>
                </a:solidFill>
                <a:latin typeface="Consolas" panose="020B0609020204030204" pitchFamily="49" charset="0"/>
              </a:rPr>
              <a:t>p</a:t>
            </a:r>
            <a:r>
              <a:rPr lang="en-GB" sz="1400" dirty="0">
                <a:solidFill>
                  <a:srgbClr val="93A1A1"/>
                </a:solidFill>
                <a:latin typeface="Consolas" panose="020B0609020204030204" pitchFamily="49" charset="0"/>
              </a:rPr>
              <a:t>&gt;</a:t>
            </a:r>
            <a:r>
              <a:rPr lang="en-GB" sz="1400" dirty="0">
                <a:solidFill>
                  <a:srgbClr val="333333"/>
                </a:solidFill>
                <a:latin typeface="Consolas" panose="020B0609020204030204" pitchFamily="49" charset="0"/>
              </a:rPr>
              <a:t> </a:t>
            </a:r>
          </a:p>
          <a:p>
            <a:pPr lvl="1"/>
            <a:r>
              <a:rPr lang="en-GB" sz="1400" dirty="0">
                <a:solidFill>
                  <a:srgbClr val="93A1A1"/>
                </a:solidFill>
                <a:latin typeface="Consolas" panose="020B0609020204030204" pitchFamily="49" charset="0"/>
              </a:rPr>
              <a:t>&lt;/</a:t>
            </a:r>
            <a:r>
              <a:rPr lang="en-GB" sz="1400" dirty="0">
                <a:solidFill>
                  <a:srgbClr val="268BD2"/>
                </a:solidFill>
                <a:latin typeface="Consolas" panose="020B0609020204030204" pitchFamily="49" charset="0"/>
              </a:rPr>
              <a:t>body</a:t>
            </a:r>
            <a:r>
              <a:rPr lang="en-GB" sz="1400" dirty="0">
                <a:solidFill>
                  <a:srgbClr val="93A1A1"/>
                </a:solidFill>
                <a:latin typeface="Consolas" panose="020B0609020204030204" pitchFamily="49" charset="0"/>
              </a:rPr>
              <a:t>&gt;</a:t>
            </a:r>
            <a:endParaRPr lang="en-GB" sz="1400" dirty="0">
              <a:solidFill>
                <a:srgbClr val="333333"/>
              </a:solidFill>
              <a:latin typeface="Consolas" panose="020B0609020204030204" pitchFamily="49" charset="0"/>
            </a:endParaRPr>
          </a:p>
          <a:p>
            <a:r>
              <a:rPr lang="en-GB" sz="1400" dirty="0">
                <a:solidFill>
                  <a:srgbClr val="93A1A1"/>
                </a:solidFill>
                <a:latin typeface="Consolas" panose="020B0609020204030204" pitchFamily="49" charset="0"/>
              </a:rPr>
              <a:t>&lt;/</a:t>
            </a:r>
            <a:r>
              <a:rPr lang="en-GB" sz="1400" dirty="0">
                <a:solidFill>
                  <a:srgbClr val="268BD2"/>
                </a:solidFill>
                <a:latin typeface="Consolas" panose="020B0609020204030204" pitchFamily="49" charset="0"/>
              </a:rPr>
              <a:t>html</a:t>
            </a:r>
            <a:r>
              <a:rPr lang="en-GB" sz="1400" dirty="0">
                <a:solidFill>
                  <a:srgbClr val="93A1A1"/>
                </a:solidFill>
                <a:latin typeface="Consolas" panose="020B0609020204030204" pitchFamily="49" charset="0"/>
              </a:rPr>
              <a:t>&gt;</a:t>
            </a:r>
            <a:endParaRPr lang="en-GB" sz="1400" dirty="0">
              <a:solidFill>
                <a:srgbClr val="333333"/>
              </a:solidFill>
              <a:latin typeface="Consolas" panose="020B0609020204030204" pitchFamily="49" charset="0"/>
            </a:endParaRPr>
          </a:p>
        </p:txBody>
      </p:sp>
      <p:sp>
        <p:nvSpPr>
          <p:cNvPr id="12" name="TextBox 11">
            <a:extLst>
              <a:ext uri="{FF2B5EF4-FFF2-40B4-BE49-F238E27FC236}">
                <a16:creationId xmlns:a16="http://schemas.microsoft.com/office/drawing/2014/main" id="{48D7B3C5-0953-4EAF-813A-DB71C0D50B42}"/>
              </a:ext>
            </a:extLst>
          </p:cNvPr>
          <p:cNvSpPr txBox="1"/>
          <p:nvPr/>
        </p:nvSpPr>
        <p:spPr>
          <a:xfrm>
            <a:off x="6502400" y="4583368"/>
            <a:ext cx="2268354" cy="830997"/>
          </a:xfrm>
          <a:prstGeom prst="rect">
            <a:avLst/>
          </a:prstGeom>
          <a:noFill/>
        </p:spPr>
        <p:txBody>
          <a:bodyPr wrap="square" rtlCol="0">
            <a:spAutoFit/>
          </a:bodyPr>
          <a:lstStyle/>
          <a:p>
            <a:pPr algn="r"/>
            <a:r>
              <a:rPr lang="pt-PT" sz="2400" b="1" i="1" dirty="0">
                <a:solidFill>
                  <a:schemeClr val="accent6">
                    <a:lumMod val="50000"/>
                  </a:schemeClr>
                </a:solidFill>
              </a:rPr>
              <a:t>index.html</a:t>
            </a:r>
          </a:p>
          <a:p>
            <a:pPr algn="r"/>
            <a:r>
              <a:rPr lang="pt-PT" sz="2400" i="1" dirty="0">
                <a:solidFill>
                  <a:schemeClr val="accent6">
                    <a:lumMod val="50000"/>
                  </a:schemeClr>
                </a:solidFill>
              </a:rPr>
              <a:t>(</a:t>
            </a:r>
            <a:r>
              <a:rPr lang="pt-PT" sz="2400" i="1" dirty="0" err="1">
                <a:solidFill>
                  <a:schemeClr val="accent6">
                    <a:lumMod val="50000"/>
                  </a:schemeClr>
                </a:solidFill>
              </a:rPr>
              <a:t>renderizado</a:t>
            </a:r>
            <a:r>
              <a:rPr lang="pt-PT" sz="2400" i="1" dirty="0">
                <a:solidFill>
                  <a:schemeClr val="accent6">
                    <a:lumMod val="50000"/>
                  </a:schemeClr>
                </a:solidFill>
              </a:rPr>
              <a:t>)</a:t>
            </a:r>
            <a:endParaRPr lang="en-GB" sz="2400" i="1" dirty="0">
              <a:solidFill>
                <a:schemeClr val="accent6">
                  <a:lumMod val="50000"/>
                </a:schemeClr>
              </a:solidFill>
            </a:endParaRPr>
          </a:p>
        </p:txBody>
      </p:sp>
      <p:pic>
        <p:nvPicPr>
          <p:cNvPr id="4" name="Picture 3">
            <a:extLst>
              <a:ext uri="{FF2B5EF4-FFF2-40B4-BE49-F238E27FC236}">
                <a16:creationId xmlns:a16="http://schemas.microsoft.com/office/drawing/2014/main" id="{9EF58800-9196-430B-B6D3-25942BE01D46}"/>
              </a:ext>
            </a:extLst>
          </p:cNvPr>
          <p:cNvPicPr>
            <a:picLocks noChangeAspect="1"/>
          </p:cNvPicPr>
          <p:nvPr/>
        </p:nvPicPr>
        <p:blipFill>
          <a:blip r:embed="rId3"/>
          <a:stretch>
            <a:fillRect/>
          </a:stretch>
        </p:blipFill>
        <p:spPr>
          <a:xfrm>
            <a:off x="5990167" y="5570969"/>
            <a:ext cx="7199656" cy="4271297"/>
          </a:xfrm>
          <a:prstGeom prst="rect">
            <a:avLst/>
          </a:prstGeom>
        </p:spPr>
      </p:pic>
      <p:sp>
        <p:nvSpPr>
          <p:cNvPr id="13" name="Rectangle 12">
            <a:extLst>
              <a:ext uri="{FF2B5EF4-FFF2-40B4-BE49-F238E27FC236}">
                <a16:creationId xmlns:a16="http://schemas.microsoft.com/office/drawing/2014/main" id="{F1B0DF4C-5DE3-45AC-B582-E3CCE43DE5BD}"/>
              </a:ext>
            </a:extLst>
          </p:cNvPr>
          <p:cNvSpPr/>
          <p:nvPr/>
        </p:nvSpPr>
        <p:spPr>
          <a:xfrm>
            <a:off x="6219986" y="5833914"/>
            <a:ext cx="1647987" cy="365408"/>
          </a:xfrm>
          <a:prstGeom prst="rect">
            <a:avLst/>
          </a:prstGeom>
          <a:no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403443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074F-8CFC-407F-AF27-E2B28CFD6C52}"/>
              </a:ext>
            </a:extLst>
          </p:cNvPr>
          <p:cNvSpPr>
            <a:spLocks noGrp="1"/>
          </p:cNvSpPr>
          <p:nvPr>
            <p:ph type="title"/>
          </p:nvPr>
        </p:nvSpPr>
        <p:spPr/>
        <p:txBody>
          <a:bodyPr/>
          <a:lstStyle/>
          <a:p>
            <a:r>
              <a:rPr lang="pt-PT" dirty="0" err="1"/>
              <a:t>Super</a:t>
            </a:r>
            <a:r>
              <a:rPr lang="pt-PT" dirty="0"/>
              <a:t> </a:t>
            </a:r>
            <a:r>
              <a:rPr lang="pt-PT" dirty="0" err="1"/>
              <a:t>Block</a:t>
            </a:r>
            <a:r>
              <a:rPr lang="pt-PT" dirty="0"/>
              <a:t> (2/2)</a:t>
            </a:r>
            <a:endParaRPr lang="en-GB" dirty="0"/>
          </a:p>
        </p:txBody>
      </p:sp>
      <p:sp>
        <p:nvSpPr>
          <p:cNvPr id="3" name="Content Placeholder 2">
            <a:extLst>
              <a:ext uri="{FF2B5EF4-FFF2-40B4-BE49-F238E27FC236}">
                <a16:creationId xmlns:a16="http://schemas.microsoft.com/office/drawing/2014/main" id="{F7487A95-DE42-4E0B-9CE7-C478A772FB33}"/>
              </a:ext>
            </a:extLst>
          </p:cNvPr>
          <p:cNvSpPr>
            <a:spLocks noGrp="1"/>
          </p:cNvSpPr>
          <p:nvPr>
            <p:ph idx="1"/>
          </p:nvPr>
        </p:nvSpPr>
        <p:spPr/>
        <p:txBody>
          <a:bodyPr/>
          <a:lstStyle/>
          <a:p>
            <a:r>
              <a:rPr lang="en-GB" b="1" dirty="0">
                <a:hlinkClick r:id="rId3"/>
              </a:rPr>
              <a:t>super block</a:t>
            </a:r>
            <a:r>
              <a:rPr lang="en-GB" dirty="0"/>
              <a:t> </a:t>
            </a:r>
            <a:r>
              <a:rPr lang="en-GB" dirty="0" err="1"/>
              <a:t>renderiza</a:t>
            </a:r>
            <a:r>
              <a:rPr lang="en-GB" dirty="0"/>
              <a:t> o </a:t>
            </a:r>
            <a:r>
              <a:rPr lang="en-GB" dirty="0" err="1"/>
              <a:t>bloco</a:t>
            </a:r>
            <a:r>
              <a:rPr lang="en-GB" dirty="0"/>
              <a:t> do template base.</a:t>
            </a:r>
          </a:p>
          <a:p>
            <a:r>
              <a:rPr lang="en-GB" dirty="0" err="1"/>
              <a:t>Usa</a:t>
            </a:r>
            <a:r>
              <a:rPr lang="en-GB" dirty="0"/>
              <a:t>-se para </a:t>
            </a:r>
            <a:r>
              <a:rPr lang="en-GB" dirty="0" err="1"/>
              <a:t>código</a:t>
            </a:r>
            <a:r>
              <a:rPr lang="en-GB" dirty="0"/>
              <a:t> </a:t>
            </a:r>
            <a:r>
              <a:rPr lang="en-GB" dirty="0" err="1"/>
              <a:t>comum</a:t>
            </a:r>
            <a:r>
              <a:rPr lang="en-GB" dirty="0"/>
              <a:t> </a:t>
            </a:r>
            <a:r>
              <a:rPr lang="en-GB" dirty="0" err="1"/>
              <a:t>partilhado</a:t>
            </a:r>
            <a:r>
              <a:rPr lang="en-GB" dirty="0"/>
              <a:t> tanto </a:t>
            </a:r>
            <a:r>
              <a:rPr lang="en-GB" dirty="0" err="1"/>
              <a:t>pelo</a:t>
            </a:r>
            <a:r>
              <a:rPr lang="en-GB" dirty="0"/>
              <a:t> parent </a:t>
            </a:r>
            <a:r>
              <a:rPr lang="en-GB" dirty="0" err="1"/>
              <a:t>como</a:t>
            </a:r>
            <a:r>
              <a:rPr lang="en-GB" dirty="0"/>
              <a:t> </a:t>
            </a:r>
            <a:r>
              <a:rPr lang="en-GB" dirty="0" err="1"/>
              <a:t>pelo</a:t>
            </a:r>
            <a:r>
              <a:rPr lang="en-GB" dirty="0"/>
              <a:t> child (e.g., title), </a:t>
            </a:r>
            <a:r>
              <a:rPr lang="en-GB" dirty="0" err="1"/>
              <a:t>onde</a:t>
            </a:r>
            <a:r>
              <a:rPr lang="en-GB" dirty="0"/>
              <a:t> ambos </a:t>
            </a:r>
            <a:r>
              <a:rPr lang="en-GB" dirty="0" err="1"/>
              <a:t>os</a:t>
            </a:r>
            <a:r>
              <a:rPr lang="en-GB" dirty="0"/>
              <a:t> templates </a:t>
            </a:r>
            <a:r>
              <a:rPr lang="en-GB" dirty="0" err="1"/>
              <a:t>partilham</a:t>
            </a:r>
            <a:r>
              <a:rPr lang="en-GB" dirty="0"/>
              <a:t> </a:t>
            </a:r>
            <a:r>
              <a:rPr lang="en-GB" dirty="0" err="1"/>
              <a:t>uma</a:t>
            </a:r>
            <a:r>
              <a:rPr lang="en-GB" dirty="0"/>
              <a:t> </a:t>
            </a:r>
            <a:r>
              <a:rPr lang="en-GB" dirty="0" err="1"/>
              <a:t>parte</a:t>
            </a:r>
            <a:r>
              <a:rPr lang="en-GB" dirty="0"/>
              <a:t>.</a:t>
            </a:r>
          </a:p>
          <a:p>
            <a:r>
              <a:rPr lang="en-GB" dirty="0" err="1"/>
              <a:t>Retorna</a:t>
            </a:r>
            <a:r>
              <a:rPr lang="en-GB" dirty="0"/>
              <a:t> </a:t>
            </a:r>
            <a:r>
              <a:rPr lang="en-GB" dirty="0" err="1"/>
              <a:t>os</a:t>
            </a:r>
            <a:r>
              <a:rPr lang="en-GB" dirty="0"/>
              <a:t> </a:t>
            </a:r>
            <a:r>
              <a:rPr lang="en-GB" dirty="0" err="1"/>
              <a:t>resultados</a:t>
            </a:r>
            <a:r>
              <a:rPr lang="en-GB" dirty="0"/>
              <a:t> do </a:t>
            </a:r>
            <a:r>
              <a:rPr lang="en-GB" i="1" dirty="0"/>
              <a:t>parent </a:t>
            </a:r>
            <a:r>
              <a:rPr lang="en-GB" dirty="0"/>
              <a:t>block.</a:t>
            </a:r>
          </a:p>
          <a:p>
            <a:r>
              <a:rPr lang="pt-BR" dirty="0"/>
              <a:t>Possibilita a opção de alterar os blocos em vez de substituí-los.</a:t>
            </a:r>
            <a:endParaRPr lang="en-GB" dirty="0"/>
          </a:p>
          <a:p>
            <a:endParaRPr lang="en-GB" dirty="0">
              <a:hlinkClick r:id="rId4"/>
            </a:endParaRPr>
          </a:p>
        </p:txBody>
      </p:sp>
    </p:spTree>
    <p:extLst>
      <p:ext uri="{BB962C8B-B14F-4D97-AF65-F5344CB8AC3E}">
        <p14:creationId xmlns:p14="http://schemas.microsoft.com/office/powerpoint/2010/main" val="29653618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F009FF-FB50-45D5-9C3B-113EB39532E2}"/>
              </a:ext>
            </a:extLst>
          </p:cNvPr>
          <p:cNvSpPr/>
          <p:nvPr/>
        </p:nvSpPr>
        <p:spPr>
          <a:xfrm>
            <a:off x="697230" y="2008843"/>
            <a:ext cx="8378882" cy="43233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BB7151E-75C8-48DA-BD48-46BF01D8180A}"/>
              </a:ext>
            </a:extLst>
          </p:cNvPr>
          <p:cNvSpPr>
            <a:spLocks noGrp="1"/>
          </p:cNvSpPr>
          <p:nvPr>
            <p:ph type="title"/>
          </p:nvPr>
        </p:nvSpPr>
        <p:spPr/>
        <p:txBody>
          <a:bodyPr/>
          <a:lstStyle/>
          <a:p>
            <a:r>
              <a:rPr lang="pt-PT" dirty="0"/>
              <a:t>Exemplo de uso da função </a:t>
            </a:r>
            <a:r>
              <a:rPr lang="pt-PT" dirty="0" err="1"/>
              <a:t>super</a:t>
            </a:r>
            <a:r>
              <a:rPr lang="pt-PT" dirty="0"/>
              <a:t>()</a:t>
            </a:r>
            <a:endParaRPr lang="en-GB" dirty="0"/>
          </a:p>
        </p:txBody>
      </p:sp>
      <p:sp>
        <p:nvSpPr>
          <p:cNvPr id="4" name="Rectangle 3">
            <a:extLst>
              <a:ext uri="{FF2B5EF4-FFF2-40B4-BE49-F238E27FC236}">
                <a16:creationId xmlns:a16="http://schemas.microsoft.com/office/drawing/2014/main" id="{DFE1D78A-C97C-46A5-86E2-1055FA092E49}"/>
              </a:ext>
            </a:extLst>
          </p:cNvPr>
          <p:cNvSpPr/>
          <p:nvPr/>
        </p:nvSpPr>
        <p:spPr>
          <a:xfrm>
            <a:off x="626532" y="938877"/>
            <a:ext cx="8127421" cy="3231654"/>
          </a:xfrm>
          <a:prstGeom prst="rect">
            <a:avLst/>
          </a:prstGeom>
          <a:solidFill>
            <a:schemeClr val="accent6">
              <a:lumMod val="20000"/>
              <a:lumOff val="80000"/>
            </a:schemeClr>
          </a:solidFill>
        </p:spPr>
        <p:txBody>
          <a:bodyPr wrap="square">
            <a:spAutoFit/>
          </a:bodyPr>
          <a:lstStyle/>
          <a:p>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doctype</a:t>
            </a:r>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html&gt;</a:t>
            </a:r>
            <a:endParaRPr lang="en-GB" sz="1200" dirty="0">
              <a:solidFill>
                <a:srgbClr val="333333"/>
              </a:solidFill>
              <a:latin typeface="Consolas" panose="020B0609020204030204" pitchFamily="49" charset="0"/>
            </a:endParaRPr>
          </a:p>
          <a:p>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html</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head</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333333"/>
                </a:solidFill>
                <a:latin typeface="Consolas" panose="020B0609020204030204" pitchFamily="49" charset="0"/>
              </a:rPr>
              <a:t>    </a:t>
            </a:r>
            <a:r>
              <a:rPr lang="en-GB" sz="1200" dirty="0">
                <a:solidFill>
                  <a:srgbClr val="333333"/>
                </a:solidFill>
                <a:highlight>
                  <a:srgbClr val="FFC000"/>
                </a:highlight>
                <a:latin typeface="Consolas" panose="020B0609020204030204" pitchFamily="49" charset="0"/>
              </a:rPr>
              <a:t>{% block head %}</a:t>
            </a:r>
          </a:p>
          <a:p>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link</a:t>
            </a:r>
            <a:r>
              <a:rPr lang="en-GB" sz="1200" dirty="0">
                <a:solidFill>
                  <a:srgbClr val="333333"/>
                </a:solidFill>
                <a:latin typeface="Consolas" panose="020B0609020204030204" pitchFamily="49" charset="0"/>
              </a:rPr>
              <a:t> </a:t>
            </a:r>
            <a:r>
              <a:rPr lang="en-GB" sz="1200" dirty="0" err="1">
                <a:solidFill>
                  <a:srgbClr val="93A1A1"/>
                </a:solidFill>
                <a:latin typeface="Consolas" panose="020B0609020204030204" pitchFamily="49" charset="0"/>
              </a:rPr>
              <a:t>rel</a:t>
            </a:r>
            <a:r>
              <a:rPr lang="en-GB" sz="1200" dirty="0">
                <a:solidFill>
                  <a:srgbClr val="333333"/>
                </a:solidFill>
                <a:latin typeface="Consolas" panose="020B0609020204030204" pitchFamily="49" charset="0"/>
              </a:rPr>
              <a:t>=</a:t>
            </a:r>
            <a:r>
              <a:rPr lang="en-GB" sz="1200" dirty="0">
                <a:solidFill>
                  <a:srgbClr val="2AA198"/>
                </a:solidFill>
                <a:latin typeface="Consolas" panose="020B0609020204030204" pitchFamily="49" charset="0"/>
              </a:rPr>
              <a:t>"stylesheet"</a:t>
            </a:r>
            <a:r>
              <a:rPr lang="en-GB" sz="1200" dirty="0">
                <a:solidFill>
                  <a:srgbClr val="333333"/>
                </a:solidFill>
                <a:latin typeface="Consolas" panose="020B0609020204030204" pitchFamily="49" charset="0"/>
              </a:rPr>
              <a:t> </a:t>
            </a:r>
            <a:r>
              <a:rPr lang="en-GB" sz="1200" dirty="0" err="1">
                <a:solidFill>
                  <a:srgbClr val="93A1A1"/>
                </a:solidFill>
                <a:latin typeface="Consolas" panose="020B0609020204030204" pitchFamily="49" charset="0"/>
              </a:rPr>
              <a:t>href</a:t>
            </a:r>
            <a:r>
              <a:rPr lang="en-GB" sz="1200" dirty="0">
                <a:solidFill>
                  <a:srgbClr val="333333"/>
                </a:solidFill>
                <a:latin typeface="Consolas" panose="020B0609020204030204" pitchFamily="49" charset="0"/>
              </a:rPr>
              <a:t>=</a:t>
            </a:r>
            <a:r>
              <a:rPr lang="en-GB" sz="1200" dirty="0">
                <a:solidFill>
                  <a:srgbClr val="2AA198"/>
                </a:solidFill>
                <a:latin typeface="Consolas" panose="020B0609020204030204" pitchFamily="49" charset="0"/>
              </a:rPr>
              <a:t>"{{ </a:t>
            </a:r>
            <a:r>
              <a:rPr lang="en-GB" sz="1200" dirty="0" err="1">
                <a:solidFill>
                  <a:srgbClr val="2AA198"/>
                </a:solidFill>
                <a:latin typeface="Consolas" panose="020B0609020204030204" pitchFamily="49" charset="0"/>
              </a:rPr>
              <a:t>url_for</a:t>
            </a:r>
            <a:r>
              <a:rPr lang="en-GB" sz="1200" dirty="0">
                <a:solidFill>
                  <a:srgbClr val="2AA198"/>
                </a:solidFill>
                <a:latin typeface="Consolas" panose="020B0609020204030204" pitchFamily="49" charset="0"/>
              </a:rPr>
              <a:t>('static', filename='style.css') }}"</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title</a:t>
            </a:r>
            <a:r>
              <a:rPr lang="en-GB" sz="1200" dirty="0">
                <a:solidFill>
                  <a:srgbClr val="93A1A1"/>
                </a:solidFill>
                <a:latin typeface="Consolas" panose="020B0609020204030204" pitchFamily="49" charset="0"/>
              </a:rPr>
              <a:t>&gt;</a:t>
            </a:r>
            <a:r>
              <a:rPr lang="en-GB" sz="1200" dirty="0">
                <a:solidFill>
                  <a:srgbClr val="333333"/>
                </a:solidFill>
                <a:latin typeface="Consolas" panose="020B0609020204030204" pitchFamily="49" charset="0"/>
              </a:rPr>
              <a:t>{% block title %}{% </a:t>
            </a:r>
            <a:r>
              <a:rPr lang="en-GB" sz="1200" dirty="0" err="1">
                <a:solidFill>
                  <a:srgbClr val="333333"/>
                </a:solidFill>
                <a:latin typeface="Consolas" panose="020B0609020204030204" pitchFamily="49" charset="0"/>
              </a:rPr>
              <a:t>endblock</a:t>
            </a:r>
            <a:r>
              <a:rPr lang="en-GB" sz="1200" dirty="0">
                <a:solidFill>
                  <a:srgbClr val="333333"/>
                </a:solidFill>
                <a:latin typeface="Consolas" panose="020B0609020204030204" pitchFamily="49" charset="0"/>
              </a:rPr>
              <a:t> %} - My Webpage</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title</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333333"/>
                </a:solidFill>
                <a:latin typeface="Consolas" panose="020B0609020204030204" pitchFamily="49" charset="0"/>
              </a:rPr>
              <a:t>    </a:t>
            </a:r>
            <a:r>
              <a:rPr lang="en-GB" sz="1200" dirty="0">
                <a:solidFill>
                  <a:srgbClr val="333333"/>
                </a:solidFill>
                <a:highlight>
                  <a:srgbClr val="FFC000"/>
                </a:highlight>
                <a:latin typeface="Consolas" panose="020B0609020204030204" pitchFamily="49" charset="0"/>
              </a:rPr>
              <a:t>{% </a:t>
            </a:r>
            <a:r>
              <a:rPr lang="en-GB" sz="1200" dirty="0" err="1">
                <a:solidFill>
                  <a:srgbClr val="333333"/>
                </a:solidFill>
                <a:highlight>
                  <a:srgbClr val="FFC000"/>
                </a:highlight>
                <a:latin typeface="Consolas" panose="020B0609020204030204" pitchFamily="49" charset="0"/>
              </a:rPr>
              <a:t>endblock</a:t>
            </a:r>
            <a:r>
              <a:rPr lang="en-GB" sz="1200" dirty="0">
                <a:solidFill>
                  <a:srgbClr val="333333"/>
                </a:solidFill>
                <a:highlight>
                  <a:srgbClr val="FFC000"/>
                </a:highlight>
                <a:latin typeface="Consolas" panose="020B0609020204030204" pitchFamily="49" charset="0"/>
              </a:rPr>
              <a:t> %}</a:t>
            </a:r>
          </a:p>
          <a:p>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head</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body</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div</a:t>
            </a:r>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id</a:t>
            </a:r>
            <a:r>
              <a:rPr lang="en-GB" sz="1200" dirty="0">
                <a:solidFill>
                  <a:srgbClr val="333333"/>
                </a:solidFill>
                <a:latin typeface="Consolas" panose="020B0609020204030204" pitchFamily="49" charset="0"/>
              </a:rPr>
              <a:t>=</a:t>
            </a:r>
            <a:r>
              <a:rPr lang="en-GB" sz="1200" dirty="0">
                <a:solidFill>
                  <a:srgbClr val="2AA198"/>
                </a:solidFill>
                <a:latin typeface="Consolas" panose="020B0609020204030204" pitchFamily="49" charset="0"/>
              </a:rPr>
              <a:t>"content"</a:t>
            </a:r>
            <a:r>
              <a:rPr lang="en-GB" sz="1200" dirty="0">
                <a:solidFill>
                  <a:srgbClr val="93A1A1"/>
                </a:solidFill>
                <a:latin typeface="Consolas" panose="020B0609020204030204" pitchFamily="49" charset="0"/>
              </a:rPr>
              <a:t>&gt;</a:t>
            </a:r>
            <a:r>
              <a:rPr lang="en-GB" sz="1200" dirty="0">
                <a:solidFill>
                  <a:srgbClr val="333333"/>
                </a:solidFill>
                <a:highlight>
                  <a:srgbClr val="99CCFF"/>
                </a:highlight>
                <a:latin typeface="Consolas" panose="020B0609020204030204" pitchFamily="49" charset="0"/>
              </a:rPr>
              <a:t>{% block content %}{% </a:t>
            </a:r>
            <a:r>
              <a:rPr lang="en-GB" sz="1200" dirty="0" err="1">
                <a:solidFill>
                  <a:srgbClr val="333333"/>
                </a:solidFill>
                <a:highlight>
                  <a:srgbClr val="99CCFF"/>
                </a:highlight>
                <a:latin typeface="Consolas" panose="020B0609020204030204" pitchFamily="49" charset="0"/>
              </a:rPr>
              <a:t>endblock</a:t>
            </a:r>
            <a:r>
              <a:rPr lang="en-GB" sz="1200" dirty="0">
                <a:solidFill>
                  <a:srgbClr val="333333"/>
                </a:solidFill>
                <a:highlight>
                  <a:srgbClr val="99CCFF"/>
                </a:highlight>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div</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div</a:t>
            </a:r>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id</a:t>
            </a:r>
            <a:r>
              <a:rPr lang="en-GB" sz="1200" dirty="0">
                <a:solidFill>
                  <a:srgbClr val="333333"/>
                </a:solidFill>
                <a:latin typeface="Consolas" panose="020B0609020204030204" pitchFamily="49" charset="0"/>
              </a:rPr>
              <a:t>=</a:t>
            </a:r>
            <a:r>
              <a:rPr lang="en-GB" sz="1200" dirty="0">
                <a:solidFill>
                  <a:srgbClr val="2AA198"/>
                </a:solidFill>
                <a:latin typeface="Consolas" panose="020B0609020204030204" pitchFamily="49" charset="0"/>
              </a:rPr>
              <a:t>"footer"</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333333"/>
                </a:solidFill>
                <a:latin typeface="Consolas" panose="020B0609020204030204" pitchFamily="49" charset="0"/>
              </a:rPr>
              <a:t>      </a:t>
            </a:r>
            <a:r>
              <a:rPr lang="en-GB" sz="1200" dirty="0">
                <a:solidFill>
                  <a:srgbClr val="333333"/>
                </a:solidFill>
                <a:highlight>
                  <a:srgbClr val="FFFF00"/>
                </a:highlight>
                <a:latin typeface="Consolas" panose="020B0609020204030204" pitchFamily="49" charset="0"/>
              </a:rPr>
              <a:t>{% block footer %}</a:t>
            </a:r>
          </a:p>
          <a:p>
            <a:r>
              <a:rPr lang="en-GB" sz="1200" dirty="0">
                <a:solidFill>
                  <a:srgbClr val="333333"/>
                </a:solidFill>
                <a:latin typeface="Consolas" panose="020B0609020204030204" pitchFamily="49" charset="0"/>
              </a:rPr>
              <a:t>      </a:t>
            </a:r>
            <a:r>
              <a:rPr lang="en-GB" sz="1200" dirty="0">
                <a:solidFill>
                  <a:srgbClr val="CB4B16"/>
                </a:solidFill>
                <a:latin typeface="Consolas" panose="020B0609020204030204" pitchFamily="49" charset="0"/>
              </a:rPr>
              <a:t>&amp;copy;</a:t>
            </a:r>
            <a:r>
              <a:rPr lang="en-GB" sz="1200" dirty="0">
                <a:solidFill>
                  <a:srgbClr val="333333"/>
                </a:solidFill>
                <a:latin typeface="Consolas" panose="020B0609020204030204" pitchFamily="49" charset="0"/>
              </a:rPr>
              <a:t> Copyright 2010 by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a</a:t>
            </a:r>
            <a:r>
              <a:rPr lang="en-GB" sz="1200" dirty="0">
                <a:solidFill>
                  <a:srgbClr val="333333"/>
                </a:solidFill>
                <a:latin typeface="Consolas" panose="020B0609020204030204" pitchFamily="49" charset="0"/>
              </a:rPr>
              <a:t> </a:t>
            </a:r>
            <a:r>
              <a:rPr lang="en-GB" sz="1200" dirty="0" err="1">
                <a:solidFill>
                  <a:srgbClr val="93A1A1"/>
                </a:solidFill>
                <a:latin typeface="Consolas" panose="020B0609020204030204" pitchFamily="49" charset="0"/>
              </a:rPr>
              <a:t>href</a:t>
            </a:r>
            <a:r>
              <a:rPr lang="en-GB" sz="1200" dirty="0">
                <a:solidFill>
                  <a:srgbClr val="333333"/>
                </a:solidFill>
                <a:latin typeface="Consolas" panose="020B0609020204030204" pitchFamily="49" charset="0"/>
              </a:rPr>
              <a:t>=</a:t>
            </a:r>
            <a:r>
              <a:rPr lang="en-GB" sz="1200" dirty="0">
                <a:solidFill>
                  <a:srgbClr val="2AA198"/>
                </a:solidFill>
                <a:latin typeface="Consolas" panose="020B0609020204030204" pitchFamily="49" charset="0"/>
              </a:rPr>
              <a:t>"http://domain.invalid/"</a:t>
            </a:r>
            <a:r>
              <a:rPr lang="en-GB" sz="1200" dirty="0">
                <a:solidFill>
                  <a:srgbClr val="93A1A1"/>
                </a:solidFill>
                <a:latin typeface="Consolas" panose="020B0609020204030204" pitchFamily="49" charset="0"/>
              </a:rPr>
              <a:t>&gt;</a:t>
            </a:r>
            <a:r>
              <a:rPr lang="en-GB" sz="1200" dirty="0">
                <a:solidFill>
                  <a:srgbClr val="333333"/>
                </a:solidFill>
                <a:latin typeface="Consolas" panose="020B0609020204030204" pitchFamily="49" charset="0"/>
              </a:rPr>
              <a:t>you</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a</a:t>
            </a:r>
            <a:r>
              <a:rPr lang="en-GB" sz="1200" dirty="0">
                <a:solidFill>
                  <a:srgbClr val="93A1A1"/>
                </a:solidFill>
                <a:latin typeface="Consolas" panose="020B0609020204030204" pitchFamily="49" charset="0"/>
              </a:rPr>
              <a:t>&gt;</a:t>
            </a:r>
            <a:r>
              <a:rPr lang="en-GB" sz="1200" dirty="0">
                <a:solidFill>
                  <a:srgbClr val="333333"/>
                </a:solidFill>
                <a:latin typeface="Consolas" panose="020B0609020204030204" pitchFamily="49" charset="0"/>
              </a:rPr>
              <a:t>.</a:t>
            </a:r>
          </a:p>
          <a:p>
            <a:r>
              <a:rPr lang="en-GB" sz="1200" dirty="0">
                <a:solidFill>
                  <a:srgbClr val="333333"/>
                </a:solidFill>
                <a:latin typeface="Consolas" panose="020B0609020204030204" pitchFamily="49" charset="0"/>
              </a:rPr>
              <a:t>      </a:t>
            </a:r>
            <a:r>
              <a:rPr lang="en-GB" sz="1200" dirty="0">
                <a:solidFill>
                  <a:srgbClr val="333333"/>
                </a:solidFill>
                <a:highlight>
                  <a:srgbClr val="FFFF00"/>
                </a:highlight>
                <a:latin typeface="Consolas" panose="020B0609020204030204" pitchFamily="49" charset="0"/>
              </a:rPr>
              <a:t>{% </a:t>
            </a:r>
            <a:r>
              <a:rPr lang="en-GB" sz="1200" dirty="0" err="1">
                <a:solidFill>
                  <a:srgbClr val="333333"/>
                </a:solidFill>
                <a:highlight>
                  <a:srgbClr val="FFFF00"/>
                </a:highlight>
                <a:latin typeface="Consolas" panose="020B0609020204030204" pitchFamily="49" charset="0"/>
              </a:rPr>
              <a:t>endblock</a:t>
            </a:r>
            <a:r>
              <a:rPr lang="en-GB" sz="1200" dirty="0">
                <a:solidFill>
                  <a:srgbClr val="333333"/>
                </a:solidFill>
                <a:highlight>
                  <a:srgbClr val="FFFF00"/>
                </a:highlight>
                <a:latin typeface="Consolas" panose="020B0609020204030204" pitchFamily="49" charset="0"/>
              </a:rPr>
              <a:t> %}</a:t>
            </a:r>
          </a:p>
          <a:p>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div</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body</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html</a:t>
            </a:r>
            <a:r>
              <a:rPr lang="en-GB" sz="1200" dirty="0">
                <a:solidFill>
                  <a:srgbClr val="93A1A1"/>
                </a:solidFill>
                <a:latin typeface="Consolas" panose="020B0609020204030204" pitchFamily="49" charset="0"/>
              </a:rPr>
              <a:t>&gt;</a:t>
            </a:r>
            <a:endParaRPr lang="en-GB" sz="1200" b="0" dirty="0">
              <a:solidFill>
                <a:srgbClr val="333333"/>
              </a:solidFill>
              <a:effectLst/>
              <a:latin typeface="Consolas" panose="020B0609020204030204" pitchFamily="49" charset="0"/>
            </a:endParaRPr>
          </a:p>
        </p:txBody>
      </p:sp>
      <p:sp>
        <p:nvSpPr>
          <p:cNvPr id="16" name="Rectangle 15">
            <a:extLst>
              <a:ext uri="{FF2B5EF4-FFF2-40B4-BE49-F238E27FC236}">
                <a16:creationId xmlns:a16="http://schemas.microsoft.com/office/drawing/2014/main" id="{DD672360-1428-42B8-B6BD-A2E4B1093D42}"/>
              </a:ext>
            </a:extLst>
          </p:cNvPr>
          <p:cNvSpPr/>
          <p:nvPr/>
        </p:nvSpPr>
        <p:spPr>
          <a:xfrm>
            <a:off x="626532" y="4295160"/>
            <a:ext cx="8127420" cy="2492990"/>
          </a:xfrm>
          <a:prstGeom prst="rect">
            <a:avLst/>
          </a:prstGeom>
          <a:solidFill>
            <a:schemeClr val="accent6">
              <a:lumMod val="20000"/>
              <a:lumOff val="80000"/>
            </a:schemeClr>
          </a:solidFill>
        </p:spPr>
        <p:txBody>
          <a:bodyPr wrap="square">
            <a:spAutoFit/>
          </a:bodyPr>
          <a:lstStyle/>
          <a:p>
            <a:r>
              <a:rPr lang="en-GB" sz="1200" dirty="0">
                <a:solidFill>
                  <a:srgbClr val="333333"/>
                </a:solidFill>
                <a:latin typeface="Consolas" panose="020B0609020204030204" pitchFamily="49" charset="0"/>
              </a:rPr>
              <a:t>{% extends "layout.html" %}</a:t>
            </a:r>
          </a:p>
          <a:p>
            <a:r>
              <a:rPr lang="en-GB" sz="1200" dirty="0">
                <a:solidFill>
                  <a:srgbClr val="333333"/>
                </a:solidFill>
                <a:latin typeface="Consolas" panose="020B0609020204030204" pitchFamily="49" charset="0"/>
              </a:rPr>
              <a:t>{% block title %}Index{% </a:t>
            </a:r>
            <a:r>
              <a:rPr lang="en-GB" sz="1200" dirty="0" err="1">
                <a:solidFill>
                  <a:srgbClr val="333333"/>
                </a:solidFill>
                <a:latin typeface="Consolas" panose="020B0609020204030204" pitchFamily="49" charset="0"/>
              </a:rPr>
              <a:t>endblock</a:t>
            </a:r>
            <a:r>
              <a:rPr lang="en-GB" sz="1200" dirty="0">
                <a:solidFill>
                  <a:srgbClr val="333333"/>
                </a:solidFill>
                <a:latin typeface="Consolas" panose="020B0609020204030204" pitchFamily="49" charset="0"/>
              </a:rPr>
              <a:t> %}</a:t>
            </a:r>
          </a:p>
          <a:p>
            <a:r>
              <a:rPr lang="en-GB" sz="1200" dirty="0">
                <a:solidFill>
                  <a:srgbClr val="333333"/>
                </a:solidFill>
                <a:highlight>
                  <a:srgbClr val="FFC000"/>
                </a:highlight>
                <a:latin typeface="Consolas" panose="020B0609020204030204" pitchFamily="49" charset="0"/>
              </a:rPr>
              <a:t>{% block head %}</a:t>
            </a:r>
          </a:p>
          <a:p>
            <a:r>
              <a:rPr lang="en-GB" sz="1200" dirty="0">
                <a:solidFill>
                  <a:srgbClr val="333333"/>
                </a:solidFill>
                <a:latin typeface="Consolas" panose="020B0609020204030204" pitchFamily="49" charset="0"/>
              </a:rPr>
              <a:t>  </a:t>
            </a:r>
            <a:r>
              <a:rPr lang="en-GB" sz="1200" dirty="0">
                <a:solidFill>
                  <a:srgbClr val="333333"/>
                </a:solidFill>
                <a:highlight>
                  <a:srgbClr val="FFF2CC"/>
                </a:highlight>
                <a:latin typeface="Consolas" panose="020B0609020204030204" pitchFamily="49" charset="0"/>
              </a:rPr>
              <a:t>{{ super() }}</a:t>
            </a:r>
          </a:p>
          <a:p>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style</a:t>
            </a:r>
            <a:r>
              <a:rPr lang="en-GB" sz="1200" dirty="0">
                <a:solidFill>
                  <a:srgbClr val="657B83"/>
                </a:solidFill>
                <a:latin typeface="Consolas" panose="020B0609020204030204" pitchFamily="49" charset="0"/>
              </a:rPr>
              <a:t> </a:t>
            </a:r>
            <a:r>
              <a:rPr lang="en-GB" sz="1200" dirty="0">
                <a:solidFill>
                  <a:srgbClr val="93A1A1"/>
                </a:solidFill>
                <a:latin typeface="Consolas" panose="020B0609020204030204" pitchFamily="49" charset="0"/>
              </a:rPr>
              <a:t>type</a:t>
            </a:r>
            <a:r>
              <a:rPr lang="en-GB" sz="1200" dirty="0">
                <a:solidFill>
                  <a:srgbClr val="657B83"/>
                </a:solidFill>
                <a:latin typeface="Consolas" panose="020B0609020204030204" pitchFamily="49" charset="0"/>
              </a:rPr>
              <a:t>=</a:t>
            </a:r>
            <a:r>
              <a:rPr lang="en-GB" sz="1200" dirty="0">
                <a:solidFill>
                  <a:srgbClr val="2AA198"/>
                </a:solidFill>
                <a:latin typeface="Consolas" panose="020B0609020204030204" pitchFamily="49" charset="0"/>
              </a:rPr>
              <a:t>"text/</a:t>
            </a:r>
            <a:r>
              <a:rPr lang="en-GB" sz="1200" dirty="0" err="1">
                <a:solidFill>
                  <a:srgbClr val="2AA198"/>
                </a:solidFill>
                <a:latin typeface="Consolas" panose="020B0609020204030204" pitchFamily="49" charset="0"/>
              </a:rPr>
              <a:t>css</a:t>
            </a:r>
            <a:r>
              <a:rPr lang="en-GB" sz="1200" dirty="0">
                <a:solidFill>
                  <a:srgbClr val="2AA198"/>
                </a:solidFill>
                <a:latin typeface="Consolas" panose="020B0609020204030204" pitchFamily="49" charset="0"/>
              </a:rPr>
              <a:t>"</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657B83"/>
                </a:solidFill>
                <a:latin typeface="Consolas" panose="020B0609020204030204" pitchFamily="49" charset="0"/>
              </a:rPr>
              <a:t>    </a:t>
            </a:r>
            <a:r>
              <a:rPr lang="en-GB" sz="1200" dirty="0">
                <a:solidFill>
                  <a:srgbClr val="93A1A1"/>
                </a:solidFill>
                <a:latin typeface="Consolas" panose="020B0609020204030204" pitchFamily="49" charset="0"/>
              </a:rPr>
              <a:t>.important</a:t>
            </a:r>
            <a:r>
              <a:rPr lang="en-GB" sz="1200" dirty="0">
                <a:solidFill>
                  <a:srgbClr val="657B83"/>
                </a:solidFill>
                <a:latin typeface="Consolas" panose="020B0609020204030204" pitchFamily="49" charset="0"/>
              </a:rPr>
              <a:t> { </a:t>
            </a:r>
            <a:r>
              <a:rPr lang="en-GB" sz="1200" dirty="0" err="1">
                <a:solidFill>
                  <a:srgbClr val="859900"/>
                </a:solidFill>
                <a:latin typeface="Consolas" panose="020B0609020204030204" pitchFamily="49" charset="0"/>
              </a:rPr>
              <a:t>color</a:t>
            </a:r>
            <a:r>
              <a:rPr lang="en-GB" sz="1200" dirty="0">
                <a:solidFill>
                  <a:srgbClr val="657B83"/>
                </a:solidFill>
                <a:latin typeface="Consolas" panose="020B0609020204030204" pitchFamily="49" charset="0"/>
              </a:rPr>
              <a:t>: </a:t>
            </a:r>
            <a:r>
              <a:rPr lang="en-GB" sz="1200" dirty="0">
                <a:solidFill>
                  <a:srgbClr val="CB4B16"/>
                </a:solidFill>
                <a:latin typeface="Consolas" panose="020B0609020204030204" pitchFamily="49" charset="0"/>
              </a:rPr>
              <a:t>#336699</a:t>
            </a:r>
            <a:r>
              <a:rPr lang="en-GB" sz="1200" dirty="0">
                <a:solidFill>
                  <a:srgbClr val="657B83"/>
                </a:solidFill>
                <a:latin typeface="Consolas" panose="020B0609020204030204" pitchFamily="49" charset="0"/>
              </a:rPr>
              <a:t>; }</a:t>
            </a:r>
            <a:endParaRPr lang="en-GB" sz="1200" dirty="0">
              <a:solidFill>
                <a:srgbClr val="333333"/>
              </a:solidFill>
              <a:latin typeface="Consolas" panose="020B0609020204030204" pitchFamily="49" charset="0"/>
            </a:endParaRPr>
          </a:p>
          <a:p>
            <a:r>
              <a:rPr lang="en-GB" sz="1200" dirty="0">
                <a:solidFill>
                  <a:srgbClr val="657B8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style</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333333"/>
                </a:solidFill>
                <a:highlight>
                  <a:srgbClr val="FFC000"/>
                </a:highlight>
                <a:latin typeface="Consolas" panose="020B0609020204030204" pitchFamily="49" charset="0"/>
              </a:rPr>
              <a:t>{% </a:t>
            </a:r>
            <a:r>
              <a:rPr lang="en-GB" sz="1200" dirty="0" err="1">
                <a:solidFill>
                  <a:srgbClr val="333333"/>
                </a:solidFill>
                <a:highlight>
                  <a:srgbClr val="FFC000"/>
                </a:highlight>
                <a:latin typeface="Consolas" panose="020B0609020204030204" pitchFamily="49" charset="0"/>
              </a:rPr>
              <a:t>endblock</a:t>
            </a:r>
            <a:r>
              <a:rPr lang="en-GB" sz="1200" dirty="0">
                <a:solidFill>
                  <a:srgbClr val="333333"/>
                </a:solidFill>
                <a:highlight>
                  <a:srgbClr val="FFC000"/>
                </a:highlight>
                <a:latin typeface="Consolas" panose="020B0609020204030204" pitchFamily="49" charset="0"/>
              </a:rPr>
              <a:t> %}</a:t>
            </a:r>
          </a:p>
          <a:p>
            <a:r>
              <a:rPr lang="en-GB" sz="1200" dirty="0">
                <a:solidFill>
                  <a:srgbClr val="333333"/>
                </a:solidFill>
                <a:highlight>
                  <a:srgbClr val="99CCFF"/>
                </a:highlight>
                <a:latin typeface="Consolas" panose="020B0609020204030204" pitchFamily="49" charset="0"/>
              </a:rPr>
              <a:t>{% block content %}</a:t>
            </a:r>
          </a:p>
          <a:p>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h1</a:t>
            </a:r>
            <a:r>
              <a:rPr lang="en-GB" sz="1200" dirty="0">
                <a:solidFill>
                  <a:srgbClr val="93A1A1"/>
                </a:solidFill>
                <a:latin typeface="Consolas" panose="020B0609020204030204" pitchFamily="49" charset="0"/>
              </a:rPr>
              <a:t>&gt;</a:t>
            </a:r>
            <a:r>
              <a:rPr lang="en-GB" sz="1200" dirty="0">
                <a:solidFill>
                  <a:srgbClr val="333333"/>
                </a:solidFill>
                <a:latin typeface="Consolas" panose="020B0609020204030204" pitchFamily="49" charset="0"/>
              </a:rPr>
              <a:t>Index</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h1</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&lt;</a:t>
            </a:r>
            <a:r>
              <a:rPr lang="en-GB" sz="1200" dirty="0">
                <a:solidFill>
                  <a:srgbClr val="268BD2"/>
                </a:solidFill>
                <a:latin typeface="Consolas" panose="020B0609020204030204" pitchFamily="49" charset="0"/>
              </a:rPr>
              <a:t>p</a:t>
            </a:r>
            <a:r>
              <a:rPr lang="en-GB" sz="1200" dirty="0">
                <a:solidFill>
                  <a:srgbClr val="333333"/>
                </a:solidFill>
                <a:latin typeface="Consolas" panose="020B0609020204030204" pitchFamily="49" charset="0"/>
              </a:rPr>
              <a:t> </a:t>
            </a:r>
            <a:r>
              <a:rPr lang="en-GB" sz="1200" dirty="0">
                <a:solidFill>
                  <a:srgbClr val="93A1A1"/>
                </a:solidFill>
                <a:latin typeface="Consolas" panose="020B0609020204030204" pitchFamily="49" charset="0"/>
              </a:rPr>
              <a:t>class</a:t>
            </a:r>
            <a:r>
              <a:rPr lang="en-GB" sz="1200" dirty="0">
                <a:solidFill>
                  <a:srgbClr val="333333"/>
                </a:solidFill>
                <a:latin typeface="Consolas" panose="020B0609020204030204" pitchFamily="49" charset="0"/>
              </a:rPr>
              <a:t>=</a:t>
            </a:r>
            <a:r>
              <a:rPr lang="en-GB" sz="1200" dirty="0">
                <a:solidFill>
                  <a:srgbClr val="2AA198"/>
                </a:solidFill>
                <a:latin typeface="Consolas" panose="020B0609020204030204" pitchFamily="49" charset="0"/>
              </a:rPr>
              <a:t>"important"</a:t>
            </a:r>
            <a:r>
              <a:rPr lang="en-GB" sz="1200" dirty="0">
                <a:solidFill>
                  <a:srgbClr val="93A1A1"/>
                </a:solidFill>
                <a:latin typeface="Consolas" panose="020B0609020204030204" pitchFamily="49" charset="0"/>
              </a:rPr>
              <a:t>&gt;</a:t>
            </a:r>
            <a:endParaRPr lang="en-GB" sz="1200" dirty="0">
              <a:solidFill>
                <a:srgbClr val="333333"/>
              </a:solidFill>
              <a:latin typeface="Consolas" panose="020B0609020204030204" pitchFamily="49" charset="0"/>
            </a:endParaRPr>
          </a:p>
          <a:p>
            <a:r>
              <a:rPr lang="en-GB" sz="1200" dirty="0">
                <a:solidFill>
                  <a:srgbClr val="333333"/>
                </a:solidFill>
                <a:latin typeface="Consolas" panose="020B0609020204030204" pitchFamily="49" charset="0"/>
              </a:rPr>
              <a:t>    Welcome on my awesome homepage.</a:t>
            </a:r>
          </a:p>
          <a:p>
            <a:r>
              <a:rPr lang="en-GB" sz="1200" dirty="0">
                <a:solidFill>
                  <a:srgbClr val="333333"/>
                </a:solidFill>
                <a:highlight>
                  <a:srgbClr val="99CCFF"/>
                </a:highlight>
                <a:latin typeface="Consolas" panose="020B0609020204030204" pitchFamily="49" charset="0"/>
              </a:rPr>
              <a:t>{% </a:t>
            </a:r>
            <a:r>
              <a:rPr lang="en-GB" sz="1200" dirty="0" err="1">
                <a:solidFill>
                  <a:srgbClr val="333333"/>
                </a:solidFill>
                <a:highlight>
                  <a:srgbClr val="99CCFF"/>
                </a:highlight>
                <a:latin typeface="Consolas" panose="020B0609020204030204" pitchFamily="49" charset="0"/>
              </a:rPr>
              <a:t>endblock</a:t>
            </a:r>
            <a:r>
              <a:rPr lang="en-GB" sz="1200" dirty="0">
                <a:solidFill>
                  <a:srgbClr val="333333"/>
                </a:solidFill>
                <a:highlight>
                  <a:srgbClr val="99CCFF"/>
                </a:highlight>
                <a:latin typeface="Consolas" panose="020B0609020204030204" pitchFamily="49" charset="0"/>
              </a:rPr>
              <a:t> %}</a:t>
            </a:r>
            <a:endParaRPr lang="en-GB" sz="1200" b="0" dirty="0">
              <a:solidFill>
                <a:srgbClr val="333333"/>
              </a:solidFill>
              <a:effectLst/>
              <a:highlight>
                <a:srgbClr val="99CCFF"/>
              </a:highlight>
              <a:latin typeface="Consolas" panose="020B0609020204030204" pitchFamily="49" charset="0"/>
            </a:endParaRPr>
          </a:p>
        </p:txBody>
      </p:sp>
      <p:sp>
        <p:nvSpPr>
          <p:cNvPr id="17" name="Callout: Line 16">
            <a:extLst>
              <a:ext uri="{FF2B5EF4-FFF2-40B4-BE49-F238E27FC236}">
                <a16:creationId xmlns:a16="http://schemas.microsoft.com/office/drawing/2014/main" id="{260E9802-2684-4788-9E9E-AAFCD20370D8}"/>
              </a:ext>
            </a:extLst>
          </p:cNvPr>
          <p:cNvSpPr/>
          <p:nvPr/>
        </p:nvSpPr>
        <p:spPr>
          <a:xfrm>
            <a:off x="1022060" y="1695460"/>
            <a:ext cx="6699540" cy="406390"/>
          </a:xfrm>
          <a:prstGeom prst="borderCallout1">
            <a:avLst>
              <a:gd name="adj1" fmla="val 101210"/>
              <a:gd name="adj2" fmla="val 47316"/>
              <a:gd name="adj3" fmla="val 810329"/>
              <a:gd name="adj4" fmla="val 15068"/>
            </a:avLst>
          </a:prstGeom>
          <a:noFill/>
          <a:ln w="31750">
            <a:solidFill>
              <a:schemeClr val="accent4">
                <a:lumMod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peech Bubble: Oval 17">
            <a:extLst>
              <a:ext uri="{FF2B5EF4-FFF2-40B4-BE49-F238E27FC236}">
                <a16:creationId xmlns:a16="http://schemas.microsoft.com/office/drawing/2014/main" id="{B914ECF2-CE1B-4449-B48B-E4C3853C1100}"/>
              </a:ext>
            </a:extLst>
          </p:cNvPr>
          <p:cNvSpPr/>
          <p:nvPr/>
        </p:nvSpPr>
        <p:spPr>
          <a:xfrm>
            <a:off x="3173038" y="3474007"/>
            <a:ext cx="4548562" cy="616273"/>
          </a:xfrm>
          <a:prstGeom prst="wedgeEllipseCallout">
            <a:avLst>
              <a:gd name="adj1" fmla="val -66738"/>
              <a:gd name="adj2" fmla="val -5252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i="1" dirty="0">
                <a:solidFill>
                  <a:schemeClr val="tx1"/>
                </a:solidFill>
              </a:rPr>
              <a:t>Mantém-se o </a:t>
            </a:r>
            <a:r>
              <a:rPr lang="pt-PT" sz="1400" i="1" dirty="0" err="1">
                <a:solidFill>
                  <a:schemeClr val="tx1"/>
                </a:solidFill>
              </a:rPr>
              <a:t>footer</a:t>
            </a:r>
            <a:r>
              <a:rPr lang="pt-PT" sz="1400" i="1" dirty="0">
                <a:solidFill>
                  <a:schemeClr val="tx1"/>
                </a:solidFill>
              </a:rPr>
              <a:t> do layout.html </a:t>
            </a:r>
            <a:br>
              <a:rPr lang="pt-PT" sz="1400" i="1" dirty="0">
                <a:solidFill>
                  <a:schemeClr val="tx1"/>
                </a:solidFill>
              </a:rPr>
            </a:br>
            <a:r>
              <a:rPr lang="pt-PT" sz="1400" i="1" dirty="0">
                <a:solidFill>
                  <a:schemeClr val="tx1"/>
                </a:solidFill>
              </a:rPr>
              <a:t>pois não foi especificado no index.html</a:t>
            </a:r>
            <a:endParaRPr lang="en-GB" sz="1400" i="1" dirty="0">
              <a:solidFill>
                <a:schemeClr val="tx1"/>
              </a:solidFill>
            </a:endParaRPr>
          </a:p>
        </p:txBody>
      </p:sp>
      <p:sp>
        <p:nvSpPr>
          <p:cNvPr id="19" name="TextBox 18">
            <a:extLst>
              <a:ext uri="{FF2B5EF4-FFF2-40B4-BE49-F238E27FC236}">
                <a16:creationId xmlns:a16="http://schemas.microsoft.com/office/drawing/2014/main" id="{5F350E0B-4532-42D4-A536-297C02A5A0BD}"/>
              </a:ext>
            </a:extLst>
          </p:cNvPr>
          <p:cNvSpPr txBox="1"/>
          <p:nvPr/>
        </p:nvSpPr>
        <p:spPr>
          <a:xfrm>
            <a:off x="7096602" y="929645"/>
            <a:ext cx="1657350" cy="461665"/>
          </a:xfrm>
          <a:prstGeom prst="rect">
            <a:avLst/>
          </a:prstGeom>
          <a:noFill/>
        </p:spPr>
        <p:txBody>
          <a:bodyPr wrap="square" rtlCol="0">
            <a:spAutoFit/>
          </a:bodyPr>
          <a:lstStyle/>
          <a:p>
            <a:pPr algn="r"/>
            <a:r>
              <a:rPr lang="pt-PT" sz="2400" b="1" i="1" dirty="0">
                <a:solidFill>
                  <a:schemeClr val="accent6">
                    <a:lumMod val="50000"/>
                  </a:schemeClr>
                </a:solidFill>
              </a:rPr>
              <a:t>layout.html</a:t>
            </a:r>
            <a:endParaRPr lang="en-GB" sz="2400" b="1" i="1" dirty="0">
              <a:solidFill>
                <a:schemeClr val="accent6">
                  <a:lumMod val="50000"/>
                </a:schemeClr>
              </a:solidFill>
            </a:endParaRPr>
          </a:p>
        </p:txBody>
      </p:sp>
      <p:sp>
        <p:nvSpPr>
          <p:cNvPr id="20" name="TextBox 19">
            <a:extLst>
              <a:ext uri="{FF2B5EF4-FFF2-40B4-BE49-F238E27FC236}">
                <a16:creationId xmlns:a16="http://schemas.microsoft.com/office/drawing/2014/main" id="{D38C181B-7D35-4C33-A1FA-9E681FDAD167}"/>
              </a:ext>
            </a:extLst>
          </p:cNvPr>
          <p:cNvSpPr txBox="1"/>
          <p:nvPr/>
        </p:nvSpPr>
        <p:spPr>
          <a:xfrm>
            <a:off x="7131951" y="4291737"/>
            <a:ext cx="1657350" cy="461665"/>
          </a:xfrm>
          <a:prstGeom prst="rect">
            <a:avLst/>
          </a:prstGeom>
          <a:noFill/>
        </p:spPr>
        <p:txBody>
          <a:bodyPr wrap="square" rtlCol="0">
            <a:spAutoFit/>
          </a:bodyPr>
          <a:lstStyle/>
          <a:p>
            <a:pPr algn="r"/>
            <a:r>
              <a:rPr lang="pt-PT" sz="2400" b="1" i="1" dirty="0">
                <a:solidFill>
                  <a:schemeClr val="accent6">
                    <a:lumMod val="50000"/>
                  </a:schemeClr>
                </a:solidFill>
              </a:rPr>
              <a:t>index.html</a:t>
            </a:r>
            <a:endParaRPr lang="en-GB" sz="2400" b="1" i="1" dirty="0">
              <a:solidFill>
                <a:schemeClr val="accent6">
                  <a:lumMod val="50000"/>
                </a:schemeClr>
              </a:solidFill>
            </a:endParaRPr>
          </a:p>
        </p:txBody>
      </p:sp>
    </p:spTree>
    <p:extLst>
      <p:ext uri="{BB962C8B-B14F-4D97-AF65-F5344CB8AC3E}">
        <p14:creationId xmlns:p14="http://schemas.microsoft.com/office/powerpoint/2010/main" val="154080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C72F-97BE-493E-A2AA-59F3AB6186E0}"/>
              </a:ext>
            </a:extLst>
          </p:cNvPr>
          <p:cNvSpPr>
            <a:spLocks noGrp="1"/>
          </p:cNvSpPr>
          <p:nvPr>
            <p:ph type="title"/>
          </p:nvPr>
        </p:nvSpPr>
        <p:spPr/>
        <p:txBody>
          <a:bodyPr/>
          <a:lstStyle/>
          <a:p>
            <a:r>
              <a:rPr lang="pt-PT" dirty="0"/>
              <a:t>Aplicações Web</a:t>
            </a:r>
            <a:endParaRPr lang="en-GB" dirty="0"/>
          </a:p>
        </p:txBody>
      </p:sp>
      <p:sp>
        <p:nvSpPr>
          <p:cNvPr id="3" name="Content Placeholder 2">
            <a:extLst>
              <a:ext uri="{FF2B5EF4-FFF2-40B4-BE49-F238E27FC236}">
                <a16:creationId xmlns:a16="http://schemas.microsoft.com/office/drawing/2014/main" id="{D9E1FA55-A979-4306-91C0-75A23CFC28E7}"/>
              </a:ext>
            </a:extLst>
          </p:cNvPr>
          <p:cNvSpPr>
            <a:spLocks noGrp="1"/>
          </p:cNvSpPr>
          <p:nvPr>
            <p:ph idx="1"/>
          </p:nvPr>
        </p:nvSpPr>
        <p:spPr/>
        <p:txBody>
          <a:bodyPr>
            <a:normAutofit/>
          </a:bodyPr>
          <a:lstStyle/>
          <a:p>
            <a:r>
              <a:rPr lang="en-GB" dirty="0"/>
              <a:t>Uma </a:t>
            </a:r>
            <a:r>
              <a:rPr lang="en-GB" dirty="0" err="1"/>
              <a:t>aplicação</a:t>
            </a:r>
            <a:r>
              <a:rPr lang="en-GB" dirty="0"/>
              <a:t> Web (Web App) </a:t>
            </a:r>
            <a:r>
              <a:rPr lang="en-GB" dirty="0" err="1"/>
              <a:t>ou</a:t>
            </a:r>
            <a:r>
              <a:rPr lang="en-GB" dirty="0"/>
              <a:t> </a:t>
            </a:r>
            <a:r>
              <a:rPr lang="en-GB" dirty="0" err="1"/>
              <a:t>aplicação</a:t>
            </a:r>
            <a:r>
              <a:rPr lang="en-GB" dirty="0"/>
              <a:t> </a:t>
            </a:r>
            <a:r>
              <a:rPr lang="en-GB" dirty="0" err="1"/>
              <a:t>empresarial</a:t>
            </a:r>
            <a:r>
              <a:rPr lang="en-GB" dirty="0"/>
              <a:t>, é um </a:t>
            </a:r>
            <a:r>
              <a:rPr lang="en-GB" dirty="0" err="1"/>
              <a:t>programa</a:t>
            </a:r>
            <a:r>
              <a:rPr lang="en-GB" dirty="0"/>
              <a:t> </a:t>
            </a:r>
            <a:r>
              <a:rPr lang="en-GB" dirty="0" err="1"/>
              <a:t>cliente-servidor</a:t>
            </a:r>
            <a:r>
              <a:rPr lang="en-GB" dirty="0"/>
              <a:t> </a:t>
            </a:r>
            <a:r>
              <a:rPr lang="en-GB" dirty="0" err="1"/>
              <a:t>onde</a:t>
            </a:r>
            <a:r>
              <a:rPr lang="en-GB" dirty="0"/>
              <a:t> o </a:t>
            </a:r>
            <a:r>
              <a:rPr lang="en-GB" dirty="0" err="1"/>
              <a:t>cliente</a:t>
            </a:r>
            <a:r>
              <a:rPr lang="en-GB" dirty="0"/>
              <a:t> </a:t>
            </a:r>
            <a:r>
              <a:rPr lang="en-GB" dirty="0" err="1"/>
              <a:t>corre</a:t>
            </a:r>
            <a:r>
              <a:rPr lang="en-GB" dirty="0"/>
              <a:t> </a:t>
            </a:r>
            <a:r>
              <a:rPr lang="en-GB" dirty="0" err="1"/>
              <a:t>num</a:t>
            </a:r>
            <a:r>
              <a:rPr lang="en-GB" dirty="0"/>
              <a:t> web browser.</a:t>
            </a:r>
          </a:p>
        </p:txBody>
      </p:sp>
      <p:pic>
        <p:nvPicPr>
          <p:cNvPr id="6" name="Picture 5">
            <a:extLst>
              <a:ext uri="{FF2B5EF4-FFF2-40B4-BE49-F238E27FC236}">
                <a16:creationId xmlns:a16="http://schemas.microsoft.com/office/drawing/2014/main" id="{5488F7BD-6A3D-4C7D-8521-DC75D6907044}"/>
              </a:ext>
            </a:extLst>
          </p:cNvPr>
          <p:cNvPicPr>
            <a:picLocks noChangeAspect="1"/>
          </p:cNvPicPr>
          <p:nvPr/>
        </p:nvPicPr>
        <p:blipFill>
          <a:blip r:embed="rId3"/>
          <a:stretch>
            <a:fillRect/>
          </a:stretch>
        </p:blipFill>
        <p:spPr>
          <a:xfrm>
            <a:off x="590620" y="2338050"/>
            <a:ext cx="8165452" cy="3675401"/>
          </a:xfrm>
          <a:prstGeom prst="rect">
            <a:avLst/>
          </a:prstGeom>
        </p:spPr>
      </p:pic>
    </p:spTree>
    <p:extLst>
      <p:ext uri="{BB962C8B-B14F-4D97-AF65-F5344CB8AC3E}">
        <p14:creationId xmlns:p14="http://schemas.microsoft.com/office/powerpoint/2010/main" val="3221184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B4DD5-7576-4397-85A4-6A245C821CE2}"/>
              </a:ext>
            </a:extLst>
          </p:cNvPr>
          <p:cNvSpPr>
            <a:spLocks noGrp="1"/>
          </p:cNvSpPr>
          <p:nvPr>
            <p:ph type="title"/>
          </p:nvPr>
        </p:nvSpPr>
        <p:spPr/>
        <p:txBody>
          <a:bodyPr/>
          <a:lstStyle/>
          <a:p>
            <a:r>
              <a:rPr lang="pt-PT" dirty="0" err="1"/>
              <a:t>Include</a:t>
            </a:r>
            <a:endParaRPr lang="en-GB" dirty="0"/>
          </a:p>
        </p:txBody>
      </p:sp>
      <p:sp>
        <p:nvSpPr>
          <p:cNvPr id="3" name="Content Placeholder 2">
            <a:extLst>
              <a:ext uri="{FF2B5EF4-FFF2-40B4-BE49-F238E27FC236}">
                <a16:creationId xmlns:a16="http://schemas.microsoft.com/office/drawing/2014/main" id="{006C5DE0-1329-4903-B468-F74568996501}"/>
              </a:ext>
            </a:extLst>
          </p:cNvPr>
          <p:cNvSpPr>
            <a:spLocks noGrp="1"/>
          </p:cNvSpPr>
          <p:nvPr>
            <p:ph idx="1"/>
          </p:nvPr>
        </p:nvSpPr>
        <p:spPr/>
        <p:txBody>
          <a:bodyPr/>
          <a:lstStyle/>
          <a:p>
            <a:r>
              <a:rPr lang="pt-BR" dirty="0"/>
              <a:t>Include (como </a:t>
            </a:r>
            <a:r>
              <a:rPr lang="pt-BR" dirty="0">
                <a:highlight>
                  <a:srgbClr val="FFC000"/>
                </a:highlight>
              </a:rPr>
              <a:t>{% include 'nav.html'%}</a:t>
            </a:r>
            <a:r>
              <a:rPr lang="pt-BR" dirty="0"/>
              <a:t>) indica para inserir o ficheiro HTML chamado nav.html neste local aqui.</a:t>
            </a:r>
          </a:p>
          <a:p>
            <a:r>
              <a:rPr lang="pt-BR" dirty="0"/>
              <a:t>Modelos autónomos que compõem modelos maiores como esse são chamados parciais (</a:t>
            </a:r>
            <a:r>
              <a:rPr lang="pt-BR" i="1" dirty="0" err="1"/>
              <a:t>partials</a:t>
            </a:r>
            <a:r>
              <a:rPr lang="pt-BR" dirty="0"/>
              <a:t>). </a:t>
            </a:r>
          </a:p>
          <a:p>
            <a:r>
              <a:rPr lang="pt-BR" dirty="0"/>
              <a:t>Geralmente são pedaços de </a:t>
            </a:r>
            <a:r>
              <a:rPr lang="pt-BR" i="1" dirty="0" err="1"/>
              <a:t>markdown</a:t>
            </a:r>
            <a:r>
              <a:rPr lang="pt-BR" i="1" dirty="0"/>
              <a:t> </a:t>
            </a:r>
            <a:r>
              <a:rPr lang="pt-BR" dirty="0"/>
              <a:t>usados com frequência, tais como elementos de navegação, scripts ou metadados.</a:t>
            </a:r>
            <a:endParaRPr lang="en-GB" dirty="0"/>
          </a:p>
        </p:txBody>
      </p:sp>
      <p:sp>
        <p:nvSpPr>
          <p:cNvPr id="4" name="Rectangle 3">
            <a:extLst>
              <a:ext uri="{FF2B5EF4-FFF2-40B4-BE49-F238E27FC236}">
                <a16:creationId xmlns:a16="http://schemas.microsoft.com/office/drawing/2014/main" id="{5542FE57-131C-4AB4-B334-5607958AB017}"/>
              </a:ext>
            </a:extLst>
          </p:cNvPr>
          <p:cNvSpPr/>
          <p:nvPr/>
        </p:nvSpPr>
        <p:spPr>
          <a:xfrm>
            <a:off x="903527" y="4084974"/>
            <a:ext cx="7577666" cy="2585323"/>
          </a:xfrm>
          <a:prstGeom prst="rect">
            <a:avLst/>
          </a:prstGeom>
          <a:solidFill>
            <a:schemeClr val="accent6">
              <a:lumMod val="20000"/>
              <a:lumOff val="80000"/>
            </a:schemeClr>
          </a:solidFill>
        </p:spPr>
        <p:txBody>
          <a:bodyPr wrap="square">
            <a:spAutoFit/>
          </a:bodyPr>
          <a:lstStyle/>
          <a:p>
            <a:r>
              <a:rPr lang="en-GB" dirty="0">
                <a:solidFill>
                  <a:srgbClr val="333333"/>
                </a:solidFill>
                <a:latin typeface="Consolas" panose="020B0609020204030204" pitchFamily="49" charset="0"/>
              </a:rPr>
              <a:t>{% extends 'template.html' %}</a:t>
            </a:r>
          </a:p>
          <a:p>
            <a:r>
              <a:rPr lang="en-GB" dirty="0">
                <a:solidFill>
                  <a:srgbClr val="333333"/>
                </a:solidFill>
                <a:latin typeface="Consolas" panose="020B0609020204030204" pitchFamily="49" charset="0"/>
              </a:rPr>
              <a:t>{% block content %}</a:t>
            </a:r>
          </a:p>
          <a:p>
            <a:r>
              <a:rPr lang="en-GB" dirty="0">
                <a:solidFill>
                  <a:srgbClr val="333333"/>
                </a:solidFill>
                <a:latin typeface="Consolas" panose="020B0609020204030204" pitchFamily="49" charset="0"/>
              </a:rPr>
              <a:t>    {% if task == 'content1' %}</a:t>
            </a:r>
          </a:p>
          <a:p>
            <a:r>
              <a:rPr lang="en-GB" dirty="0">
                <a:solidFill>
                  <a:srgbClr val="333333"/>
                </a:solidFill>
                <a:latin typeface="Consolas" panose="020B0609020204030204" pitchFamily="49" charset="0"/>
              </a:rPr>
              <a:t>        </a:t>
            </a:r>
            <a:r>
              <a:rPr lang="en-GB" dirty="0">
                <a:solidFill>
                  <a:srgbClr val="333333"/>
                </a:solidFill>
                <a:highlight>
                  <a:srgbClr val="FFC000"/>
                </a:highlight>
                <a:latin typeface="Consolas" panose="020B0609020204030204" pitchFamily="49" charset="0"/>
              </a:rPr>
              <a:t>{% include 'content1.html' %}</a:t>
            </a:r>
          </a:p>
          <a:p>
            <a:r>
              <a:rPr lang="en-GB" dirty="0">
                <a:solidFill>
                  <a:srgbClr val="333333"/>
                </a:solidFill>
                <a:latin typeface="Consolas" panose="020B0609020204030204" pitchFamily="49" charset="0"/>
              </a:rPr>
              <a:t>    {% endif %}</a:t>
            </a:r>
          </a:p>
          <a:p>
            <a:r>
              <a:rPr lang="en-GB" dirty="0">
                <a:solidFill>
                  <a:srgbClr val="333333"/>
                </a:solidFill>
                <a:latin typeface="Consolas" panose="020B0609020204030204" pitchFamily="49" charset="0"/>
              </a:rPr>
              <a:t>    {% if task == 'content2' %}</a:t>
            </a:r>
          </a:p>
          <a:p>
            <a:r>
              <a:rPr lang="en-GB" dirty="0">
                <a:solidFill>
                  <a:srgbClr val="333333"/>
                </a:solidFill>
                <a:latin typeface="Consolas" panose="020B0609020204030204" pitchFamily="49" charset="0"/>
              </a:rPr>
              <a:t>        </a:t>
            </a:r>
            <a:r>
              <a:rPr lang="en-GB" dirty="0">
                <a:solidFill>
                  <a:srgbClr val="333333"/>
                </a:solidFill>
                <a:highlight>
                  <a:srgbClr val="FFC000"/>
                </a:highlight>
                <a:latin typeface="Consolas" panose="020B0609020204030204" pitchFamily="49" charset="0"/>
              </a:rPr>
              <a:t>{% include 'content2.html' %}</a:t>
            </a:r>
          </a:p>
          <a:p>
            <a:r>
              <a:rPr lang="en-GB" dirty="0">
                <a:solidFill>
                  <a:srgbClr val="333333"/>
                </a:solidFill>
                <a:latin typeface="Consolas" panose="020B0609020204030204" pitchFamily="49" charset="0"/>
              </a:rPr>
              <a:t>    {% endif %}</a:t>
            </a:r>
          </a:p>
          <a:p>
            <a:r>
              <a:rPr lang="en-GB" dirty="0">
                <a:solidFill>
                  <a:srgbClr val="333333"/>
                </a:solidFill>
                <a:latin typeface="Consolas" panose="020B0609020204030204" pitchFamily="49" charset="0"/>
              </a:rPr>
              <a:t>{% </a:t>
            </a:r>
            <a:r>
              <a:rPr lang="en-GB" dirty="0" err="1">
                <a:solidFill>
                  <a:srgbClr val="333333"/>
                </a:solidFill>
                <a:latin typeface="Consolas" panose="020B0609020204030204" pitchFamily="49" charset="0"/>
              </a:rPr>
              <a:t>endblock</a:t>
            </a:r>
            <a:r>
              <a:rPr lang="en-GB" dirty="0">
                <a:solidFill>
                  <a:srgbClr val="333333"/>
                </a:solidFill>
                <a:latin typeface="Consolas" panose="020B0609020204030204" pitchFamily="49" charset="0"/>
              </a:rPr>
              <a:t> %}</a:t>
            </a:r>
            <a:endParaRPr lang="en-GB"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2460241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CBFAEF-D6F5-44FE-AA9B-F686767CB3A2}"/>
              </a:ext>
            </a:extLst>
          </p:cNvPr>
          <p:cNvSpPr>
            <a:spLocks noGrp="1"/>
          </p:cNvSpPr>
          <p:nvPr>
            <p:ph type="title"/>
          </p:nvPr>
        </p:nvSpPr>
        <p:spPr/>
        <p:txBody>
          <a:bodyPr/>
          <a:lstStyle/>
          <a:p>
            <a:r>
              <a:rPr lang="pt-PT" dirty="0" err="1"/>
              <a:t>Hiperlinks</a:t>
            </a:r>
            <a:endParaRPr lang="pt-PT" dirty="0"/>
          </a:p>
        </p:txBody>
      </p:sp>
      <p:sp>
        <p:nvSpPr>
          <p:cNvPr id="5" name="Text Placeholder 4">
            <a:extLst>
              <a:ext uri="{FF2B5EF4-FFF2-40B4-BE49-F238E27FC236}">
                <a16:creationId xmlns:a16="http://schemas.microsoft.com/office/drawing/2014/main" id="{6E804E20-2031-4231-AE13-A6D779823872}"/>
              </a:ext>
            </a:extLst>
          </p:cNvPr>
          <p:cNvSpPr>
            <a:spLocks noGrp="1"/>
          </p:cNvSpPr>
          <p:nvPr>
            <p:ph type="body" idx="1"/>
          </p:nvPr>
        </p:nvSpPr>
        <p:spPr/>
        <p:txBody>
          <a:bodyPr/>
          <a:lstStyle/>
          <a:p>
            <a:endParaRPr lang="pt-PT"/>
          </a:p>
        </p:txBody>
      </p:sp>
    </p:spTree>
    <p:extLst>
      <p:ext uri="{BB962C8B-B14F-4D97-AF65-F5344CB8AC3E}">
        <p14:creationId xmlns:p14="http://schemas.microsoft.com/office/powerpoint/2010/main" val="3302257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523B-8DCD-404E-87D2-B8C6B138A011}"/>
              </a:ext>
            </a:extLst>
          </p:cNvPr>
          <p:cNvSpPr>
            <a:spLocks noGrp="1"/>
          </p:cNvSpPr>
          <p:nvPr>
            <p:ph type="title"/>
          </p:nvPr>
        </p:nvSpPr>
        <p:spPr/>
        <p:txBody>
          <a:bodyPr/>
          <a:lstStyle/>
          <a:p>
            <a:r>
              <a:rPr lang="pt-PT" dirty="0" err="1"/>
              <a:t>Hiperlinks</a:t>
            </a:r>
            <a:r>
              <a:rPr lang="pt-PT" dirty="0"/>
              <a:t> (1)</a:t>
            </a:r>
          </a:p>
        </p:txBody>
      </p:sp>
      <p:sp>
        <p:nvSpPr>
          <p:cNvPr id="3" name="Content Placeholder 2">
            <a:extLst>
              <a:ext uri="{FF2B5EF4-FFF2-40B4-BE49-F238E27FC236}">
                <a16:creationId xmlns:a16="http://schemas.microsoft.com/office/drawing/2014/main" id="{633EC61A-7FFA-44E2-BDF2-11C95BA2B36C}"/>
              </a:ext>
            </a:extLst>
          </p:cNvPr>
          <p:cNvSpPr>
            <a:spLocks noGrp="1"/>
          </p:cNvSpPr>
          <p:nvPr>
            <p:ph idx="1"/>
          </p:nvPr>
        </p:nvSpPr>
        <p:spPr/>
        <p:txBody>
          <a:bodyPr/>
          <a:lstStyle/>
          <a:p>
            <a:r>
              <a:rPr lang="pt-PT" dirty="0"/>
              <a:t>Em </a:t>
            </a:r>
            <a:r>
              <a:rPr lang="pt-PT" b="1" dirty="0"/>
              <a:t>urls.py </a:t>
            </a:r>
            <a:r>
              <a:rPr lang="pt-PT" dirty="0"/>
              <a:t>devemos:</a:t>
            </a:r>
          </a:p>
          <a:p>
            <a:pPr lvl="1"/>
            <a:r>
              <a:rPr lang="pt-PT" dirty="0"/>
              <a:t>Especificar o nome da aplicação</a:t>
            </a:r>
          </a:p>
          <a:p>
            <a:pPr lvl="1"/>
            <a:r>
              <a:rPr lang="pt-PT" dirty="0"/>
              <a:t>Dar um nome a cada rota</a:t>
            </a:r>
          </a:p>
          <a:p>
            <a:r>
              <a:rPr lang="pt-PT" dirty="0"/>
              <a:t>Isto evita colisões no espaço dos nomes</a:t>
            </a:r>
            <a:r>
              <a:rPr lang="pt-PT" i="1" dirty="0"/>
              <a:t> </a:t>
            </a:r>
            <a:br>
              <a:rPr lang="pt-PT" i="1" dirty="0"/>
            </a:br>
            <a:r>
              <a:rPr lang="pt-PT" dirty="0"/>
              <a:t>(mesmo nome usado em diferentes aplicações).</a:t>
            </a:r>
          </a:p>
          <a:p>
            <a:endParaRPr lang="pt-PT" dirty="0"/>
          </a:p>
        </p:txBody>
      </p:sp>
      <p:pic>
        <p:nvPicPr>
          <p:cNvPr id="5" name="Picture 4">
            <a:extLst>
              <a:ext uri="{FF2B5EF4-FFF2-40B4-BE49-F238E27FC236}">
                <a16:creationId xmlns:a16="http://schemas.microsoft.com/office/drawing/2014/main" id="{3EDEFA45-FE51-4693-BD48-B19954B90441}"/>
              </a:ext>
            </a:extLst>
          </p:cNvPr>
          <p:cNvPicPr>
            <a:picLocks noChangeAspect="1"/>
          </p:cNvPicPr>
          <p:nvPr/>
        </p:nvPicPr>
        <p:blipFill>
          <a:blip r:embed="rId3"/>
          <a:stretch>
            <a:fillRect/>
          </a:stretch>
        </p:blipFill>
        <p:spPr>
          <a:xfrm>
            <a:off x="1438139" y="3505056"/>
            <a:ext cx="4705621" cy="2491211"/>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8055CF90-DCF3-42FB-ACEA-495174ACBDA6}"/>
              </a:ext>
            </a:extLst>
          </p:cNvPr>
          <p:cNvSpPr/>
          <p:nvPr/>
        </p:nvSpPr>
        <p:spPr>
          <a:xfrm>
            <a:off x="1065144" y="4261755"/>
            <a:ext cx="2744856" cy="348345"/>
          </a:xfrm>
          <a:prstGeom prst="rect">
            <a:avLst/>
          </a:prstGeom>
          <a:solidFill>
            <a:srgbClr val="FFFF00">
              <a:alpha val="2784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Rectangle 6">
            <a:extLst>
              <a:ext uri="{FF2B5EF4-FFF2-40B4-BE49-F238E27FC236}">
                <a16:creationId xmlns:a16="http://schemas.microsoft.com/office/drawing/2014/main" id="{0E4B5C33-7495-4DAA-A773-73CA90BCDF2A}"/>
              </a:ext>
            </a:extLst>
          </p:cNvPr>
          <p:cNvSpPr/>
          <p:nvPr/>
        </p:nvSpPr>
        <p:spPr>
          <a:xfrm>
            <a:off x="4746606" y="5194300"/>
            <a:ext cx="1770149" cy="314366"/>
          </a:xfrm>
          <a:prstGeom prst="rect">
            <a:avLst/>
          </a:prstGeom>
          <a:solidFill>
            <a:srgbClr val="FFFF00">
              <a:alpha val="2784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Oval 3">
            <a:extLst>
              <a:ext uri="{FF2B5EF4-FFF2-40B4-BE49-F238E27FC236}">
                <a16:creationId xmlns:a16="http://schemas.microsoft.com/office/drawing/2014/main" id="{FE7B1A0F-BC09-4D65-B484-787D8CB54E7A}"/>
              </a:ext>
            </a:extLst>
          </p:cNvPr>
          <p:cNvSpPr/>
          <p:nvPr/>
        </p:nvSpPr>
        <p:spPr>
          <a:xfrm>
            <a:off x="1130992" y="4334327"/>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10" name="Oval 9">
            <a:extLst>
              <a:ext uri="{FF2B5EF4-FFF2-40B4-BE49-F238E27FC236}">
                <a16:creationId xmlns:a16="http://schemas.microsoft.com/office/drawing/2014/main" id="{C42E1CFD-22D1-475E-8A47-BA2CDA87F66B}"/>
              </a:ext>
            </a:extLst>
          </p:cNvPr>
          <p:cNvSpPr/>
          <p:nvPr/>
        </p:nvSpPr>
        <p:spPr>
          <a:xfrm>
            <a:off x="6209607" y="5249883"/>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
        <p:nvSpPr>
          <p:cNvPr id="11" name="Oval 10">
            <a:extLst>
              <a:ext uri="{FF2B5EF4-FFF2-40B4-BE49-F238E27FC236}">
                <a16:creationId xmlns:a16="http://schemas.microsoft.com/office/drawing/2014/main" id="{18699B4E-E16B-4B6B-827A-DB91C5092EDC}"/>
              </a:ext>
            </a:extLst>
          </p:cNvPr>
          <p:cNvSpPr/>
          <p:nvPr/>
        </p:nvSpPr>
        <p:spPr>
          <a:xfrm>
            <a:off x="1104900" y="1768475"/>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12" name="Oval 11">
            <a:extLst>
              <a:ext uri="{FF2B5EF4-FFF2-40B4-BE49-F238E27FC236}">
                <a16:creationId xmlns:a16="http://schemas.microsoft.com/office/drawing/2014/main" id="{5CB6641D-C44B-441A-ADB6-934A2A1467BA}"/>
              </a:ext>
            </a:extLst>
          </p:cNvPr>
          <p:cNvSpPr/>
          <p:nvPr/>
        </p:nvSpPr>
        <p:spPr>
          <a:xfrm>
            <a:off x="1104900" y="2225675"/>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Tree>
    <p:extLst>
      <p:ext uri="{BB962C8B-B14F-4D97-AF65-F5344CB8AC3E}">
        <p14:creationId xmlns:p14="http://schemas.microsoft.com/office/powerpoint/2010/main" val="4076768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523B-8DCD-404E-87D2-B8C6B138A011}"/>
              </a:ext>
            </a:extLst>
          </p:cNvPr>
          <p:cNvSpPr>
            <a:spLocks noGrp="1"/>
          </p:cNvSpPr>
          <p:nvPr>
            <p:ph type="title"/>
          </p:nvPr>
        </p:nvSpPr>
        <p:spPr/>
        <p:txBody>
          <a:bodyPr/>
          <a:lstStyle/>
          <a:p>
            <a:r>
              <a:rPr lang="pt-PT" dirty="0"/>
              <a:t>Links entre páginas (2)</a:t>
            </a:r>
          </a:p>
        </p:txBody>
      </p:sp>
      <p:sp>
        <p:nvSpPr>
          <p:cNvPr id="3" name="Content Placeholder 2">
            <a:extLst>
              <a:ext uri="{FF2B5EF4-FFF2-40B4-BE49-F238E27FC236}">
                <a16:creationId xmlns:a16="http://schemas.microsoft.com/office/drawing/2014/main" id="{633EC61A-7FFA-44E2-BDF2-11C95BA2B36C}"/>
              </a:ext>
            </a:extLst>
          </p:cNvPr>
          <p:cNvSpPr>
            <a:spLocks noGrp="1"/>
          </p:cNvSpPr>
          <p:nvPr>
            <p:ph idx="1"/>
          </p:nvPr>
        </p:nvSpPr>
        <p:spPr>
          <a:xfrm>
            <a:off x="628649" y="1146412"/>
            <a:ext cx="8356325" cy="5209939"/>
          </a:xfrm>
        </p:spPr>
        <p:txBody>
          <a:bodyPr/>
          <a:lstStyle/>
          <a:p>
            <a:r>
              <a:rPr lang="pt-PT" dirty="0"/>
              <a:t>Quando alguém clica em </a:t>
            </a:r>
            <a:r>
              <a:rPr lang="pt-PT" sz="2000" dirty="0" err="1">
                <a:solidFill>
                  <a:schemeClr val="bg2">
                    <a:lumMod val="75000"/>
                  </a:schemeClr>
                </a:solidFill>
                <a:latin typeface="Consolas" panose="020B0609020204030204" pitchFamily="49" charset="0"/>
              </a:rPr>
              <a:t>index</a:t>
            </a:r>
            <a:r>
              <a:rPr lang="pt-PT" dirty="0"/>
              <a:t>, a rota </a:t>
            </a:r>
            <a:r>
              <a:rPr lang="pt-PT" sz="2000" dirty="0" err="1">
                <a:solidFill>
                  <a:schemeClr val="bg2">
                    <a:lumMod val="75000"/>
                  </a:schemeClr>
                </a:solidFill>
                <a:latin typeface="Consolas" panose="020B0609020204030204" pitchFamily="49" charset="0"/>
              </a:rPr>
              <a:t>index</a:t>
            </a:r>
            <a:r>
              <a:rPr lang="pt-PT" dirty="0"/>
              <a:t> da aplicação </a:t>
            </a:r>
            <a:r>
              <a:rPr lang="pt-PT" sz="2000" dirty="0" err="1">
                <a:solidFill>
                  <a:schemeClr val="bg2">
                    <a:lumMod val="75000"/>
                  </a:schemeClr>
                </a:solidFill>
                <a:latin typeface="Consolas" panose="020B0609020204030204" pitchFamily="49" charset="0"/>
              </a:rPr>
              <a:t>progweb</a:t>
            </a:r>
            <a:r>
              <a:rPr lang="pt-PT" dirty="0"/>
              <a:t> vai ser invocada, lançando a função/view </a:t>
            </a:r>
            <a:r>
              <a:rPr lang="pt-PT" sz="2000" dirty="0" err="1">
                <a:solidFill>
                  <a:schemeClr val="bg2">
                    <a:lumMod val="75000"/>
                  </a:schemeClr>
                </a:solidFill>
                <a:latin typeface="Consolas" panose="020B0609020204030204" pitchFamily="49" charset="0"/>
              </a:rPr>
              <a:t>views.index</a:t>
            </a:r>
            <a:r>
              <a:rPr lang="pt-PT" sz="2000" dirty="0"/>
              <a:t>.</a:t>
            </a:r>
          </a:p>
          <a:p>
            <a:r>
              <a:rPr lang="pt-PT" dirty="0"/>
              <a:t>Nota: não devemos escrever </a:t>
            </a:r>
            <a:r>
              <a:rPr lang="pt-PT" dirty="0" err="1"/>
              <a:t>URLs</a:t>
            </a:r>
            <a:r>
              <a:rPr lang="pt-PT" dirty="0"/>
              <a:t> </a:t>
            </a:r>
            <a:r>
              <a:rPr lang="pt-PT" i="1" dirty="0" err="1"/>
              <a:t>harcoded</a:t>
            </a:r>
            <a:r>
              <a:rPr lang="pt-PT" dirty="0"/>
              <a:t>, por isso usamos o nome da rota (</a:t>
            </a:r>
            <a:r>
              <a:rPr lang="pt-PT" sz="2000" dirty="0" err="1">
                <a:solidFill>
                  <a:schemeClr val="bg2">
                    <a:lumMod val="75000"/>
                  </a:schemeClr>
                </a:solidFill>
                <a:latin typeface="Consolas" panose="020B0609020204030204" pitchFamily="49" charset="0"/>
              </a:rPr>
              <a:t>progweb:index</a:t>
            </a:r>
            <a:r>
              <a:rPr lang="pt-PT" dirty="0"/>
              <a:t>).</a:t>
            </a:r>
          </a:p>
          <a:p>
            <a:endParaRPr lang="pt-PT" dirty="0"/>
          </a:p>
        </p:txBody>
      </p:sp>
      <p:pic>
        <p:nvPicPr>
          <p:cNvPr id="9" name="Picture 8">
            <a:extLst>
              <a:ext uri="{FF2B5EF4-FFF2-40B4-BE49-F238E27FC236}">
                <a16:creationId xmlns:a16="http://schemas.microsoft.com/office/drawing/2014/main" id="{09F115E6-7C43-4E67-8E69-8ECA061E1FB1}"/>
              </a:ext>
            </a:extLst>
          </p:cNvPr>
          <p:cNvPicPr>
            <a:picLocks noChangeAspect="1"/>
          </p:cNvPicPr>
          <p:nvPr/>
        </p:nvPicPr>
        <p:blipFill rotWithShape="1">
          <a:blip r:embed="rId2"/>
          <a:srcRect t="-1" b="38015"/>
          <a:stretch/>
        </p:blipFill>
        <p:spPr>
          <a:xfrm>
            <a:off x="968157" y="3098693"/>
            <a:ext cx="6966251" cy="3257658"/>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FC43E803-3CDB-4E43-8505-BF875F1F9778}"/>
              </a:ext>
            </a:extLst>
          </p:cNvPr>
          <p:cNvSpPr txBox="1"/>
          <p:nvPr/>
        </p:nvSpPr>
        <p:spPr>
          <a:xfrm>
            <a:off x="1793958" y="5987019"/>
            <a:ext cx="343364" cy="369332"/>
          </a:xfrm>
          <a:prstGeom prst="rect">
            <a:avLst/>
          </a:prstGeom>
          <a:noFill/>
        </p:spPr>
        <p:txBody>
          <a:bodyPr wrap="none" rtlCol="0">
            <a:spAutoFit/>
          </a:bodyPr>
          <a:lstStyle/>
          <a:p>
            <a:r>
              <a:rPr lang="pt-PT" dirty="0">
                <a:solidFill>
                  <a:schemeClr val="bg2">
                    <a:lumMod val="75000"/>
                  </a:schemeClr>
                </a:solidFill>
              </a:rPr>
              <a:t>…</a:t>
            </a:r>
          </a:p>
        </p:txBody>
      </p:sp>
      <p:sp>
        <p:nvSpPr>
          <p:cNvPr id="11" name="Rectangle 10">
            <a:extLst>
              <a:ext uri="{FF2B5EF4-FFF2-40B4-BE49-F238E27FC236}">
                <a16:creationId xmlns:a16="http://schemas.microsoft.com/office/drawing/2014/main" id="{C6EB47AD-A05B-4B03-8ACC-357B29847B60}"/>
              </a:ext>
            </a:extLst>
          </p:cNvPr>
          <p:cNvSpPr/>
          <p:nvPr/>
        </p:nvSpPr>
        <p:spPr>
          <a:xfrm>
            <a:off x="3386152" y="5213352"/>
            <a:ext cx="3100456" cy="552450"/>
          </a:xfrm>
          <a:prstGeom prst="rect">
            <a:avLst/>
          </a:prstGeom>
          <a:solidFill>
            <a:srgbClr val="FFFF00">
              <a:alpha val="27843"/>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11">
            <a:extLst>
              <a:ext uri="{FF2B5EF4-FFF2-40B4-BE49-F238E27FC236}">
                <a16:creationId xmlns:a16="http://schemas.microsoft.com/office/drawing/2014/main" id="{1D769AFF-B32F-4AB7-8E38-E9AE22CCB1E0}"/>
              </a:ext>
            </a:extLst>
          </p:cNvPr>
          <p:cNvSpPr/>
          <p:nvPr/>
        </p:nvSpPr>
        <p:spPr>
          <a:xfrm>
            <a:off x="628649" y="1266825"/>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3</a:t>
            </a:r>
          </a:p>
        </p:txBody>
      </p:sp>
      <p:sp>
        <p:nvSpPr>
          <p:cNvPr id="13" name="Oval 12">
            <a:extLst>
              <a:ext uri="{FF2B5EF4-FFF2-40B4-BE49-F238E27FC236}">
                <a16:creationId xmlns:a16="http://schemas.microsoft.com/office/drawing/2014/main" id="{31A54881-7975-48DB-BF71-6F9DE3098493}"/>
              </a:ext>
            </a:extLst>
          </p:cNvPr>
          <p:cNvSpPr/>
          <p:nvPr/>
        </p:nvSpPr>
        <p:spPr>
          <a:xfrm>
            <a:off x="4759407" y="5259650"/>
            <a:ext cx="241300" cy="203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3</a:t>
            </a:r>
          </a:p>
        </p:txBody>
      </p:sp>
    </p:spTree>
    <p:extLst>
      <p:ext uri="{BB962C8B-B14F-4D97-AF65-F5344CB8AC3E}">
        <p14:creationId xmlns:p14="http://schemas.microsoft.com/office/powerpoint/2010/main" val="3504829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BD75-8DB2-40B4-8253-4F34DDA587FB}"/>
              </a:ext>
            </a:extLst>
          </p:cNvPr>
          <p:cNvSpPr>
            <a:spLocks noGrp="1"/>
          </p:cNvSpPr>
          <p:nvPr>
            <p:ph type="title"/>
          </p:nvPr>
        </p:nvSpPr>
        <p:spPr/>
        <p:txBody>
          <a:bodyPr/>
          <a:lstStyle/>
          <a:p>
            <a:r>
              <a:rPr lang="pt-PT" dirty="0"/>
              <a:t>Ficheiros estáticos</a:t>
            </a:r>
          </a:p>
        </p:txBody>
      </p:sp>
      <p:sp>
        <p:nvSpPr>
          <p:cNvPr id="3" name="Content Placeholder 2">
            <a:extLst>
              <a:ext uri="{FF2B5EF4-FFF2-40B4-BE49-F238E27FC236}">
                <a16:creationId xmlns:a16="http://schemas.microsoft.com/office/drawing/2014/main" id="{E6F06300-7A33-409F-8F1B-0D3E0880F4C3}"/>
              </a:ext>
            </a:extLst>
          </p:cNvPr>
          <p:cNvSpPr>
            <a:spLocks noGrp="1"/>
          </p:cNvSpPr>
          <p:nvPr>
            <p:ph idx="1"/>
          </p:nvPr>
        </p:nvSpPr>
        <p:spPr/>
        <p:txBody>
          <a:bodyPr/>
          <a:lstStyle/>
          <a:p>
            <a:r>
              <a:rPr lang="pt-PT" dirty="0"/>
              <a:t>Ficheiros estáticos (</a:t>
            </a:r>
            <a:r>
              <a:rPr lang="pt-PT" dirty="0" err="1"/>
              <a:t>css</a:t>
            </a:r>
            <a:r>
              <a:rPr lang="pt-PT" dirty="0"/>
              <a:t>, </a:t>
            </a:r>
            <a:r>
              <a:rPr lang="pt-PT" dirty="0" err="1"/>
              <a:t>js</a:t>
            </a:r>
            <a:r>
              <a:rPr lang="pt-PT" dirty="0"/>
              <a:t>, imagens) devem estar numa pasta </a:t>
            </a:r>
            <a:br>
              <a:rPr lang="pt-PT" dirty="0"/>
            </a:br>
            <a:r>
              <a:rPr lang="pt-PT" dirty="0"/>
              <a:t>app/</a:t>
            </a:r>
            <a:r>
              <a:rPr lang="pt-PT" dirty="0" err="1"/>
              <a:t>static</a:t>
            </a:r>
            <a:r>
              <a:rPr lang="pt-PT" dirty="0"/>
              <a:t>/app/.</a:t>
            </a:r>
          </a:p>
          <a:p>
            <a:r>
              <a:rPr lang="pt-PT" dirty="0"/>
              <a:t>Em settings.py deve existir a declaração: STATIC_URL = ‘/</a:t>
            </a:r>
            <a:r>
              <a:rPr lang="pt-PT" dirty="0" err="1"/>
              <a:t>static</a:t>
            </a:r>
            <a:r>
              <a:rPr lang="pt-PT" dirty="0"/>
              <a:t>’ </a:t>
            </a:r>
          </a:p>
          <a:p>
            <a:r>
              <a:rPr lang="pt-PT" dirty="0"/>
              <a:t>No ficheiro template, </a:t>
            </a:r>
          </a:p>
          <a:p>
            <a:pPr lvl="1"/>
            <a:r>
              <a:rPr lang="pt-PT" dirty="0"/>
              <a:t>devemos incluir a etiqueta {% </a:t>
            </a:r>
            <a:r>
              <a:rPr lang="pt-PT" dirty="0" err="1"/>
              <a:t>load</a:t>
            </a:r>
            <a:r>
              <a:rPr lang="pt-PT" dirty="0"/>
              <a:t> </a:t>
            </a:r>
            <a:r>
              <a:rPr lang="pt-PT" dirty="0" err="1"/>
              <a:t>static</a:t>
            </a:r>
            <a:r>
              <a:rPr lang="pt-PT" dirty="0"/>
              <a:t> %} para construir o URL para o </a:t>
            </a:r>
            <a:r>
              <a:rPr lang="pt-PT" dirty="0" err="1"/>
              <a:t>path</a:t>
            </a:r>
            <a:r>
              <a:rPr lang="pt-PT" dirty="0"/>
              <a:t> relativo</a:t>
            </a:r>
          </a:p>
          <a:p>
            <a:pPr lvl="1"/>
            <a:r>
              <a:rPr lang="pt-PT" dirty="0"/>
              <a:t>E no </a:t>
            </a:r>
            <a:r>
              <a:rPr lang="pt-PT" dirty="0" err="1"/>
              <a:t>src</a:t>
            </a:r>
            <a:r>
              <a:rPr lang="pt-PT" dirty="0"/>
              <a:t> ou </a:t>
            </a:r>
            <a:r>
              <a:rPr lang="pt-PT" dirty="0" err="1"/>
              <a:t>href</a:t>
            </a:r>
            <a:r>
              <a:rPr lang="pt-PT" dirty="0"/>
              <a:t> incluir </a:t>
            </a:r>
            <a:r>
              <a:rPr lang="pt-PT" dirty="0" err="1"/>
              <a:t>static</a:t>
            </a:r>
            <a:r>
              <a:rPr lang="pt-PT" dirty="0"/>
              <a:t> antes do </a:t>
            </a:r>
            <a:r>
              <a:rPr lang="pt-PT" dirty="0" err="1"/>
              <a:t>path</a:t>
            </a:r>
            <a:r>
              <a:rPr lang="pt-PT" dirty="0"/>
              <a:t> (que deve incluir o nome da aplicação app)</a:t>
            </a:r>
          </a:p>
          <a:p>
            <a:endParaRPr lang="pt-PT" b="1" dirty="0"/>
          </a:p>
        </p:txBody>
      </p:sp>
      <p:pic>
        <p:nvPicPr>
          <p:cNvPr id="5" name="Picture 4">
            <a:extLst>
              <a:ext uri="{FF2B5EF4-FFF2-40B4-BE49-F238E27FC236}">
                <a16:creationId xmlns:a16="http://schemas.microsoft.com/office/drawing/2014/main" id="{F852BF02-B552-4692-8177-35713AD8DA13}"/>
              </a:ext>
            </a:extLst>
          </p:cNvPr>
          <p:cNvPicPr>
            <a:picLocks noChangeAspect="1"/>
          </p:cNvPicPr>
          <p:nvPr/>
        </p:nvPicPr>
        <p:blipFill rotWithShape="1">
          <a:blip r:embed="rId3"/>
          <a:srcRect t="63361" b="15366"/>
          <a:stretch/>
        </p:blipFill>
        <p:spPr>
          <a:xfrm>
            <a:off x="619576" y="4860688"/>
            <a:ext cx="8136496" cy="1095612"/>
          </a:xfrm>
          <a:prstGeom prst="rect">
            <a:avLst/>
          </a:prstGeom>
        </p:spPr>
      </p:pic>
    </p:spTree>
    <p:extLst>
      <p:ext uri="{BB962C8B-B14F-4D97-AF65-F5344CB8AC3E}">
        <p14:creationId xmlns:p14="http://schemas.microsoft.com/office/powerpoint/2010/main" val="37366601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5A86D2-BB1E-49DE-A5C0-1EBB905141AA}"/>
              </a:ext>
            </a:extLst>
          </p:cNvPr>
          <p:cNvSpPr>
            <a:spLocks noGrp="1"/>
          </p:cNvSpPr>
          <p:nvPr>
            <p:ph type="title"/>
          </p:nvPr>
        </p:nvSpPr>
        <p:spPr/>
        <p:txBody>
          <a:bodyPr/>
          <a:lstStyle/>
          <a:p>
            <a:r>
              <a:rPr lang="pt-PT" dirty="0"/>
              <a:t>Conclusões</a:t>
            </a:r>
          </a:p>
        </p:txBody>
      </p:sp>
      <p:sp>
        <p:nvSpPr>
          <p:cNvPr id="5" name="Text Placeholder 4">
            <a:extLst>
              <a:ext uri="{FF2B5EF4-FFF2-40B4-BE49-F238E27FC236}">
                <a16:creationId xmlns:a16="http://schemas.microsoft.com/office/drawing/2014/main" id="{0D582BFB-C63C-4E17-910B-136CCB211D45}"/>
              </a:ext>
            </a:extLst>
          </p:cNvPr>
          <p:cNvSpPr>
            <a:spLocks noGrp="1"/>
          </p:cNvSpPr>
          <p:nvPr>
            <p:ph type="body" idx="1"/>
          </p:nvPr>
        </p:nvSpPr>
        <p:spPr/>
        <p:txBody>
          <a:bodyPr/>
          <a:lstStyle/>
          <a:p>
            <a:endParaRPr lang="pt-PT"/>
          </a:p>
        </p:txBody>
      </p:sp>
    </p:spTree>
    <p:extLst>
      <p:ext uri="{BB962C8B-B14F-4D97-AF65-F5344CB8AC3E}">
        <p14:creationId xmlns:p14="http://schemas.microsoft.com/office/powerpoint/2010/main" val="33590921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9858-B501-4FB8-BF0D-1BF489C4EE69}"/>
              </a:ext>
            </a:extLst>
          </p:cNvPr>
          <p:cNvSpPr>
            <a:spLocks noGrp="1"/>
          </p:cNvSpPr>
          <p:nvPr>
            <p:ph type="title"/>
          </p:nvPr>
        </p:nvSpPr>
        <p:spPr/>
        <p:txBody>
          <a:bodyPr/>
          <a:lstStyle/>
          <a:p>
            <a:r>
              <a:rPr lang="pt-PT" dirty="0"/>
              <a:t>Conclusões</a:t>
            </a:r>
          </a:p>
        </p:txBody>
      </p:sp>
      <p:sp>
        <p:nvSpPr>
          <p:cNvPr id="3" name="Content Placeholder 2">
            <a:extLst>
              <a:ext uri="{FF2B5EF4-FFF2-40B4-BE49-F238E27FC236}">
                <a16:creationId xmlns:a16="http://schemas.microsoft.com/office/drawing/2014/main" id="{DF2BEF39-D3D5-4EE7-B5FA-5990334BE513}"/>
              </a:ext>
            </a:extLst>
          </p:cNvPr>
          <p:cNvSpPr>
            <a:spLocks noGrp="1"/>
          </p:cNvSpPr>
          <p:nvPr>
            <p:ph idx="1"/>
          </p:nvPr>
        </p:nvSpPr>
        <p:spPr>
          <a:xfrm>
            <a:off x="628649" y="1146412"/>
            <a:ext cx="8127423" cy="5523885"/>
          </a:xfrm>
        </p:spPr>
        <p:txBody>
          <a:bodyPr>
            <a:normAutofit/>
          </a:bodyPr>
          <a:lstStyle/>
          <a:p>
            <a:r>
              <a:rPr lang="pt-PT" dirty="0"/>
              <a:t>A separação de componentes torna a estrutura de uma aplicação mais clara:</a:t>
            </a:r>
          </a:p>
          <a:p>
            <a:pPr lvl="1"/>
            <a:r>
              <a:rPr lang="pt-PT" sz="2200" b="1" dirty="0"/>
              <a:t>urls.py</a:t>
            </a:r>
            <a:r>
              <a:rPr lang="pt-PT" sz="2200" dirty="0"/>
              <a:t>, que mapeiam um URL/rota numa determinada função.</a:t>
            </a:r>
          </a:p>
          <a:p>
            <a:pPr lvl="1"/>
            <a:r>
              <a:rPr lang="pt-PT" sz="2200" b="1" dirty="0"/>
              <a:t>views.py</a:t>
            </a:r>
            <a:r>
              <a:rPr lang="pt-PT" sz="2200" dirty="0"/>
              <a:t>, com funções que especificam que informação deve ser retornada para cada rota:</a:t>
            </a:r>
          </a:p>
          <a:p>
            <a:pPr lvl="2"/>
            <a:r>
              <a:rPr lang="pt-PT" sz="1900" dirty="0"/>
              <a:t>que HTML deve ser providenciado;</a:t>
            </a:r>
          </a:p>
          <a:p>
            <a:pPr lvl="2"/>
            <a:r>
              <a:rPr lang="pt-PT" sz="1900" dirty="0"/>
              <a:t>que informação deve ser passada como contexto ao HTML.</a:t>
            </a:r>
          </a:p>
          <a:p>
            <a:pPr lvl="1"/>
            <a:r>
              <a:rPr lang="pt-PT" sz="2200" b="1" dirty="0"/>
              <a:t>Templates HTML</a:t>
            </a:r>
            <a:r>
              <a:rPr lang="pt-PT" sz="2200" dirty="0"/>
              <a:t>, que especificam o aspeto de cada página.</a:t>
            </a:r>
          </a:p>
          <a:p>
            <a:pPr lvl="2"/>
            <a:r>
              <a:rPr lang="pt-PT" sz="1900" dirty="0"/>
              <a:t>Linguagem de template permite </a:t>
            </a:r>
            <a:r>
              <a:rPr lang="pt-PT" sz="1900" dirty="0" err="1"/>
              <a:t>renderizar</a:t>
            </a:r>
            <a:r>
              <a:rPr lang="pt-PT" sz="1900" dirty="0"/>
              <a:t> um template HTML com conteúdos passados como contexto, usar seletores e ciclos no HMTL, assim como herança entre ficheiros, minimizando a escrita de código.</a:t>
            </a:r>
          </a:p>
          <a:p>
            <a:endParaRPr lang="pt-PT" dirty="0"/>
          </a:p>
        </p:txBody>
      </p:sp>
    </p:spTree>
    <p:extLst>
      <p:ext uri="{BB962C8B-B14F-4D97-AF65-F5344CB8AC3E}">
        <p14:creationId xmlns:p14="http://schemas.microsoft.com/office/powerpoint/2010/main" val="80841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06B7-1F6D-4456-A8D9-C6A1636225D2}"/>
              </a:ext>
            </a:extLst>
          </p:cNvPr>
          <p:cNvSpPr>
            <a:spLocks noGrp="1"/>
          </p:cNvSpPr>
          <p:nvPr>
            <p:ph type="title"/>
          </p:nvPr>
        </p:nvSpPr>
        <p:spPr/>
        <p:txBody>
          <a:bodyPr>
            <a:normAutofit/>
          </a:bodyPr>
          <a:lstStyle/>
          <a:p>
            <a:r>
              <a:rPr lang="pt-PT" dirty="0"/>
              <a:t>Web App </a:t>
            </a:r>
            <a:r>
              <a:rPr lang="pt-PT" dirty="0" err="1"/>
              <a:t>Frameworks</a:t>
            </a:r>
            <a:endParaRPr lang="en-GB" dirty="0"/>
          </a:p>
        </p:txBody>
      </p:sp>
      <p:sp>
        <p:nvSpPr>
          <p:cNvPr id="3" name="Content Placeholder 2">
            <a:extLst>
              <a:ext uri="{FF2B5EF4-FFF2-40B4-BE49-F238E27FC236}">
                <a16:creationId xmlns:a16="http://schemas.microsoft.com/office/drawing/2014/main" id="{A5F9B952-82E0-4908-B51D-547CC28009C2}"/>
              </a:ext>
            </a:extLst>
          </p:cNvPr>
          <p:cNvSpPr>
            <a:spLocks noGrp="1"/>
          </p:cNvSpPr>
          <p:nvPr>
            <p:ph idx="1"/>
          </p:nvPr>
        </p:nvSpPr>
        <p:spPr>
          <a:xfrm>
            <a:off x="628649" y="1146412"/>
            <a:ext cx="8127423" cy="5428124"/>
          </a:xfrm>
        </p:spPr>
        <p:txBody>
          <a:bodyPr>
            <a:normAutofit lnSpcReduction="10000"/>
          </a:bodyPr>
          <a:lstStyle/>
          <a:p>
            <a:r>
              <a:rPr lang="pt-BR" dirty="0"/>
              <a:t>Desde 2000 que os projetos profissionais de desenvolvimento de aplicações Web usam </a:t>
            </a:r>
            <a:r>
              <a:rPr lang="pt-BR" i="1" dirty="0"/>
              <a:t>frameworks:</a:t>
            </a:r>
            <a:endParaRPr lang="pt-BR" dirty="0"/>
          </a:p>
          <a:p>
            <a:pPr lvl="1"/>
            <a:r>
              <a:rPr lang="pt-BR" dirty="0"/>
              <a:t>Coleção de bibliotecas e módulos</a:t>
            </a:r>
            <a:r>
              <a:rPr lang="pt-PT" dirty="0"/>
              <a:t> </a:t>
            </a:r>
            <a:r>
              <a:rPr lang="pt-PT" dirty="0">
                <a:latin typeface="Calibri" panose="020F0502020204030204" pitchFamily="34" charset="0"/>
                <a:ea typeface="Calibri" panose="020F0502020204030204" pitchFamily="34" charset="0"/>
                <a:cs typeface="Arial" panose="020B0604020202020204" pitchFamily="34" charset="0"/>
              </a:rPr>
              <a:t>que </a:t>
            </a:r>
            <a:r>
              <a:rPr lang="pt-PT" dirty="0" err="1">
                <a:latin typeface="Calibri" panose="020F0502020204030204" pitchFamily="34" charset="0"/>
                <a:ea typeface="Calibri" panose="020F0502020204030204" pitchFamily="34" charset="0"/>
                <a:cs typeface="Arial" panose="020B0604020202020204" pitchFamily="34" charset="0"/>
              </a:rPr>
              <a:t>standardizam</a:t>
            </a:r>
            <a:r>
              <a:rPr lang="pt-PT" dirty="0">
                <a:latin typeface="Calibri" panose="020F0502020204030204" pitchFamily="34" charset="0"/>
                <a:ea typeface="Calibri" panose="020F0502020204030204" pitchFamily="34" charset="0"/>
                <a:cs typeface="Arial" panose="020B0604020202020204" pitchFamily="34" charset="0"/>
              </a:rPr>
              <a:t> e simplificam vários processos.</a:t>
            </a:r>
            <a:endParaRPr lang="pt-BR" dirty="0"/>
          </a:p>
          <a:p>
            <a:pPr lvl="1"/>
            <a:r>
              <a:rPr lang="pt-PT" dirty="0">
                <a:latin typeface="Calibri" panose="020F0502020204030204" pitchFamily="34" charset="0"/>
                <a:cs typeface="Arial" panose="020B0604020202020204" pitchFamily="34" charset="0"/>
              </a:rPr>
              <a:t>São combinados blocos de forma estruturada, </a:t>
            </a:r>
            <a:br>
              <a:rPr lang="pt-PT" dirty="0">
                <a:latin typeface="Calibri" panose="020F0502020204030204" pitchFamily="34" charset="0"/>
                <a:cs typeface="Arial" panose="020B0604020202020204" pitchFamily="34" charset="0"/>
              </a:rPr>
            </a:br>
            <a:r>
              <a:rPr lang="pt-PT" dirty="0">
                <a:latin typeface="Calibri" panose="020F0502020204030204" pitchFamily="34" charset="0"/>
                <a:cs typeface="Arial" panose="020B0604020202020204" pitchFamily="34" charset="0"/>
              </a:rPr>
              <a:t>para tornar as aplicações mais robustas e escaláveis. </a:t>
            </a:r>
          </a:p>
          <a:p>
            <a:pPr lvl="1"/>
            <a:r>
              <a:rPr lang="pt-BR" dirty="0"/>
              <a:t>Permitem desenvolver aplicações sem nos preocuparmos com detalhes de baixo nível.</a:t>
            </a:r>
          </a:p>
          <a:p>
            <a:r>
              <a:rPr lang="pt-BR" dirty="0"/>
              <a:t>Front-</a:t>
            </a:r>
            <a:r>
              <a:rPr lang="pt-BR" dirty="0" err="1"/>
              <a:t>end</a:t>
            </a:r>
            <a:r>
              <a:rPr lang="pt-BR" dirty="0"/>
              <a:t> frameworks:</a:t>
            </a:r>
          </a:p>
          <a:p>
            <a:pPr lvl="1"/>
            <a:r>
              <a:rPr lang="pt-BR" dirty="0"/>
              <a:t>Angular, </a:t>
            </a:r>
            <a:r>
              <a:rPr lang="pt-BR" dirty="0" err="1"/>
              <a:t>React</a:t>
            </a:r>
            <a:r>
              <a:rPr lang="pt-BR" dirty="0"/>
              <a:t>, </a:t>
            </a:r>
            <a:r>
              <a:rPr lang="pt-BR" dirty="0" err="1"/>
              <a:t>Vue</a:t>
            </a:r>
            <a:r>
              <a:rPr lang="pt-BR" dirty="0"/>
              <a:t>, </a:t>
            </a:r>
            <a:r>
              <a:rPr lang="pt-BR" dirty="0" err="1"/>
              <a:t>Svelte</a:t>
            </a:r>
            <a:r>
              <a:rPr lang="pt-BR" dirty="0"/>
              <a:t>, ...</a:t>
            </a:r>
          </a:p>
          <a:p>
            <a:r>
              <a:rPr lang="pt-BR" dirty="0"/>
              <a:t>Back-</a:t>
            </a:r>
            <a:r>
              <a:rPr lang="pt-BR" dirty="0" err="1"/>
              <a:t>end</a:t>
            </a:r>
            <a:r>
              <a:rPr lang="pt-BR" dirty="0"/>
              <a:t> frameworks :</a:t>
            </a:r>
          </a:p>
          <a:p>
            <a:pPr lvl="1"/>
            <a:r>
              <a:rPr lang="pt-BR" dirty="0"/>
              <a:t>ASP.NET (C#), </a:t>
            </a:r>
            <a:r>
              <a:rPr lang="pt-BR" dirty="0" err="1"/>
              <a:t>Laravel</a:t>
            </a:r>
            <a:r>
              <a:rPr lang="pt-BR" dirty="0"/>
              <a:t> (PHP), Express com node.JS (JS), Spring  (Java), </a:t>
            </a:r>
            <a:r>
              <a:rPr lang="pt-BR" dirty="0" err="1"/>
              <a:t>Flask</a:t>
            </a:r>
            <a:r>
              <a:rPr lang="pt-BR" dirty="0"/>
              <a:t> e Django (Python)</a:t>
            </a:r>
          </a:p>
          <a:p>
            <a:pPr lvl="1"/>
            <a:endParaRPr lang="pt-BR" dirty="0"/>
          </a:p>
        </p:txBody>
      </p:sp>
    </p:spTree>
    <p:extLst>
      <p:ext uri="{BB962C8B-B14F-4D97-AF65-F5344CB8AC3E}">
        <p14:creationId xmlns:p14="http://schemas.microsoft.com/office/powerpoint/2010/main" val="249900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2295"/>
            <a:ext cx="8185404" cy="699401"/>
          </a:xfrm>
        </p:spPr>
        <p:txBody>
          <a:bodyPr>
            <a:normAutofit fontScale="90000"/>
          </a:bodyPr>
          <a:lstStyle/>
          <a:p>
            <a:pPr>
              <a:lnSpc>
                <a:spcPct val="150000"/>
              </a:lnSpc>
            </a:pPr>
            <a:r>
              <a:rPr lang="en-GB" dirty="0" err="1"/>
              <a:t>Padrão</a:t>
            </a:r>
            <a:r>
              <a:rPr lang="en-GB" dirty="0"/>
              <a:t> Model-View-Controller (MVC)</a:t>
            </a:r>
          </a:p>
        </p:txBody>
      </p:sp>
      <p:sp>
        <p:nvSpPr>
          <p:cNvPr id="7" name="Marcador de Posição de Conteúdo 6">
            <a:extLst>
              <a:ext uri="{FF2B5EF4-FFF2-40B4-BE49-F238E27FC236}">
                <a16:creationId xmlns:a16="http://schemas.microsoft.com/office/drawing/2014/main" id="{3E826ABE-CBD6-42C2-83CF-BFD55B12FD50}"/>
              </a:ext>
            </a:extLst>
          </p:cNvPr>
          <p:cNvSpPr>
            <a:spLocks noGrp="1"/>
          </p:cNvSpPr>
          <p:nvPr>
            <p:ph sz="half" idx="2"/>
          </p:nvPr>
        </p:nvSpPr>
        <p:spPr>
          <a:xfrm>
            <a:off x="609600" y="1253970"/>
            <a:ext cx="8605421" cy="5485158"/>
          </a:xfrm>
        </p:spPr>
        <p:txBody>
          <a:bodyPr>
            <a:normAutofit fontScale="92500" lnSpcReduction="10000"/>
          </a:bodyPr>
          <a:lstStyle/>
          <a:p>
            <a:r>
              <a:rPr lang="pt-PT" dirty="0"/>
              <a:t>Padrão de arquitetura de software criado em 1979 por </a:t>
            </a:r>
            <a:r>
              <a:rPr lang="en-GB" dirty="0"/>
              <a:t>T. </a:t>
            </a:r>
            <a:r>
              <a:rPr lang="en-GB" dirty="0" err="1"/>
              <a:t>Reenskaug</a:t>
            </a:r>
            <a:r>
              <a:rPr lang="en-GB" dirty="0"/>
              <a:t> </a:t>
            </a:r>
            <a:r>
              <a:rPr lang="pt-PT" dirty="0"/>
              <a:t>[</a:t>
            </a:r>
            <a:r>
              <a:rPr lang="pt-PT" dirty="0">
                <a:hlinkClick r:id="rId3"/>
              </a:rPr>
              <a:t>1</a:t>
            </a:r>
            <a:r>
              <a:rPr lang="pt-PT" dirty="0"/>
              <a:t>].</a:t>
            </a:r>
          </a:p>
          <a:p>
            <a:r>
              <a:rPr lang="pt-BR" dirty="0"/>
              <a:t>O objetivo essencial do MVC é preencher a lacuna entre o modelo mental do utilizador humano e o modelo digital que existe no computador. </a:t>
            </a:r>
          </a:p>
          <a:p>
            <a:r>
              <a:rPr lang="pt-BR" dirty="0"/>
              <a:t>A solução MVC ideal </a:t>
            </a:r>
            <a:br>
              <a:rPr lang="pt-BR" dirty="0"/>
            </a:br>
            <a:r>
              <a:rPr lang="pt-BR" dirty="0"/>
              <a:t>suporta a ilusão do </a:t>
            </a:r>
            <a:br>
              <a:rPr lang="pt-BR" dirty="0"/>
            </a:br>
            <a:r>
              <a:rPr lang="pt-BR" dirty="0"/>
              <a:t>utilizador ver e</a:t>
            </a:r>
            <a:br>
              <a:rPr lang="pt-BR" dirty="0"/>
            </a:br>
            <a:r>
              <a:rPr lang="pt-BR" dirty="0"/>
              <a:t> manipular as </a:t>
            </a:r>
            <a:br>
              <a:rPr lang="pt-BR" dirty="0"/>
            </a:br>
            <a:r>
              <a:rPr lang="pt-BR" dirty="0"/>
              <a:t>informações do </a:t>
            </a:r>
            <a:br>
              <a:rPr lang="pt-BR" dirty="0"/>
            </a:br>
            <a:r>
              <a:rPr lang="pt-BR" dirty="0"/>
              <a:t>domínio diretamente. </a:t>
            </a:r>
          </a:p>
          <a:p>
            <a:r>
              <a:rPr lang="pt-BR" dirty="0"/>
              <a:t>MVC foi concebido como uma solução geral para o problema de utilizadores controlando um grande e complexo conjunto de dados. </a:t>
            </a:r>
          </a:p>
          <a:p>
            <a:r>
              <a:rPr lang="pt-BR" dirty="0"/>
              <a:t>A estrutura é útil se o utilizador precisa ver o mesmo elemento do modelo simultaneamente em diferentes contextos e / ou de diferentes pontos de vista. </a:t>
            </a:r>
          </a:p>
          <a:p>
            <a:endParaRPr lang="pt-PT" dirty="0"/>
          </a:p>
        </p:txBody>
      </p:sp>
      <p:pic>
        <p:nvPicPr>
          <p:cNvPr id="1026" name="Picture 2" descr="Ilustração MVC.">
            <a:extLst>
              <a:ext uri="{FF2B5EF4-FFF2-40B4-BE49-F238E27FC236}">
                <a16:creationId xmlns:a16="http://schemas.microsoft.com/office/drawing/2014/main" id="{31556611-E982-4A1C-B4AD-C3EB7F63EC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783" y="2412193"/>
            <a:ext cx="4725106" cy="229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248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6597</Words>
  <Application>Microsoft Office PowerPoint</Application>
  <PresentationFormat>On-screen Show (4:3)</PresentationFormat>
  <Paragraphs>850</Paragraphs>
  <Slides>76</Slides>
  <Notes>58</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76</vt:i4>
      </vt:variant>
    </vt:vector>
  </HeadingPairs>
  <TitlesOfParts>
    <vt:vector size="89" baseType="lpstr">
      <vt:lpstr>-apple-system</vt:lpstr>
      <vt:lpstr>Arial</vt:lpstr>
      <vt:lpstr>Calibri</vt:lpstr>
      <vt:lpstr>Consolas</vt:lpstr>
      <vt:lpstr>erdana</vt:lpstr>
      <vt:lpstr>Fira Mono</vt:lpstr>
      <vt:lpstr>Palatino</vt:lpstr>
      <vt:lpstr>Raleway</vt:lpstr>
      <vt:lpstr>Roboto</vt:lpstr>
      <vt:lpstr>Times New Roman</vt:lpstr>
      <vt:lpstr>urw-din</vt:lpstr>
      <vt:lpstr>verdana</vt:lpstr>
      <vt:lpstr>Office Theme</vt:lpstr>
      <vt:lpstr>Django</vt:lpstr>
      <vt:lpstr>Sumário</vt:lpstr>
      <vt:lpstr>Introdução</vt:lpstr>
      <vt:lpstr>Até agora</vt:lpstr>
      <vt:lpstr>HTTP</vt:lpstr>
      <vt:lpstr>HTTP Status Codes</vt:lpstr>
      <vt:lpstr>Aplicações Web</vt:lpstr>
      <vt:lpstr>Web App Frameworks</vt:lpstr>
      <vt:lpstr>Padrão Model-View-Controller (MVC)</vt:lpstr>
      <vt:lpstr>Django</vt:lpstr>
      <vt:lpstr>Motivações</vt:lpstr>
      <vt:lpstr>Arquitetura do Django</vt:lpstr>
      <vt:lpstr>Características do Django</vt:lpstr>
      <vt:lpstr>Quem usa Django?</vt:lpstr>
      <vt:lpstr>Documentação</vt:lpstr>
      <vt:lpstr>Arquitetura MTV do Django</vt:lpstr>
      <vt:lpstr>Diagrama MTV do Django</vt:lpstr>
      <vt:lpstr>Fluxo do MTV</vt:lpstr>
      <vt:lpstr>Fluxo MTV</vt:lpstr>
      <vt:lpstr>Estrutura de um Projeto Django</vt:lpstr>
      <vt:lpstr>Componentes e Camadas</vt:lpstr>
      <vt:lpstr>Passos para a criação  de um projeto Django</vt:lpstr>
      <vt:lpstr>Projeto e aplicações</vt:lpstr>
      <vt:lpstr>1. Criar um projeto Django</vt:lpstr>
      <vt:lpstr>2. Lançar o servidor</vt:lpstr>
      <vt:lpstr>3. Criar uma aplicação</vt:lpstr>
      <vt:lpstr>Fluxo do MTV</vt:lpstr>
      <vt:lpstr>Fluxo do MTV</vt:lpstr>
      <vt:lpstr>Arquitetura do Django</vt:lpstr>
      <vt:lpstr>PowerPoint Presentation</vt:lpstr>
      <vt:lpstr>config\urls.py</vt:lpstr>
      <vt:lpstr>hello\urls.py</vt:lpstr>
      <vt:lpstr>views.py</vt:lpstr>
      <vt:lpstr>Resumo</vt:lpstr>
      <vt:lpstr>urls.py &amp; views.py</vt:lpstr>
      <vt:lpstr>Visão MTV</vt:lpstr>
      <vt:lpstr>Linguagem de template</vt:lpstr>
      <vt:lpstr>Template</vt:lpstr>
      <vt:lpstr>Template</vt:lpstr>
      <vt:lpstr>Função render</vt:lpstr>
      <vt:lpstr>Construtores da Linguagem de Template do Django</vt:lpstr>
      <vt:lpstr>1. Variáveis</vt:lpstr>
      <vt:lpstr>2. Etiquetas</vt:lpstr>
      <vt:lpstr>3. Filtros</vt:lpstr>
      <vt:lpstr>Outros Construtores</vt:lpstr>
      <vt:lpstr>Exemplo de linguagem template (1)</vt:lpstr>
      <vt:lpstr>Exemplo de linguagem template (2)</vt:lpstr>
      <vt:lpstr>Sintaxe da Linguagem Template</vt:lpstr>
      <vt:lpstr>Exemplo de linguagem template (2)</vt:lpstr>
      <vt:lpstr>2. Etiquetas</vt:lpstr>
      <vt:lpstr>Etiquetas da linguagem template (1/4)</vt:lpstr>
      <vt:lpstr>Etiquetas da linguagem template (2/4)</vt:lpstr>
      <vt:lpstr>Etiquetas da linguagem template (3/4)</vt:lpstr>
      <vt:lpstr>Etiquetas da linguagem template (4/4)</vt:lpstr>
      <vt:lpstr>Filtros da linguagem template (1/2)</vt:lpstr>
      <vt:lpstr>Filtros da linguagem template (2/2)</vt:lpstr>
      <vt:lpstr>Exemplo</vt:lpstr>
      <vt:lpstr>Herança de Templates </vt:lpstr>
      <vt:lpstr>Layout comum dum Website</vt:lpstr>
      <vt:lpstr>Solução: Herança entre Templates</vt:lpstr>
      <vt:lpstr>PowerPoint Presentation</vt:lpstr>
      <vt:lpstr>Solução: herança de templates</vt:lpstr>
      <vt:lpstr>Layout como template</vt:lpstr>
      <vt:lpstr>Layout como template</vt:lpstr>
      <vt:lpstr>Herança com extends e block (4/4)</vt:lpstr>
      <vt:lpstr>Blocos Disponíveis</vt:lpstr>
      <vt:lpstr>Função super (1/2)</vt:lpstr>
      <vt:lpstr>Super Block (2/2)</vt:lpstr>
      <vt:lpstr>Exemplo de uso da função super()</vt:lpstr>
      <vt:lpstr>Include</vt:lpstr>
      <vt:lpstr>Hiperlinks</vt:lpstr>
      <vt:lpstr>Hiperlinks (1)</vt:lpstr>
      <vt:lpstr>Links entre páginas (2)</vt:lpstr>
      <vt:lpstr>Ficheiros estáticos</vt:lpstr>
      <vt:lpstr>Conclusões</vt:lpstr>
      <vt:lpstr>Conclusões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Studer Ferreira Lucio</dc:creator>
  <cp:lastModifiedBy>Lúcio Ferreira</cp:lastModifiedBy>
  <cp:revision>1434</cp:revision>
  <dcterms:created xsi:type="dcterms:W3CDTF">2017-02-20T11:00:06Z</dcterms:created>
  <dcterms:modified xsi:type="dcterms:W3CDTF">2021-05-10T12:42:02Z</dcterms:modified>
</cp:coreProperties>
</file>