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434" r:id="rId3"/>
    <p:sldId id="425" r:id="rId4"/>
    <p:sldId id="426" r:id="rId5"/>
    <p:sldId id="427" r:id="rId6"/>
    <p:sldId id="428" r:id="rId7"/>
    <p:sldId id="433" r:id="rId8"/>
    <p:sldId id="430" r:id="rId9"/>
    <p:sldId id="431" r:id="rId10"/>
    <p:sldId id="432" r:id="rId11"/>
    <p:sldId id="416" r:id="rId12"/>
    <p:sldId id="435" r:id="rId13"/>
    <p:sldId id="436" r:id="rId14"/>
    <p:sldId id="437" r:id="rId15"/>
    <p:sldId id="438" r:id="rId16"/>
    <p:sldId id="439" r:id="rId17"/>
    <p:sldId id="440" r:id="rId18"/>
    <p:sldId id="442" r:id="rId19"/>
    <p:sldId id="443" r:id="rId20"/>
    <p:sldId id="444" r:id="rId21"/>
    <p:sldId id="445" r:id="rId22"/>
    <p:sldId id="446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91">
          <p15:clr>
            <a:srgbClr val="A4A3A4"/>
          </p15:clr>
        </p15:guide>
        <p15:guide id="4" orient="horz" pos="2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ECFF"/>
    <a:srgbClr val="FFFF69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7" autoAdjust="0"/>
    <p:restoredTop sz="66308" autoAdjust="0"/>
  </p:normalViewPr>
  <p:slideViewPr>
    <p:cSldViewPr snapToGrid="0">
      <p:cViewPr varScale="1">
        <p:scale>
          <a:sx n="51" d="100"/>
          <a:sy n="51" d="100"/>
        </p:scale>
        <p:origin x="1815" y="72"/>
      </p:cViewPr>
      <p:guideLst>
        <p:guide orient="horz" pos="2160"/>
        <p:guide pos="2880"/>
        <p:guide orient="horz" pos="1891"/>
        <p:guide orient="horz" pos="25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80"/>
    </p:cViewPr>
  </p:sorterViewPr>
  <p:notesViewPr>
    <p:cSldViewPr snapToGrid="0">
      <p:cViewPr varScale="1">
        <p:scale>
          <a:sx n="41" d="100"/>
          <a:sy n="41" d="100"/>
        </p:scale>
        <p:origin x="185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E341-AB1D-4283-B027-4DC0D928AB8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84B88-7A72-4F25-9B96-D6A1CFB3E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1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4FD05-7D3B-43D0-806F-982104C802E8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7FBEE-19B7-4E0A-A057-19CA7E8D4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7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3/tutorial/inputoutput.html#reading-and-writing-file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utorialspoint.com/python/python_files_io.htm" TargetMode="External"/><Relationship Id="rId4" Type="http://schemas.openxmlformats.org/officeDocument/2006/relationships/hyperlink" Target="https://www.w3resource.com/python-exercises/file/python-io-exercise-8.ph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js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1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dirty="0">
                <a:hlinkClick r:id="rId3"/>
              </a:rPr>
              <a:t>https://docs.python.org/3.3/tutorial/inputoutput.html#reading-and-writing-files</a:t>
            </a:r>
            <a:endParaRPr lang="en-GB" dirty="0"/>
          </a:p>
          <a:p>
            <a:r>
              <a:rPr lang="en-GB" dirty="0">
                <a:hlinkClick r:id="rId4"/>
              </a:rPr>
              <a:t>https://www.w3resource.com/python-exercises/file/python-io-exercise-8.php</a:t>
            </a:r>
            <a:endParaRPr lang="en-GB" dirty="0"/>
          </a:p>
          <a:p>
            <a:r>
              <a:rPr lang="en-GB" b="1" dirty="0">
                <a:hlinkClick r:id="rId5"/>
              </a:rPr>
              <a:t>https://www.tutorialspoint.com/python/python_files_io.htm</a:t>
            </a:r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pPr eaLnBrk="1" hangingPunct="1"/>
            <a:endParaRPr lang="pt-PT" alt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json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open('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pessoa.json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'r') as f: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data =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json.load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print(data)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5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json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open('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pessoa.json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'r') as f: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data =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json.load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print(data)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0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json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open('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pessoa.json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'r') as f: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data =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json.load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print(data)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1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json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open('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pessoa.json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'r') as f: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data =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json.load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print(data)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3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50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json</a:t>
            </a:r>
          </a:p>
          <a:p>
            <a:endParaRPr lang="en-GB" dirty="0"/>
          </a:p>
          <a:p>
            <a:r>
              <a:rPr lang="en-GB" dirty="0" err="1"/>
              <a:t>person_string</a:t>
            </a:r>
            <a:r>
              <a:rPr lang="en-GB" dirty="0"/>
              <a:t> = '{"name": "Bob", "languages": "English", "numbers": [2, 1.6, null]}'</a:t>
            </a:r>
          </a:p>
          <a:p>
            <a:endParaRPr lang="en-GB" dirty="0"/>
          </a:p>
          <a:p>
            <a:r>
              <a:rPr lang="en-GB" dirty="0"/>
              <a:t># Getting dictionary</a:t>
            </a:r>
          </a:p>
          <a:p>
            <a:r>
              <a:rPr lang="en-GB" dirty="0" err="1"/>
              <a:t>person_dict</a:t>
            </a:r>
            <a:r>
              <a:rPr lang="en-GB" dirty="0"/>
              <a:t> = </a:t>
            </a:r>
            <a:r>
              <a:rPr lang="en-GB" dirty="0" err="1"/>
              <a:t>json.loads</a:t>
            </a:r>
            <a:r>
              <a:rPr lang="en-GB" dirty="0"/>
              <a:t>(</a:t>
            </a:r>
            <a:r>
              <a:rPr lang="en-GB" dirty="0" err="1"/>
              <a:t>person_string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# Pretty Printing JSON string back</a:t>
            </a:r>
          </a:p>
          <a:p>
            <a:r>
              <a:rPr lang="en-GB" dirty="0"/>
              <a:t>print(</a:t>
            </a:r>
            <a:r>
              <a:rPr lang="en-GB" dirty="0" err="1"/>
              <a:t>json.dumps</a:t>
            </a:r>
            <a:r>
              <a:rPr lang="en-GB" dirty="0"/>
              <a:t>(</a:t>
            </a:r>
            <a:r>
              <a:rPr lang="en-GB" dirty="0" err="1"/>
              <a:t>person_dict</a:t>
            </a:r>
            <a:r>
              <a:rPr lang="en-GB" dirty="0"/>
              <a:t>, indent = 4, </a:t>
            </a:r>
            <a:r>
              <a:rPr lang="en-GB" dirty="0" err="1"/>
              <a:t>sort_keys</a:t>
            </a:r>
            <a:r>
              <a:rPr lang="en-GB" dirty="0"/>
              <a:t>=True))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9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csv</a:t>
            </a:r>
          </a:p>
          <a:p>
            <a:r>
              <a:rPr lang="en-GB" dirty="0"/>
              <a:t>with open('people.csv', 'r') as file:</a:t>
            </a:r>
          </a:p>
          <a:p>
            <a:r>
              <a:rPr lang="en-GB" dirty="0"/>
              <a:t>    reader = </a:t>
            </a:r>
            <a:r>
              <a:rPr lang="en-GB" dirty="0" err="1"/>
              <a:t>csv.reader</a:t>
            </a:r>
            <a:r>
              <a:rPr lang="en-GB" dirty="0"/>
              <a:t>(file)</a:t>
            </a:r>
          </a:p>
          <a:p>
            <a:r>
              <a:rPr lang="en-GB" dirty="0"/>
              <a:t>    for row in reader:</a:t>
            </a:r>
          </a:p>
          <a:p>
            <a:r>
              <a:rPr lang="en-GB" dirty="0"/>
              <a:t>        print(row)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1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csv</a:t>
            </a:r>
          </a:p>
          <a:p>
            <a:r>
              <a:rPr lang="en-GB" dirty="0"/>
              <a:t>with open('people.csv', 'r') as file:</a:t>
            </a:r>
          </a:p>
          <a:p>
            <a:r>
              <a:rPr lang="en-GB" dirty="0"/>
              <a:t>    reader = </a:t>
            </a:r>
            <a:r>
              <a:rPr lang="en-GB" dirty="0" err="1"/>
              <a:t>csv.reader</a:t>
            </a:r>
            <a:r>
              <a:rPr lang="en-GB" dirty="0"/>
              <a:t>(file)</a:t>
            </a:r>
          </a:p>
          <a:p>
            <a:r>
              <a:rPr lang="en-GB" dirty="0"/>
              <a:t>    for row in reader:</a:t>
            </a:r>
          </a:p>
          <a:p>
            <a:r>
              <a:rPr lang="en-GB" dirty="0"/>
              <a:t>        print(row)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4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csv</a:t>
            </a:r>
          </a:p>
          <a:p>
            <a:r>
              <a:rPr lang="en-GB" dirty="0"/>
              <a:t>with open('pessoas.csv', 'w', newline='') as </a:t>
            </a:r>
            <a:r>
              <a:rPr lang="en-GB" dirty="0" err="1"/>
              <a:t>ficheiro</a:t>
            </a:r>
            <a:r>
              <a:rPr lang="en-GB" dirty="0"/>
              <a:t>:</a:t>
            </a:r>
          </a:p>
          <a:p>
            <a:r>
              <a:rPr lang="en-GB" dirty="0"/>
              <a:t>    writer = </a:t>
            </a:r>
            <a:r>
              <a:rPr lang="en-GB" dirty="0" err="1"/>
              <a:t>csv.writer</a:t>
            </a:r>
            <a:r>
              <a:rPr lang="en-GB" dirty="0"/>
              <a:t>(</a:t>
            </a:r>
            <a:r>
              <a:rPr lang="en-GB" dirty="0" err="1"/>
              <a:t>ficheiro</a:t>
            </a:r>
            <a:r>
              <a:rPr lang="en-GB" dirty="0"/>
              <a:t>, delimiter=';')</a:t>
            </a:r>
          </a:p>
          <a:p>
            <a:r>
              <a:rPr lang="en-GB" dirty="0"/>
              <a:t>    </a:t>
            </a:r>
            <a:r>
              <a:rPr lang="en-GB" dirty="0" err="1"/>
              <a:t>lista_linhas</a:t>
            </a:r>
            <a:r>
              <a:rPr lang="en-GB" dirty="0"/>
              <a:t> = [['Nome', '</a:t>
            </a:r>
            <a:r>
              <a:rPr lang="en-GB" dirty="0" err="1"/>
              <a:t>Idade</a:t>
            </a:r>
            <a:r>
              <a:rPr lang="en-GB" dirty="0"/>
              <a:t>', '</a:t>
            </a:r>
            <a:r>
              <a:rPr lang="en-GB" dirty="0" err="1"/>
              <a:t>Profissao</a:t>
            </a:r>
            <a:r>
              <a:rPr lang="en-GB" dirty="0"/>
              <a:t>'],</a:t>
            </a:r>
          </a:p>
          <a:p>
            <a:r>
              <a:rPr lang="en-GB" dirty="0"/>
              <a:t>     ['Luis', '27', '</a:t>
            </a:r>
            <a:r>
              <a:rPr lang="en-GB" dirty="0" err="1"/>
              <a:t>Bibliotecario</a:t>
            </a:r>
            <a:r>
              <a:rPr lang="en-GB" dirty="0"/>
              <a:t>'],</a:t>
            </a:r>
          </a:p>
          <a:p>
            <a:r>
              <a:rPr lang="en-GB" dirty="0"/>
              <a:t>     ['Marcelo', '26', '</a:t>
            </a:r>
            <a:r>
              <a:rPr lang="en-GB" dirty="0" err="1"/>
              <a:t>Eletricista</a:t>
            </a:r>
            <a:r>
              <a:rPr lang="en-GB" dirty="0"/>
              <a:t>'],</a:t>
            </a:r>
          </a:p>
          <a:p>
            <a:r>
              <a:rPr lang="en-GB" dirty="0"/>
              <a:t>     ['Daniela', '20', '</a:t>
            </a:r>
            <a:r>
              <a:rPr lang="en-GB" dirty="0" err="1"/>
              <a:t>Agente</a:t>
            </a:r>
            <a:r>
              <a:rPr lang="en-GB" dirty="0"/>
              <a:t> </a:t>
            </a:r>
            <a:r>
              <a:rPr lang="en-GB" dirty="0" err="1"/>
              <a:t>Secreto</a:t>
            </a:r>
            <a:r>
              <a:rPr lang="en-GB" dirty="0"/>
              <a:t>']]</a:t>
            </a:r>
          </a:p>
          <a:p>
            <a:r>
              <a:rPr lang="en-GB" dirty="0"/>
              <a:t>    </a:t>
            </a:r>
            <a:r>
              <a:rPr lang="en-GB" dirty="0" err="1"/>
              <a:t>writer.writerows</a:t>
            </a:r>
            <a:r>
              <a:rPr lang="en-GB" dirty="0"/>
              <a:t>(</a:t>
            </a:r>
            <a:r>
              <a:rPr lang="en-GB" dirty="0" err="1"/>
              <a:t>lista_linhas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{'Nome': 'Luis', '</a:t>
            </a:r>
            <a:r>
              <a:rPr lang="en-GB" dirty="0" err="1"/>
              <a:t>Idade</a:t>
            </a:r>
            <a:r>
              <a:rPr lang="en-GB" dirty="0"/>
              <a:t>': '27', '</a:t>
            </a:r>
            <a:r>
              <a:rPr lang="en-GB" dirty="0" err="1"/>
              <a:t>Profissao</a:t>
            </a:r>
            <a:r>
              <a:rPr lang="en-GB" dirty="0"/>
              <a:t>': '</a:t>
            </a:r>
            <a:r>
              <a:rPr lang="en-GB" dirty="0" err="1"/>
              <a:t>Bibliotecario</a:t>
            </a:r>
            <a:r>
              <a:rPr lang="en-GB" dirty="0"/>
              <a:t>’} </a:t>
            </a:r>
          </a:p>
          <a:p>
            <a:r>
              <a:rPr lang="en-GB" dirty="0"/>
              <a:t>{'Nome': 'Marcelo', '</a:t>
            </a:r>
            <a:r>
              <a:rPr lang="en-GB" dirty="0" err="1"/>
              <a:t>Idade</a:t>
            </a:r>
            <a:r>
              <a:rPr lang="en-GB" dirty="0"/>
              <a:t>': '26', '</a:t>
            </a:r>
            <a:r>
              <a:rPr lang="en-GB" dirty="0" err="1"/>
              <a:t>Profissao</a:t>
            </a:r>
            <a:r>
              <a:rPr lang="en-GB" dirty="0"/>
              <a:t>': '</a:t>
            </a:r>
            <a:r>
              <a:rPr lang="en-GB" dirty="0" err="1"/>
              <a:t>Eletricista</a:t>
            </a:r>
            <a:r>
              <a:rPr lang="en-GB" dirty="0"/>
              <a:t>'} {'Nome': 'Daniela', '</a:t>
            </a:r>
            <a:r>
              <a:rPr lang="en-GB" dirty="0" err="1"/>
              <a:t>Idade</a:t>
            </a:r>
            <a:r>
              <a:rPr lang="en-GB" dirty="0"/>
              <a:t>': '20', '</a:t>
            </a:r>
            <a:r>
              <a:rPr lang="en-GB" dirty="0" err="1"/>
              <a:t>Profissao</a:t>
            </a:r>
            <a:r>
              <a:rPr lang="en-GB" dirty="0"/>
              <a:t>': '</a:t>
            </a:r>
            <a:r>
              <a:rPr lang="en-GB" dirty="0" err="1"/>
              <a:t>Agente</a:t>
            </a:r>
            <a:r>
              <a:rPr lang="en-GB" dirty="0"/>
              <a:t> </a:t>
            </a:r>
            <a:r>
              <a:rPr lang="en-GB" dirty="0" err="1"/>
              <a:t>Secreto</a:t>
            </a:r>
            <a:r>
              <a:rPr lang="en-GB" dirty="0"/>
              <a:t>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61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csv</a:t>
            </a:r>
          </a:p>
          <a:p>
            <a:r>
              <a:rPr lang="en-GB" dirty="0"/>
              <a:t>with open('pessoas.csv', 'w', newline='') as </a:t>
            </a:r>
            <a:r>
              <a:rPr lang="en-GB" dirty="0" err="1"/>
              <a:t>ficheiro</a:t>
            </a:r>
            <a:r>
              <a:rPr lang="en-GB" dirty="0"/>
              <a:t>:</a:t>
            </a:r>
          </a:p>
          <a:p>
            <a:r>
              <a:rPr lang="en-GB" dirty="0"/>
              <a:t>    </a:t>
            </a:r>
            <a:r>
              <a:rPr lang="en-GB" dirty="0" err="1"/>
              <a:t>campos</a:t>
            </a:r>
            <a:r>
              <a:rPr lang="en-GB" dirty="0"/>
              <a:t> = ['Nome', '</a:t>
            </a:r>
            <a:r>
              <a:rPr lang="en-GB" dirty="0" err="1"/>
              <a:t>Idade</a:t>
            </a:r>
            <a:r>
              <a:rPr lang="en-GB" dirty="0"/>
              <a:t>']</a:t>
            </a:r>
          </a:p>
          <a:p>
            <a:r>
              <a:rPr lang="en-GB" dirty="0"/>
              <a:t>    writer = </a:t>
            </a:r>
            <a:r>
              <a:rPr lang="en-GB" dirty="0" err="1"/>
              <a:t>csv.DictWriter</a:t>
            </a:r>
            <a:r>
              <a:rPr lang="en-GB" dirty="0"/>
              <a:t>(</a:t>
            </a:r>
            <a:r>
              <a:rPr lang="en-GB" dirty="0" err="1"/>
              <a:t>ficheiro</a:t>
            </a:r>
            <a:r>
              <a:rPr lang="en-GB" dirty="0"/>
              <a:t>, fieldnames=</a:t>
            </a:r>
            <a:r>
              <a:rPr lang="en-GB" dirty="0" err="1"/>
              <a:t>campos</a:t>
            </a:r>
            <a:r>
              <a:rPr lang="en-GB" dirty="0"/>
              <a:t>)</a:t>
            </a:r>
          </a:p>
          <a:p>
            <a:r>
              <a:rPr lang="en-GB" dirty="0"/>
              <a:t>    </a:t>
            </a:r>
            <a:r>
              <a:rPr lang="en-GB" dirty="0" err="1"/>
              <a:t>writer.writeheader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  <a:r>
              <a:rPr lang="en-GB" dirty="0" err="1"/>
              <a:t>writer.writerow</a:t>
            </a:r>
            <a:r>
              <a:rPr lang="en-GB" dirty="0"/>
              <a:t>({'</a:t>
            </a:r>
            <a:r>
              <a:rPr lang="en-GB" dirty="0" err="1"/>
              <a:t>Nome':'Luis</a:t>
            </a:r>
            <a:r>
              <a:rPr lang="en-GB" dirty="0"/>
              <a:t>', 'Idade':27})</a:t>
            </a:r>
          </a:p>
          <a:p>
            <a:r>
              <a:rPr lang="en-GB" dirty="0"/>
              <a:t>    </a:t>
            </a:r>
            <a:r>
              <a:rPr lang="en-GB" dirty="0" err="1"/>
              <a:t>writer.writerow</a:t>
            </a:r>
            <a:r>
              <a:rPr lang="en-GB" dirty="0"/>
              <a:t>({'Nome': 'Marcelo', 'Idade':26}) </a:t>
            </a:r>
          </a:p>
          <a:p>
            <a:r>
              <a:rPr lang="en-GB" dirty="0"/>
              <a:t>    </a:t>
            </a:r>
            <a:r>
              <a:rPr lang="en-GB" dirty="0" err="1"/>
              <a:t>writer.writerow</a:t>
            </a:r>
            <a:r>
              <a:rPr lang="en-GB" dirty="0"/>
              <a:t>({'Nome': 'Ana', 'Idade':20})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1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https://realpython.com/python-json/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6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csv</a:t>
            </a:r>
          </a:p>
          <a:p>
            <a:r>
              <a:rPr lang="en-GB" dirty="0"/>
              <a:t>with open('pessoas.csv', 'w', newline='') as </a:t>
            </a:r>
            <a:r>
              <a:rPr lang="en-GB" dirty="0" err="1"/>
              <a:t>ficheiro</a:t>
            </a:r>
            <a:r>
              <a:rPr lang="en-GB" dirty="0"/>
              <a:t>:</a:t>
            </a:r>
          </a:p>
          <a:p>
            <a:r>
              <a:rPr lang="en-GB" dirty="0"/>
              <a:t>    </a:t>
            </a:r>
            <a:r>
              <a:rPr lang="en-GB" dirty="0" err="1"/>
              <a:t>campos</a:t>
            </a:r>
            <a:r>
              <a:rPr lang="en-GB" dirty="0"/>
              <a:t> = ['Nome', '</a:t>
            </a:r>
            <a:r>
              <a:rPr lang="en-GB" dirty="0" err="1"/>
              <a:t>Idade</a:t>
            </a:r>
            <a:r>
              <a:rPr lang="en-GB" dirty="0"/>
              <a:t>']</a:t>
            </a:r>
          </a:p>
          <a:p>
            <a:r>
              <a:rPr lang="en-GB" dirty="0"/>
              <a:t>    writer = </a:t>
            </a:r>
            <a:r>
              <a:rPr lang="en-GB" dirty="0" err="1"/>
              <a:t>csv.DictWriter</a:t>
            </a:r>
            <a:r>
              <a:rPr lang="en-GB" dirty="0"/>
              <a:t>(</a:t>
            </a:r>
            <a:r>
              <a:rPr lang="en-GB" dirty="0" err="1"/>
              <a:t>ficheiro</a:t>
            </a:r>
            <a:r>
              <a:rPr lang="en-GB" dirty="0"/>
              <a:t>, fieldnames=</a:t>
            </a:r>
            <a:r>
              <a:rPr lang="en-GB" dirty="0" err="1"/>
              <a:t>campos</a:t>
            </a:r>
            <a:r>
              <a:rPr lang="en-GB" dirty="0"/>
              <a:t>)</a:t>
            </a:r>
          </a:p>
          <a:p>
            <a:r>
              <a:rPr lang="en-GB" dirty="0"/>
              <a:t>    </a:t>
            </a:r>
            <a:r>
              <a:rPr lang="en-GB" dirty="0" err="1"/>
              <a:t>writer.writeheader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  <a:r>
              <a:rPr lang="en-GB" dirty="0" err="1"/>
              <a:t>writer.writerow</a:t>
            </a:r>
            <a:r>
              <a:rPr lang="en-GB" dirty="0"/>
              <a:t>({'</a:t>
            </a:r>
            <a:r>
              <a:rPr lang="en-GB" dirty="0" err="1"/>
              <a:t>Nome':'Luis</a:t>
            </a:r>
            <a:r>
              <a:rPr lang="en-GB" dirty="0"/>
              <a:t>', 'Idade':27})</a:t>
            </a:r>
          </a:p>
          <a:p>
            <a:r>
              <a:rPr lang="en-GB" dirty="0"/>
              <a:t>    </a:t>
            </a:r>
            <a:r>
              <a:rPr lang="en-GB" dirty="0" err="1"/>
              <a:t>writer.writerow</a:t>
            </a:r>
            <a:r>
              <a:rPr lang="en-GB" dirty="0"/>
              <a:t>({'Nome': 'Marcelo', 'Idade':26}) </a:t>
            </a:r>
          </a:p>
          <a:p>
            <a:r>
              <a:rPr lang="en-GB" dirty="0"/>
              <a:t>    </a:t>
            </a:r>
            <a:r>
              <a:rPr lang="en-GB" dirty="0" err="1"/>
              <a:t>writer.writerow</a:t>
            </a:r>
            <a:r>
              <a:rPr lang="en-GB" dirty="0"/>
              <a:t>({'Nome': 'Ana', 'Idade':20})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062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json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= '{"name": "Bob", "languages": ["English", "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"]}'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person_dict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json.loads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(person)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Output: {'name': 'Bob', 'languages': ['English', '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']}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person_dict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Output: ['English', 'French']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person_dict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['languages'])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9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2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1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871"/>
            <a:ext cx="8127422" cy="81117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64525"/>
            <a:ext cx="8127423" cy="51124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4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7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4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9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4998"/>
            <a:ext cx="7886700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66799"/>
            <a:ext cx="7886700" cy="511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pt-PT" dirty="0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471488" cy="688975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 sz="2400"/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27285" y="6395675"/>
            <a:ext cx="434578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1pPr>
            <a:lvl2pPr marL="742950" indent="-28575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2pPr>
            <a:lvl3pPr marL="11430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3pPr>
            <a:lvl4pPr marL="16002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4pPr>
            <a:lvl5pPr marL="20574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C11B5354-6168-4E84-B15B-3347AF74C9B0}" type="slidenum">
              <a:rPr lang="en-GB" sz="1100" baseline="0" smtClean="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sz="1100" baseline="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009900" y="643434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pt-PT" dirty="0"/>
              <a:t>Lucio Studer Ferreira © 2020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2832A06-8749-47F8-B736-524EF03D06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29" y="-3177"/>
            <a:ext cx="605368" cy="6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js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json/" TargetMode="External"/><Relationship Id="rId2" Type="http://schemas.openxmlformats.org/officeDocument/2006/relationships/hyperlink" Target="https://docs.python.org/3/library/js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working-csv-files-python/" TargetMode="External"/><Relationship Id="rId4" Type="http://schemas.openxmlformats.org/officeDocument/2006/relationships/hyperlink" Target="https://www.programiz.com/python-programming/j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reading-csv-fi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700" y="228600"/>
            <a:ext cx="8229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6600" b="1"/>
              <a:t>Manuseamento </a:t>
            </a:r>
            <a:br>
              <a:rPr lang="pt-PT" altLang="pt-PT" sz="6600" b="1"/>
            </a:br>
            <a:r>
              <a:rPr lang="pt-PT" altLang="pt-PT" sz="6600" b="1"/>
              <a:t>de Ficheiros </a:t>
            </a:r>
            <a:br>
              <a:rPr lang="pt-PT" altLang="pt-PT" sz="6600" b="1"/>
            </a:br>
            <a:r>
              <a:rPr lang="pt-PT" altLang="pt-PT" sz="6600" b="1"/>
              <a:t>CSV </a:t>
            </a:r>
            <a:r>
              <a:rPr lang="pt-PT" altLang="pt-PT" sz="6600" b="1" dirty="0"/>
              <a:t>e JSON</a:t>
            </a:r>
          </a:p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/>
          </a:p>
        </p:txBody>
      </p:sp>
    </p:spTree>
    <p:extLst>
      <p:ext uri="{BB962C8B-B14F-4D97-AF65-F5344CB8AC3E}">
        <p14:creationId xmlns:p14="http://schemas.microsoft.com/office/powerpoint/2010/main" val="230428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CD8-3082-4DE5-BD3A-28ED2710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Dicionário </a:t>
            </a:r>
            <a:r>
              <a:rPr lang="pt-PT" dirty="0">
                <a:sym typeface="Symbol" panose="05050102010706020507" pitchFamily="18" charset="2"/>
              </a:rPr>
              <a:t> </a:t>
            </a:r>
            <a:r>
              <a:rPr lang="pt-PT" dirty="0"/>
              <a:t>CSV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F8C-672D-4B44-98E3-CE40C73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515351" cy="5112438"/>
          </a:xfrm>
        </p:spPr>
        <p:txBody>
          <a:bodyPr/>
          <a:lstStyle/>
          <a:p>
            <a:r>
              <a:rPr lang="pt-PT" dirty="0"/>
              <a:t>Objetos da classe </a:t>
            </a:r>
            <a:r>
              <a:rPr lang="pt-PT" b="1" dirty="0" err="1"/>
              <a:t>csv.DictWriter</a:t>
            </a:r>
            <a:r>
              <a:rPr lang="pt-PT" b="1" dirty="0"/>
              <a:t>()</a:t>
            </a:r>
            <a:r>
              <a:rPr lang="pt-PT" dirty="0"/>
              <a:t> podem ser usados para ler escrever num CSV dum dicionário.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8B931-ACEA-45E1-A636-D325FA736A30}"/>
              </a:ext>
            </a:extLst>
          </p:cNvPr>
          <p:cNvSpPr/>
          <p:nvPr/>
        </p:nvSpPr>
        <p:spPr>
          <a:xfrm>
            <a:off x="946283" y="2400607"/>
            <a:ext cx="780979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csv</a:t>
            </a: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'pessoas.csv'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'w'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newline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ficheiro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campos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'Nome'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Idade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writer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csv.DictWriter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ficheiro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fieldnames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campos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writer.writeheader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writer.writerow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({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Nome'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'Luis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'Idade'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writer.writerow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({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'Nome'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'Marcelo'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'Idade'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26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})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writer.writerow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({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'Nome'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'Ana'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'Idade'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20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4917A-1FC6-4F18-8402-5032A4CD4ED8}"/>
              </a:ext>
            </a:extLst>
          </p:cNvPr>
          <p:cNvSpPr txBox="1"/>
          <p:nvPr/>
        </p:nvSpPr>
        <p:spPr>
          <a:xfrm>
            <a:off x="7251681" y="4851069"/>
            <a:ext cx="16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pessoas.csv</a:t>
            </a:r>
            <a:endParaRPr lang="en-GB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FBEFA-4EDB-4BC8-95A6-C8E63B9AEB32}"/>
              </a:ext>
            </a:extLst>
          </p:cNvPr>
          <p:cNvSpPr/>
          <p:nvPr/>
        </p:nvSpPr>
        <p:spPr>
          <a:xfrm>
            <a:off x="946283" y="5193310"/>
            <a:ext cx="7809789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dirty="0" err="1">
                <a:latin typeface="Consolas" panose="020B0609020204030204" pitchFamily="49" charset="0"/>
              </a:rPr>
              <a:t>Nome,Idade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Luis,27</a:t>
            </a:r>
          </a:p>
          <a:p>
            <a:r>
              <a:rPr lang="pt-PT" dirty="0">
                <a:latin typeface="Consolas" panose="020B0609020204030204" pitchFamily="49" charset="0"/>
              </a:rPr>
              <a:t>Marcelo,26</a:t>
            </a:r>
          </a:p>
          <a:p>
            <a:r>
              <a:rPr lang="pt-PT" dirty="0">
                <a:latin typeface="Consolas" panose="020B0609020204030204" pitchFamily="49" charset="0"/>
              </a:rPr>
              <a:t>Ana,29</a:t>
            </a:r>
          </a:p>
        </p:txBody>
      </p:sp>
    </p:spTree>
    <p:extLst>
      <p:ext uri="{BB962C8B-B14F-4D97-AF65-F5344CB8AC3E}">
        <p14:creationId xmlns:p14="http://schemas.microsoft.com/office/powerpoint/2010/main" val="319097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21BE-6BD2-45BA-BDEF-081AA92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Utilizando dados de um ficheiro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8C7A-F6FB-48DB-BABC-D892019B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46412"/>
            <a:ext cx="8127423" cy="5523885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Considere um ficheiro .csv onde cada linha identifica, para uma pessoa, as linguagens em que trabalha: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Existem dois campos, separados por </a:t>
            </a:r>
            <a:r>
              <a:rPr lang="pt-PT" dirty="0">
                <a:latin typeface="Consolas" panose="020B0609020204030204" pitchFamily="49" charset="0"/>
              </a:rPr>
              <a:t>”,” 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Responder_id</a:t>
            </a:r>
          </a:p>
          <a:p>
            <a:pPr lvl="1"/>
            <a:r>
              <a:rPr lang="pt-PT" dirty="0">
                <a:latin typeface="Consolas" panose="020B0609020204030204" pitchFamily="49" charset="0"/>
              </a:rPr>
              <a:t>LanguagesWorkedWith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E5A52-28B1-4706-B092-024DAF752605}"/>
              </a:ext>
            </a:extLst>
          </p:cNvPr>
          <p:cNvSpPr/>
          <p:nvPr/>
        </p:nvSpPr>
        <p:spPr>
          <a:xfrm>
            <a:off x="916085" y="2053747"/>
            <a:ext cx="6792686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Responder_id,LanguagesWorkedWith</a:t>
            </a:r>
          </a:p>
          <a:p>
            <a:r>
              <a:rPr lang="pt-PT" dirty="0">
                <a:latin typeface="Consolas" panose="020B0609020204030204" pitchFamily="49" charset="0"/>
              </a:rPr>
              <a:t>1,HTML/CSS;Java;JavaScript;Python</a:t>
            </a:r>
          </a:p>
          <a:p>
            <a:r>
              <a:rPr lang="pt-PT" dirty="0">
                <a:latin typeface="Consolas" panose="020B0609020204030204" pitchFamily="49" charset="0"/>
              </a:rPr>
              <a:t>2,C++;HTML/CSS;Python</a:t>
            </a:r>
          </a:p>
          <a:p>
            <a:r>
              <a:rPr lang="pt-PT" dirty="0">
                <a:latin typeface="Consolas" panose="020B0609020204030204" pitchFamily="49" charset="0"/>
              </a:rPr>
              <a:t>3,HTML/CSS</a:t>
            </a:r>
          </a:p>
          <a:p>
            <a:r>
              <a:rPr lang="pt-PT" dirty="0">
                <a:latin typeface="Consolas" panose="020B0609020204030204" pitchFamily="49" charset="0"/>
              </a:rPr>
              <a:t>4,C;C++;C#;Python;SQL</a:t>
            </a:r>
          </a:p>
          <a:p>
            <a:r>
              <a:rPr lang="pt-PT" dirty="0">
                <a:latin typeface="Consolas" panose="020B0609020204030204" pitchFamily="49" charset="0"/>
              </a:rPr>
              <a:t>5,C++;HTML/CSS;Java;JavaScript;Python;SQL;VBA</a:t>
            </a:r>
          </a:p>
          <a:p>
            <a:r>
              <a:rPr lang="pt-PT" dirty="0">
                <a:latin typeface="Consolas" panose="020B0609020204030204" pitchFamily="49" charset="0"/>
              </a:rPr>
              <a:t>6,Java;R;SQL</a:t>
            </a:r>
          </a:p>
          <a:p>
            <a:r>
              <a:rPr lang="pt-PT" dirty="0">
                <a:latin typeface="Consolas" panose="020B0609020204030204" pitchFamily="49" charset="0"/>
              </a:rPr>
              <a:t>7,HTML/CSS;JavaScript</a:t>
            </a:r>
          </a:p>
          <a:p>
            <a:r>
              <a:rPr lang="pt-PT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4063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FDD0-5D95-4CA0-AF8B-28B5F091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Ficheiros JSON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A2972-8415-4FF7-A72C-86324FF25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https://realpython.com/python-json/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14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CD8-3082-4DE5-BD3A-28ED2710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Ficheiros JSON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F8C-672D-4B44-98E3-CE40C73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515351" cy="5112438"/>
          </a:xfrm>
        </p:spPr>
        <p:txBody>
          <a:bodyPr/>
          <a:lstStyle/>
          <a:p>
            <a:r>
              <a:rPr lang="pt-PT" dirty="0"/>
              <a:t>JSON (</a:t>
            </a:r>
            <a:r>
              <a:rPr lang="en-GB" b="1" dirty="0"/>
              <a:t>J</a:t>
            </a:r>
            <a:r>
              <a:rPr lang="en-GB" dirty="0"/>
              <a:t>ava</a:t>
            </a:r>
            <a:r>
              <a:rPr lang="en-GB" b="1" dirty="0"/>
              <a:t>S</a:t>
            </a:r>
            <a:r>
              <a:rPr lang="en-GB" dirty="0"/>
              <a:t>cript </a:t>
            </a:r>
            <a:r>
              <a:rPr lang="en-GB" b="1" dirty="0"/>
              <a:t>O</a:t>
            </a:r>
            <a:r>
              <a:rPr lang="en-GB" dirty="0"/>
              <a:t>bject </a:t>
            </a:r>
            <a:r>
              <a:rPr lang="en-GB" b="1" dirty="0"/>
              <a:t>N</a:t>
            </a:r>
            <a:r>
              <a:rPr lang="en-GB" dirty="0"/>
              <a:t>otation) </a:t>
            </a:r>
            <a:r>
              <a:rPr lang="en-GB" dirty="0">
                <a:hlinkClick r:id="rId3"/>
              </a:rPr>
              <a:t>[1]</a:t>
            </a:r>
            <a:r>
              <a:rPr lang="en-GB" dirty="0"/>
              <a:t> é um </a:t>
            </a:r>
            <a:r>
              <a:rPr lang="en-GB" dirty="0" err="1"/>
              <a:t>formato</a:t>
            </a:r>
            <a:r>
              <a:rPr lang="en-GB" dirty="0"/>
              <a:t> de dados popular para </a:t>
            </a:r>
            <a:r>
              <a:rPr lang="en-GB" dirty="0" err="1"/>
              <a:t>representar</a:t>
            </a:r>
            <a:r>
              <a:rPr lang="en-GB" dirty="0"/>
              <a:t> dados </a:t>
            </a:r>
            <a:r>
              <a:rPr lang="en-GB" dirty="0" err="1"/>
              <a:t>estruturados</a:t>
            </a:r>
            <a:r>
              <a:rPr lang="en-GB" dirty="0"/>
              <a:t>.</a:t>
            </a:r>
          </a:p>
          <a:p>
            <a:r>
              <a:rPr lang="en-GB" dirty="0"/>
              <a:t>É </a:t>
            </a:r>
            <a:r>
              <a:rPr lang="en-GB" dirty="0" err="1"/>
              <a:t>comum</a:t>
            </a:r>
            <a:r>
              <a:rPr lang="en-GB" dirty="0"/>
              <a:t> </a:t>
            </a:r>
            <a:r>
              <a:rPr lang="en-GB" dirty="0" err="1"/>
              <a:t>transmitir</a:t>
            </a:r>
            <a:r>
              <a:rPr lang="en-GB" dirty="0"/>
              <a:t> e </a:t>
            </a:r>
            <a:r>
              <a:rPr lang="en-GB" dirty="0" err="1"/>
              <a:t>receber</a:t>
            </a:r>
            <a:r>
              <a:rPr lang="en-GB" dirty="0"/>
              <a:t> dados entre um </a:t>
            </a:r>
            <a:r>
              <a:rPr lang="en-GB" dirty="0" err="1"/>
              <a:t>servidor</a:t>
            </a:r>
            <a:r>
              <a:rPr lang="en-GB" dirty="0"/>
              <a:t> 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r>
              <a:rPr lang="en-GB" dirty="0"/>
              <a:t> web no </a:t>
            </a:r>
            <a:r>
              <a:rPr lang="en-GB" dirty="0" err="1"/>
              <a:t>formato</a:t>
            </a:r>
            <a:r>
              <a:rPr lang="en-GB" dirty="0"/>
              <a:t> JSON.</a:t>
            </a:r>
            <a:endParaRPr lang="pt-PT" dirty="0"/>
          </a:p>
          <a:p>
            <a:r>
              <a:rPr lang="pt-PT" dirty="0"/>
              <a:t>No Python, JSON existe como uma </a:t>
            </a:r>
            <a:r>
              <a:rPr lang="pt-PT" dirty="0" err="1"/>
              <a:t>string</a:t>
            </a:r>
            <a:r>
              <a:rPr lang="pt-PT" dirty="0"/>
              <a:t>. </a:t>
            </a:r>
          </a:p>
          <a:p>
            <a:r>
              <a:rPr lang="pt-PT" dirty="0"/>
              <a:t>Por exemplo:</a:t>
            </a:r>
          </a:p>
          <a:p>
            <a:endParaRPr lang="pt-PT" dirty="0"/>
          </a:p>
          <a:p>
            <a:r>
              <a:rPr lang="pt-PT" dirty="0"/>
              <a:t>É comum guardar um objeto JSON num ficheiro.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8B931-ACEA-45E1-A636-D325FA736A30}"/>
              </a:ext>
            </a:extLst>
          </p:cNvPr>
          <p:cNvSpPr/>
          <p:nvPr/>
        </p:nvSpPr>
        <p:spPr>
          <a:xfrm>
            <a:off x="946282" y="4246384"/>
            <a:ext cx="7809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p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'{"name": "Bob", "languages": ["Python", "Java"]}'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5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CD8-3082-4DE5-BD3A-28ED2710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String</a:t>
            </a:r>
            <a:r>
              <a:rPr lang="pt-PT" dirty="0"/>
              <a:t> JSON </a:t>
            </a:r>
            <a:r>
              <a:rPr lang="pt-PT" dirty="0">
                <a:sym typeface="Symbol" panose="05050102010706020507" pitchFamily="18" charset="2"/>
              </a:rPr>
              <a:t></a:t>
            </a:r>
            <a:r>
              <a:rPr lang="pt-PT" dirty="0"/>
              <a:t> Dicionário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F8C-672D-4B44-98E3-CE40C73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515351" cy="5112438"/>
          </a:xfrm>
        </p:spPr>
        <p:txBody>
          <a:bodyPr/>
          <a:lstStyle/>
          <a:p>
            <a:r>
              <a:rPr lang="pt-PT" dirty="0"/>
              <a:t>O módulo </a:t>
            </a:r>
            <a:r>
              <a:rPr lang="pt-PT" b="1" dirty="0" err="1"/>
              <a:t>json</a:t>
            </a:r>
            <a:r>
              <a:rPr lang="pt-PT" b="1" dirty="0"/>
              <a:t> </a:t>
            </a:r>
            <a:r>
              <a:rPr lang="pt-PT" dirty="0"/>
              <a:t>permite analisar uma sequência  JSON com o método </a:t>
            </a:r>
            <a:r>
              <a:rPr lang="pt-PT" dirty="0" err="1"/>
              <a:t>json.loads</a:t>
            </a:r>
            <a:r>
              <a:rPr lang="pt-PT" dirty="0"/>
              <a:t>().</a:t>
            </a:r>
          </a:p>
          <a:p>
            <a:r>
              <a:rPr lang="pt-PT" b="1" dirty="0" err="1"/>
              <a:t>json.loads</a:t>
            </a:r>
            <a:r>
              <a:rPr lang="pt-PT" b="1" dirty="0"/>
              <a:t>() </a:t>
            </a:r>
            <a:r>
              <a:rPr lang="pt-PT" dirty="0"/>
              <a:t>recebe uma </a:t>
            </a:r>
            <a:r>
              <a:rPr lang="pt-PT" b="1" dirty="0" err="1"/>
              <a:t>string</a:t>
            </a:r>
            <a:r>
              <a:rPr lang="pt-PT" b="1" dirty="0"/>
              <a:t> JSON </a:t>
            </a:r>
            <a:r>
              <a:rPr lang="pt-PT" dirty="0"/>
              <a:t>e </a:t>
            </a:r>
            <a:br>
              <a:rPr lang="pt-PT" dirty="0"/>
            </a:br>
            <a:r>
              <a:rPr lang="pt-PT" dirty="0"/>
              <a:t>retorna um </a:t>
            </a:r>
            <a:r>
              <a:rPr lang="pt-PT" b="1" dirty="0"/>
              <a:t>dicionário Python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8B931-ACEA-45E1-A636-D325FA736A30}"/>
              </a:ext>
            </a:extLst>
          </p:cNvPr>
          <p:cNvSpPr/>
          <p:nvPr/>
        </p:nvSpPr>
        <p:spPr>
          <a:xfrm>
            <a:off x="946283" y="3103251"/>
            <a:ext cx="791858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json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person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'{"name": "Bob", "languages": ["English", "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Fench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"]}'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json.loads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(person)</a:t>
            </a:r>
          </a:p>
          <a:p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'languages'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1802-C142-49ED-9FA5-9C52CE083CED}"/>
              </a:ext>
            </a:extLst>
          </p:cNvPr>
          <p:cNvSpPr/>
          <p:nvPr/>
        </p:nvSpPr>
        <p:spPr>
          <a:xfrm>
            <a:off x="946282" y="5390109"/>
            <a:ext cx="791858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{'name': 'Bob', 'languages': ['English', '</a:t>
            </a:r>
            <a:r>
              <a:rPr lang="en-GB" dirty="0" err="1">
                <a:latin typeface="Consolas" panose="020B0609020204030204" pitchFamily="49" charset="0"/>
              </a:rPr>
              <a:t>Fench</a:t>
            </a:r>
            <a:r>
              <a:rPr lang="en-GB" dirty="0">
                <a:latin typeface="Consolas" panose="020B0609020204030204" pitchFamily="49" charset="0"/>
              </a:rPr>
              <a:t>']}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['English', 'French']</a:t>
            </a:r>
          </a:p>
        </p:txBody>
      </p:sp>
    </p:spTree>
    <p:extLst>
      <p:ext uri="{BB962C8B-B14F-4D97-AF65-F5344CB8AC3E}">
        <p14:creationId xmlns:p14="http://schemas.microsoft.com/office/powerpoint/2010/main" val="236795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CD8-3082-4DE5-BD3A-28ED2710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Ficheiro JSON </a:t>
            </a:r>
            <a:r>
              <a:rPr lang="pt-PT" dirty="0">
                <a:sym typeface="Symbol" panose="05050102010706020507" pitchFamily="18" charset="2"/>
              </a:rPr>
              <a:t></a:t>
            </a:r>
            <a:r>
              <a:rPr lang="pt-PT" dirty="0"/>
              <a:t> Dicionário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F8C-672D-4B44-98E3-CE40C73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515351" cy="5112438"/>
          </a:xfrm>
        </p:spPr>
        <p:txBody>
          <a:bodyPr/>
          <a:lstStyle/>
          <a:p>
            <a:r>
              <a:rPr lang="pt-PT" b="1" dirty="0" err="1"/>
              <a:t>json.load</a:t>
            </a:r>
            <a:r>
              <a:rPr lang="pt-PT" b="1" dirty="0"/>
              <a:t>() </a:t>
            </a:r>
            <a:r>
              <a:rPr lang="pt-PT" dirty="0"/>
              <a:t>recebe um ficheiro </a:t>
            </a:r>
            <a:r>
              <a:rPr lang="pt-PT" b="1" dirty="0"/>
              <a:t>JSON </a:t>
            </a:r>
            <a:r>
              <a:rPr lang="pt-PT" dirty="0"/>
              <a:t>e </a:t>
            </a:r>
            <a:br>
              <a:rPr lang="pt-PT" dirty="0"/>
            </a:br>
            <a:r>
              <a:rPr lang="pt-PT" dirty="0"/>
              <a:t>retorna um </a:t>
            </a:r>
            <a:r>
              <a:rPr lang="pt-PT" b="1" dirty="0"/>
              <a:t>dicionário Python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8B931-ACEA-45E1-A636-D325FA736A30}"/>
              </a:ext>
            </a:extLst>
          </p:cNvPr>
          <p:cNvSpPr/>
          <p:nvPr/>
        </p:nvSpPr>
        <p:spPr>
          <a:xfrm>
            <a:off x="920412" y="3290546"/>
            <a:ext cx="791858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json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pessoa.json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'r'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data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json.load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(f)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1802-C142-49ED-9FA5-9C52CE083CED}"/>
              </a:ext>
            </a:extLst>
          </p:cNvPr>
          <p:cNvSpPr/>
          <p:nvPr/>
        </p:nvSpPr>
        <p:spPr>
          <a:xfrm>
            <a:off x="920412" y="5262164"/>
            <a:ext cx="791858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{'name': 'Bob', 'languages': ['English', '</a:t>
            </a:r>
            <a:r>
              <a:rPr lang="en-GB" dirty="0" err="1">
                <a:latin typeface="Consolas" panose="020B0609020204030204" pitchFamily="49" charset="0"/>
              </a:rPr>
              <a:t>Fench</a:t>
            </a:r>
            <a:r>
              <a:rPr lang="en-GB" dirty="0">
                <a:latin typeface="Consolas" panose="020B0609020204030204" pitchFamily="49" charset="0"/>
              </a:rPr>
              <a:t>']}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2A8A1-B827-408B-AE99-9402D2FAED7F}"/>
              </a:ext>
            </a:extLst>
          </p:cNvPr>
          <p:cNvSpPr/>
          <p:nvPr/>
        </p:nvSpPr>
        <p:spPr>
          <a:xfrm>
            <a:off x="927032" y="2257821"/>
            <a:ext cx="7918583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{"name": "Bob", </a:t>
            </a:r>
          </a:p>
          <a:p>
            <a:r>
              <a:rPr lang="en-GB" dirty="0">
                <a:latin typeface="Consolas" panose="020B0609020204030204" pitchFamily="49" charset="0"/>
              </a:rPr>
              <a:t>"languages": ["English", "</a:t>
            </a:r>
            <a:r>
              <a:rPr lang="en-GB" dirty="0" err="1">
                <a:latin typeface="Consolas" panose="020B0609020204030204" pitchFamily="49" charset="0"/>
              </a:rPr>
              <a:t>Fench</a:t>
            </a:r>
            <a:r>
              <a:rPr lang="en-GB" dirty="0">
                <a:latin typeface="Consolas" panose="020B0609020204030204" pitchFamily="49" charset="0"/>
              </a:rPr>
              <a:t>"]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3F1A6-55DA-4746-A3B3-D26659747A45}"/>
              </a:ext>
            </a:extLst>
          </p:cNvPr>
          <p:cNvSpPr txBox="1"/>
          <p:nvPr/>
        </p:nvSpPr>
        <p:spPr>
          <a:xfrm>
            <a:off x="7317161" y="1847139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pessoa.json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40655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CD8-3082-4DE5-BD3A-28ED2710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Exemplo: Ficheiro JSON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F8C-672D-4B44-98E3-CE40C73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515351" cy="5112438"/>
          </a:xfrm>
        </p:spPr>
        <p:txBody>
          <a:bodyPr/>
          <a:lstStyle/>
          <a:p>
            <a:r>
              <a:rPr lang="pt-PT" dirty="0"/>
              <a:t>Exemplo dum ficheiro JSON com vários tipos de estruturas de dados.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3F1A6-55DA-4746-A3B3-D26659747A45}"/>
              </a:ext>
            </a:extLst>
          </p:cNvPr>
          <p:cNvSpPr txBox="1"/>
          <p:nvPr/>
        </p:nvSpPr>
        <p:spPr>
          <a:xfrm>
            <a:off x="7085839" y="1610784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pessoa.json</a:t>
            </a:r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55E8F-0A89-450D-8C69-36A2BD1F8A87}"/>
              </a:ext>
            </a:extLst>
          </p:cNvPr>
          <p:cNvSpPr/>
          <p:nvPr/>
        </p:nvSpPr>
        <p:spPr>
          <a:xfrm>
            <a:off x="857351" y="1991055"/>
            <a:ext cx="7911962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"Jane"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"Doe"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"hobbies"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"running"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"sky diving"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"singing"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"age"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35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"children"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"Alice"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"age"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6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},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"Bob"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"age"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8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5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CD8-3082-4DE5-BD3A-28ED2710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Ficheiro JSON </a:t>
            </a:r>
            <a:r>
              <a:rPr lang="pt-PT" dirty="0">
                <a:sym typeface="Symbol" panose="05050102010706020507" pitchFamily="18" charset="2"/>
              </a:rPr>
              <a:t></a:t>
            </a:r>
            <a:r>
              <a:rPr lang="pt-PT" dirty="0"/>
              <a:t> Dicionário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F8C-672D-4B44-98E3-CE40C73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515351" cy="5112438"/>
          </a:xfrm>
        </p:spPr>
        <p:txBody>
          <a:bodyPr/>
          <a:lstStyle/>
          <a:p>
            <a:r>
              <a:rPr lang="pt-PT" dirty="0"/>
              <a:t>Lendo o ficheiro, obtemos um dicionário com vários tipos de valores: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8B931-ACEA-45E1-A636-D325FA736A30}"/>
              </a:ext>
            </a:extLst>
          </p:cNvPr>
          <p:cNvSpPr/>
          <p:nvPr/>
        </p:nvSpPr>
        <p:spPr>
          <a:xfrm>
            <a:off x="920412" y="2021184"/>
            <a:ext cx="791858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json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pessoa.json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'r'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data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json.load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(f)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1802-C142-49ED-9FA5-9C52CE083CED}"/>
              </a:ext>
            </a:extLst>
          </p:cNvPr>
          <p:cNvSpPr/>
          <p:nvPr/>
        </p:nvSpPr>
        <p:spPr>
          <a:xfrm>
            <a:off x="920412" y="4145634"/>
            <a:ext cx="7918583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{'</a:t>
            </a:r>
            <a:r>
              <a:rPr lang="en-GB" dirty="0" err="1">
                <a:latin typeface="Consolas" panose="020B0609020204030204" pitchFamily="49" charset="0"/>
              </a:rPr>
              <a:t>firstName</a:t>
            </a:r>
            <a:r>
              <a:rPr lang="en-GB" dirty="0">
                <a:latin typeface="Consolas" panose="020B0609020204030204" pitchFamily="49" charset="0"/>
              </a:rPr>
              <a:t>': 'Jane’, </a:t>
            </a:r>
          </a:p>
          <a:p>
            <a:r>
              <a:rPr lang="en-GB" dirty="0">
                <a:latin typeface="Consolas" panose="020B0609020204030204" pitchFamily="49" charset="0"/>
              </a:rPr>
              <a:t>'</a:t>
            </a:r>
            <a:r>
              <a:rPr lang="en-GB" dirty="0" err="1">
                <a:latin typeface="Consolas" panose="020B0609020204030204" pitchFamily="49" charset="0"/>
              </a:rPr>
              <a:t>lastName</a:t>
            </a:r>
            <a:r>
              <a:rPr lang="en-GB" dirty="0">
                <a:latin typeface="Consolas" panose="020B0609020204030204" pitchFamily="49" charset="0"/>
              </a:rPr>
              <a:t>': 'Doe’, </a:t>
            </a:r>
          </a:p>
          <a:p>
            <a:r>
              <a:rPr lang="en-GB" dirty="0">
                <a:latin typeface="Consolas" panose="020B0609020204030204" pitchFamily="49" charset="0"/>
              </a:rPr>
              <a:t>'hobbies': ['running', 'sky diving', 'singing’], </a:t>
            </a:r>
          </a:p>
          <a:p>
            <a:r>
              <a:rPr lang="en-GB" dirty="0">
                <a:latin typeface="Consolas" panose="020B0609020204030204" pitchFamily="49" charset="0"/>
              </a:rPr>
              <a:t>'age': 35, </a:t>
            </a:r>
          </a:p>
          <a:p>
            <a:r>
              <a:rPr lang="en-GB" dirty="0">
                <a:latin typeface="Consolas" panose="020B0609020204030204" pitchFamily="49" charset="0"/>
              </a:rPr>
              <a:t>'children': [{'</a:t>
            </a:r>
            <a:r>
              <a:rPr lang="en-GB" dirty="0" err="1">
                <a:latin typeface="Consolas" panose="020B0609020204030204" pitchFamily="49" charset="0"/>
              </a:rPr>
              <a:t>firstName</a:t>
            </a:r>
            <a:r>
              <a:rPr lang="en-GB" dirty="0">
                <a:latin typeface="Consolas" panose="020B0609020204030204" pitchFamily="49" charset="0"/>
              </a:rPr>
              <a:t>': 'Alice', 'age': 6}, 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{'</a:t>
            </a:r>
            <a:r>
              <a:rPr lang="en-GB" dirty="0" err="1">
                <a:latin typeface="Consolas" panose="020B0609020204030204" pitchFamily="49" charset="0"/>
              </a:rPr>
              <a:t>firstName</a:t>
            </a:r>
            <a:r>
              <a:rPr lang="en-GB" dirty="0">
                <a:latin typeface="Consolas" panose="020B0609020204030204" pitchFamily="49" charset="0"/>
              </a:rPr>
              <a:t>': 'Bob', 'age': 8}]}</a:t>
            </a:r>
          </a:p>
        </p:txBody>
      </p:sp>
    </p:spTree>
    <p:extLst>
      <p:ext uri="{BB962C8B-B14F-4D97-AF65-F5344CB8AC3E}">
        <p14:creationId xmlns:p14="http://schemas.microsoft.com/office/powerpoint/2010/main" val="270987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CD8-3082-4DE5-BD3A-28ED2710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Dicionário </a:t>
            </a:r>
            <a:r>
              <a:rPr lang="pt-PT" dirty="0">
                <a:sym typeface="Symbol" panose="05050102010706020507" pitchFamily="18" charset="2"/>
              </a:rPr>
              <a:t> </a:t>
            </a:r>
            <a:r>
              <a:rPr lang="pt-PT" dirty="0" err="1">
                <a:sym typeface="Symbol" panose="05050102010706020507" pitchFamily="18" charset="2"/>
              </a:rPr>
              <a:t>string</a:t>
            </a:r>
            <a:r>
              <a:rPr lang="pt-PT" dirty="0">
                <a:sym typeface="Symbol" panose="05050102010706020507" pitchFamily="18" charset="2"/>
              </a:rPr>
              <a:t> </a:t>
            </a:r>
            <a:r>
              <a:rPr lang="pt-PT" dirty="0"/>
              <a:t>JSON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F8C-672D-4B44-98E3-CE40C73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515351" cy="5112438"/>
          </a:xfrm>
        </p:spPr>
        <p:txBody>
          <a:bodyPr/>
          <a:lstStyle/>
          <a:p>
            <a:r>
              <a:rPr lang="pt-PT" dirty="0"/>
              <a:t>O método </a:t>
            </a:r>
            <a:r>
              <a:rPr lang="pt-PT" b="1" dirty="0" err="1"/>
              <a:t>json.dumps</a:t>
            </a:r>
            <a:r>
              <a:rPr lang="pt-PT" b="1" dirty="0"/>
              <a:t>() </a:t>
            </a:r>
            <a:r>
              <a:rPr lang="pt-PT" dirty="0"/>
              <a:t>permite criar uma </a:t>
            </a:r>
            <a:r>
              <a:rPr lang="pt-PT" b="1" dirty="0" err="1"/>
              <a:t>string</a:t>
            </a:r>
            <a:r>
              <a:rPr lang="pt-PT" b="1" dirty="0"/>
              <a:t> JSON</a:t>
            </a:r>
            <a:r>
              <a:rPr lang="pt-PT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8B931-ACEA-45E1-A636-D325FA736A30}"/>
              </a:ext>
            </a:extLst>
          </p:cNvPr>
          <p:cNvSpPr/>
          <p:nvPr/>
        </p:nvSpPr>
        <p:spPr>
          <a:xfrm>
            <a:off x="920412" y="1583538"/>
            <a:ext cx="7918584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json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'name'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'Bob’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               'age'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               'children'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person_json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json.dumps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person_json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1802-C142-49ED-9FA5-9C52CE083CED}"/>
              </a:ext>
            </a:extLst>
          </p:cNvPr>
          <p:cNvSpPr/>
          <p:nvPr/>
        </p:nvSpPr>
        <p:spPr>
          <a:xfrm>
            <a:off x="920412" y="4399662"/>
            <a:ext cx="791858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{"name": "Bob", "age": 12, "children": null}</a:t>
            </a:r>
          </a:p>
        </p:txBody>
      </p:sp>
    </p:spTree>
    <p:extLst>
      <p:ext uri="{BB962C8B-B14F-4D97-AF65-F5344CB8AC3E}">
        <p14:creationId xmlns:p14="http://schemas.microsoft.com/office/powerpoint/2010/main" val="298422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EAA5-AB49-4533-AB34-EC9E7BBD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Objetos Python </a:t>
            </a:r>
            <a:r>
              <a:rPr lang="pt-PT" dirty="0">
                <a:sym typeface="Symbol" panose="05050102010706020507" pitchFamily="18" charset="2"/>
              </a:rPr>
              <a:t></a:t>
            </a:r>
            <a:r>
              <a:rPr lang="pt-PT" dirty="0"/>
              <a:t> JSON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627A8B-BD6F-4DBE-9EAE-76E8E6C37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54614"/>
              </p:ext>
            </p:extLst>
          </p:nvPr>
        </p:nvGraphicFramePr>
        <p:xfrm>
          <a:off x="1524000" y="2109269"/>
          <a:ext cx="60960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76978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3559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effectLst/>
                        </a:rPr>
                        <a:t>Python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effectLst/>
                        </a:rPr>
                        <a:t>JSON Equivalent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79912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>
                          <a:effectLst/>
                        </a:rPr>
                        <a:t>dict</a:t>
                      </a:r>
                      <a:endParaRPr lang="en-GB" sz="24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</a:rPr>
                        <a:t>object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218832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list, tuple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array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290647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str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string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65132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</a:rPr>
                        <a:t>int, float, int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number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204231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</a:rPr>
                        <a:t>True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true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33633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</a:rPr>
                        <a:t>False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false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4961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</a:rPr>
                        <a:t>None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null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260585148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0C22EF-78A1-4A0E-BFD6-C3F88463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127423" cy="1322540"/>
          </a:xfrm>
        </p:spPr>
        <p:txBody>
          <a:bodyPr/>
          <a:lstStyle/>
          <a:p>
            <a:r>
              <a:rPr lang="pt-PT" dirty="0" err="1"/>
              <a:t>Equivalencia</a:t>
            </a:r>
            <a:r>
              <a:rPr lang="pt-PT" dirty="0"/>
              <a:t> entre objetos Python e sua conversão para JSON.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1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F7E7-5DC6-4B22-8194-41AC4661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E47B-66EE-4DB0-AA79-281389FB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Ficheiros CSV</a:t>
            </a:r>
          </a:p>
          <a:p>
            <a:r>
              <a:rPr lang="pt-PT" dirty="0"/>
              <a:t>Ficheiros 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51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E572-2963-4D51-BAA9-2F293196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Dicionário </a:t>
            </a:r>
            <a:r>
              <a:rPr lang="pt-PT" dirty="0">
                <a:sym typeface="Symbol" panose="05050102010706020507" pitchFamily="18" charset="2"/>
              </a:rPr>
              <a:t> Ficheiro </a:t>
            </a:r>
            <a:r>
              <a:rPr lang="pt-PT" dirty="0"/>
              <a:t>JSON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6D3B-0639-4CB7-89F1-1E2272F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método </a:t>
            </a:r>
            <a:r>
              <a:rPr lang="pt-PT" b="1" dirty="0" err="1"/>
              <a:t>json.dump</a:t>
            </a:r>
            <a:r>
              <a:rPr lang="pt-PT" b="1" dirty="0"/>
              <a:t>() </a:t>
            </a:r>
            <a:r>
              <a:rPr lang="pt-PT" dirty="0"/>
              <a:t>permite escrever JSON num ficheiro.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6FB7C-8E46-421E-ACD4-2880CC08FD71}"/>
              </a:ext>
            </a:extLst>
          </p:cNvPr>
          <p:cNvSpPr/>
          <p:nvPr/>
        </p:nvSpPr>
        <p:spPr>
          <a:xfrm>
            <a:off x="904776" y="2189583"/>
            <a:ext cx="7745419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json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"Bob"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"languages"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"English"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"French"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"married"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"age"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'person.txt'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'w'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json_file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json.dump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json_file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33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B212-2987-4290-9843-4C58767A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Python </a:t>
            </a:r>
            <a:r>
              <a:rPr lang="pt-PT" dirty="0" err="1"/>
              <a:t>pretty</a:t>
            </a:r>
            <a:r>
              <a:rPr lang="pt-PT" dirty="0"/>
              <a:t> print JSON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FB7C-9724-40FC-9577-046B0DF8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255469" cy="5112438"/>
          </a:xfrm>
        </p:spPr>
        <p:txBody>
          <a:bodyPr/>
          <a:lstStyle/>
          <a:p>
            <a:r>
              <a:rPr lang="pt-BR" dirty="0"/>
              <a:t>Para imprimir os dados num formato mais legível, </a:t>
            </a:r>
            <a:br>
              <a:rPr lang="pt-BR" dirty="0"/>
            </a:br>
            <a:r>
              <a:rPr lang="pt-BR" dirty="0"/>
              <a:t>passam-se parâmetros adicionais </a:t>
            </a:r>
            <a:r>
              <a:rPr lang="pt-BR" b="1" dirty="0" err="1"/>
              <a:t>indent</a:t>
            </a:r>
            <a:r>
              <a:rPr lang="pt-BR" dirty="0"/>
              <a:t> e </a:t>
            </a:r>
            <a:r>
              <a:rPr lang="pt-BR" b="1" dirty="0" err="1"/>
              <a:t>sort_keys</a:t>
            </a:r>
            <a:r>
              <a:rPr lang="pt-BR" dirty="0"/>
              <a:t> nos métodos </a:t>
            </a:r>
            <a:r>
              <a:rPr lang="pt-BR" b="1" dirty="0"/>
              <a:t>.</a:t>
            </a:r>
            <a:r>
              <a:rPr lang="pt-BR" b="1" dirty="0" err="1"/>
              <a:t>dumps</a:t>
            </a:r>
            <a:r>
              <a:rPr lang="pt-BR" b="1" dirty="0"/>
              <a:t>()</a:t>
            </a:r>
            <a:r>
              <a:rPr lang="pt-BR" dirty="0"/>
              <a:t> e </a:t>
            </a:r>
            <a:r>
              <a:rPr lang="pt-BR" b="1" dirty="0"/>
              <a:t>.</a:t>
            </a:r>
            <a:r>
              <a:rPr lang="pt-BR" b="1" dirty="0" err="1"/>
              <a:t>dump</a:t>
            </a:r>
            <a:r>
              <a:rPr lang="pt-BR" b="1" dirty="0"/>
              <a:t>()</a:t>
            </a:r>
            <a:r>
              <a:rPr lang="pt-BR" dirty="0"/>
              <a:t>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E3DA9-34B2-4D4D-80CB-33C47EE020C6}"/>
              </a:ext>
            </a:extLst>
          </p:cNvPr>
          <p:cNvSpPr/>
          <p:nvPr/>
        </p:nvSpPr>
        <p:spPr>
          <a:xfrm>
            <a:off x="869280" y="2502197"/>
            <a:ext cx="788679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pers_str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'{"name": "Bob", "languages": "English",  "numbers": [2, 1.6, null]}'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json.loads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pers_str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json.dumps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person_dict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indent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sort_keys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62265-59D7-44E6-9394-9C5DEC102FFD}"/>
              </a:ext>
            </a:extLst>
          </p:cNvPr>
          <p:cNvSpPr/>
          <p:nvPr/>
        </p:nvSpPr>
        <p:spPr>
          <a:xfrm>
            <a:off x="869280" y="4182548"/>
            <a:ext cx="7886790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{   "languages": "English",</a:t>
            </a:r>
          </a:p>
          <a:p>
            <a:r>
              <a:rPr lang="en-GB" dirty="0">
                <a:latin typeface="Consolas" panose="020B0609020204030204" pitchFamily="49" charset="0"/>
              </a:rPr>
              <a:t>    "name": "Bob",</a:t>
            </a:r>
          </a:p>
          <a:p>
            <a:r>
              <a:rPr lang="en-GB" dirty="0">
                <a:latin typeface="Consolas" panose="020B0609020204030204" pitchFamily="49" charset="0"/>
              </a:rPr>
              <a:t>    "numbers": [</a:t>
            </a:r>
          </a:p>
          <a:p>
            <a:r>
              <a:rPr lang="en-GB" dirty="0">
                <a:latin typeface="Consolas" panose="020B0609020204030204" pitchFamily="49" charset="0"/>
              </a:rPr>
              <a:t>        2,</a:t>
            </a:r>
          </a:p>
          <a:p>
            <a:r>
              <a:rPr lang="en-GB" dirty="0">
                <a:latin typeface="Consolas" panose="020B0609020204030204" pitchFamily="49" charset="0"/>
              </a:rPr>
              <a:t>        1.6,</a:t>
            </a:r>
          </a:p>
          <a:p>
            <a:r>
              <a:rPr lang="en-GB" dirty="0">
                <a:latin typeface="Consolas" panose="020B0609020204030204" pitchFamily="49" charset="0"/>
              </a:rPr>
              <a:t>        null</a:t>
            </a:r>
          </a:p>
          <a:p>
            <a:r>
              <a:rPr lang="en-GB" dirty="0">
                <a:latin typeface="Consolas" panose="020B0609020204030204" pitchFamily="49" charset="0"/>
              </a:rPr>
              <a:t>    ]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68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2ADA-A762-48B7-AA75-653D1D95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C112-85AE-41E4-BF51-3CA61914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https://docs.python.org/3/library/json.html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https://realpython.com/python-json/</a:t>
            </a:r>
            <a:endParaRPr lang="en-GB" dirty="0"/>
          </a:p>
          <a:p>
            <a:r>
              <a:rPr lang="en-GB" dirty="0">
                <a:hlinkClick r:id="rId4"/>
              </a:rPr>
              <a:t>https://www.programiz.com/python-programming/json</a:t>
            </a:r>
            <a:endParaRPr lang="en-GB" dirty="0"/>
          </a:p>
          <a:p>
            <a:r>
              <a:rPr lang="en-GB" dirty="0">
                <a:hlinkClick r:id="rId5"/>
              </a:rPr>
              <a:t>https://www.geeksforgeeks.org/working-csv-files-python/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FDD0-5D95-4CA0-AF8B-28B5F091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Ficheiros CSV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A2972-8415-4FF7-A72C-86324FF25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6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E4C-DE58-41C4-8497-4689803F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Ficheiros CSV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870A-8C8A-4415-B5B8-75037F72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63019"/>
            <a:ext cx="8515351" cy="5112438"/>
          </a:xfrm>
        </p:spPr>
        <p:txBody>
          <a:bodyPr/>
          <a:lstStyle/>
          <a:p>
            <a:r>
              <a:rPr lang="pt-PT" dirty="0"/>
              <a:t>Um ficheiro </a:t>
            </a:r>
            <a:r>
              <a:rPr lang="pt-PT" dirty="0" err="1"/>
              <a:t>Comma</a:t>
            </a:r>
            <a:r>
              <a:rPr lang="pt-PT" dirty="0"/>
              <a:t> </a:t>
            </a:r>
            <a:r>
              <a:rPr lang="pt-PT" dirty="0" err="1"/>
              <a:t>Separated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(CSV) tem os valores separados por </a:t>
            </a:r>
            <a:r>
              <a:rPr lang="pt-PT" b="1" dirty="0"/>
              <a:t>,</a:t>
            </a:r>
            <a:endParaRPr lang="pt-PT" dirty="0"/>
          </a:p>
          <a:p>
            <a:r>
              <a:rPr lang="pt-PT" dirty="0"/>
              <a:t>Não deve conter espaços.</a:t>
            </a:r>
          </a:p>
          <a:p>
            <a:r>
              <a:rPr lang="pt-PT" dirty="0"/>
              <a:t>Qualquer campo pode estar entre aspas.</a:t>
            </a:r>
          </a:p>
          <a:p>
            <a:r>
              <a:rPr lang="pt-PT" dirty="0"/>
              <a:t>Item com várias palavras ou vírgulas devem ser envolvidos entre "… ".</a:t>
            </a:r>
          </a:p>
          <a:p>
            <a:r>
              <a:rPr lang="pt-PT" dirty="0"/>
              <a:t>Pode haver campos </a:t>
            </a:r>
            <a:br>
              <a:rPr lang="pt-PT" dirty="0"/>
            </a:br>
            <a:r>
              <a:rPr lang="pt-PT" dirty="0"/>
              <a:t>vazios e quebras de linha.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EB4F9-8FB1-4983-A471-6001059E1C0B}"/>
              </a:ext>
            </a:extLst>
          </p:cNvPr>
          <p:cNvSpPr/>
          <p:nvPr/>
        </p:nvSpPr>
        <p:spPr>
          <a:xfrm>
            <a:off x="5052030" y="3863656"/>
            <a:ext cx="3973549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dirty="0" err="1">
                <a:latin typeface="Consolas" panose="020B0609020204030204" pitchFamily="49" charset="0"/>
              </a:rPr>
              <a:t>Nome,Idade,Profissao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Luis,27,Bibliotecario</a:t>
            </a:r>
          </a:p>
          <a:p>
            <a:r>
              <a:rPr lang="pt-PT" dirty="0">
                <a:latin typeface="Consolas" panose="020B0609020204030204" pitchFamily="49" charset="0"/>
              </a:rPr>
              <a:t>Carlos,24,Marceneiro</a:t>
            </a:r>
          </a:p>
          <a:p>
            <a:r>
              <a:rPr lang="pt-PT" dirty="0">
                <a:latin typeface="Consolas" panose="020B0609020204030204" pitchFamily="49" charset="0"/>
              </a:rPr>
              <a:t>Antonio,31,Jurista</a:t>
            </a:r>
          </a:p>
          <a:p>
            <a:r>
              <a:rPr lang="pt-PT" dirty="0">
                <a:latin typeface="Consolas" panose="020B0609020204030204" pitchFamily="49" charset="0"/>
              </a:rPr>
              <a:t>Ana,29,Enfermeira </a:t>
            </a:r>
          </a:p>
          <a:p>
            <a:r>
              <a:rPr lang="pt-PT" dirty="0">
                <a:latin typeface="Consolas" panose="020B0609020204030204" pitchFamily="49" charset="0"/>
              </a:rPr>
              <a:t>Marcelo,26,Eletricista</a:t>
            </a:r>
          </a:p>
          <a:p>
            <a:r>
              <a:rPr lang="pt-PT" dirty="0">
                <a:latin typeface="Consolas" panose="020B0609020204030204" pitchFamily="49" charset="0"/>
              </a:rPr>
              <a:t>Daniela,20,</a:t>
            </a:r>
            <a:r>
              <a:rPr lang="pt-PT" dirty="0">
                <a:solidFill>
                  <a:srgbClr val="0070C0"/>
                </a:solidFill>
                <a:latin typeface="Consolas" panose="020B0609020204030204" pitchFamily="49" charset="0"/>
              </a:rPr>
              <a:t>"Agente Secreto"</a:t>
            </a:r>
          </a:p>
        </p:txBody>
      </p:sp>
    </p:spTree>
    <p:extLst>
      <p:ext uri="{BB962C8B-B14F-4D97-AF65-F5344CB8AC3E}">
        <p14:creationId xmlns:p14="http://schemas.microsoft.com/office/powerpoint/2010/main" val="32127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6A77-2CCD-4983-BD40-1821AF3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Tabela representada em CSV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7C6307-6A07-4FF8-B740-C5BE16541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057977"/>
              </p:ext>
            </p:extLst>
          </p:nvPr>
        </p:nvGraphicFramePr>
        <p:xfrm>
          <a:off x="644892" y="1166115"/>
          <a:ext cx="8111179" cy="2651760"/>
        </p:xfrm>
        <a:graphic>
          <a:graphicData uri="http://schemas.openxmlformats.org/drawingml/2006/table">
            <a:tbl>
              <a:tblPr/>
              <a:tblGrid>
                <a:gridCol w="831535">
                  <a:extLst>
                    <a:ext uri="{9D8B030D-6E8A-4147-A177-3AD203B41FA5}">
                      <a16:colId xmlns:a16="http://schemas.microsoft.com/office/drawing/2014/main" val="1546105347"/>
                    </a:ext>
                  </a:extLst>
                </a:gridCol>
                <a:gridCol w="782039">
                  <a:extLst>
                    <a:ext uri="{9D8B030D-6E8A-4147-A177-3AD203B41FA5}">
                      <a16:colId xmlns:a16="http://schemas.microsoft.com/office/drawing/2014/main" val="413398923"/>
                    </a:ext>
                  </a:extLst>
                </a:gridCol>
                <a:gridCol w="3534023">
                  <a:extLst>
                    <a:ext uri="{9D8B030D-6E8A-4147-A177-3AD203B41FA5}">
                      <a16:colId xmlns:a16="http://schemas.microsoft.com/office/drawing/2014/main" val="1448006884"/>
                    </a:ext>
                  </a:extLst>
                </a:gridCol>
                <a:gridCol w="1984724">
                  <a:extLst>
                    <a:ext uri="{9D8B030D-6E8A-4147-A177-3AD203B41FA5}">
                      <a16:colId xmlns:a16="http://schemas.microsoft.com/office/drawing/2014/main" val="143458591"/>
                    </a:ext>
                  </a:extLst>
                </a:gridCol>
                <a:gridCol w="978858">
                  <a:extLst>
                    <a:ext uri="{9D8B030D-6E8A-4147-A177-3AD203B41FA5}">
                      <a16:colId xmlns:a16="http://schemas.microsoft.com/office/drawing/2014/main" val="321235122"/>
                    </a:ext>
                  </a:extLst>
                </a:gridCol>
              </a:tblGrid>
              <a:tr h="246654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Year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Make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Model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Price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795785"/>
                  </a:ext>
                </a:extLst>
              </a:tr>
              <a:tr h="246654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1997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Ford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E350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ac, abs, moon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3000.00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13878"/>
                  </a:ext>
                </a:extLst>
              </a:tr>
              <a:tr h="246654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1999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Chevy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Venture "Extended Edition"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4900.00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5058"/>
                  </a:ext>
                </a:extLst>
              </a:tr>
              <a:tr h="43164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1999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Chevy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Venture "Extended Edition, Very Large"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5000.00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45364"/>
                  </a:ext>
                </a:extLst>
              </a:tr>
              <a:tr h="616636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1996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Jeep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Grand Cherokee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MUST SELL!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air, moon roof, loaded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4799.00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0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6B087BA-E483-4FA7-BAA5-150AB356DB91}"/>
              </a:ext>
            </a:extLst>
          </p:cNvPr>
          <p:cNvSpPr/>
          <p:nvPr/>
        </p:nvSpPr>
        <p:spPr>
          <a:xfrm>
            <a:off x="628650" y="4144272"/>
            <a:ext cx="8127421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Year,Make,Model,Description,Price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1997,Ford,E350,"ac, abs, moon",3000.00</a:t>
            </a:r>
          </a:p>
          <a:p>
            <a:r>
              <a:rPr lang="en-GB" dirty="0">
                <a:latin typeface="Consolas" panose="020B0609020204030204" pitchFamily="49" charset="0"/>
              </a:rPr>
              <a:t>1999,Chevy,"Venture ""Extended Edition""","",4900.00</a:t>
            </a:r>
          </a:p>
          <a:p>
            <a:r>
              <a:rPr lang="en-GB" dirty="0">
                <a:latin typeface="Consolas" panose="020B0609020204030204" pitchFamily="49" charset="0"/>
              </a:rPr>
              <a:t>1999,Chevy,"Venture ""Extended Edition, Very Large""",,5000.00</a:t>
            </a:r>
          </a:p>
          <a:p>
            <a:r>
              <a:rPr lang="en-GB" dirty="0">
                <a:latin typeface="Consolas" panose="020B0609020204030204" pitchFamily="49" charset="0"/>
              </a:rPr>
              <a:t>1996,Jeep,Grand </a:t>
            </a:r>
            <a:r>
              <a:rPr lang="en-GB" dirty="0" err="1">
                <a:latin typeface="Consolas" panose="020B0609020204030204" pitchFamily="49" charset="0"/>
              </a:rPr>
              <a:t>Cherokee,"MUST</a:t>
            </a:r>
            <a:r>
              <a:rPr lang="en-GB" dirty="0">
                <a:latin typeface="Consolas" panose="020B0609020204030204" pitchFamily="49" charset="0"/>
              </a:rPr>
              <a:t> SELL!</a:t>
            </a:r>
          </a:p>
          <a:p>
            <a:r>
              <a:rPr lang="en-GB" dirty="0">
                <a:latin typeface="Consolas" panose="020B0609020204030204" pitchFamily="49" charset="0"/>
              </a:rPr>
              <a:t>air, moon roof, loaded",4799.00</a:t>
            </a:r>
            <a:endParaRPr lang="en-GB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3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E8D8-C254-4458-938B-4C50E2BF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Lendo um CSV com </a:t>
            </a:r>
            <a:r>
              <a:rPr lang="pt-PT" dirty="0" err="1"/>
              <a:t>csv.reader</a:t>
            </a:r>
            <a:r>
              <a:rPr lang="pt-P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E20E-3F1D-420B-AD20-4DD3438A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504"/>
            <a:ext cx="8515350" cy="5112438"/>
          </a:xfrm>
        </p:spPr>
        <p:txBody>
          <a:bodyPr/>
          <a:lstStyle/>
          <a:p>
            <a:r>
              <a:rPr lang="pt-PT" dirty="0"/>
              <a:t>Pode-se ler um CSV com </a:t>
            </a:r>
            <a:r>
              <a:rPr lang="pt-PT" b="1" dirty="0" err="1"/>
              <a:t>csv.reader</a:t>
            </a:r>
            <a:r>
              <a:rPr lang="pt-PT" b="1" dirty="0"/>
              <a:t>() </a:t>
            </a:r>
            <a:r>
              <a:rPr lang="pt-PT" dirty="0"/>
              <a:t>do módulo </a:t>
            </a:r>
            <a:r>
              <a:rPr lang="pt-PT" dirty="0" err="1"/>
              <a:t>csv</a:t>
            </a:r>
            <a:r>
              <a:rPr lang="pt-PT" dirty="0"/>
              <a:t> </a:t>
            </a:r>
            <a:r>
              <a:rPr lang="pt-PT" dirty="0">
                <a:hlinkClick r:id="rId3"/>
              </a:rPr>
              <a:t>[1]</a:t>
            </a:r>
            <a:r>
              <a:rPr lang="pt-PT" dirty="0"/>
              <a:t>.</a:t>
            </a:r>
          </a:p>
          <a:p>
            <a:r>
              <a:rPr lang="pt-PT" dirty="0"/>
              <a:t>Caso o delimitador seja outro, pode ser especificado, </a:t>
            </a:r>
            <a:r>
              <a:rPr lang="pt-PT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csv.reader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(file, </a:t>
            </a:r>
            <a:r>
              <a:rPr lang="pt-PT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delimiter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 = '\t')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22936-D9E0-47F3-A8B6-8E7740F88F85}"/>
              </a:ext>
            </a:extLst>
          </p:cNvPr>
          <p:cNvSpPr/>
          <p:nvPr/>
        </p:nvSpPr>
        <p:spPr>
          <a:xfrm>
            <a:off x="946283" y="3904238"/>
            <a:ext cx="780979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csv</a:t>
            </a: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'pessoas.csv'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'r'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ficheiro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reader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csv.reader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ficheiro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linha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reader: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linha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539BB-C4D3-48D0-8E70-9AC3FB76AE19}"/>
              </a:ext>
            </a:extLst>
          </p:cNvPr>
          <p:cNvSpPr/>
          <p:nvPr/>
        </p:nvSpPr>
        <p:spPr>
          <a:xfrm>
            <a:off x="946283" y="2592140"/>
            <a:ext cx="7809789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dirty="0" err="1">
                <a:latin typeface="Consolas" panose="020B0609020204030204" pitchFamily="49" charset="0"/>
              </a:rPr>
              <a:t>Nome,Idade,Profissao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Luis,27,Bibliotecario</a:t>
            </a:r>
          </a:p>
          <a:p>
            <a:r>
              <a:rPr lang="pt-PT" dirty="0">
                <a:latin typeface="Consolas" panose="020B0609020204030204" pitchFamily="49" charset="0"/>
              </a:rPr>
              <a:t>Marcelo,26,Eletricista</a:t>
            </a:r>
          </a:p>
          <a:p>
            <a:r>
              <a:rPr lang="pt-PT" dirty="0">
                <a:latin typeface="Consolas" panose="020B0609020204030204" pitchFamily="49" charset="0"/>
              </a:rPr>
              <a:t>Daniela,20,"Agente Secreto"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434BA-9581-455D-865D-8AFE2F1A0C31}"/>
              </a:ext>
            </a:extLst>
          </p:cNvPr>
          <p:cNvSpPr txBox="1"/>
          <p:nvPr/>
        </p:nvSpPr>
        <p:spPr>
          <a:xfrm>
            <a:off x="7088051" y="2592140"/>
            <a:ext cx="16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pessoas.csv</a:t>
            </a:r>
            <a:endParaRPr lang="en-GB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6100B-5146-49FC-A77C-3F451EB63F09}"/>
              </a:ext>
            </a:extLst>
          </p:cNvPr>
          <p:cNvSpPr/>
          <p:nvPr/>
        </p:nvSpPr>
        <p:spPr>
          <a:xfrm>
            <a:off x="946283" y="5525021"/>
            <a:ext cx="7809789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['Nome', '</a:t>
            </a:r>
            <a:r>
              <a:rPr lang="en-GB" dirty="0" err="1">
                <a:latin typeface="Consolas" panose="020B0609020204030204" pitchFamily="49" charset="0"/>
              </a:rPr>
              <a:t>Idade</a:t>
            </a:r>
            <a:r>
              <a:rPr lang="en-GB" dirty="0">
                <a:latin typeface="Consolas" panose="020B0609020204030204" pitchFamily="49" charset="0"/>
              </a:rPr>
              <a:t>', '</a:t>
            </a:r>
            <a:r>
              <a:rPr lang="en-GB" dirty="0" err="1">
                <a:latin typeface="Consolas" panose="020B0609020204030204" pitchFamily="49" charset="0"/>
              </a:rPr>
              <a:t>Profissao</a:t>
            </a:r>
            <a:r>
              <a:rPr lang="en-GB" dirty="0">
                <a:latin typeface="Consolas" panose="020B0609020204030204" pitchFamily="49" charset="0"/>
              </a:rPr>
              <a:t>']</a:t>
            </a:r>
          </a:p>
          <a:p>
            <a:r>
              <a:rPr lang="en-GB" dirty="0">
                <a:latin typeface="Consolas" panose="020B0609020204030204" pitchFamily="49" charset="0"/>
              </a:rPr>
              <a:t>['Luis', '27', '</a:t>
            </a:r>
            <a:r>
              <a:rPr lang="en-GB" dirty="0" err="1">
                <a:latin typeface="Consolas" panose="020B0609020204030204" pitchFamily="49" charset="0"/>
              </a:rPr>
              <a:t>Bibliotecario</a:t>
            </a:r>
            <a:r>
              <a:rPr lang="en-GB" dirty="0">
                <a:latin typeface="Consolas" panose="020B0609020204030204" pitchFamily="49" charset="0"/>
              </a:rPr>
              <a:t>']</a:t>
            </a:r>
          </a:p>
          <a:p>
            <a:r>
              <a:rPr lang="en-GB" dirty="0">
                <a:latin typeface="Consolas" panose="020B0609020204030204" pitchFamily="49" charset="0"/>
              </a:rPr>
              <a:t>['Marcelo', '26', '</a:t>
            </a:r>
            <a:r>
              <a:rPr lang="en-GB" dirty="0" err="1">
                <a:latin typeface="Consolas" panose="020B0609020204030204" pitchFamily="49" charset="0"/>
              </a:rPr>
              <a:t>Eletricista</a:t>
            </a:r>
            <a:r>
              <a:rPr lang="en-GB" dirty="0">
                <a:latin typeface="Consolas" panose="020B0609020204030204" pitchFamily="49" charset="0"/>
              </a:rPr>
              <a:t>']</a:t>
            </a:r>
          </a:p>
          <a:p>
            <a:r>
              <a:rPr lang="en-GB" dirty="0">
                <a:latin typeface="Consolas" panose="020B0609020204030204" pitchFamily="49" charset="0"/>
              </a:rPr>
              <a:t>['Daniela', '20', '</a:t>
            </a:r>
            <a:r>
              <a:rPr lang="en-GB" dirty="0" err="1">
                <a:latin typeface="Consolas" panose="020B0609020204030204" pitchFamily="49" charset="0"/>
              </a:rPr>
              <a:t>Agente</a:t>
            </a:r>
            <a:r>
              <a:rPr lang="en-GB" dirty="0">
                <a:latin typeface="Consolas" panose="020B0609020204030204" pitchFamily="49" charset="0"/>
              </a:rPr>
              <a:t> </a:t>
            </a:r>
            <a:r>
              <a:rPr lang="en-GB" dirty="0" err="1">
                <a:latin typeface="Consolas" panose="020B0609020204030204" pitchFamily="49" charset="0"/>
              </a:rPr>
              <a:t>Secreto</a:t>
            </a:r>
            <a:r>
              <a:rPr lang="en-GB" dirty="0"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3282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E8D8-C254-4458-938B-4C50E2BF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Criando um CSV com </a:t>
            </a:r>
            <a:r>
              <a:rPr lang="pt-PT" dirty="0" err="1"/>
              <a:t>csv.writer</a:t>
            </a:r>
            <a:r>
              <a:rPr lang="pt-P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E20E-3F1D-420B-AD20-4DD3438A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504"/>
            <a:ext cx="8515350" cy="5112438"/>
          </a:xfrm>
        </p:spPr>
        <p:txBody>
          <a:bodyPr/>
          <a:lstStyle/>
          <a:p>
            <a:r>
              <a:rPr lang="pt-PT" dirty="0"/>
              <a:t>Pode-se ler um CSV com </a:t>
            </a:r>
            <a:r>
              <a:rPr lang="pt-PT" b="1" dirty="0" err="1"/>
              <a:t>csv.writer</a:t>
            </a:r>
            <a:r>
              <a:rPr lang="pt-PT" b="1" dirty="0"/>
              <a:t>() </a:t>
            </a:r>
            <a:r>
              <a:rPr lang="pt-PT" dirty="0"/>
              <a:t>do módulo </a:t>
            </a:r>
            <a:r>
              <a:rPr lang="pt-PT" dirty="0" err="1"/>
              <a:t>csv</a:t>
            </a:r>
            <a:r>
              <a:rPr lang="pt-PT" dirty="0"/>
              <a:t>.</a:t>
            </a:r>
          </a:p>
          <a:p>
            <a:r>
              <a:rPr lang="pt-PT" dirty="0"/>
              <a:t>O método </a:t>
            </a:r>
            <a:r>
              <a:rPr lang="pt-PT" b="1" dirty="0" err="1"/>
              <a:t>writerow</a:t>
            </a:r>
            <a:r>
              <a:rPr lang="pt-PT" b="1" dirty="0"/>
              <a:t>()</a:t>
            </a:r>
            <a:r>
              <a:rPr lang="pt-PT" dirty="0"/>
              <a:t> permite escrever lista numa linha.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22936-D9E0-47F3-A8B6-8E7740F88F85}"/>
              </a:ext>
            </a:extLst>
          </p:cNvPr>
          <p:cNvSpPr/>
          <p:nvPr/>
        </p:nvSpPr>
        <p:spPr>
          <a:xfrm>
            <a:off x="946283" y="2378461"/>
            <a:ext cx="780979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csv</a:t>
            </a: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'pessoas.csv'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'w'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ficheiro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writer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csv.writer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ficheiro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writer.writerow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'Nome'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Idade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Profissao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’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writer.writerow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'Luis'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'27'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Bibliotecario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’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writer.writerow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'Marcelo'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'26'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Eletricista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’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writer.writerow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'Daniela'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'20'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Agente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Secreto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434BA-9581-455D-865D-8AFE2F1A0C31}"/>
              </a:ext>
            </a:extLst>
          </p:cNvPr>
          <p:cNvSpPr txBox="1"/>
          <p:nvPr/>
        </p:nvSpPr>
        <p:spPr>
          <a:xfrm>
            <a:off x="7251681" y="4760796"/>
            <a:ext cx="16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pessoas.csv</a:t>
            </a:r>
            <a:endParaRPr lang="en-GB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6100B-5146-49FC-A77C-3F451EB63F09}"/>
              </a:ext>
            </a:extLst>
          </p:cNvPr>
          <p:cNvSpPr/>
          <p:nvPr/>
        </p:nvSpPr>
        <p:spPr>
          <a:xfrm>
            <a:off x="946283" y="5103037"/>
            <a:ext cx="7809789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dirty="0" err="1">
                <a:latin typeface="Consolas" panose="020B0609020204030204" pitchFamily="49" charset="0"/>
              </a:rPr>
              <a:t>Nome,Idade,Profissao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Luis,27,Bibliotecario</a:t>
            </a:r>
          </a:p>
          <a:p>
            <a:r>
              <a:rPr lang="pt-PT" dirty="0">
                <a:latin typeface="Consolas" panose="020B0609020204030204" pitchFamily="49" charset="0"/>
              </a:rPr>
              <a:t>Marcelo,26,Eletricista</a:t>
            </a:r>
          </a:p>
          <a:p>
            <a:r>
              <a:rPr lang="pt-PT" dirty="0">
                <a:latin typeface="Consolas" panose="020B0609020204030204" pitchFamily="49" charset="0"/>
              </a:rPr>
              <a:t>Daniela,20,"Agente Secreto"</a:t>
            </a:r>
          </a:p>
        </p:txBody>
      </p:sp>
    </p:spTree>
    <p:extLst>
      <p:ext uri="{BB962C8B-B14F-4D97-AF65-F5344CB8AC3E}">
        <p14:creationId xmlns:p14="http://schemas.microsoft.com/office/powerpoint/2010/main" val="32234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E8D8-C254-4458-938B-4C50E2BF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Criando um CSV com </a:t>
            </a:r>
            <a:r>
              <a:rPr lang="pt-PT" dirty="0" err="1"/>
              <a:t>csv.writer</a:t>
            </a:r>
            <a:r>
              <a:rPr lang="pt-P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E20E-3F1D-420B-AD20-4DD3438A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504"/>
            <a:ext cx="8515350" cy="5112438"/>
          </a:xfrm>
        </p:spPr>
        <p:txBody>
          <a:bodyPr/>
          <a:lstStyle/>
          <a:p>
            <a:r>
              <a:rPr lang="pt-PT" b="1" dirty="0" err="1"/>
              <a:t>writerows</a:t>
            </a:r>
            <a:r>
              <a:rPr lang="pt-PT" b="1" dirty="0"/>
              <a:t>() </a:t>
            </a:r>
            <a:r>
              <a:rPr lang="pt-PT" dirty="0"/>
              <a:t>permite escrever múltiplas linhas.</a:t>
            </a:r>
          </a:p>
          <a:p>
            <a:r>
              <a:rPr lang="pt-PT" dirty="0"/>
              <a:t>Pode-se escolher um delimitador diferente.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22936-D9E0-47F3-A8B6-8E7740F88F85}"/>
              </a:ext>
            </a:extLst>
          </p:cNvPr>
          <p:cNvSpPr/>
          <p:nvPr/>
        </p:nvSpPr>
        <p:spPr>
          <a:xfrm>
            <a:off x="946283" y="2400607"/>
            <a:ext cx="780979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csv</a:t>
            </a: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'pessoas.csv'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'w'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newline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ficheiro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writer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csv.writer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ficheiro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delimiter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';'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lista_linhas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[[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'Nome'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Idade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Profissao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'Luis'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'27'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Bibliotecario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'Marcelo'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'26'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Eletricista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[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'Daniela'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'20'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Agente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Secreto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writer.writerows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lista_linhas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434BA-9581-455D-865D-8AFE2F1A0C31}"/>
              </a:ext>
            </a:extLst>
          </p:cNvPr>
          <p:cNvSpPr txBox="1"/>
          <p:nvPr/>
        </p:nvSpPr>
        <p:spPr>
          <a:xfrm>
            <a:off x="7251681" y="4782942"/>
            <a:ext cx="16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pessoas.csv</a:t>
            </a:r>
            <a:endParaRPr lang="en-GB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6100B-5146-49FC-A77C-3F451EB63F09}"/>
              </a:ext>
            </a:extLst>
          </p:cNvPr>
          <p:cNvSpPr/>
          <p:nvPr/>
        </p:nvSpPr>
        <p:spPr>
          <a:xfrm>
            <a:off x="946283" y="5125183"/>
            <a:ext cx="7809789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Nome;Idade;Profissao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Luis;27;Bibliotecario</a:t>
            </a:r>
          </a:p>
          <a:p>
            <a:r>
              <a:rPr lang="pt-BR" dirty="0">
                <a:latin typeface="Consolas" panose="020B0609020204030204" pitchFamily="49" charset="0"/>
              </a:rPr>
              <a:t>Marcelo;26;Eletricista</a:t>
            </a:r>
          </a:p>
          <a:p>
            <a:r>
              <a:rPr lang="pt-BR" dirty="0">
                <a:latin typeface="Consolas" panose="020B0609020204030204" pitchFamily="49" charset="0"/>
              </a:rPr>
              <a:t>Daniela;20;Agente Secreto</a:t>
            </a:r>
          </a:p>
        </p:txBody>
      </p:sp>
    </p:spTree>
    <p:extLst>
      <p:ext uri="{BB962C8B-B14F-4D97-AF65-F5344CB8AC3E}">
        <p14:creationId xmlns:p14="http://schemas.microsoft.com/office/powerpoint/2010/main" val="38424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CD8-3082-4DE5-BD3A-28ED2710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CSV </a:t>
            </a:r>
            <a:r>
              <a:rPr lang="pt-PT" dirty="0">
                <a:sym typeface="Symbol" panose="05050102010706020507" pitchFamily="18" charset="2"/>
              </a:rPr>
              <a:t> </a:t>
            </a:r>
            <a:r>
              <a:rPr lang="pt-PT" dirty="0"/>
              <a:t>Dicionário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F8C-672D-4B44-98E3-CE40C73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515351" cy="5112438"/>
          </a:xfrm>
        </p:spPr>
        <p:txBody>
          <a:bodyPr/>
          <a:lstStyle/>
          <a:p>
            <a:r>
              <a:rPr lang="pt-PT" dirty="0"/>
              <a:t>Objetos da classe </a:t>
            </a:r>
            <a:r>
              <a:rPr lang="pt-PT" b="1" dirty="0" err="1"/>
              <a:t>csv.DictReader</a:t>
            </a:r>
            <a:r>
              <a:rPr lang="pt-PT" b="1" dirty="0"/>
              <a:t>()</a:t>
            </a:r>
            <a:r>
              <a:rPr lang="pt-PT" dirty="0"/>
              <a:t> podem ser usados para ler cada linha dum CSV como um dicionário, usando como chave os títulos das colunas.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5F73F-A844-4E85-95E8-B8F03BD880E5}"/>
              </a:ext>
            </a:extLst>
          </p:cNvPr>
          <p:cNvSpPr txBox="1"/>
          <p:nvPr/>
        </p:nvSpPr>
        <p:spPr>
          <a:xfrm>
            <a:off x="7251681" y="2165561"/>
            <a:ext cx="16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pessoas.csv</a:t>
            </a:r>
            <a:endParaRPr lang="en-GB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E57CE-D4DE-492D-9CC9-3C7B09A064BB}"/>
              </a:ext>
            </a:extLst>
          </p:cNvPr>
          <p:cNvSpPr/>
          <p:nvPr/>
        </p:nvSpPr>
        <p:spPr>
          <a:xfrm>
            <a:off x="946283" y="2507802"/>
            <a:ext cx="7809789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dirty="0" err="1">
                <a:latin typeface="Consolas" panose="020B0609020204030204" pitchFamily="49" charset="0"/>
              </a:rPr>
              <a:t>Nome,Idade,Profissao</a:t>
            </a:r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Luis,27,Bibliotecario</a:t>
            </a:r>
          </a:p>
          <a:p>
            <a:r>
              <a:rPr lang="pt-PT" dirty="0">
                <a:latin typeface="Consolas" panose="020B0609020204030204" pitchFamily="49" charset="0"/>
              </a:rPr>
              <a:t>Marcelo,26,Eletricista</a:t>
            </a:r>
          </a:p>
          <a:p>
            <a:r>
              <a:rPr lang="pt-PT" dirty="0">
                <a:latin typeface="Consolas" panose="020B0609020204030204" pitchFamily="49" charset="0"/>
              </a:rPr>
              <a:t>Ana,29,"Agente Secreto"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0C0CF-541A-4488-B73C-FCB52DD504EA}"/>
              </a:ext>
            </a:extLst>
          </p:cNvPr>
          <p:cNvSpPr/>
          <p:nvPr/>
        </p:nvSpPr>
        <p:spPr>
          <a:xfrm>
            <a:off x="946283" y="3844607"/>
            <a:ext cx="780978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csv</a:t>
            </a: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"pessoas.csv"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'r'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file: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csv_file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csv.DictReader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(file)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row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csv_file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859900"/>
                </a:solidFill>
                <a:latin typeface="Consolas" panose="020B0609020204030204" pitchFamily="49" charset="0"/>
              </a:rPr>
              <a:t>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(row))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FB6C3F-4D1C-4C9B-80D8-74BBFDA0CFD3}"/>
              </a:ext>
            </a:extLst>
          </p:cNvPr>
          <p:cNvSpPr/>
          <p:nvPr/>
        </p:nvSpPr>
        <p:spPr>
          <a:xfrm>
            <a:off x="946283" y="5588060"/>
            <a:ext cx="797341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{'Nome': 'Luis', '</a:t>
            </a:r>
            <a:r>
              <a:rPr lang="en-GB" dirty="0" err="1">
                <a:latin typeface="Consolas" panose="020B0609020204030204" pitchFamily="49" charset="0"/>
              </a:rPr>
              <a:t>Idade</a:t>
            </a:r>
            <a:r>
              <a:rPr lang="en-GB" dirty="0">
                <a:latin typeface="Consolas" panose="020B0609020204030204" pitchFamily="49" charset="0"/>
              </a:rPr>
              <a:t>': '27', '</a:t>
            </a:r>
            <a:r>
              <a:rPr lang="en-GB" dirty="0" err="1">
                <a:latin typeface="Consolas" panose="020B0609020204030204" pitchFamily="49" charset="0"/>
              </a:rPr>
              <a:t>Profissao</a:t>
            </a:r>
            <a:r>
              <a:rPr lang="en-GB" dirty="0">
                <a:latin typeface="Consolas" panose="020B0609020204030204" pitchFamily="49" charset="0"/>
              </a:rPr>
              <a:t>': '</a:t>
            </a:r>
            <a:r>
              <a:rPr lang="en-GB" dirty="0" err="1">
                <a:latin typeface="Consolas" panose="020B0609020204030204" pitchFamily="49" charset="0"/>
              </a:rPr>
              <a:t>Bibliotecario</a:t>
            </a:r>
            <a:r>
              <a:rPr lang="en-GB" dirty="0">
                <a:latin typeface="Consolas" panose="020B0609020204030204" pitchFamily="49" charset="0"/>
              </a:rPr>
              <a:t>’} </a:t>
            </a:r>
          </a:p>
          <a:p>
            <a:r>
              <a:rPr lang="en-GB" dirty="0">
                <a:latin typeface="Consolas" panose="020B0609020204030204" pitchFamily="49" charset="0"/>
              </a:rPr>
              <a:t>{'Nome': 'Marcelo', '</a:t>
            </a:r>
            <a:r>
              <a:rPr lang="en-GB" dirty="0" err="1">
                <a:latin typeface="Consolas" panose="020B0609020204030204" pitchFamily="49" charset="0"/>
              </a:rPr>
              <a:t>Idade</a:t>
            </a:r>
            <a:r>
              <a:rPr lang="en-GB" dirty="0">
                <a:latin typeface="Consolas" panose="020B0609020204030204" pitchFamily="49" charset="0"/>
              </a:rPr>
              <a:t>': '26', '</a:t>
            </a:r>
            <a:r>
              <a:rPr lang="en-GB" dirty="0" err="1">
                <a:latin typeface="Consolas" panose="020B0609020204030204" pitchFamily="49" charset="0"/>
              </a:rPr>
              <a:t>Profissao</a:t>
            </a:r>
            <a:r>
              <a:rPr lang="en-GB" dirty="0">
                <a:latin typeface="Consolas" panose="020B0609020204030204" pitchFamily="49" charset="0"/>
              </a:rPr>
              <a:t>': '</a:t>
            </a:r>
            <a:r>
              <a:rPr lang="en-GB" dirty="0" err="1">
                <a:latin typeface="Consolas" panose="020B0609020204030204" pitchFamily="49" charset="0"/>
              </a:rPr>
              <a:t>Eletricista</a:t>
            </a:r>
            <a:r>
              <a:rPr lang="en-GB" dirty="0">
                <a:latin typeface="Consolas" panose="020B0609020204030204" pitchFamily="49" charset="0"/>
              </a:rPr>
              <a:t>’} </a:t>
            </a:r>
          </a:p>
          <a:p>
            <a:r>
              <a:rPr lang="en-GB" dirty="0">
                <a:latin typeface="Consolas" panose="020B0609020204030204" pitchFamily="49" charset="0"/>
              </a:rPr>
              <a:t>{'Nome': 'Ana', '</a:t>
            </a:r>
            <a:r>
              <a:rPr lang="en-GB" dirty="0" err="1">
                <a:latin typeface="Consolas" panose="020B0609020204030204" pitchFamily="49" charset="0"/>
              </a:rPr>
              <a:t>Idade</a:t>
            </a:r>
            <a:r>
              <a:rPr lang="en-GB" dirty="0">
                <a:latin typeface="Consolas" panose="020B0609020204030204" pitchFamily="49" charset="0"/>
              </a:rPr>
              <a:t>': '20', '</a:t>
            </a:r>
            <a:r>
              <a:rPr lang="en-GB" dirty="0" err="1">
                <a:latin typeface="Consolas" panose="020B0609020204030204" pitchFamily="49" charset="0"/>
              </a:rPr>
              <a:t>Profissao</a:t>
            </a:r>
            <a:r>
              <a:rPr lang="en-GB" dirty="0">
                <a:latin typeface="Consolas" panose="020B0609020204030204" pitchFamily="49" charset="0"/>
              </a:rPr>
              <a:t>': '</a:t>
            </a:r>
            <a:r>
              <a:rPr lang="en-GB" dirty="0" err="1">
                <a:latin typeface="Consolas" panose="020B0609020204030204" pitchFamily="49" charset="0"/>
              </a:rPr>
              <a:t>Agente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Secreto</a:t>
            </a:r>
            <a:r>
              <a:rPr lang="en-GB" dirty="0">
                <a:latin typeface="Consolas" panose="020B06090202040302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46159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2576</Words>
  <Application>Microsoft Office PowerPoint</Application>
  <PresentationFormat>On-screen Show (4:3)</PresentationFormat>
  <Paragraphs>367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Sumário</vt:lpstr>
      <vt:lpstr>Ficheiros CSV</vt:lpstr>
      <vt:lpstr>Ficheiros CSV</vt:lpstr>
      <vt:lpstr>Tabela representada em CSV</vt:lpstr>
      <vt:lpstr>Lendo um CSV com csv.reader()</vt:lpstr>
      <vt:lpstr>Criando um CSV com csv.writer()</vt:lpstr>
      <vt:lpstr>Criando um CSV com csv.writer()</vt:lpstr>
      <vt:lpstr>CSV  Dicionário</vt:lpstr>
      <vt:lpstr>Dicionário  CSV</vt:lpstr>
      <vt:lpstr>Utilizando dados de um ficheiro</vt:lpstr>
      <vt:lpstr>Ficheiros JSON</vt:lpstr>
      <vt:lpstr>Ficheiros JSON</vt:lpstr>
      <vt:lpstr>String JSON  Dicionário</vt:lpstr>
      <vt:lpstr>Ficheiro JSON  Dicionário</vt:lpstr>
      <vt:lpstr>Exemplo: Ficheiro JSON</vt:lpstr>
      <vt:lpstr>Ficheiro JSON  Dicionário</vt:lpstr>
      <vt:lpstr>Dicionário  string JSON </vt:lpstr>
      <vt:lpstr>Objetos Python  JSON</vt:lpstr>
      <vt:lpstr>Dicionário  Ficheiro JSON </vt:lpstr>
      <vt:lpstr>Python pretty print JSON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Lúcio Ferreira</cp:lastModifiedBy>
  <cp:revision>413</cp:revision>
  <dcterms:created xsi:type="dcterms:W3CDTF">2017-02-20T11:00:06Z</dcterms:created>
  <dcterms:modified xsi:type="dcterms:W3CDTF">2021-05-03T21:22:08Z</dcterms:modified>
</cp:coreProperties>
</file>