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handoutMasterIdLst>
    <p:handoutMasterId r:id="rId94"/>
  </p:handoutMasterIdLst>
  <p:sldIdLst>
    <p:sldId id="295" r:id="rId2"/>
    <p:sldId id="639" r:id="rId3"/>
    <p:sldId id="559" r:id="rId4"/>
    <p:sldId id="345" r:id="rId5"/>
    <p:sldId id="601" r:id="rId6"/>
    <p:sldId id="327" r:id="rId7"/>
    <p:sldId id="354" r:id="rId8"/>
    <p:sldId id="326" r:id="rId9"/>
    <p:sldId id="602" r:id="rId10"/>
    <p:sldId id="397" r:id="rId11"/>
    <p:sldId id="333" r:id="rId12"/>
    <p:sldId id="603" r:id="rId13"/>
    <p:sldId id="643" r:id="rId14"/>
    <p:sldId id="644" r:id="rId15"/>
    <p:sldId id="409" r:id="rId16"/>
    <p:sldId id="562" r:id="rId17"/>
    <p:sldId id="563" r:id="rId18"/>
    <p:sldId id="407" r:id="rId19"/>
    <p:sldId id="402" r:id="rId20"/>
    <p:sldId id="403" r:id="rId21"/>
    <p:sldId id="404" r:id="rId22"/>
    <p:sldId id="401" r:id="rId23"/>
    <p:sldId id="665" r:id="rId24"/>
    <p:sldId id="387" r:id="rId25"/>
    <p:sldId id="419" r:id="rId26"/>
    <p:sldId id="604" r:id="rId27"/>
    <p:sldId id="346" r:id="rId28"/>
    <p:sldId id="347" r:id="rId29"/>
    <p:sldId id="611" r:id="rId30"/>
    <p:sldId id="642" r:id="rId31"/>
    <p:sldId id="362" r:id="rId32"/>
    <p:sldId id="382" r:id="rId33"/>
    <p:sldId id="615" r:id="rId34"/>
    <p:sldId id="641" r:id="rId35"/>
    <p:sldId id="664" r:id="rId36"/>
    <p:sldId id="610" r:id="rId37"/>
    <p:sldId id="640" r:id="rId38"/>
    <p:sldId id="616" r:id="rId39"/>
    <p:sldId id="621" r:id="rId40"/>
    <p:sldId id="622" r:id="rId41"/>
    <p:sldId id="395" r:id="rId42"/>
    <p:sldId id="392" r:id="rId43"/>
    <p:sldId id="623" r:id="rId44"/>
    <p:sldId id="393" r:id="rId45"/>
    <p:sldId id="391" r:id="rId46"/>
    <p:sldId id="624" r:id="rId47"/>
    <p:sldId id="396" r:id="rId48"/>
    <p:sldId id="625" r:id="rId49"/>
    <p:sldId id="645" r:id="rId50"/>
    <p:sldId id="522" r:id="rId51"/>
    <p:sldId id="377" r:id="rId52"/>
    <p:sldId id="431" r:id="rId53"/>
    <p:sldId id="515" r:id="rId54"/>
    <p:sldId id="437" r:id="rId55"/>
    <p:sldId id="413" r:id="rId56"/>
    <p:sldId id="414" r:id="rId57"/>
    <p:sldId id="415" r:id="rId58"/>
    <p:sldId id="507" r:id="rId59"/>
    <p:sldId id="518" r:id="rId60"/>
    <p:sldId id="454" r:id="rId61"/>
    <p:sldId id="505" r:id="rId62"/>
    <p:sldId id="449" r:id="rId63"/>
    <p:sldId id="526" r:id="rId64"/>
    <p:sldId id="462" r:id="rId65"/>
    <p:sldId id="418" r:id="rId66"/>
    <p:sldId id="385" r:id="rId67"/>
    <p:sldId id="440" r:id="rId68"/>
    <p:sldId id="506" r:id="rId69"/>
    <p:sldId id="482" r:id="rId70"/>
    <p:sldId id="461" r:id="rId71"/>
    <p:sldId id="416" r:id="rId72"/>
    <p:sldId id="417" r:id="rId73"/>
    <p:sldId id="504" r:id="rId74"/>
    <p:sldId id="533" r:id="rId75"/>
    <p:sldId id="464" r:id="rId76"/>
    <p:sldId id="465" r:id="rId77"/>
    <p:sldId id="663" r:id="rId78"/>
    <p:sldId id="488" r:id="rId79"/>
    <p:sldId id="653" r:id="rId80"/>
    <p:sldId id="654" r:id="rId81"/>
    <p:sldId id="489" r:id="rId82"/>
    <p:sldId id="509" r:id="rId83"/>
    <p:sldId id="493" r:id="rId84"/>
    <p:sldId id="494" r:id="rId85"/>
    <p:sldId id="495" r:id="rId86"/>
    <p:sldId id="496" r:id="rId87"/>
    <p:sldId id="529" r:id="rId88"/>
    <p:sldId id="497" r:id="rId89"/>
    <p:sldId id="498" r:id="rId90"/>
    <p:sldId id="499" r:id="rId91"/>
    <p:sldId id="530" r:id="rId9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HG4lzfrndz7p9CgQAyrcw==" hashData="vEqkaFwviVrOn4uVZ/OZ1pcVPMc7wdyTFoFY5Hqtx+lEoeO3Ttvs9ILR/z1Ei1X/HNRWdP3YjAny8vXymzTfy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5B9BD5"/>
    <a:srgbClr val="FFF2CC"/>
    <a:srgbClr val="CC3300"/>
    <a:srgbClr val="FF9900"/>
    <a:srgbClr val="E2F0D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9" autoAdjust="0"/>
    <p:restoredTop sz="81256" autoAdjust="0"/>
  </p:normalViewPr>
  <p:slideViewPr>
    <p:cSldViewPr snapToGrid="0">
      <p:cViewPr varScale="1">
        <p:scale>
          <a:sx n="64" d="100"/>
          <a:sy n="64" d="100"/>
        </p:scale>
        <p:origin x="1428" y="36"/>
      </p:cViewPr>
      <p:guideLst>
        <p:guide orient="horz" pos="2160"/>
        <p:guide pos="2880"/>
        <p:guide orient="horz" pos="189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85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E341-AB1D-4283-B027-4DC0D928AB8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84B88-7A72-4F25-9B96-D6A1CFB3E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1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4FD05-7D3B-43D0-806F-982104C802E8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7FBEE-19B7-4E0A-A057-19CA7E8D4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7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odules-package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odules-package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ugvnHA7ElY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3/tutorial/inputoutput.html#reading-and-writing-file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utorialspoint.com/python/python_files_io.htm" TargetMode="External"/><Relationship Id="rId4" Type="http://schemas.openxmlformats.org/officeDocument/2006/relationships/hyperlink" Target="https://www.w3resource.com/python-exercises/file/python-io-exercise-8.php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directory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04080/how-to-check-file-size-in-python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04080/how-to-check-file-size-in-python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04080/how-to-check-file-size-in-python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04080/how-to-check-file-size-in-python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pACNr7DC_s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1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altLang="pt-PT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http://devfuria.com.br/python/</a:t>
            </a:r>
            <a:endParaRPr lang="pt-PT" alt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4986" indent="-309610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8441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3817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9193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24569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219945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715322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210698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7176ED-72D7-402C-8A38-F47875841C1A}" type="slidenum">
              <a:rPr lang="en-GB" altLang="pt-PT" sz="1500">
                <a:solidFill>
                  <a:srgbClr val="000000"/>
                </a:solidFill>
              </a:rPr>
              <a:pPr eaLnBrk="1" hangingPunct="1"/>
              <a:t>12</a:t>
            </a:fld>
            <a:endParaRPr lang="en-GB" altLang="pt-PT" sz="1500">
              <a:solidFill>
                <a:srgbClr val="000000"/>
              </a:solidFill>
            </a:endParaRPr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039299" y="778257"/>
            <a:ext cx="5022178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75" tIns="49538" rIns="99075" bIns="4953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Lucida Sans Unicode" charset="0"/>
            </a:endParaRPr>
          </a:p>
        </p:txBody>
      </p:sp>
      <p:sp>
        <p:nvSpPr>
          <p:cNvPr id="48130" name="Text Box 2"/>
          <p:cNvSpPr>
            <a:spLocks noGrp="1" noChangeArrowheads="1"/>
          </p:cNvSpPr>
          <p:nvPr>
            <p:ph type="body"/>
          </p:nvPr>
        </p:nvSpPr>
        <p:spPr>
          <a:xfrm>
            <a:off x="710407" y="4861441"/>
            <a:ext cx="568160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32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4986" indent="-309610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8441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3817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9193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24569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219945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715322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210698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7176ED-72D7-402C-8A38-F47875841C1A}" type="slidenum">
              <a:rPr lang="en-GB" altLang="pt-PT" sz="1500">
                <a:solidFill>
                  <a:srgbClr val="000000"/>
                </a:solidFill>
              </a:rPr>
              <a:pPr eaLnBrk="1" hangingPunct="1"/>
              <a:t>13</a:t>
            </a:fld>
            <a:endParaRPr lang="en-GB" altLang="pt-PT" sz="1500">
              <a:solidFill>
                <a:srgbClr val="000000"/>
              </a:solidFill>
            </a:endParaRPr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039299" y="778257"/>
            <a:ext cx="5022178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75" tIns="49538" rIns="99075" bIns="4953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Lucida Sans Unicode" charset="0"/>
            </a:endParaRPr>
          </a:p>
        </p:txBody>
      </p:sp>
      <p:sp>
        <p:nvSpPr>
          <p:cNvPr id="48130" name="Text Box 2"/>
          <p:cNvSpPr>
            <a:spLocks noGrp="1" noChangeArrowheads="1"/>
          </p:cNvSpPr>
          <p:nvPr>
            <p:ph type="body"/>
          </p:nvPr>
        </p:nvSpPr>
        <p:spPr>
          <a:xfrm>
            <a:off x="710407" y="4861441"/>
            <a:ext cx="568160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80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4986" indent="-309610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8441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3817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9193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24569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219945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715322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210698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7176ED-72D7-402C-8A38-F47875841C1A}" type="slidenum">
              <a:rPr lang="en-GB" altLang="pt-PT" sz="1500">
                <a:solidFill>
                  <a:srgbClr val="000000"/>
                </a:solidFill>
              </a:rPr>
              <a:pPr eaLnBrk="1" hangingPunct="1"/>
              <a:t>14</a:t>
            </a:fld>
            <a:endParaRPr lang="en-GB" altLang="pt-PT" sz="1500">
              <a:solidFill>
                <a:srgbClr val="000000"/>
              </a:solidFill>
            </a:endParaRPr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039299" y="778257"/>
            <a:ext cx="5022178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75" tIns="49538" rIns="99075" bIns="4953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Lucida Sans Unicode" charset="0"/>
            </a:endParaRPr>
          </a:p>
        </p:txBody>
      </p:sp>
      <p:sp>
        <p:nvSpPr>
          <p:cNvPr id="48130" name="Text Box 2"/>
          <p:cNvSpPr>
            <a:spLocks noGrp="1" noChangeArrowheads="1"/>
          </p:cNvSpPr>
          <p:nvPr>
            <p:ph type="body"/>
          </p:nvPr>
        </p:nvSpPr>
        <p:spPr>
          <a:xfrm>
            <a:off x="710407" y="4861441"/>
            <a:ext cx="568160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1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https://realpython.com/python-modules-packages/</a:t>
            </a:r>
            <a:endParaRPr lang="en-GB" dirty="0"/>
          </a:p>
          <a:p>
            <a:r>
              <a:rPr lang="en-GB" dirty="0" err="1"/>
              <a:t>Mostra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</a:t>
            </a:r>
            <a:r>
              <a:rPr lang="en-GB" dirty="0" err="1"/>
              <a:t>procura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modulos</a:t>
            </a:r>
            <a:endParaRPr lang="en-GB" dirty="0"/>
          </a:p>
          <a:p>
            <a:r>
              <a:rPr lang="en-GB" dirty="0"/>
              <a:t>Import sys</a:t>
            </a:r>
          </a:p>
          <a:p>
            <a:r>
              <a:rPr lang="en-GB" dirty="0" err="1"/>
              <a:t>Sys.path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76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https://realpython.com/python-modules-packages/</a:t>
            </a:r>
            <a:endParaRPr lang="en-GB" dirty="0"/>
          </a:p>
          <a:p>
            <a:endParaRPr lang="en-GB" dirty="0"/>
          </a:p>
          <a:p>
            <a:r>
              <a:rPr lang="fr-FR" sz="1300" dirty="0"/>
              <a:t>&gt;&gt;&gt; import</a:t>
            </a:r>
            <a:r>
              <a:rPr lang="fr-FR" dirty="0"/>
              <a:t> </a:t>
            </a:r>
            <a:r>
              <a:rPr lang="fr-FR" sz="1300" dirty="0"/>
              <a:t>re</a:t>
            </a:r>
            <a:r>
              <a:rPr lang="fr-FR" dirty="0"/>
              <a:t> </a:t>
            </a:r>
          </a:p>
          <a:p>
            <a:r>
              <a:rPr lang="fr-FR" sz="1300" dirty="0"/>
              <a:t>&gt;&gt;&gt; </a:t>
            </a:r>
            <a:r>
              <a:rPr lang="fr-FR" sz="1300" dirty="0" err="1"/>
              <a:t>re.</a:t>
            </a:r>
            <a:r>
              <a:rPr lang="fr-FR" dirty="0" err="1">
                <a:effectLst/>
              </a:rPr>
              <a:t>__file</a:t>
            </a:r>
            <a:r>
              <a:rPr lang="fr-FR" dirty="0">
                <a:effectLst/>
              </a:rPr>
              <a:t>__</a:t>
            </a:r>
            <a:r>
              <a:rPr lang="fr-FR" dirty="0"/>
              <a:t> </a:t>
            </a:r>
          </a:p>
          <a:p>
            <a:r>
              <a:rPr lang="fr-FR" sz="1300" dirty="0"/>
              <a:t>'C:\\Python36\\lib\\re.py'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8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213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812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hlinkClick r:id="rId3"/>
              </a:rPr>
              <a:t>https://www.youtube.com/watch?v=sugvnHA7ElYhttps://www.youtube.com/watch?v=sugvnHA7ElY</a:t>
            </a:r>
            <a:endParaRPr lang="pt-PT" dirty="0"/>
          </a:p>
          <a:p>
            <a:endParaRPr lang="pt-PT" dirty="0">
              <a:hlinkClick r:id="" action="ppaction://noaction"/>
            </a:endParaRPr>
          </a:p>
          <a:p>
            <a:r>
              <a:rPr lang="pt-PT" dirty="0">
                <a:hlinkClick r:id="" action="ppaction://noaction"/>
              </a:rPr>
              <a:t>https://docs.python.org/3/library/__main__.html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4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# funcoes.py</a:t>
            </a:r>
          </a:p>
          <a:p>
            <a:r>
              <a:rPr lang="pt-PT" sz="2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8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"ficheiro</a:t>
            </a:r>
            <a:r>
              <a:rPr lang="pt-PT" sz="2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 funcoes.py: __</a:t>
            </a:r>
            <a:r>
              <a:rPr lang="pt-PT" sz="2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__ == </a:t>
            </a:r>
            <a:r>
              <a:rPr lang="pt-PT" sz="28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P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PT" sz="28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pt-PT" sz="28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saudar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(nome):</a:t>
            </a:r>
          </a:p>
          <a:p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2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8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"Viva</a:t>
            </a:r>
            <a:r>
              <a:rPr lang="pt-PT" sz="2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8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sz="28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pt-PT" sz="28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pt-P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pt-PT" sz="2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pt-PT" sz="2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PT" sz="2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saudar(</a:t>
            </a:r>
            <a:r>
              <a:rPr lang="pt-PT" sz="2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funcoes</a:t>
            </a:r>
            <a:r>
              <a:rPr lang="pt-PT" sz="2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GB" sz="1800" dirty="0">
              <a:solidFill>
                <a:srgbClr val="8599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GB" sz="1800" dirty="0">
              <a:solidFill>
                <a:srgbClr val="8599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GB" sz="18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principal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GB" sz="18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funcoes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GB" sz="1800" dirty="0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1800" dirty="0" err="1">
                <a:solidFill>
                  <a:srgbClr val="2AA19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"principal</a:t>
            </a:r>
            <a:r>
              <a:rPr lang="en-GB" sz="1800" dirty="0">
                <a:solidFill>
                  <a:srgbClr val="2AA19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__name__ == </a:t>
            </a:r>
            <a:r>
              <a:rPr lang="en-GB" sz="1800" dirty="0">
                <a:solidFill>
                  <a:srgbClr val="CB4B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GB" sz="1800" dirty="0">
                <a:solidFill>
                  <a:srgbClr val="CB4B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800" dirty="0">
                <a:solidFill>
                  <a:srgbClr val="2AA19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GB" sz="18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__name__ </a:t>
            </a:r>
            <a:r>
              <a:rPr lang="en-GB" sz="180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AA19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"__main__"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funcoes.saudar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2AA19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"Python"</a:t>
            </a: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GB" sz="1800" dirty="0">
              <a:solidFill>
                <a:srgbClr val="333333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GB" sz="1800" dirty="0">
              <a:solidFill>
                <a:srgbClr val="333333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https://www.freecodecamp.org/news/if-name-main-python-example/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33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26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dirty="0">
                <a:hlinkClick r:id="rId3"/>
              </a:rPr>
              <a:t>https://docs.python.org/3.3/tutorial/inputoutput.html#reading-and-writing-files</a:t>
            </a:r>
            <a:endParaRPr lang="en-GB" dirty="0"/>
          </a:p>
          <a:p>
            <a:r>
              <a:rPr lang="en-GB" dirty="0">
                <a:hlinkClick r:id="rId4"/>
              </a:rPr>
              <a:t>https://www.w3resource.com/python-exercises/file/python-io-exercise-8.php</a:t>
            </a:r>
            <a:endParaRPr lang="en-GB" dirty="0"/>
          </a:p>
          <a:p>
            <a:r>
              <a:rPr lang="en-GB" b="1" dirty="0">
                <a:hlinkClick r:id="rId5"/>
              </a:rPr>
              <a:t>https://www.tutorialspoint.com/python/python_files_io.htm</a:t>
            </a:r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pPr eaLnBrk="1" hangingPunct="1"/>
            <a:endParaRPr lang="pt-PT" alt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79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2926EB-06C1-4B5A-8647-57F252DA08C1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233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2C185-2646-48B6-8A88-ED3726DDCE73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9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2593" indent="-27792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1682" indent="-2223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56355" indent="-2223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1027" indent="-2223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5700" indent="-2223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0373" indent="-2223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35045" indent="-2223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79718" indent="-2223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641D7A-1E90-774D-BB81-544FDD6CAAA0}" type="slidenum">
              <a:rPr lang="pt-PT"/>
              <a:pPr eaLnBrk="1" hangingPunct="1"/>
              <a:t>29</a:t>
            </a:fld>
            <a:endParaRPr lang="pt-PT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4992688" cy="37465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73" y="4747073"/>
            <a:ext cx="5031605" cy="44974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5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83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0F504A-5F9A-4500-BDB7-3AAF6CA31996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150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ficheiro = open("temperaturas.txt")</a:t>
            </a:r>
          </a:p>
          <a:p>
            <a:r>
              <a:rPr lang="pt-PT" dirty="0" err="1"/>
              <a:t>listaTemperaturas</a:t>
            </a:r>
            <a:r>
              <a:rPr lang="pt-PT" dirty="0"/>
              <a:t> = </a:t>
            </a:r>
            <a:r>
              <a:rPr lang="pt-PT" dirty="0" err="1"/>
              <a:t>ficheiro.readlines</a:t>
            </a:r>
            <a:r>
              <a:rPr lang="pt-PT" dirty="0"/>
              <a:t>()</a:t>
            </a:r>
          </a:p>
          <a:p>
            <a:r>
              <a:rPr lang="pt-PT" dirty="0" err="1"/>
              <a:t>ficheiro.close</a:t>
            </a:r>
            <a:r>
              <a:rPr lang="pt-PT" dirty="0"/>
              <a:t>()</a:t>
            </a:r>
          </a:p>
          <a:p>
            <a:endParaRPr lang="pt-PT" dirty="0"/>
          </a:p>
          <a:p>
            <a:r>
              <a:rPr lang="pt-PT" dirty="0" err="1"/>
              <a:t>dicTemperaturas</a:t>
            </a:r>
            <a:r>
              <a:rPr lang="pt-PT" dirty="0"/>
              <a:t> = {}</a:t>
            </a:r>
          </a:p>
          <a:p>
            <a:endParaRPr lang="pt-PT" dirty="0"/>
          </a:p>
          <a:p>
            <a:r>
              <a:rPr lang="pt-PT" dirty="0"/>
              <a:t>for elemento in </a:t>
            </a:r>
            <a:r>
              <a:rPr lang="pt-PT" dirty="0" err="1"/>
              <a:t>listaTemperaturas</a:t>
            </a:r>
            <a:r>
              <a:rPr lang="pt-PT" dirty="0"/>
              <a:t>:</a:t>
            </a:r>
          </a:p>
          <a:p>
            <a:r>
              <a:rPr lang="pt-PT" dirty="0"/>
              <a:t>    </a:t>
            </a:r>
            <a:r>
              <a:rPr lang="pt-PT" dirty="0" err="1"/>
              <a:t>cidade,temperatura</a:t>
            </a:r>
            <a:r>
              <a:rPr lang="pt-PT" dirty="0"/>
              <a:t> = </a:t>
            </a:r>
            <a:r>
              <a:rPr lang="pt-PT" dirty="0" err="1"/>
              <a:t>elemento.split</a:t>
            </a:r>
            <a:r>
              <a:rPr lang="pt-PT" dirty="0"/>
              <a:t>()</a:t>
            </a:r>
          </a:p>
          <a:p>
            <a:r>
              <a:rPr lang="pt-PT" dirty="0"/>
              <a:t>    </a:t>
            </a:r>
            <a:r>
              <a:rPr lang="pt-PT" dirty="0" err="1"/>
              <a:t>dicTemperaturas</a:t>
            </a:r>
            <a:r>
              <a:rPr lang="pt-PT" dirty="0"/>
              <a:t>[cidade] = </a:t>
            </a:r>
            <a:r>
              <a:rPr lang="pt-PT" dirty="0" err="1"/>
              <a:t>eval</a:t>
            </a:r>
            <a:r>
              <a:rPr lang="pt-PT" dirty="0"/>
              <a:t>(temperatura)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0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7F139-728A-4958-A686-603670220225}" type="slidenum">
              <a:rPr lang="en-GB" altLang="en-US"/>
              <a:pPr/>
              <a:t>36</a:t>
            </a:fld>
            <a:endParaRPr lang="en-GB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226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dirty="0" err="1"/>
              <a:t>IOError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in Python 3 is now an alias for </a:t>
            </a:r>
            <a:r>
              <a:rPr lang="en-GB" dirty="0" err="1"/>
              <a:t>OSError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31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temp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= </a:t>
            </a:r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sz="12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stdout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sz="12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stdout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pt-PT" sz="12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1200" dirty="0">
                <a:solidFill>
                  <a:srgbClr val="00B368"/>
                </a:solidFill>
                <a:latin typeface="Consolas" panose="020B0609020204030204" pitchFamily="49" charset="0"/>
              </a:rPr>
              <a:t>'output.txt'</a:t>
            </a:r>
            <a:r>
              <a:rPr lang="pt-PT" sz="12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1200" dirty="0">
                <a:solidFill>
                  <a:srgbClr val="00B368"/>
                </a:solidFill>
                <a:latin typeface="Consolas" panose="020B0609020204030204" pitchFamily="49" charset="0"/>
              </a:rPr>
              <a:t>'w'</a:t>
            </a:r>
            <a:r>
              <a:rPr lang="pt-PT" sz="12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12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BDD6"/>
                </a:solidFill>
                <a:latin typeface="Consolas" panose="020B0609020204030204" pitchFamily="49" charset="0"/>
              </a:rPr>
              <a:t>print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1200" dirty="0">
                <a:solidFill>
                  <a:srgbClr val="00B368"/>
                </a:solidFill>
                <a:latin typeface="Consolas" panose="020B0609020204030204" pitchFamily="49" charset="0"/>
              </a:rPr>
              <a:t>"Hello </a:t>
            </a:r>
            <a:r>
              <a:rPr lang="pt-PT" sz="1200" dirty="0" err="1">
                <a:solidFill>
                  <a:srgbClr val="00B368"/>
                </a:solidFill>
                <a:latin typeface="Consolas" panose="020B0609020204030204" pitchFamily="49" charset="0"/>
              </a:rPr>
              <a:t>stackoverflow</a:t>
            </a:r>
            <a:r>
              <a:rPr lang="pt-PT" sz="1200" dirty="0">
                <a:solidFill>
                  <a:srgbClr val="00B368"/>
                </a:solidFill>
                <a:latin typeface="Consolas" panose="020B0609020204030204" pitchFamily="49" charset="0"/>
              </a:rPr>
              <a:t>!"</a:t>
            </a:r>
            <a:r>
              <a:rPr lang="pt-PT" sz="12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12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BDD6"/>
                </a:solidFill>
                <a:latin typeface="Consolas" panose="020B0609020204030204" pitchFamily="49" charset="0"/>
              </a:rPr>
              <a:t>print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1200" dirty="0">
                <a:solidFill>
                  <a:srgbClr val="00B368"/>
                </a:solidFill>
                <a:latin typeface="Consolas" panose="020B0609020204030204" pitchFamily="49" charset="0"/>
              </a:rPr>
              <a:t>"I </a:t>
            </a:r>
            <a:r>
              <a:rPr lang="pt-PT" sz="1200" dirty="0" err="1">
                <a:solidFill>
                  <a:srgbClr val="00B368"/>
                </a:solidFill>
                <a:latin typeface="Consolas" panose="020B0609020204030204" pitchFamily="49" charset="0"/>
              </a:rPr>
              <a:t>have</a:t>
            </a:r>
            <a:r>
              <a:rPr lang="pt-PT" sz="1200" dirty="0">
                <a:solidFill>
                  <a:srgbClr val="00B368"/>
                </a:solidFill>
                <a:latin typeface="Consolas" panose="020B0609020204030204" pitchFamily="49" charset="0"/>
              </a:rPr>
              <a:t> a </a:t>
            </a:r>
            <a:r>
              <a:rPr lang="pt-PT" sz="1200" dirty="0" err="1">
                <a:solidFill>
                  <a:srgbClr val="00B368"/>
                </a:solidFill>
                <a:latin typeface="Consolas" panose="020B0609020204030204" pitchFamily="49" charset="0"/>
              </a:rPr>
              <a:t>question</a:t>
            </a:r>
            <a:r>
              <a:rPr lang="pt-PT" sz="1200" dirty="0">
                <a:solidFill>
                  <a:srgbClr val="00B368"/>
                </a:solidFill>
                <a:latin typeface="Consolas" panose="020B0609020204030204" pitchFamily="49" charset="0"/>
              </a:rPr>
              <a:t>."</a:t>
            </a:r>
            <a:r>
              <a:rPr lang="pt-PT" sz="12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12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sz="12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stdout</a:t>
            </a:r>
            <a:r>
              <a:rPr lang="pt-PT" sz="12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1200" dirty="0" err="1">
                <a:solidFill>
                  <a:srgbClr val="0095A8"/>
                </a:solidFill>
                <a:latin typeface="Consolas" panose="020B0609020204030204" pitchFamily="49" charset="0"/>
              </a:rPr>
              <a:t>close</a:t>
            </a:r>
            <a:r>
              <a:rPr lang="pt-PT" sz="12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sz="12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stdout</a:t>
            </a:r>
            <a: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  <a:t> = </a:t>
            </a:r>
            <a:r>
              <a:rPr lang="pt-PT" sz="1200" dirty="0" err="1">
                <a:solidFill>
                  <a:srgbClr val="F49725"/>
                </a:solidFill>
                <a:latin typeface="Consolas" panose="020B0609020204030204" pitchFamily="49" charset="0"/>
              </a:rPr>
              <a:t>temp</a:t>
            </a:r>
            <a:endParaRPr lang="pt-PT" sz="12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35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049EE-43B7-4C51-99BF-B6714CB4C287}" type="slidenum">
              <a:rPr lang="en-GB" altLang="en-US"/>
              <a:pPr/>
              <a:t>40</a:t>
            </a:fld>
            <a:endParaRPr lang="en-GB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PT" dirty="0">
                <a:hlinkClick r:id="rId3"/>
              </a:rPr>
              <a:t>https://www.programiz.com/python-programming/directory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890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3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049EE-43B7-4C51-99BF-B6714CB4C287}" type="slidenum">
              <a:rPr lang="en-GB" altLang="en-US"/>
              <a:pPr/>
              <a:t>41</a:t>
            </a:fld>
            <a:endParaRPr lang="en-GB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PT" dirty="0" err="1"/>
              <a:t>Mkdir</a:t>
            </a:r>
            <a:r>
              <a:rPr lang="pt-PT" dirty="0"/>
              <a:t>, </a:t>
            </a:r>
            <a:r>
              <a:rPr lang="pt-PT" dirty="0" err="1"/>
              <a:t>chdir</a:t>
            </a:r>
            <a:r>
              <a:rPr lang="pt-PT" dirty="0"/>
              <a:t>, …</a:t>
            </a:r>
          </a:p>
          <a:p>
            <a:pPr lvl="1"/>
            <a:r>
              <a:rPr lang="pt-PT" dirty="0"/>
              <a:t>https://www.tutorialspoint.com/python/python_files_io.htm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1203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049EE-43B7-4C51-99BF-B6714CB4C287}" type="slidenum">
              <a:rPr lang="en-GB" altLang="en-US"/>
              <a:pPr/>
              <a:t>42</a:t>
            </a:fld>
            <a:endParaRPr lang="en-GB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PT" dirty="0" err="1"/>
              <a:t>Mkdir</a:t>
            </a:r>
            <a:r>
              <a:rPr lang="pt-PT" dirty="0"/>
              <a:t>, </a:t>
            </a:r>
            <a:r>
              <a:rPr lang="pt-PT" dirty="0" err="1"/>
              <a:t>chdir</a:t>
            </a:r>
            <a:r>
              <a:rPr lang="pt-PT" dirty="0"/>
              <a:t>, …</a:t>
            </a:r>
          </a:p>
          <a:p>
            <a:pPr lvl="1"/>
            <a:r>
              <a:rPr lang="pt-PT" dirty="0"/>
              <a:t>https://www.tutorialspoint.com/python/python_files_io.htm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6621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049EE-43B7-4C51-99BF-B6714CB4C287}" type="slidenum">
              <a:rPr lang="en-GB" altLang="en-US"/>
              <a:pPr/>
              <a:t>43</a:t>
            </a:fld>
            <a:endParaRPr lang="en-GB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PT" dirty="0" err="1"/>
              <a:t>Mkdir</a:t>
            </a:r>
            <a:r>
              <a:rPr lang="pt-PT" dirty="0"/>
              <a:t>, </a:t>
            </a:r>
            <a:r>
              <a:rPr lang="pt-PT" dirty="0" err="1"/>
              <a:t>chdir</a:t>
            </a:r>
            <a:r>
              <a:rPr lang="pt-PT" dirty="0"/>
              <a:t>, …</a:t>
            </a:r>
          </a:p>
          <a:p>
            <a:pPr lvl="1"/>
            <a:r>
              <a:rPr lang="pt-PT" dirty="0"/>
              <a:t>https://www.tutorialspoint.com/python/python_files_io.htm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4814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049EE-43B7-4C51-99BF-B6714CB4C287}" type="slidenum">
              <a:rPr lang="en-GB" altLang="en-US"/>
              <a:pPr/>
              <a:t>44</a:t>
            </a:fld>
            <a:endParaRPr lang="en-GB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PT" dirty="0" err="1"/>
              <a:t>Mkdir</a:t>
            </a:r>
            <a:r>
              <a:rPr lang="pt-PT" dirty="0"/>
              <a:t>, </a:t>
            </a:r>
            <a:r>
              <a:rPr lang="pt-PT" dirty="0" err="1"/>
              <a:t>chdir</a:t>
            </a:r>
            <a:r>
              <a:rPr lang="pt-PT" dirty="0"/>
              <a:t>, …</a:t>
            </a:r>
          </a:p>
          <a:p>
            <a:pPr lvl="1"/>
            <a:r>
              <a:rPr lang="pt-PT" dirty="0"/>
              <a:t>https://www.tutorialspoint.com/python/python_files_io.htm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3653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049EE-43B7-4C51-99BF-B6714CB4C287}" type="slidenum">
              <a:rPr lang="en-GB" altLang="en-US"/>
              <a:pPr/>
              <a:t>45</a:t>
            </a:fld>
            <a:endParaRPr lang="en-GB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PT" dirty="0" err="1"/>
              <a:t>Mkdir</a:t>
            </a:r>
            <a:r>
              <a:rPr lang="pt-PT" dirty="0"/>
              <a:t>, </a:t>
            </a:r>
            <a:r>
              <a:rPr lang="pt-PT" dirty="0" err="1"/>
              <a:t>chdir</a:t>
            </a:r>
            <a:r>
              <a:rPr lang="pt-PT" dirty="0"/>
              <a:t>, …</a:t>
            </a:r>
          </a:p>
          <a:p>
            <a:pPr lvl="1"/>
            <a:r>
              <a:rPr lang="pt-PT" dirty="0"/>
              <a:t>https://www.tutorialspoint.com/python/python_files_io.htm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4858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hlinkClick r:id="rId3"/>
              </a:rPr>
              <a:t>https://stackoverflow.com/questions/2104080/how-to-check-file-size-in-python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03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hlinkClick r:id="rId3"/>
              </a:rPr>
              <a:t>https://stackoverflow.com/questions/2104080/how-to-check-file-size-in-python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81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hlinkClick r:id="rId3"/>
              </a:rPr>
              <a:t>https://stackoverflow.com/questions/2104080/how-to-check-file-size-in-python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489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hlinkClick r:id="rId3"/>
              </a:rPr>
              <a:t>https://stackoverflow.com/questions/2104080/how-to-check-file-size-in-python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149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50</a:t>
            </a:fld>
            <a:endParaRPr lang="pt-PT" altLang="pt-PT" dirty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dirty="0"/>
              <a:t>Tutorial a </a:t>
            </a:r>
            <a:r>
              <a:rPr lang="en-GB" dirty="0" err="1"/>
              <a:t>explorar</a:t>
            </a:r>
            <a:r>
              <a:rPr lang="en-GB" dirty="0"/>
              <a:t>: </a:t>
            </a:r>
            <a:r>
              <a:rPr lang="pt-PT" dirty="0">
                <a:hlinkClick r:id="rId3"/>
              </a:rPr>
              <a:t>https://www.youtube.com/watch?v=apACNr7DC_s</a:t>
            </a:r>
            <a:endParaRPr lang="en-GB" dirty="0"/>
          </a:p>
          <a:p>
            <a:r>
              <a:rPr lang="en-GB" dirty="0"/>
              <a:t>https://www.w3resource.com/python-exercises/class-exercises/index.php</a:t>
            </a:r>
          </a:p>
          <a:p>
            <a:endParaRPr lang="en-GB" b="1" dirty="0"/>
          </a:p>
          <a:p>
            <a:r>
              <a:rPr lang="en-GB" b="1" dirty="0"/>
              <a:t>https://www.tutorialspoint.com/python/python_classes_objects.htm</a:t>
            </a:r>
          </a:p>
          <a:p>
            <a:endParaRPr lang="en-GB" dirty="0"/>
          </a:p>
          <a:p>
            <a:pPr eaLnBrk="1" hangingPunct="1"/>
            <a:endParaRPr lang="pt-PT" alt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2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4986" indent="-309610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8441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3817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9193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24569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219945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715322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210698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418CA2-BC96-4250-BEE7-5BD4E2134E63}" type="slidenum">
              <a:rPr lang="en-GB" altLang="pt-PT" sz="1500">
                <a:solidFill>
                  <a:srgbClr val="000000"/>
                </a:solidFill>
              </a:rPr>
              <a:pPr eaLnBrk="1" hangingPunct="1"/>
              <a:t>6</a:t>
            </a:fld>
            <a:endParaRPr lang="en-GB" altLang="pt-PT" sz="1500">
              <a:solidFill>
                <a:srgbClr val="000000"/>
              </a:solidFill>
            </a:endParaRPr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039299" y="778257"/>
            <a:ext cx="5022178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75" tIns="49538" rIns="99075" bIns="4953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Lucida Sans Unicode" charset="0"/>
            </a:endParaRPr>
          </a:p>
        </p:txBody>
      </p:sp>
      <p:sp>
        <p:nvSpPr>
          <p:cNvPr id="40962" name="Text Box 2"/>
          <p:cNvSpPr>
            <a:spLocks noGrp="1" noChangeArrowheads="1"/>
          </p:cNvSpPr>
          <p:nvPr>
            <p:ph type="body"/>
          </p:nvPr>
        </p:nvSpPr>
        <p:spPr>
          <a:xfrm>
            <a:off x="710407" y="4861441"/>
            <a:ext cx="568160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pt-PT" dirty="0" err="1">
                <a:ea typeface="ＭＳ Ｐゴシック" charset="0"/>
                <a:cs typeface="+mn-cs"/>
              </a:rPr>
              <a:t>def</a:t>
            </a:r>
            <a:r>
              <a:rPr lang="pt-PT" dirty="0">
                <a:ea typeface="ＭＳ Ｐゴシック" charset="0"/>
                <a:cs typeface="+mn-cs"/>
              </a:rPr>
              <a:t> f(nome, </a:t>
            </a:r>
            <a:r>
              <a:rPr lang="pt-PT" dirty="0" err="1">
                <a:ea typeface="ＭＳ Ｐゴシック" charset="0"/>
                <a:cs typeface="+mn-cs"/>
              </a:rPr>
              <a:t>saudacao</a:t>
            </a:r>
            <a:r>
              <a:rPr lang="pt-PT" dirty="0">
                <a:ea typeface="ＭＳ Ｐゴシック" charset="0"/>
                <a:cs typeface="+mn-cs"/>
              </a:rPr>
              <a:t>='Olá', </a:t>
            </a:r>
            <a:r>
              <a:rPr lang="pt-PT" dirty="0" err="1">
                <a:ea typeface="ＭＳ Ｐゴシック" charset="0"/>
                <a:cs typeface="+mn-cs"/>
              </a:rPr>
              <a:t>pontuacao</a:t>
            </a:r>
            <a:r>
              <a:rPr lang="pt-PT" dirty="0">
                <a:ea typeface="ＭＳ Ｐゴシック" charset="0"/>
                <a:cs typeface="+mn-cs"/>
              </a:rPr>
              <a:t>='!!'):</a:t>
            </a:r>
          </a:p>
          <a:p>
            <a:pPr>
              <a:buFont typeface="Times New Roman" charset="0"/>
              <a:buNone/>
              <a:defRPr/>
            </a:pPr>
            <a:r>
              <a:rPr lang="pt-PT" dirty="0">
                <a:ea typeface="ＭＳ Ｐゴシック" charset="0"/>
                <a:cs typeface="+mn-cs"/>
              </a:rPr>
              <a:t>  return </a:t>
            </a:r>
            <a:r>
              <a:rPr lang="pt-PT" dirty="0" err="1">
                <a:ea typeface="ＭＳ Ｐゴシック" charset="0"/>
                <a:cs typeface="+mn-cs"/>
              </a:rPr>
              <a:t>saudacao</a:t>
            </a:r>
            <a:r>
              <a:rPr lang="pt-PT" dirty="0">
                <a:ea typeface="ＭＳ Ｐゴシック" charset="0"/>
                <a:cs typeface="+mn-cs"/>
              </a:rPr>
              <a:t> + ', ' + nome + </a:t>
            </a:r>
            <a:r>
              <a:rPr lang="pt-PT" dirty="0" err="1">
                <a:ea typeface="ＭＳ Ｐゴシック" charset="0"/>
                <a:cs typeface="+mn-cs"/>
              </a:rPr>
              <a:t>pontuacao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955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020E2A-0308-4B06-ADFC-1EE0DDD3F054}" type="slidenum">
              <a:rPr lang="en-GB" altLang="pt-PT" sz="1400">
                <a:solidFill>
                  <a:srgbClr val="000000"/>
                </a:solidFill>
              </a:rPr>
              <a:pPr eaLnBrk="1" hangingPunct="1"/>
              <a:t>51</a:t>
            </a:fld>
            <a:endParaRPr lang="en-GB" altLang="pt-PT" sz="1400">
              <a:solidFill>
                <a:srgbClr val="000000"/>
              </a:solidFill>
            </a:endParaRPr>
          </a:p>
        </p:txBody>
      </p:sp>
      <p:sp>
        <p:nvSpPr>
          <p:cNvPr id="4096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046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pt-PT" sz="2400" dirty="0" err="1"/>
              <a:t>Os</a:t>
            </a:r>
            <a:r>
              <a:rPr lang="en-GB" altLang="pt-PT" sz="2400" dirty="0"/>
              <a:t> </a:t>
            </a:r>
            <a:r>
              <a:rPr lang="en-GB" altLang="pt-PT" sz="2400" b="1" dirty="0" err="1"/>
              <a:t>métodos</a:t>
            </a:r>
            <a:r>
              <a:rPr lang="en-GB" altLang="pt-PT" sz="2400" b="1" dirty="0"/>
              <a:t> </a:t>
            </a:r>
            <a:r>
              <a:rPr lang="en-GB" altLang="pt-PT" sz="2400" dirty="0"/>
              <a:t>sempre </a:t>
            </a:r>
            <a:r>
              <a:rPr lang="en-GB" altLang="pt-PT" sz="2400" dirty="0" err="1"/>
              <a:t>têm</a:t>
            </a:r>
            <a:r>
              <a:rPr lang="en-GB" altLang="pt-PT" sz="2400" dirty="0"/>
              <a:t> </a:t>
            </a:r>
            <a:r>
              <a:rPr lang="en-GB" altLang="pt-PT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GB" altLang="pt-PT" sz="2400" dirty="0"/>
              <a:t> </a:t>
            </a:r>
            <a:r>
              <a:rPr lang="en-GB" altLang="pt-PT" sz="2400" dirty="0" err="1"/>
              <a:t>como</a:t>
            </a:r>
            <a:r>
              <a:rPr lang="en-GB" altLang="pt-PT" sz="2400" dirty="0"/>
              <a:t> </a:t>
            </a:r>
            <a:r>
              <a:rPr lang="en-GB" altLang="pt-PT" sz="2400" dirty="0" err="1"/>
              <a:t>primeiro</a:t>
            </a:r>
            <a:r>
              <a:rPr lang="en-GB" altLang="pt-PT" sz="2400" dirty="0"/>
              <a:t> </a:t>
            </a:r>
            <a:r>
              <a:rPr lang="en-GB" altLang="pt-PT" sz="2400" dirty="0" err="1"/>
              <a:t>argumento</a:t>
            </a:r>
            <a:r>
              <a:rPr lang="en-GB" altLang="pt-PT" sz="2400" dirty="0"/>
              <a:t>.</a:t>
            </a:r>
          </a:p>
          <a:p>
            <a:pPr lvl="1"/>
            <a:r>
              <a:rPr lang="en-GB" alt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GB" altLang="pt-PT" dirty="0">
                <a:solidFill>
                  <a:srgbClr val="FF0000"/>
                </a:solidFill>
              </a:rPr>
              <a:t> </a:t>
            </a:r>
            <a:r>
              <a:rPr lang="en-GB" altLang="pt-PT" dirty="0" err="1">
                <a:solidFill>
                  <a:srgbClr val="FF0000"/>
                </a:solidFill>
              </a:rPr>
              <a:t>refere</a:t>
            </a:r>
            <a:r>
              <a:rPr lang="en-GB" altLang="pt-PT" dirty="0">
                <a:solidFill>
                  <a:srgbClr val="FF0000"/>
                </a:solidFill>
              </a:rPr>
              <a:t>-se à </a:t>
            </a:r>
            <a:r>
              <a:rPr lang="en-GB" altLang="pt-PT" dirty="0" err="1">
                <a:solidFill>
                  <a:srgbClr val="FF0000"/>
                </a:solidFill>
              </a:rPr>
              <a:t>instância</a:t>
            </a:r>
            <a:r>
              <a:rPr lang="en-GB" altLang="pt-PT" dirty="0">
                <a:solidFill>
                  <a:srgbClr val="FF0000"/>
                </a:solidFill>
              </a:rPr>
              <a:t> da </a:t>
            </a:r>
            <a:r>
              <a:rPr lang="en-GB" altLang="pt-PT" dirty="0" err="1">
                <a:solidFill>
                  <a:srgbClr val="FF0000"/>
                </a:solidFill>
              </a:rPr>
              <a:t>classe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8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class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Retangulo</a:t>
            </a:r>
            <a:r>
              <a:rPr lang="pt-PT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FF8000"/>
                </a:solidFill>
                <a:latin typeface="Courier New" panose="02070309020205020404" pitchFamily="49" charset="0"/>
              </a:rPr>
              <a:t>  </a:t>
            </a:r>
            <a:r>
              <a:rPr lang="pt-PT" sz="1800" b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>
                <a:solidFill>
                  <a:srgbClr val="0000FF"/>
                </a:solidFill>
                <a:latin typeface="Courier New" panose="02070309020205020404" pitchFamily="49" charset="0"/>
              </a:rPr>
              <a:t>_</a:t>
            </a:r>
            <a:r>
              <a:rPr lang="pt-PT" sz="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>
                <a:solidFill>
                  <a:srgbClr val="0000FF"/>
                </a:solidFill>
                <a:latin typeface="Courier New" panose="02070309020205020404" pitchFamily="49" charset="0"/>
              </a:rPr>
              <a:t>_</a:t>
            </a:r>
            <a:r>
              <a:rPr lang="pt-PT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</a:t>
            </a:r>
            <a:r>
              <a:rPr lang="pt-PT" sz="1800" dirty="0">
                <a:solidFill>
                  <a:srgbClr val="0000FF"/>
                </a:solidFill>
                <a:latin typeface="Courier New" panose="02070309020205020404" pitchFamily="49" charset="0"/>
              </a:rPr>
              <a:t>_</a:t>
            </a:r>
            <a:r>
              <a:rPr lang="pt-PT" sz="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>
                <a:solidFill>
                  <a:srgbClr val="0000FF"/>
                </a:solidFill>
                <a:latin typeface="Courier New" panose="02070309020205020404" pitchFamily="49" charset="0"/>
              </a:rPr>
              <a:t>_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lado_a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lado_b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PT" sz="1800" b="1" dirty="0">
                <a:solidFill>
                  <a:srgbClr val="FF8000"/>
                </a:solidFill>
                <a:latin typeface="Courier New" panose="02070309020205020404" pitchFamily="49" charset="0"/>
              </a:rPr>
              <a:t>print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P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'A criar uma nova instância Retângulo.'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sz="1800" b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calcula_area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PT" sz="1800" b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lado_a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lado_b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PT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sz="1800" b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calcula_perimetro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PT" sz="1800" b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2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lado_a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lado_b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PT" sz="1800" dirty="0"/>
          </a:p>
          <a:p>
            <a:pPr lvl="1"/>
            <a:endParaRPr lang="pt-PT" sz="1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153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</a:rPr>
              <a:t>isinstance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(r1,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Retangulo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endParaRPr lang="pt-PT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a = 3</a:t>
            </a:r>
          </a:p>
          <a:p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</a:rPr>
              <a:t>isinstance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Retangulo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False</a:t>
            </a:r>
          </a:p>
          <a:p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</a:rPr>
              <a:t>isinstance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endParaRPr lang="pt-PT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PT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928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pt-PT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PT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Cao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pt-PT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tipo =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'canino'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variável de classe               </a:t>
            </a:r>
            <a:endParaRPr lang="pt-PT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t-PT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pt-PT" dirty="0" err="1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pt-PT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(self, nome):</a:t>
            </a:r>
            <a:endParaRPr lang="pt-PT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self.nome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nome    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variável de instância                      </a:t>
            </a:r>
            <a:endParaRPr lang="pt-PT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endParaRPr lang="pt-PT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d =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'Rex'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e =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'Pluto'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d.tipo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partilhado por todos os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caes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'canino'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e.tipo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partilhado por todos os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caes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'canino'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d.nome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atributo, único de d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'Rex'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e.nome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único de 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'Pluto'</a:t>
            </a:r>
            <a:endParaRPr lang="pt-PT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4354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Aluno():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total_alunos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 #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classe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__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__(self, nome, apelido):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self.nome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nome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self.apelido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apelido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Aluno.total_alunos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+=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self.numero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Aluno.total_alunos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75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class Retangulo(): </a:t>
            </a:r>
          </a:p>
          <a:p>
            <a:r>
              <a:rPr lang="pt-BR"/>
              <a:t>    """Classe que define um retangulo"""</a:t>
            </a:r>
          </a:p>
          <a:p>
            <a:endParaRPr lang="pt-BR"/>
          </a:p>
          <a:p>
            <a:r>
              <a:rPr lang="pt-BR"/>
              <a:t>    def __init__ (self, a, b): </a:t>
            </a:r>
          </a:p>
          <a:p>
            <a:r>
              <a:rPr lang="pt-BR"/>
              <a:t>        """Tem atributos lad_a e lado_b"""</a:t>
            </a:r>
          </a:p>
          <a:p>
            <a:r>
              <a:rPr lang="pt-BR"/>
              <a:t>        self.lado_a = a </a:t>
            </a:r>
          </a:p>
          <a:p>
            <a:r>
              <a:rPr lang="pt-BR"/>
              <a:t>        self.lado_b = b </a:t>
            </a:r>
          </a:p>
          <a:p>
            <a:r>
              <a:rPr lang="pt-BR"/>
              <a:t>        print ('A criar uma nova instância Retângulo.')</a:t>
            </a:r>
          </a:p>
          <a:p>
            <a:r>
              <a:rPr lang="pt-BR"/>
              <a:t> </a:t>
            </a:r>
          </a:p>
          <a:p>
            <a:endParaRPr lang="pt-BR"/>
          </a:p>
          <a:p>
            <a:r>
              <a:rPr lang="pt-BR"/>
              <a:t>    def calcula_area(self): </a:t>
            </a:r>
          </a:p>
          <a:p>
            <a:r>
              <a:rPr lang="pt-BR"/>
              <a:t>        """Método que retorna a area do retangulo"""</a:t>
            </a:r>
          </a:p>
          <a:p>
            <a:r>
              <a:rPr lang="pt-BR"/>
              <a:t>        return self.lado_a * self.lado_b </a:t>
            </a:r>
          </a:p>
          <a:p>
            <a:endParaRPr lang="pt-BR"/>
          </a:p>
          <a:p>
            <a:r>
              <a:rPr lang="pt-BR"/>
              <a:t>    def calcula_perimetro(self): </a:t>
            </a:r>
          </a:p>
          <a:p>
            <a:r>
              <a:rPr lang="pt-BR"/>
              <a:t>        """Método que retorna o perimetro do retangulo"""</a:t>
            </a:r>
          </a:p>
          <a:p>
            <a:r>
              <a:rPr lang="pt-BR"/>
              <a:t>        return 2 * (self.lado_a + self.lado_b)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917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546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460003-3346-46E2-9133-992AC89EA4D4}" type="slidenum">
              <a:rPr lang="en-GB" altLang="pt-PT" sz="1400">
                <a:solidFill>
                  <a:srgbClr val="000000"/>
                </a:solidFill>
              </a:rPr>
              <a:pPr eaLnBrk="1" hangingPunct="1"/>
              <a:t>66</a:t>
            </a:fld>
            <a:endParaRPr lang="en-GB" altLang="pt-PT" sz="1400">
              <a:solidFill>
                <a:srgbClr val="000000"/>
              </a:solidFill>
            </a:endParaRPr>
          </a:p>
        </p:txBody>
      </p:sp>
      <p:sp>
        <p:nvSpPr>
          <p:cNvPr id="4915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915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9800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1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132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Recebe uma classe como primeiro argumento, e uma ou mais variaveis</a:t>
            </a:r>
          </a:p>
          <a:p>
            <a:r>
              <a:rPr lang="pt-PT" dirty="0"/>
              <a:t>Usa-se como convenção cls (não podemos usar a palavra class, palavra chave para criar uma classe)</a:t>
            </a:r>
          </a:p>
          <a:p>
            <a:r>
              <a:rPr lang="pt-PT" dirty="0"/>
              <a:t>cls.raise_amt = </a:t>
            </a:r>
            <a:r>
              <a:rPr lang="pt-PT" dirty="0" err="1"/>
              <a:t>amount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class</a:t>
            </a:r>
            <a:r>
              <a:rPr lang="pt-PT" dirty="0"/>
              <a:t> Empregado_v2(Empregado):</a:t>
            </a:r>
          </a:p>
          <a:p>
            <a:r>
              <a:rPr lang="pt-PT" dirty="0"/>
              <a:t>    </a:t>
            </a:r>
            <a:r>
              <a:rPr lang="pt-PT" dirty="0" err="1"/>
              <a:t>def</a:t>
            </a:r>
            <a:r>
              <a:rPr lang="pt-PT" dirty="0"/>
              <a:t> __</a:t>
            </a:r>
            <a:r>
              <a:rPr lang="pt-PT" dirty="0" err="1"/>
              <a:t>init</a:t>
            </a:r>
            <a:r>
              <a:rPr lang="pt-PT" dirty="0"/>
              <a:t>__(self, nome, apelido, salario): </a:t>
            </a:r>
          </a:p>
          <a:p>
            <a:r>
              <a:rPr lang="pt-PT" dirty="0"/>
              <a:t>        </a:t>
            </a:r>
            <a:r>
              <a:rPr lang="pt-PT" dirty="0" err="1"/>
              <a:t>super</a:t>
            </a:r>
            <a:r>
              <a:rPr lang="pt-PT" dirty="0"/>
              <a:t>(). __</a:t>
            </a:r>
            <a:r>
              <a:rPr lang="pt-PT" dirty="0" err="1"/>
              <a:t>init</a:t>
            </a:r>
            <a:r>
              <a:rPr lang="pt-PT" dirty="0"/>
              <a:t>__(nome, apelido, salario)</a:t>
            </a:r>
          </a:p>
          <a:p>
            <a:r>
              <a:rPr lang="pt-PT" dirty="0"/>
              <a:t>    @</a:t>
            </a:r>
            <a:r>
              <a:rPr lang="pt-PT" dirty="0" err="1"/>
              <a:t>classmethod</a:t>
            </a:r>
            <a:endParaRPr lang="pt-PT" dirty="0"/>
          </a:p>
          <a:p>
            <a:r>
              <a:rPr lang="pt-PT" dirty="0"/>
              <a:t>    </a:t>
            </a: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de_string</a:t>
            </a:r>
            <a:r>
              <a:rPr lang="pt-PT" dirty="0"/>
              <a:t>(</a:t>
            </a:r>
            <a:r>
              <a:rPr lang="pt-PT" dirty="0" err="1"/>
              <a:t>cls</a:t>
            </a:r>
            <a:r>
              <a:rPr lang="pt-PT" dirty="0"/>
              <a:t>, </a:t>
            </a:r>
            <a:r>
              <a:rPr lang="pt-PT" dirty="0" err="1"/>
              <a:t>emp_str</a:t>
            </a:r>
            <a:r>
              <a:rPr lang="pt-PT" dirty="0"/>
              <a:t>):</a:t>
            </a:r>
          </a:p>
          <a:p>
            <a:r>
              <a:rPr lang="pt-PT" dirty="0"/>
              <a:t>        nome, apelido, salario = </a:t>
            </a:r>
            <a:r>
              <a:rPr lang="pt-PT" dirty="0" err="1"/>
              <a:t>emp_str.split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cls</a:t>
            </a:r>
            <a:r>
              <a:rPr lang="pt-PT" dirty="0"/>
              <a:t>(nome, apelido, salario)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728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datetime import date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Pessoa: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t-P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__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__(self, nome, idade):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self.nome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nome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self.idade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idade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 class method to create a Pessoa object by birth year.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classmethod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t-P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doAniversario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nome, ano):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date.today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().year -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 static method to check if a Pessoa is adult or not.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staticmethod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eAdulto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idade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idade &gt; 18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pessoa1 = Pessoa('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mayank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21)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pessoa2 =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Pessoa.doAniversario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mayank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1996)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(pessoa1.idade)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(pessoa2.idade)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print the result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Pessoa.eAdulto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(22))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45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datetime import date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Pessoa: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t-P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__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__(self, nome, idade):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self.nome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nome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self.idade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idade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 class method to create a Pessoa object by birth year.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classmethod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t-P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doAniversario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nome, ano):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date.today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().year -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 static method to check if a Pessoa is adult or not.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staticmethod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eAdulto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idade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idade &gt; 18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pessoa1 = Pessoa('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mayank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21)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pessoa2 =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Pessoa.doAniversario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mayank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1996)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(pessoa1.idade)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(pessoa2.idade)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print the result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Pessoa.eAdulto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(22))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2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78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  <a:p>
            <a:r>
              <a:rPr lang="en-GB" dirty="0"/>
              <a:t>https://www.w3resource.com/python-exercises/class-exercises/index.php</a:t>
            </a:r>
          </a:p>
          <a:p>
            <a:endParaRPr lang="en-GB" b="1" dirty="0"/>
          </a:p>
          <a:p>
            <a:r>
              <a:rPr lang="en-GB" b="1" dirty="0"/>
              <a:t>https://www.tutorialspoint.com/python/python_classes_objects.htm</a:t>
            </a:r>
          </a:p>
          <a:p>
            <a:endParaRPr lang="en-GB" dirty="0"/>
          </a:p>
          <a:p>
            <a:pPr eaLnBrk="1" hangingPunct="1"/>
            <a:endParaRPr lang="pt-PT" alt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4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5224688-4F21-47D3-8079-6CE8167FB566}" type="slidenum">
              <a:rPr lang="en-GB" altLang="pt-PT" sz="1400">
                <a:solidFill>
                  <a:srgbClr val="000000"/>
                </a:solidFill>
              </a:rPr>
              <a:pPr eaLnBrk="1" hangingPunct="1"/>
              <a:t>79</a:t>
            </a:fld>
            <a:endParaRPr lang="en-GB" altLang="pt-PT" sz="1400">
              <a:solidFill>
                <a:srgbClr val="000000"/>
              </a:solidFill>
            </a:endParaRPr>
          </a:p>
        </p:txBody>
      </p:sp>
      <p:sp>
        <p:nvSpPr>
          <p:cNvPr id="5836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0718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917FAD-23F4-464C-A61C-9A372B279DC0}" type="slidenum">
              <a:rPr lang="en-GB" altLang="pt-PT" sz="1400">
                <a:solidFill>
                  <a:srgbClr val="000000"/>
                </a:solidFill>
              </a:rPr>
              <a:pPr eaLnBrk="1" hangingPunct="1"/>
              <a:t>80</a:t>
            </a:fld>
            <a:endParaRPr lang="en-GB" altLang="pt-PT" sz="1400">
              <a:solidFill>
                <a:srgbClr val="000000"/>
              </a:solidFill>
            </a:endParaRPr>
          </a:p>
        </p:txBody>
      </p:sp>
      <p:sp>
        <p:nvSpPr>
          <p:cNvPr id="5939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pt-BR" dirty="0" err="1">
                <a:cs typeface="+mn-cs"/>
              </a:rPr>
              <a:t>class</a:t>
            </a:r>
            <a:r>
              <a:rPr lang="pt-BR" dirty="0">
                <a:cs typeface="+mn-cs"/>
              </a:rPr>
              <a:t> vetor: </a:t>
            </a:r>
          </a:p>
          <a:p>
            <a:pPr>
              <a:buFont typeface="Times New Roman" charset="0"/>
              <a:buNone/>
              <a:defRPr/>
            </a:pPr>
            <a:r>
              <a:rPr lang="pt-BR" dirty="0">
                <a:cs typeface="+mn-cs"/>
              </a:rPr>
              <a:t>    </a:t>
            </a:r>
            <a:r>
              <a:rPr lang="pt-BR" dirty="0" err="1">
                <a:cs typeface="+mn-cs"/>
              </a:rPr>
              <a:t>def</a:t>
            </a:r>
            <a:r>
              <a:rPr lang="pt-BR" dirty="0">
                <a:cs typeface="+mn-cs"/>
              </a:rPr>
              <a:t> __</a:t>
            </a:r>
            <a:r>
              <a:rPr lang="pt-BR" dirty="0" err="1">
                <a:cs typeface="+mn-cs"/>
              </a:rPr>
              <a:t>init</a:t>
            </a:r>
            <a:r>
              <a:rPr lang="pt-BR" dirty="0">
                <a:cs typeface="+mn-cs"/>
              </a:rPr>
              <a:t>__(</a:t>
            </a:r>
            <a:r>
              <a:rPr lang="pt-BR" dirty="0" err="1">
                <a:cs typeface="+mn-cs"/>
              </a:rPr>
              <a:t>self,x,y</a:t>
            </a:r>
            <a:r>
              <a:rPr lang="pt-BR" dirty="0">
                <a:cs typeface="+mn-cs"/>
              </a:rPr>
              <a:t>): </a:t>
            </a:r>
          </a:p>
          <a:p>
            <a:pPr>
              <a:buFont typeface="Times New Roman" charset="0"/>
              <a:buNone/>
              <a:defRPr/>
            </a:pPr>
            <a:r>
              <a:rPr lang="pt-BR" dirty="0">
                <a:cs typeface="+mn-cs"/>
              </a:rPr>
              <a:t>        </a:t>
            </a:r>
            <a:r>
              <a:rPr lang="pt-BR" dirty="0" err="1">
                <a:cs typeface="+mn-cs"/>
              </a:rPr>
              <a:t>self.x</a:t>
            </a:r>
            <a:r>
              <a:rPr lang="pt-BR" dirty="0">
                <a:cs typeface="+mn-cs"/>
              </a:rPr>
              <a:t>, </a:t>
            </a:r>
            <a:r>
              <a:rPr lang="pt-BR" dirty="0" err="1">
                <a:cs typeface="+mn-cs"/>
              </a:rPr>
              <a:t>self.y</a:t>
            </a:r>
            <a:r>
              <a:rPr lang="pt-BR" dirty="0">
                <a:cs typeface="+mn-cs"/>
              </a:rPr>
              <a:t> = </a:t>
            </a:r>
            <a:r>
              <a:rPr lang="pt-BR" dirty="0" err="1">
                <a:cs typeface="+mn-cs"/>
              </a:rPr>
              <a:t>x,y</a:t>
            </a:r>
            <a:r>
              <a:rPr lang="pt-BR" dirty="0">
                <a:cs typeface="+mn-cs"/>
              </a:rPr>
              <a:t> </a:t>
            </a:r>
          </a:p>
          <a:p>
            <a:pPr>
              <a:buFont typeface="Times New Roman" charset="0"/>
              <a:buNone/>
              <a:defRPr/>
            </a:pPr>
            <a:r>
              <a:rPr lang="pt-BR" dirty="0">
                <a:cs typeface="+mn-cs"/>
              </a:rPr>
              <a:t>    </a:t>
            </a:r>
            <a:r>
              <a:rPr lang="pt-BR" dirty="0" err="1">
                <a:cs typeface="+mn-cs"/>
              </a:rPr>
              <a:t>def</a:t>
            </a:r>
            <a:r>
              <a:rPr lang="pt-BR" dirty="0">
                <a:cs typeface="+mn-cs"/>
              </a:rPr>
              <a:t> __</a:t>
            </a:r>
            <a:r>
              <a:rPr lang="pt-BR" dirty="0" err="1">
                <a:cs typeface="+mn-cs"/>
              </a:rPr>
              <a:t>add</a:t>
            </a:r>
            <a:r>
              <a:rPr lang="pt-BR" dirty="0">
                <a:cs typeface="+mn-cs"/>
              </a:rPr>
              <a:t>__(</a:t>
            </a:r>
            <a:r>
              <a:rPr lang="pt-BR" dirty="0" err="1">
                <a:cs typeface="+mn-cs"/>
              </a:rPr>
              <a:t>self,v</a:t>
            </a:r>
            <a:r>
              <a:rPr lang="pt-BR" dirty="0">
                <a:cs typeface="+mn-cs"/>
              </a:rPr>
              <a:t>): </a:t>
            </a:r>
          </a:p>
          <a:p>
            <a:pPr>
              <a:buFont typeface="Times New Roman" charset="0"/>
              <a:buNone/>
              <a:defRPr/>
            </a:pPr>
            <a:r>
              <a:rPr lang="pt-BR" dirty="0">
                <a:cs typeface="+mn-cs"/>
              </a:rPr>
              <a:t>        </a:t>
            </a:r>
            <a:r>
              <a:rPr lang="pt-BR" dirty="0" err="1">
                <a:cs typeface="+mn-cs"/>
              </a:rPr>
              <a:t>return</a:t>
            </a:r>
            <a:r>
              <a:rPr lang="pt-BR" dirty="0">
                <a:cs typeface="+mn-cs"/>
              </a:rPr>
              <a:t> vetor(</a:t>
            </a:r>
            <a:r>
              <a:rPr lang="pt-BR" dirty="0" err="1">
                <a:cs typeface="+mn-cs"/>
              </a:rPr>
              <a:t>self.x+v.x</a:t>
            </a:r>
            <a:r>
              <a:rPr lang="pt-BR" dirty="0">
                <a:cs typeface="+mn-cs"/>
              </a:rPr>
              <a:t>, </a:t>
            </a:r>
            <a:r>
              <a:rPr lang="pt-BR" dirty="0" err="1">
                <a:cs typeface="+mn-cs"/>
              </a:rPr>
              <a:t>self.y+v.y</a:t>
            </a:r>
            <a:r>
              <a:rPr lang="pt-BR" dirty="0">
                <a:cs typeface="+mn-cs"/>
              </a:rPr>
              <a:t>) </a:t>
            </a:r>
          </a:p>
          <a:p>
            <a:pPr>
              <a:buFont typeface="Times New Roman" charset="0"/>
              <a:buNone/>
              <a:defRPr/>
            </a:pPr>
            <a:r>
              <a:rPr lang="pt-BR" dirty="0">
                <a:cs typeface="+mn-cs"/>
              </a:rPr>
              <a:t>    </a:t>
            </a:r>
            <a:r>
              <a:rPr lang="pt-BR" dirty="0" err="1">
                <a:cs typeface="+mn-cs"/>
              </a:rPr>
              <a:t>def</a:t>
            </a:r>
            <a:r>
              <a:rPr lang="pt-BR" dirty="0">
                <a:cs typeface="+mn-cs"/>
              </a:rPr>
              <a:t> __sub__(</a:t>
            </a:r>
            <a:r>
              <a:rPr lang="pt-BR" dirty="0" err="1">
                <a:cs typeface="+mn-cs"/>
              </a:rPr>
              <a:t>self,v</a:t>
            </a:r>
            <a:r>
              <a:rPr lang="pt-BR" dirty="0">
                <a:cs typeface="+mn-cs"/>
              </a:rPr>
              <a:t>): </a:t>
            </a:r>
          </a:p>
          <a:p>
            <a:pPr>
              <a:buFont typeface="Times New Roman" charset="0"/>
              <a:buNone/>
              <a:defRPr/>
            </a:pPr>
            <a:r>
              <a:rPr lang="pt-BR" dirty="0">
                <a:cs typeface="+mn-cs"/>
              </a:rPr>
              <a:t>        </a:t>
            </a:r>
            <a:r>
              <a:rPr lang="pt-BR" dirty="0" err="1">
                <a:cs typeface="+mn-cs"/>
              </a:rPr>
              <a:t>return</a:t>
            </a:r>
            <a:r>
              <a:rPr lang="pt-BR" dirty="0">
                <a:cs typeface="+mn-cs"/>
              </a:rPr>
              <a:t> vetor(</a:t>
            </a:r>
            <a:r>
              <a:rPr lang="pt-BR" dirty="0" err="1">
                <a:cs typeface="+mn-cs"/>
              </a:rPr>
              <a:t>self.x-v.x</a:t>
            </a:r>
            <a:r>
              <a:rPr lang="pt-BR" dirty="0">
                <a:cs typeface="+mn-cs"/>
              </a:rPr>
              <a:t>, </a:t>
            </a:r>
            <a:r>
              <a:rPr lang="pt-BR" dirty="0" err="1">
                <a:cs typeface="+mn-cs"/>
              </a:rPr>
              <a:t>self.y-v.y</a:t>
            </a:r>
            <a:r>
              <a:rPr lang="pt-BR" dirty="0">
                <a:cs typeface="+mn-cs"/>
              </a:rPr>
              <a:t>) </a:t>
            </a:r>
          </a:p>
          <a:p>
            <a:pPr>
              <a:buFont typeface="Times New Roman" charset="0"/>
              <a:buNone/>
              <a:defRPr/>
            </a:pPr>
            <a:r>
              <a:rPr lang="pt-BR" dirty="0">
                <a:cs typeface="+mn-cs"/>
              </a:rPr>
              <a:t>    </a:t>
            </a:r>
            <a:r>
              <a:rPr lang="pt-BR" dirty="0" err="1">
                <a:cs typeface="+mn-cs"/>
              </a:rPr>
              <a:t>def</a:t>
            </a:r>
            <a:r>
              <a:rPr lang="pt-BR" dirty="0">
                <a:cs typeface="+mn-cs"/>
              </a:rPr>
              <a:t> __</a:t>
            </a:r>
            <a:r>
              <a:rPr lang="pt-BR" dirty="0" err="1">
                <a:cs typeface="+mn-cs"/>
              </a:rPr>
              <a:t>repr</a:t>
            </a:r>
            <a:r>
              <a:rPr lang="pt-BR" dirty="0">
                <a:cs typeface="+mn-cs"/>
              </a:rPr>
              <a:t>__(self): </a:t>
            </a:r>
          </a:p>
          <a:p>
            <a:pPr>
              <a:buFont typeface="Times New Roman" charset="0"/>
              <a:buNone/>
              <a:defRPr/>
            </a:pPr>
            <a:r>
              <a:rPr lang="pt-BR" dirty="0">
                <a:cs typeface="+mn-cs"/>
              </a:rPr>
              <a:t>        </a:t>
            </a:r>
            <a:r>
              <a:rPr lang="pt-BR" dirty="0" err="1">
                <a:cs typeface="+mn-cs"/>
              </a:rPr>
              <a:t>return</a:t>
            </a:r>
            <a:r>
              <a:rPr lang="pt-BR" dirty="0">
                <a:cs typeface="+mn-cs"/>
              </a:rPr>
              <a:t> </a:t>
            </a:r>
            <a:r>
              <a:rPr lang="pt-BR" dirty="0" err="1">
                <a:cs typeface="+mn-cs"/>
              </a:rPr>
              <a:t>f"vetor</a:t>
            </a:r>
            <a:r>
              <a:rPr lang="pt-BR" dirty="0">
                <a:cs typeface="+mn-cs"/>
              </a:rPr>
              <a:t>({</a:t>
            </a:r>
            <a:r>
              <a:rPr lang="pt-BR" dirty="0" err="1">
                <a:cs typeface="+mn-cs"/>
              </a:rPr>
              <a:t>self.x</a:t>
            </a:r>
            <a:r>
              <a:rPr lang="pt-BR" dirty="0">
                <a:cs typeface="+mn-cs"/>
              </a:rPr>
              <a:t>},{</a:t>
            </a:r>
            <a:r>
              <a:rPr lang="pt-BR" dirty="0" err="1">
                <a:cs typeface="+mn-cs"/>
              </a:rPr>
              <a:t>self.y</a:t>
            </a:r>
            <a:r>
              <a:rPr lang="pt-BR" dirty="0">
                <a:cs typeface="+mn-cs"/>
              </a:rPr>
              <a:t>})" </a:t>
            </a:r>
          </a:p>
        </p:txBody>
      </p:sp>
    </p:spTree>
    <p:extLst>
      <p:ext uri="{BB962C8B-B14F-4D97-AF65-F5344CB8AC3E}">
        <p14:creationId xmlns:p14="http://schemas.microsoft.com/office/powerpoint/2010/main" val="32145441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Pessoa:    </a:t>
            </a:r>
          </a:p>
          <a:p>
            <a:endParaRPr lang="en-GB" dirty="0"/>
          </a:p>
          <a:p>
            <a:r>
              <a:rPr lang="en-GB" dirty="0"/>
              <a:t>    def __</a:t>
            </a:r>
            <a:r>
              <a:rPr lang="en-GB" dirty="0" err="1"/>
              <a:t>init</a:t>
            </a:r>
            <a:r>
              <a:rPr lang="en-GB" dirty="0"/>
              <a:t>__(self, </a:t>
            </a:r>
            <a:r>
              <a:rPr lang="en-GB" dirty="0" err="1"/>
              <a:t>nome</a:t>
            </a:r>
            <a:r>
              <a:rPr lang="en-GB" dirty="0"/>
              <a:t>, </a:t>
            </a:r>
            <a:r>
              <a:rPr lang="en-GB" dirty="0" err="1"/>
              <a:t>apelido</a:t>
            </a:r>
            <a:r>
              <a:rPr lang="en-GB" dirty="0"/>
              <a:t>):</a:t>
            </a:r>
          </a:p>
          <a:p>
            <a:r>
              <a:rPr lang="en-GB" dirty="0"/>
              <a:t>        </a:t>
            </a:r>
            <a:r>
              <a:rPr lang="en-GB" dirty="0" err="1"/>
              <a:t>self.nome</a:t>
            </a:r>
            <a:r>
              <a:rPr lang="en-GB" dirty="0"/>
              <a:t> = </a:t>
            </a:r>
            <a:r>
              <a:rPr lang="en-GB" dirty="0" err="1"/>
              <a:t>nome</a:t>
            </a:r>
            <a:endParaRPr lang="en-GB" dirty="0"/>
          </a:p>
          <a:p>
            <a:r>
              <a:rPr lang="en-GB" dirty="0"/>
              <a:t>        </a:t>
            </a:r>
            <a:r>
              <a:rPr lang="en-GB" dirty="0" err="1"/>
              <a:t>self.apelido</a:t>
            </a:r>
            <a:r>
              <a:rPr lang="en-GB" dirty="0"/>
              <a:t> = </a:t>
            </a:r>
            <a:r>
              <a:rPr lang="en-GB" dirty="0" err="1"/>
              <a:t>apelido</a:t>
            </a:r>
            <a:endParaRPr lang="en-GB" dirty="0"/>
          </a:p>
          <a:p>
            <a:r>
              <a:rPr lang="en-GB" dirty="0"/>
              <a:t>    </a:t>
            </a:r>
          </a:p>
          <a:p>
            <a:r>
              <a:rPr lang="en-GB" dirty="0"/>
              <a:t>    @property</a:t>
            </a:r>
          </a:p>
          <a:p>
            <a:r>
              <a:rPr lang="en-GB" dirty="0"/>
              <a:t>    def email(self):</a:t>
            </a:r>
          </a:p>
          <a:p>
            <a:r>
              <a:rPr lang="en-GB" dirty="0"/>
              <a:t>        return f"{</a:t>
            </a:r>
            <a:r>
              <a:rPr lang="en-GB" dirty="0" err="1"/>
              <a:t>self.nome.lower</a:t>
            </a:r>
            <a:r>
              <a:rPr lang="en-GB" dirty="0"/>
              <a:t>()}.{</a:t>
            </a:r>
            <a:r>
              <a:rPr lang="en-GB" dirty="0" err="1"/>
              <a:t>self.apelido.lower</a:t>
            </a:r>
            <a:r>
              <a:rPr lang="en-GB" dirty="0"/>
              <a:t>()}@gmail.com"</a:t>
            </a:r>
          </a:p>
          <a:p>
            <a:endParaRPr lang="en-GB" dirty="0"/>
          </a:p>
          <a:p>
            <a:r>
              <a:rPr lang="en-GB" dirty="0"/>
              <a:t>    def __</a:t>
            </a:r>
            <a:r>
              <a:rPr lang="en-GB" dirty="0" err="1"/>
              <a:t>repr</a:t>
            </a:r>
            <a:r>
              <a:rPr lang="en-GB" dirty="0"/>
              <a:t>__(self): </a:t>
            </a:r>
          </a:p>
          <a:p>
            <a:r>
              <a:rPr lang="en-GB" dirty="0"/>
              <a:t>        return </a:t>
            </a:r>
            <a:r>
              <a:rPr lang="en-GB" dirty="0" err="1"/>
              <a:t>f"Pessoa</a:t>
            </a:r>
            <a:r>
              <a:rPr lang="en-GB" dirty="0"/>
              <a:t>: {</a:t>
            </a:r>
            <a:r>
              <a:rPr lang="en-GB" dirty="0" err="1"/>
              <a:t>self.nome</a:t>
            </a:r>
            <a:r>
              <a:rPr lang="en-GB" dirty="0"/>
              <a:t>} {</a:t>
            </a:r>
            <a:r>
              <a:rPr lang="en-GB" dirty="0" err="1"/>
              <a:t>self.apelido</a:t>
            </a:r>
            <a:r>
              <a:rPr lang="en-GB" dirty="0"/>
              <a:t>}, {</a:t>
            </a:r>
            <a:r>
              <a:rPr lang="en-GB" dirty="0" err="1"/>
              <a:t>self.email</a:t>
            </a:r>
            <a:r>
              <a:rPr lang="en-GB" dirty="0"/>
              <a:t>}" </a:t>
            </a:r>
          </a:p>
          <a:p>
            <a:r>
              <a:rPr lang="en-GB" dirty="0"/>
              <a:t>                 </a:t>
            </a:r>
          </a:p>
          <a:p>
            <a:r>
              <a:rPr lang="en-GB" dirty="0"/>
              <a:t>    def __str__(self): </a:t>
            </a:r>
          </a:p>
          <a:p>
            <a:r>
              <a:rPr lang="en-GB" dirty="0"/>
              <a:t>         return f"{</a:t>
            </a:r>
            <a:r>
              <a:rPr lang="en-GB" dirty="0" err="1"/>
              <a:t>self.nome</a:t>
            </a:r>
            <a:r>
              <a:rPr lang="en-GB" dirty="0"/>
              <a:t>} {</a:t>
            </a:r>
            <a:r>
              <a:rPr lang="en-GB" dirty="0" err="1"/>
              <a:t>self.apelido</a:t>
            </a:r>
            <a:r>
              <a:rPr lang="en-GB" dirty="0"/>
              <a:t>}"</a:t>
            </a:r>
          </a:p>
          <a:p>
            <a:endParaRPr lang="en-GB" dirty="0"/>
          </a:p>
          <a:p>
            <a:r>
              <a:rPr lang="en-GB" dirty="0"/>
              <a:t>p1 = Pessoa('Augusto', '</a:t>
            </a:r>
            <a:r>
              <a:rPr lang="en-GB" dirty="0" err="1"/>
              <a:t>Lelo</a:t>
            </a:r>
            <a:r>
              <a:rPr lang="en-GB" dirty="0"/>
              <a:t>') </a:t>
            </a:r>
          </a:p>
          <a:p>
            <a:r>
              <a:rPr lang="en-GB" dirty="0"/>
              <a:t>print(</a:t>
            </a:r>
            <a:r>
              <a:rPr lang="en-GB" dirty="0" err="1"/>
              <a:t>repr</a:t>
            </a:r>
            <a:r>
              <a:rPr lang="en-GB" dirty="0"/>
              <a:t>(p1))  # </a:t>
            </a:r>
            <a:r>
              <a:rPr lang="en-GB" dirty="0" err="1"/>
              <a:t>repr</a:t>
            </a:r>
            <a:r>
              <a:rPr lang="en-GB" dirty="0"/>
              <a:t> </a:t>
            </a:r>
            <a:r>
              <a:rPr lang="en-GB" dirty="0" err="1"/>
              <a:t>retorna</a:t>
            </a:r>
            <a:r>
              <a:rPr lang="en-GB" dirty="0"/>
              <a:t> a </a:t>
            </a:r>
            <a:r>
              <a:rPr lang="en-GB" dirty="0" err="1"/>
              <a:t>representação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string do </a:t>
            </a:r>
            <a:r>
              <a:rPr lang="en-GB" dirty="0" err="1"/>
              <a:t>objeto</a:t>
            </a:r>
            <a:endParaRPr lang="en-GB" dirty="0"/>
          </a:p>
          <a:p>
            <a:r>
              <a:rPr lang="en-GB" dirty="0"/>
              <a:t>print(p1)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368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813ABC-F5B0-4FC4-B9D3-D5FFD61AA828}" type="slidenum">
              <a:rPr lang="en-GB" altLang="pt-PT" sz="1400">
                <a:solidFill>
                  <a:srgbClr val="000000"/>
                </a:solidFill>
              </a:rPr>
              <a:pPr eaLnBrk="1" hangingPunct="1"/>
              <a:t>84</a:t>
            </a:fld>
            <a:endParaRPr lang="en-GB" altLang="pt-PT" sz="1400">
              <a:solidFill>
                <a:srgbClr val="000000"/>
              </a:solidFill>
            </a:endParaRPr>
          </a:p>
        </p:txBody>
      </p:sp>
      <p:sp>
        <p:nvSpPr>
          <p:cNvPr id="6656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make_pretty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def inner():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print("I got decorated")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return inner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ordinary():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print("I am ordinary")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ordinary =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make_pretty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(ordinary)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ordinary()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Times New Roman" charset="0"/>
              <a:buNone/>
              <a:defRPr/>
            </a:pPr>
            <a:endParaRPr lang="pt-BR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5306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813ABC-F5B0-4FC4-B9D3-D5FFD61AA828}" type="slidenum">
              <a:rPr lang="en-GB" altLang="pt-PT" sz="1400">
                <a:solidFill>
                  <a:srgbClr val="000000"/>
                </a:solidFill>
              </a:rPr>
              <a:pPr eaLnBrk="1" hangingPunct="1"/>
              <a:t>85</a:t>
            </a:fld>
            <a:endParaRPr lang="en-GB" altLang="pt-PT" sz="1400">
              <a:solidFill>
                <a:srgbClr val="000000"/>
              </a:solidFill>
            </a:endParaRPr>
          </a:p>
        </p:txBody>
      </p:sp>
      <p:sp>
        <p:nvSpPr>
          <p:cNvPr id="6656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3400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813ABC-F5B0-4FC4-B9D3-D5FFD61AA828}" type="slidenum">
              <a:rPr lang="en-GB" altLang="pt-PT" sz="1400">
                <a:solidFill>
                  <a:srgbClr val="000000"/>
                </a:solidFill>
              </a:rPr>
              <a:pPr eaLnBrk="1" hangingPunct="1"/>
              <a:t>86</a:t>
            </a:fld>
            <a:endParaRPr lang="en-GB" altLang="pt-PT" sz="1400">
              <a:solidFill>
                <a:srgbClr val="000000"/>
              </a:solidFill>
            </a:endParaRPr>
          </a:p>
        </p:txBody>
      </p:sp>
      <p:sp>
        <p:nvSpPr>
          <p:cNvPr id="6656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def </a:t>
            </a:r>
            <a:r>
              <a:rPr lang="en-GB" dirty="0" err="1">
                <a:cs typeface="+mn-cs"/>
              </a:rPr>
              <a:t>make_pretty</a:t>
            </a:r>
            <a:r>
              <a:rPr lang="en-GB" dirty="0">
                <a:cs typeface="+mn-cs"/>
              </a:rPr>
              <a:t>(</a:t>
            </a:r>
            <a:r>
              <a:rPr lang="en-GB" dirty="0" err="1">
                <a:cs typeface="+mn-cs"/>
              </a:rPr>
              <a:t>func</a:t>
            </a:r>
            <a:r>
              <a:rPr lang="en-GB" dirty="0">
                <a:cs typeface="+mn-cs"/>
              </a:rPr>
              <a:t>):</a:t>
            </a:r>
          </a:p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    def inner():</a:t>
            </a:r>
          </a:p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        print("I got decorated")</a:t>
            </a:r>
          </a:p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        </a:t>
            </a:r>
            <a:r>
              <a:rPr lang="en-GB" dirty="0" err="1">
                <a:cs typeface="+mn-cs"/>
              </a:rPr>
              <a:t>func</a:t>
            </a:r>
            <a:r>
              <a:rPr lang="en-GB" dirty="0">
                <a:cs typeface="+mn-cs"/>
              </a:rPr>
              <a:t>()</a:t>
            </a:r>
          </a:p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    return inner</a:t>
            </a:r>
          </a:p>
          <a:p>
            <a:pPr>
              <a:buFont typeface="Times New Roman" charset="0"/>
              <a:buNone/>
              <a:defRPr/>
            </a:pPr>
            <a:endParaRPr lang="en-GB" dirty="0">
              <a:cs typeface="+mn-cs"/>
            </a:endParaRPr>
          </a:p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@make_pretty</a:t>
            </a:r>
          </a:p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def ordinary():</a:t>
            </a:r>
          </a:p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    print("I am ordinary") </a:t>
            </a:r>
          </a:p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    </a:t>
            </a:r>
          </a:p>
          <a:p>
            <a:pPr>
              <a:buFont typeface="Times New Roman" charset="0"/>
              <a:buNone/>
              <a:defRPr/>
            </a:pPr>
            <a:r>
              <a:rPr lang="en-GB" dirty="0">
                <a:cs typeface="+mn-cs"/>
              </a:rPr>
              <a:t>ordinary()</a:t>
            </a:r>
          </a:p>
          <a:p>
            <a:pPr>
              <a:buFont typeface="Times New Roman" charset="0"/>
              <a:buNone/>
              <a:defRPr/>
            </a:pPr>
            <a:endParaRPr lang="en-GB" dirty="0">
              <a:cs typeface="+mn-cs"/>
            </a:endParaRPr>
          </a:p>
          <a:p>
            <a:pPr>
              <a:buFont typeface="Times New Roman" charset="0"/>
              <a:buNone/>
              <a:defRPr/>
            </a:pPr>
            <a:endParaRPr lang="pt-BR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65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4986" indent="-309610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8441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3817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9193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24569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219945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715322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210698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49A23E-BF9B-4474-ABC0-327F8C421C27}" type="slidenum">
              <a:rPr lang="en-GB" altLang="pt-PT" sz="1500">
                <a:solidFill>
                  <a:srgbClr val="000000"/>
                </a:solidFill>
              </a:rPr>
              <a:pPr eaLnBrk="1" hangingPunct="1"/>
              <a:t>8</a:t>
            </a:fld>
            <a:endParaRPr lang="en-GB" altLang="pt-PT" sz="1500">
              <a:solidFill>
                <a:srgbClr val="000000"/>
              </a:solidFill>
            </a:endParaRPr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039299" y="778257"/>
            <a:ext cx="5022178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75" tIns="49538" rIns="99075" bIns="4953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Lucida Sans Unicode" charset="0"/>
            </a:endParaRPr>
          </a:p>
        </p:txBody>
      </p:sp>
      <p:sp>
        <p:nvSpPr>
          <p:cNvPr id="39938" name="Text Box 2"/>
          <p:cNvSpPr>
            <a:spLocks noGrp="1" noChangeArrowheads="1"/>
          </p:cNvSpPr>
          <p:nvPr>
            <p:ph type="body"/>
          </p:nvPr>
        </p:nvSpPr>
        <p:spPr>
          <a:xfrm>
            <a:off x="710407" y="4861441"/>
            <a:ext cx="568160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pt-PT" dirty="0" err="1">
                <a:ea typeface="ＭＳ Ｐゴシック" charset="0"/>
                <a:cs typeface="+mn-cs"/>
              </a:rPr>
              <a:t>def</a:t>
            </a:r>
            <a:r>
              <a:rPr lang="pt-PT" dirty="0">
                <a:ea typeface="ＭＳ Ｐゴシック" charset="0"/>
                <a:cs typeface="+mn-cs"/>
              </a:rPr>
              <a:t> f(nome, </a:t>
            </a:r>
            <a:r>
              <a:rPr lang="pt-PT" dirty="0" err="1">
                <a:ea typeface="ＭＳ Ｐゴシック" charset="0"/>
                <a:cs typeface="+mn-cs"/>
              </a:rPr>
              <a:t>saudacao</a:t>
            </a:r>
            <a:r>
              <a:rPr lang="pt-PT" dirty="0">
                <a:ea typeface="ＭＳ Ｐゴシック" charset="0"/>
                <a:cs typeface="+mn-cs"/>
              </a:rPr>
              <a:t>='Olá', </a:t>
            </a:r>
            <a:r>
              <a:rPr lang="pt-PT" dirty="0" err="1">
                <a:ea typeface="ＭＳ Ｐゴシック" charset="0"/>
                <a:cs typeface="+mn-cs"/>
              </a:rPr>
              <a:t>pontuacao</a:t>
            </a:r>
            <a:r>
              <a:rPr lang="pt-PT" dirty="0">
                <a:ea typeface="ＭＳ Ｐゴシック" charset="0"/>
                <a:cs typeface="+mn-cs"/>
              </a:rPr>
              <a:t>='!!'):</a:t>
            </a:r>
          </a:p>
          <a:p>
            <a:pPr>
              <a:buFont typeface="Times New Roman" charset="0"/>
              <a:buNone/>
              <a:defRPr/>
            </a:pPr>
            <a:r>
              <a:rPr lang="pt-PT" dirty="0">
                <a:ea typeface="ＭＳ Ｐゴシック" charset="0"/>
                <a:cs typeface="+mn-cs"/>
              </a:rPr>
              <a:t>  return </a:t>
            </a:r>
            <a:r>
              <a:rPr lang="pt-PT" dirty="0" err="1">
                <a:ea typeface="ＭＳ Ｐゴシック" charset="0"/>
                <a:cs typeface="+mn-cs"/>
              </a:rPr>
              <a:t>saudacao</a:t>
            </a:r>
            <a:r>
              <a:rPr lang="pt-PT" dirty="0">
                <a:ea typeface="ＭＳ Ｐゴシック" charset="0"/>
                <a:cs typeface="+mn-cs"/>
              </a:rPr>
              <a:t> + ', ' + nome + </a:t>
            </a:r>
            <a:r>
              <a:rPr lang="pt-PT" dirty="0" err="1">
                <a:ea typeface="ＭＳ Ｐゴシック" charset="0"/>
                <a:cs typeface="+mn-cs"/>
              </a:rPr>
              <a:t>pontuacao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649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PT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Empregado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nome, apelido):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self.nome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nome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self.apelido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apelido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 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self.email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'%s.%s@email.com'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self.nome,self.apelid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4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4986" indent="-309610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8441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3817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9193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24569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219945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715322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210698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ADD73A-7AA3-4E09-A348-B63674B21462}" type="slidenum">
              <a:rPr lang="en-GB" altLang="pt-PT" sz="1500">
                <a:solidFill>
                  <a:srgbClr val="000000"/>
                </a:solidFill>
              </a:rPr>
              <a:pPr eaLnBrk="1" hangingPunct="1"/>
              <a:t>9</a:t>
            </a:fld>
            <a:endParaRPr lang="en-GB" altLang="pt-PT" sz="1500">
              <a:solidFill>
                <a:srgbClr val="000000"/>
              </a:solidFill>
            </a:endParaRPr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039299" y="778257"/>
            <a:ext cx="5022178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75" tIns="49538" rIns="99075" bIns="4953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Lucida Sans Unicode" charset="0"/>
            </a:endParaRPr>
          </a:p>
        </p:txBody>
      </p:sp>
      <p:sp>
        <p:nvSpPr>
          <p:cNvPr id="46082" name="Text Box 2"/>
          <p:cNvSpPr>
            <a:spLocks noGrp="1" noChangeArrowheads="1"/>
          </p:cNvSpPr>
          <p:nvPr>
            <p:ph type="body"/>
          </p:nvPr>
        </p:nvSpPr>
        <p:spPr>
          <a:xfrm>
            <a:off x="710407" y="4861441"/>
            <a:ext cx="568160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71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4986" indent="-309610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8441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3817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9193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24569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219945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715322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210698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ADD73A-7AA3-4E09-A348-B63674B21462}" type="slidenum">
              <a:rPr lang="en-GB" altLang="pt-PT" sz="1500">
                <a:solidFill>
                  <a:srgbClr val="000000"/>
                </a:solidFill>
              </a:rPr>
              <a:pPr eaLnBrk="1" hangingPunct="1"/>
              <a:t>10</a:t>
            </a:fld>
            <a:endParaRPr lang="en-GB" altLang="pt-PT" sz="1500">
              <a:solidFill>
                <a:srgbClr val="000000"/>
              </a:solidFill>
            </a:endParaRPr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039299" y="778257"/>
            <a:ext cx="5022178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75" tIns="49538" rIns="99075" bIns="4953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Lucida Sans Unicode" charset="0"/>
            </a:endParaRPr>
          </a:p>
        </p:txBody>
      </p:sp>
      <p:sp>
        <p:nvSpPr>
          <p:cNvPr id="46082" name="Text Box 2"/>
          <p:cNvSpPr>
            <a:spLocks noGrp="1" noChangeArrowheads="1"/>
          </p:cNvSpPr>
          <p:nvPr>
            <p:ph type="body"/>
          </p:nvPr>
        </p:nvSpPr>
        <p:spPr>
          <a:xfrm>
            <a:off x="710407" y="4861441"/>
            <a:ext cx="568160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44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4986" indent="-309610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38441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33817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229193" indent="-247688" eaLnBrk="0" hangingPunct="0"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724569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219945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715322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210698" indent="-247688" defTabSz="486776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85056" algn="l"/>
                <a:tab pos="971832" algn="l"/>
                <a:tab pos="1458608" algn="l"/>
                <a:tab pos="1945384" algn="l"/>
                <a:tab pos="2432160" algn="l"/>
                <a:tab pos="2918936" algn="l"/>
                <a:tab pos="3405711" algn="l"/>
                <a:tab pos="3892488" algn="l"/>
                <a:tab pos="4379263" algn="l"/>
                <a:tab pos="4866040" algn="l"/>
                <a:tab pos="5352815" algn="l"/>
                <a:tab pos="5839592" algn="l"/>
                <a:tab pos="6326367" algn="l"/>
                <a:tab pos="6813143" algn="l"/>
                <a:tab pos="7299919" algn="l"/>
                <a:tab pos="7786695" algn="l"/>
                <a:tab pos="8273471" algn="l"/>
                <a:tab pos="8760247" algn="l"/>
                <a:tab pos="9247022" algn="l"/>
                <a:tab pos="9733799" algn="l"/>
              </a:tabLst>
              <a:defRPr sz="2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FCDB96-A29C-4E47-A205-24F00D423994}" type="slidenum">
              <a:rPr lang="en-GB" altLang="pt-PT" sz="1500">
                <a:solidFill>
                  <a:srgbClr val="000000"/>
                </a:solidFill>
              </a:rPr>
              <a:pPr eaLnBrk="1" hangingPunct="1"/>
              <a:t>11</a:t>
            </a:fld>
            <a:endParaRPr lang="en-GB" altLang="pt-PT" sz="1500">
              <a:solidFill>
                <a:srgbClr val="000000"/>
              </a:solidFill>
            </a:endParaRPr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039299" y="778257"/>
            <a:ext cx="5022178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75" tIns="49538" rIns="99075" bIns="4953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Lucida Sans Unicode" charset="0"/>
            </a:endParaRPr>
          </a:p>
        </p:txBody>
      </p:sp>
      <p:sp>
        <p:nvSpPr>
          <p:cNvPr id="47106" name="Text Box 2"/>
          <p:cNvSpPr>
            <a:spLocks noGrp="1" noChangeArrowheads="1"/>
          </p:cNvSpPr>
          <p:nvPr>
            <p:ph type="body"/>
          </p:nvPr>
        </p:nvSpPr>
        <p:spPr>
          <a:xfrm>
            <a:off x="710407" y="4861441"/>
            <a:ext cx="568160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2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2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1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89382"/>
            <a:ext cx="8395607" cy="5549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47057"/>
            <a:ext cx="8395607" cy="5676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70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4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7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4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9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251282"/>
            <a:ext cx="8368393" cy="657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042" y="1066799"/>
            <a:ext cx="8381999" cy="536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471488" cy="688975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 sz="2400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384395" y="3469634"/>
            <a:ext cx="5205780" cy="40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27285" y="6395675"/>
            <a:ext cx="434578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1pPr>
            <a:lvl2pPr marL="742950" indent="-28575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2pPr>
            <a:lvl3pPr marL="11430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3pPr>
            <a:lvl4pPr marL="16002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4pPr>
            <a:lvl5pPr marL="20574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C11B5354-6168-4E84-B15B-3347AF74C9B0}" type="slidenum">
              <a:rPr lang="en-GB" sz="1100" baseline="0" smtClean="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sz="1100" baseline="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009900" y="65432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pt-PT" dirty="0"/>
              <a:t>Lúcio Studer Ferreira © 2021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A50D091-A326-456A-AA71-8A38386F0C6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89" y="255045"/>
            <a:ext cx="605368" cy="6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9000" y="6356350"/>
            <a:ext cx="21748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410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6375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865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58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30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02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274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fld id="{D5263176-24ED-4044-BAE1-9B3404F0FC69}" type="slidenum">
              <a:rPr lang="en-GB" altLang="pt-PT" smtClean="0">
                <a:solidFill>
                  <a:schemeClr val="bg1"/>
                </a:solidFill>
                <a:latin typeface="Arial" panose="020B0604020202020204" pitchFamily="34" charset="0"/>
              </a:rPr>
              <a:pPr algn="l" eaLnBrk="1" hangingPunct="1"/>
              <a:t>1</a:t>
            </a:fld>
            <a:endParaRPr lang="en-GB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700" y="228600"/>
            <a:ext cx="8229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pt-PT" sz="4400" dirty="0">
                <a:latin typeface="+mj-lt"/>
                <a:ea typeface="+mj-ea"/>
                <a:cs typeface="+mj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7200" b="1" dirty="0"/>
              <a:t>Python</a:t>
            </a:r>
            <a:endParaRPr lang="en-GB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88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PT" dirty="0"/>
              <a:t>*</a:t>
            </a:r>
            <a:r>
              <a:rPr lang="en-GB" altLang="pt-PT" dirty="0" err="1"/>
              <a:t>args</a:t>
            </a:r>
            <a:r>
              <a:rPr lang="en-GB" altLang="pt-PT" dirty="0"/>
              <a:t>: nº </a:t>
            </a:r>
            <a:r>
              <a:rPr lang="en-GB" altLang="pt-PT" dirty="0" err="1"/>
              <a:t>variável</a:t>
            </a:r>
            <a:r>
              <a:rPr lang="en-GB" altLang="pt-PT" dirty="0"/>
              <a:t> de </a:t>
            </a:r>
            <a:r>
              <a:rPr lang="en-GB" altLang="pt-PT" dirty="0" err="1"/>
              <a:t>argumentos</a:t>
            </a:r>
            <a:endParaRPr lang="en-GB" altLang="pt-PT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dirty="0"/>
              <a:t>Se o último argumento de uma definição de função começa com </a:t>
            </a:r>
            <a:r>
              <a:rPr lang="pt-BR" altLang="pt-PT" b="1" dirty="0"/>
              <a:t>*</a:t>
            </a:r>
            <a:r>
              <a:rPr lang="pt-BR" altLang="pt-PT" dirty="0"/>
              <a:t>, todos os valores passados, a partir daquele, são postos numa </a:t>
            </a:r>
            <a:r>
              <a:rPr lang="pt-BR" altLang="pt-PT" b="1" dirty="0" err="1"/>
              <a:t>tupla</a:t>
            </a:r>
            <a:r>
              <a:rPr lang="pt-BR" altLang="pt-PT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0097A2-1BCA-4E9F-B318-7EC01F620066}"/>
              </a:ext>
            </a:extLst>
          </p:cNvPr>
          <p:cNvSpPr/>
          <p:nvPr/>
        </p:nvSpPr>
        <p:spPr>
          <a:xfrm>
            <a:off x="926972" y="2384402"/>
            <a:ext cx="7713961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imprime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(nome, idade, 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atributos): </a:t>
            </a:r>
          </a:p>
          <a:p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tem 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anos e é 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atributo 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atributos[: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(atributo,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\b\b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atributos[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imprime(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Ze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"simpático"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"amigo"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dirty="0">
                <a:solidFill>
                  <a:srgbClr val="2AA198"/>
                </a:solidFill>
                <a:latin typeface="Consolas" panose="020B0609020204030204" pitchFamily="49" charset="0"/>
              </a:rPr>
              <a:t>"prestável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")</a:t>
            </a: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4C60E-553C-41E2-B15B-ADF80A891266}"/>
              </a:ext>
            </a:extLst>
          </p:cNvPr>
          <p:cNvSpPr/>
          <p:nvPr/>
        </p:nvSpPr>
        <p:spPr>
          <a:xfrm>
            <a:off x="926971" y="5389886"/>
            <a:ext cx="771396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Ze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tem </a:t>
            </a:r>
            <a:r>
              <a:rPr lang="pt-BR" dirty="0">
                <a:latin typeface="Consolas" panose="020B0609020204030204" pitchFamily="49" charset="0"/>
              </a:rPr>
              <a:t>15 anos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e é simpático, amigo e prestável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70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28649" y="289382"/>
            <a:ext cx="8667751" cy="554944"/>
          </a:xfrm>
        </p:spPr>
        <p:txBody>
          <a:bodyPr>
            <a:no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PT" sz="3600" dirty="0"/>
              <a:t>**</a:t>
            </a:r>
            <a:r>
              <a:rPr lang="en-GB" altLang="pt-PT" sz="3600" dirty="0" err="1"/>
              <a:t>kwargs</a:t>
            </a:r>
            <a:r>
              <a:rPr lang="en-GB" altLang="pt-PT" sz="3600" dirty="0"/>
              <a:t>: nº </a:t>
            </a:r>
            <a:r>
              <a:rPr lang="en-GB" altLang="pt-PT" sz="3600" dirty="0" err="1"/>
              <a:t>variável</a:t>
            </a:r>
            <a:r>
              <a:rPr lang="en-GB" altLang="pt-PT" sz="3600" dirty="0"/>
              <a:t> de pares </a:t>
            </a:r>
            <a:r>
              <a:rPr lang="en-GB" altLang="pt-PT" sz="3600" dirty="0" err="1"/>
              <a:t>chave-valor</a:t>
            </a:r>
            <a:r>
              <a:rPr lang="en-GB" altLang="pt-PT" sz="3600" dirty="0"/>
              <a:t>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dirty="0"/>
              <a:t>Se o último argumento de uma definição de função começa com </a:t>
            </a:r>
            <a:r>
              <a:rPr lang="pt-BR" altLang="pt-PT" b="1" dirty="0"/>
              <a:t>**</a:t>
            </a:r>
            <a:r>
              <a:rPr lang="pt-BR" altLang="pt-PT" dirty="0"/>
              <a:t>, todos os valores passados usando chaves, a partir daquele, são </a:t>
            </a:r>
            <a:r>
              <a:rPr lang="pt-BR" altLang="pt-PT" b="1" dirty="0"/>
              <a:t>postos num dicionário</a:t>
            </a:r>
            <a:r>
              <a:rPr lang="pt-BR" altLang="pt-PT" dirty="0"/>
              <a:t>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15092" y="2496389"/>
            <a:ext cx="784694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b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(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um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dois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tres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PT" dirty="0">
                <a:solidFill>
                  <a:srgbClr val="333333"/>
                </a:solidFill>
                <a:latin typeface="Consolas" panose="020B0609020204030204" pitchFamily="49" charset="0"/>
              </a:rPr>
              <a:t>1 2 {'um': 1, 'dois': 2, '</a:t>
            </a:r>
            <a:r>
              <a:rPr lang="pt-PT" dirty="0" err="1">
                <a:solidFill>
                  <a:srgbClr val="333333"/>
                </a:solidFill>
                <a:latin typeface="Consolas" panose="020B0609020204030204" pitchFamily="49" charset="0"/>
              </a:rPr>
              <a:t>tres</a:t>
            </a:r>
            <a:r>
              <a:rPr lang="pt-PT" dirty="0">
                <a:solidFill>
                  <a:srgbClr val="333333"/>
                </a:solidFill>
                <a:latin typeface="Consolas" panose="020B0609020204030204" pitchFamily="49" charset="0"/>
              </a:rPr>
              <a:t>': 3}</a:t>
            </a:r>
          </a:p>
          <a:p>
            <a:b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(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PT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TypeError</a:t>
            </a:r>
            <a:r>
              <a:rPr lang="pt-PT" b="0" dirty="0">
                <a:effectLst/>
                <a:latin typeface="Consolas" panose="020B0609020204030204" pitchFamily="49" charset="0"/>
              </a:rPr>
              <a:t>: f() takes </a:t>
            </a:r>
            <a:r>
              <a:rPr lang="pt-PT" b="0" dirty="0" err="1">
                <a:effectLst/>
                <a:latin typeface="Consolas" panose="020B0609020204030204" pitchFamily="49" charset="0"/>
              </a:rPr>
              <a:t>exactly</a:t>
            </a:r>
            <a:r>
              <a:rPr lang="pt-PT" b="0" dirty="0">
                <a:effectLst/>
                <a:latin typeface="Consolas" panose="020B0609020204030204" pitchFamily="49" charset="0"/>
              </a:rPr>
              <a:t> 2 </a:t>
            </a:r>
            <a:r>
              <a:rPr lang="pt-PT" b="0" dirty="0" err="1">
                <a:effectLst/>
                <a:latin typeface="Consolas" panose="020B0609020204030204" pitchFamily="49" charset="0"/>
              </a:rPr>
              <a:t>arguments</a:t>
            </a:r>
            <a:r>
              <a:rPr lang="pt-PT" b="0" dirty="0">
                <a:effectLst/>
                <a:latin typeface="Consolas" panose="020B0609020204030204" pitchFamily="49" charset="0"/>
              </a:rPr>
              <a:t> (3 </a:t>
            </a:r>
            <a:r>
              <a:rPr lang="pt-PT" b="0" dirty="0" err="1">
                <a:effectLst/>
                <a:latin typeface="Consolas" panose="020B0609020204030204" pitchFamily="49" charset="0"/>
              </a:rPr>
              <a:t>given</a:t>
            </a:r>
            <a:r>
              <a:rPr lang="pt-PT" b="0" dirty="0">
                <a:effectLst/>
                <a:latin typeface="Consolas" panose="020B0609020204030204" pitchFamily="49" charset="0"/>
              </a:rPr>
              <a:t>)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2301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PT" dirty="0" err="1"/>
              <a:t>Desempacotando</a:t>
            </a:r>
            <a:r>
              <a:rPr lang="en-GB" altLang="pt-PT" dirty="0"/>
              <a:t> </a:t>
            </a:r>
            <a:r>
              <a:rPr lang="en-GB" altLang="pt-PT" dirty="0" err="1"/>
              <a:t>listas|tuplas</a:t>
            </a:r>
            <a:r>
              <a:rPr lang="en-GB" altLang="pt-PT" dirty="0"/>
              <a:t> com *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sz="2400" dirty="0"/>
              <a:t>É possível desempacotar os valores de uma lista ou </a:t>
            </a:r>
            <a:r>
              <a:rPr lang="pt-BR" altLang="pt-PT" sz="2400" dirty="0" err="1"/>
              <a:t>tupla</a:t>
            </a:r>
            <a:r>
              <a:rPr lang="pt-BR" altLang="pt-PT" sz="2400" dirty="0"/>
              <a:t> com </a:t>
            </a:r>
            <a:r>
              <a:rPr lang="pt-BR" altLang="pt-PT" sz="2400" b="1" dirty="0"/>
              <a:t>*</a:t>
            </a:r>
            <a:r>
              <a:rPr lang="pt-BR" altLang="pt-PT" sz="2400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7DBCE-1456-42A2-8650-1523555FABF2}"/>
              </a:ext>
            </a:extLst>
          </p:cNvPr>
          <p:cNvSpPr txBox="1"/>
          <p:nvPr/>
        </p:nvSpPr>
        <p:spPr>
          <a:xfrm>
            <a:off x="933449" y="2064542"/>
            <a:ext cx="8090807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 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[1, 2, 3]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 semelhante a print(1, 2, 3)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1 2 3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lista, 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1-2-3</a:t>
            </a:r>
          </a:p>
        </p:txBody>
      </p:sp>
    </p:spTree>
    <p:extLst>
      <p:ext uri="{BB962C8B-B14F-4D97-AF65-F5344CB8AC3E}">
        <p14:creationId xmlns:p14="http://schemas.microsoft.com/office/powerpoint/2010/main" val="3774451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PT" dirty="0" err="1"/>
              <a:t>Desempacotando</a:t>
            </a:r>
            <a:r>
              <a:rPr lang="en-GB" altLang="pt-PT" dirty="0"/>
              <a:t> </a:t>
            </a:r>
            <a:r>
              <a:rPr lang="en-GB" altLang="pt-PT" dirty="0" err="1"/>
              <a:t>listas|tuplas</a:t>
            </a:r>
            <a:r>
              <a:rPr lang="en-GB" altLang="pt-PT" dirty="0"/>
              <a:t> com *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sz="2400" dirty="0"/>
              <a:t>É possível desempacotar os pares </a:t>
            </a:r>
            <a:r>
              <a:rPr lang="pt-BR" altLang="pt-PT" sz="2400" dirty="0" err="1"/>
              <a:t>chave:valor</a:t>
            </a:r>
            <a:r>
              <a:rPr lang="pt-BR" altLang="pt-PT" sz="2400" dirty="0"/>
              <a:t> </a:t>
            </a:r>
            <a:br>
              <a:rPr lang="pt-BR" altLang="pt-PT" sz="2400" dirty="0"/>
            </a:br>
            <a:r>
              <a:rPr lang="pt-BR" altLang="pt-PT" sz="2400" dirty="0"/>
              <a:t>de um dicionário com </a:t>
            </a:r>
            <a:r>
              <a:rPr lang="pt-BR" altLang="pt-PT" sz="2400" b="1" dirty="0"/>
              <a:t>*</a:t>
            </a:r>
            <a:r>
              <a:rPr lang="pt-BR" altLang="pt-PT" sz="2400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7DBCE-1456-42A2-8650-1523555FABF2}"/>
              </a:ext>
            </a:extLst>
          </p:cNvPr>
          <p:cNvSpPr txBox="1"/>
          <p:nvPr/>
        </p:nvSpPr>
        <p:spPr>
          <a:xfrm>
            <a:off x="933449" y="1862050"/>
            <a:ext cx="7581901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total 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total 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lista_1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lista_2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lista_3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(soma(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lista_1,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lista_2,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lista_3))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BAC7C-08F2-41E7-B88F-67BDDE7B76E8}"/>
              </a:ext>
            </a:extLst>
          </p:cNvPr>
          <p:cNvSpPr/>
          <p:nvPr/>
        </p:nvSpPr>
        <p:spPr>
          <a:xfrm>
            <a:off x="926971" y="5389886"/>
            <a:ext cx="771396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45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31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PT" dirty="0" err="1"/>
              <a:t>Desempacotando</a:t>
            </a:r>
            <a:r>
              <a:rPr lang="en-GB" altLang="pt-PT" dirty="0"/>
              <a:t> </a:t>
            </a:r>
            <a:r>
              <a:rPr lang="en-GB" altLang="pt-PT" dirty="0" err="1"/>
              <a:t>dicionários</a:t>
            </a:r>
            <a:r>
              <a:rPr lang="en-GB" altLang="pt-PT" dirty="0"/>
              <a:t> com **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sz="2400" dirty="0"/>
              <a:t>É possível passar os valores de uma </a:t>
            </a:r>
            <a:r>
              <a:rPr lang="pt-BR" altLang="pt-PT" sz="2400" dirty="0" err="1"/>
              <a:t>tupla</a:t>
            </a:r>
            <a:r>
              <a:rPr lang="pt-BR" altLang="pt-PT" sz="2400" dirty="0"/>
              <a:t> /lista, </a:t>
            </a:r>
            <a:r>
              <a:rPr lang="pt-BR" altLang="pt-PT" sz="2400" b="1" dirty="0"/>
              <a:t>precedendo-a de *</a:t>
            </a:r>
            <a:r>
              <a:rPr lang="pt-BR" altLang="pt-PT" sz="2400" dirty="0"/>
              <a:t>, para preencher parâmetros posicionais de uma função.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7DBCE-1456-42A2-8650-1523555FABF2}"/>
              </a:ext>
            </a:extLst>
          </p:cNvPr>
          <p:cNvSpPr txBox="1"/>
          <p:nvPr/>
        </p:nvSpPr>
        <p:spPr>
          <a:xfrm>
            <a:off x="933449" y="1862050"/>
            <a:ext cx="75819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dic_1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dic_2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dic_fundido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dic_1,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dic_2}</a:t>
            </a:r>
          </a:p>
          <a:p>
            <a:b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dic_fundido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BAC7C-08F2-41E7-B88F-67BDDE7B76E8}"/>
              </a:ext>
            </a:extLst>
          </p:cNvPr>
          <p:cNvSpPr/>
          <p:nvPr/>
        </p:nvSpPr>
        <p:spPr>
          <a:xfrm>
            <a:off x="926971" y="3518623"/>
            <a:ext cx="758837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{'A': 1, 'B': 2, 'C': 3, 'D': 4}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7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2F9D-C94C-43B1-A86A-73331D11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Módulos e </a:t>
            </a:r>
            <a:r>
              <a:rPr lang="pt-PT" i="1" dirty="0"/>
              <a:t>packages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59D1D-5C04-44F8-867D-F4C5344C2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2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E37-07AE-4A52-8F7E-36E854B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Importação de um módulo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1274-4D05-4F55-ACA1-C72DFF0B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127423" cy="1638215"/>
          </a:xfrm>
        </p:spPr>
        <p:txBody>
          <a:bodyPr/>
          <a:lstStyle/>
          <a:p>
            <a:r>
              <a:rPr lang="pt-PT" dirty="0"/>
              <a:t>As funções podem estar guardadas num outro ficheiro (com extensão </a:t>
            </a:r>
            <a:r>
              <a:rPr lang="pt-PT" dirty="0" err="1"/>
              <a:t>py</a:t>
            </a:r>
            <a:r>
              <a:rPr lang="pt-PT" dirty="0"/>
              <a:t>), um </a:t>
            </a:r>
            <a:r>
              <a:rPr lang="pt-PT" b="1" dirty="0"/>
              <a:t>módulo</a:t>
            </a:r>
            <a:r>
              <a:rPr lang="pt-PT" dirty="0"/>
              <a:t>, biblioteca de funções que pode ser </a:t>
            </a:r>
            <a:r>
              <a:rPr lang="pt-PT" b="1" dirty="0"/>
              <a:t>importado</a:t>
            </a:r>
            <a:r>
              <a:rPr lang="pt-PT" dirty="0"/>
              <a:t> (sem extensão </a:t>
            </a:r>
            <a:r>
              <a:rPr lang="pt-PT" dirty="0" err="1"/>
              <a:t>py</a:t>
            </a:r>
            <a:r>
              <a:rPr lang="pt-PT" dirty="0"/>
              <a:t>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0EC9C-D5D0-4FD7-A063-3293B3AE05EC}"/>
              </a:ext>
            </a:extLst>
          </p:cNvPr>
          <p:cNvGrpSpPr/>
          <p:nvPr/>
        </p:nvGrpSpPr>
        <p:grpSpPr>
          <a:xfrm>
            <a:off x="863600" y="2382854"/>
            <a:ext cx="7892469" cy="3770355"/>
            <a:chOff x="561258" y="2382854"/>
            <a:chExt cx="8194811" cy="3770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226482-4605-4D42-9629-2614BCB67610}"/>
                </a:ext>
              </a:extLst>
            </p:cNvPr>
            <p:cNvSpPr txBox="1"/>
            <p:nvPr/>
          </p:nvSpPr>
          <p:spPr>
            <a:xfrm>
              <a:off x="628649" y="2382854"/>
              <a:ext cx="2000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dirty="0"/>
                <a:t>funcoes.py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BC217B-473F-45E6-99E9-FCCDFFB387BC}"/>
                </a:ext>
              </a:extLst>
            </p:cNvPr>
            <p:cNvSpPr txBox="1"/>
            <p:nvPr/>
          </p:nvSpPr>
          <p:spPr>
            <a:xfrm>
              <a:off x="561258" y="4093112"/>
              <a:ext cx="2000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dirty="0"/>
                <a:t>principal.py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176456-DB90-45D8-AC0D-600D0252B844}"/>
                </a:ext>
              </a:extLst>
            </p:cNvPr>
            <p:cNvSpPr/>
            <p:nvPr/>
          </p:nvSpPr>
          <p:spPr>
            <a:xfrm>
              <a:off x="628642" y="4583549"/>
              <a:ext cx="8127423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s-ES" sz="2400" b="0" dirty="0" err="1">
                  <a:solidFill>
                    <a:srgbClr val="859900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s-ES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ES" sz="2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funcoes</a:t>
              </a:r>
              <a:endPara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frase </a:t>
              </a:r>
              <a:r>
                <a:rPr lang="es-ES" sz="2400" b="0" dirty="0">
                  <a:solidFill>
                    <a:srgbClr val="8599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s-ES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ES" sz="2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funcoes.saudacao</a:t>
              </a:r>
              <a:r>
                <a:rPr lang="es-ES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it-IT" sz="2400" b="0" dirty="0">
                  <a:solidFill>
                    <a:srgbClr val="2AA198"/>
                  </a:solidFill>
                  <a:effectLst/>
                  <a:latin typeface="Consolas" panose="020B0609020204030204" pitchFamily="49" charset="0"/>
                </a:rPr>
                <a:t>'Manuel'</a:t>
              </a:r>
              <a:r>
                <a:rPr lang="es-ES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</a:p>
            <a:p>
              <a:r>
                <a:rPr lang="es-ES" sz="2400" b="0" dirty="0" err="1">
                  <a:solidFill>
                    <a:srgbClr val="268BD2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s-ES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(frase)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2FDF01-B30E-48D9-ABF8-D30175DD2A19}"/>
                </a:ext>
              </a:extLst>
            </p:cNvPr>
            <p:cNvSpPr/>
            <p:nvPr/>
          </p:nvSpPr>
          <p:spPr>
            <a:xfrm>
              <a:off x="628646" y="2829850"/>
              <a:ext cx="8127423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it-IT" sz="2400" b="1" dirty="0" err="1">
                  <a:solidFill>
                    <a:srgbClr val="07364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it-IT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it-IT" sz="2400" b="0" dirty="0" err="1">
                  <a:solidFill>
                    <a:srgbClr val="268BD2"/>
                  </a:solidFill>
                  <a:effectLst/>
                  <a:latin typeface="Consolas" panose="020B0609020204030204" pitchFamily="49" charset="0"/>
                </a:rPr>
                <a:t>saudacao</a:t>
              </a:r>
              <a:r>
                <a:rPr lang="it-IT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(nome): </a:t>
              </a:r>
            </a:p>
            <a:p>
              <a:r>
                <a:rPr lang="it-IT" sz="2400" b="0" dirty="0">
                  <a:solidFill>
                    <a:srgbClr val="85990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it-IT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it-IT" sz="2400" b="0" dirty="0">
                  <a:solidFill>
                    <a:srgbClr val="2AA198"/>
                  </a:solidFill>
                  <a:effectLst/>
                  <a:latin typeface="Consolas" panose="020B0609020204030204" pitchFamily="49" charset="0"/>
                </a:rPr>
                <a:t>"viva"</a:t>
              </a:r>
              <a:r>
                <a:rPr lang="it-IT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nome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30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E37-07AE-4A52-8F7E-36E854B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Formas de importar um módulo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1274-4D05-4F55-ACA1-C72DFF0B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127423" cy="4421875"/>
          </a:xfrm>
        </p:spPr>
        <p:txBody>
          <a:bodyPr>
            <a:normAutofit/>
          </a:bodyPr>
          <a:lstStyle/>
          <a:p>
            <a:r>
              <a:rPr lang="pt-PT" dirty="0"/>
              <a:t>Existem várias formas de importar módulos e suas funções, </a:t>
            </a:r>
            <a:br>
              <a:rPr lang="pt-PT" dirty="0"/>
            </a:br>
            <a:r>
              <a:rPr lang="pt-PT" dirty="0"/>
              <a:t>de forma mais ou menos explícita.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176456-DB90-45D8-AC0D-600D0252B844}"/>
              </a:ext>
            </a:extLst>
          </p:cNvPr>
          <p:cNvSpPr/>
          <p:nvPr/>
        </p:nvSpPr>
        <p:spPr>
          <a:xfrm>
            <a:off x="908948" y="1878926"/>
            <a:ext cx="760912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PT" sz="2000" dirty="0">
                <a:latin typeface="Consolas" panose="020B0609020204030204" pitchFamily="49" charset="0"/>
              </a:rPr>
              <a:t> modulo</a:t>
            </a:r>
          </a:p>
          <a:p>
            <a:r>
              <a:rPr lang="pt-PT" sz="2000" dirty="0" err="1">
                <a:latin typeface="Consolas" panose="020B0609020204030204" pitchFamily="49" charset="0"/>
              </a:rPr>
              <a:t>modulo.funcao</a:t>
            </a:r>
            <a:endParaRPr lang="pt-PT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FBE09-FF96-433E-AD9E-0D9FFE8A0D54}"/>
              </a:ext>
            </a:extLst>
          </p:cNvPr>
          <p:cNvSpPr/>
          <p:nvPr/>
        </p:nvSpPr>
        <p:spPr>
          <a:xfrm>
            <a:off x="906229" y="3805448"/>
            <a:ext cx="760912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dirty="0">
                <a:latin typeface="Consolas" panose="020B0609020204030204" pitchFamily="49" charset="0"/>
              </a:rPr>
              <a:t>modulo </a:t>
            </a:r>
            <a:r>
              <a:rPr lang="pt-PT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pt-PT" sz="2000" dirty="0">
                <a:latin typeface="Consolas" panose="020B0609020204030204" pitchFamily="49" charset="0"/>
              </a:rPr>
              <a:t> *</a:t>
            </a:r>
          </a:p>
          <a:p>
            <a:r>
              <a:rPr lang="pt-PT" sz="2000" dirty="0" err="1">
                <a:latin typeface="Consolas" panose="020B0609020204030204" pitchFamily="49" charset="0"/>
              </a:rPr>
              <a:t>funcao</a:t>
            </a:r>
            <a:endParaRPr lang="pt-PT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D23DB-CCCF-4827-877C-81FE4863B22B}"/>
              </a:ext>
            </a:extLst>
          </p:cNvPr>
          <p:cNvSpPr/>
          <p:nvPr/>
        </p:nvSpPr>
        <p:spPr>
          <a:xfrm>
            <a:off x="906229" y="4740025"/>
            <a:ext cx="760912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dirty="0" err="1">
                <a:latin typeface="Consolas" panose="020B0609020204030204" pitchFamily="49" charset="0"/>
              </a:rPr>
              <a:t>funcoes</a:t>
            </a:r>
            <a:r>
              <a:rPr lang="pt-PT" sz="2000" dirty="0"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pt-PT" sz="2000" dirty="0">
                <a:latin typeface="Consolas" panose="020B0609020204030204" pitchFamily="49" charset="0"/>
              </a:rPr>
              <a:t> </a:t>
            </a:r>
            <a:r>
              <a:rPr lang="pt-PT" sz="2000" dirty="0" err="1">
                <a:latin typeface="Consolas" panose="020B0609020204030204" pitchFamily="49" charset="0"/>
              </a:rPr>
              <a:t>funcao</a:t>
            </a:r>
            <a:br>
              <a:rPr lang="pt-PT" sz="2000" dirty="0">
                <a:latin typeface="Consolas" panose="020B0609020204030204" pitchFamily="49" charset="0"/>
              </a:rPr>
            </a:br>
            <a:r>
              <a:rPr lang="pt-PT" sz="2000" dirty="0" err="1">
                <a:latin typeface="Consolas" panose="020B0609020204030204" pitchFamily="49" charset="0"/>
              </a:rPr>
              <a:t>funcao</a:t>
            </a:r>
            <a:endParaRPr lang="pt-PT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46C29-92C7-4C7E-9016-8A0915DC2D13}"/>
              </a:ext>
            </a:extLst>
          </p:cNvPr>
          <p:cNvSpPr/>
          <p:nvPr/>
        </p:nvSpPr>
        <p:spPr>
          <a:xfrm>
            <a:off x="890517" y="2899679"/>
            <a:ext cx="760912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pt-PT" sz="2000" dirty="0">
                <a:latin typeface="Consolas" panose="020B0609020204030204" pitchFamily="49" charset="0"/>
              </a:rPr>
              <a:t> modulo 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dirty="0">
                <a:latin typeface="Consolas" panose="020B0609020204030204" pitchFamily="49" charset="0"/>
              </a:rPr>
              <a:t>m</a:t>
            </a:r>
          </a:p>
          <a:p>
            <a:r>
              <a:rPr lang="pt-PT" sz="2000" dirty="0" err="1">
                <a:latin typeface="Consolas" panose="020B0609020204030204" pitchFamily="49" charset="0"/>
              </a:rPr>
              <a:t>m.funcao</a:t>
            </a:r>
            <a:endParaRPr lang="pt-PT" sz="20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39762-9DD3-4527-A1DC-EA489623AEED}"/>
              </a:ext>
            </a:extLst>
          </p:cNvPr>
          <p:cNvSpPr/>
          <p:nvPr/>
        </p:nvSpPr>
        <p:spPr>
          <a:xfrm>
            <a:off x="906229" y="5624050"/>
            <a:ext cx="760912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dirty="0">
                <a:latin typeface="Consolas" panose="020B0609020204030204" pitchFamily="49" charset="0"/>
              </a:rPr>
              <a:t>modulo </a:t>
            </a:r>
            <a:r>
              <a:rPr lang="pt-PT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pt-PT" sz="2000" dirty="0">
                <a:latin typeface="Consolas" panose="020B0609020204030204" pitchFamily="49" charset="0"/>
              </a:rPr>
              <a:t> </a:t>
            </a:r>
            <a:r>
              <a:rPr lang="pt-PT" sz="2000" dirty="0" err="1">
                <a:latin typeface="Consolas" panose="020B0609020204030204" pitchFamily="49" charset="0"/>
              </a:rPr>
              <a:t>funcao</a:t>
            </a:r>
            <a:r>
              <a:rPr lang="pt-PT" sz="2000" dirty="0"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pt-PT" sz="2000" b="1" dirty="0">
                <a:latin typeface="Consolas" panose="020B0609020204030204" pitchFamily="49" charset="0"/>
              </a:rPr>
              <a:t> </a:t>
            </a:r>
            <a:r>
              <a:rPr lang="pt-PT" sz="2000" dirty="0">
                <a:latin typeface="Consolas" panose="020B0609020204030204" pitchFamily="49" charset="0"/>
              </a:rPr>
              <a:t>f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601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E37-07AE-4A52-8F7E-36E854B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Localização dos módulos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1274-4D05-4F55-ACA1-C72DFF0B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127423" cy="5326650"/>
          </a:xfrm>
        </p:spPr>
        <p:txBody>
          <a:bodyPr>
            <a:normAutofit/>
          </a:bodyPr>
          <a:lstStyle/>
          <a:p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módulos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considerados</a:t>
            </a:r>
            <a:r>
              <a:rPr lang="en-GB" dirty="0"/>
              <a:t> </a:t>
            </a:r>
            <a:r>
              <a:rPr lang="en-GB" dirty="0" err="1"/>
              <a:t>existir</a:t>
            </a:r>
            <a:r>
              <a:rPr lang="en-GB" dirty="0"/>
              <a:t> no PYTHONPATH, </a:t>
            </a:r>
            <a:br>
              <a:rPr lang="en-GB" dirty="0"/>
            </a:br>
            <a:r>
              <a:rPr lang="en-GB" dirty="0" err="1"/>
              <a:t>lista</a:t>
            </a:r>
            <a:r>
              <a:rPr lang="en-GB" dirty="0"/>
              <a:t> de </a:t>
            </a:r>
            <a:r>
              <a:rPr lang="en-GB" dirty="0" err="1"/>
              <a:t>diretorios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Podemos </a:t>
            </a:r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manualmente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pasta da </a:t>
            </a:r>
            <a:r>
              <a:rPr lang="en-GB" dirty="0" err="1"/>
              <a:t>seguinte</a:t>
            </a:r>
            <a:r>
              <a:rPr lang="en-GB" dirty="0"/>
              <a:t> forma:</a:t>
            </a:r>
          </a:p>
          <a:p>
            <a:endParaRPr lang="en-GB" dirty="0"/>
          </a:p>
          <a:p>
            <a:r>
              <a:rPr lang="en-GB" dirty="0"/>
              <a:t>Podemos </a:t>
            </a:r>
            <a:r>
              <a:rPr lang="en-GB" dirty="0" err="1"/>
              <a:t>saber</a:t>
            </a:r>
            <a:r>
              <a:rPr lang="en-GB" dirty="0"/>
              <a:t> a </a:t>
            </a:r>
            <a:r>
              <a:rPr lang="en-GB" dirty="0" err="1"/>
              <a:t>localização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um modulo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encontrado</a:t>
            </a:r>
            <a:r>
              <a:rPr lang="en-GB" dirty="0"/>
              <a:t> com o </a:t>
            </a:r>
            <a:r>
              <a:rPr lang="en-GB" dirty="0" err="1"/>
              <a:t>atributo</a:t>
            </a:r>
            <a:r>
              <a:rPr lang="en-GB" dirty="0"/>
              <a:t> __file__: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0E97FB-AA78-477C-A59C-5F29ED0F5842}"/>
              </a:ext>
            </a:extLst>
          </p:cNvPr>
          <p:cNvSpPr/>
          <p:nvPr/>
        </p:nvSpPr>
        <p:spPr>
          <a:xfrm>
            <a:off x="887799" y="1963555"/>
            <a:ext cx="760912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latin typeface="Consolas" panose="020B0609020204030204" pitchFamily="49" charset="0"/>
              </a:rPr>
              <a:t>sys</a:t>
            </a:r>
            <a:endParaRPr lang="pt-PT" sz="2000" dirty="0">
              <a:latin typeface="Consolas" panose="020B0609020204030204" pitchFamily="49" charset="0"/>
            </a:endParaRPr>
          </a:p>
          <a:p>
            <a:r>
              <a:rPr lang="pt-PT" sz="2000" dirty="0" err="1">
                <a:latin typeface="Consolas" panose="020B0609020204030204" pitchFamily="49" charset="0"/>
              </a:rPr>
              <a:t>sys.path</a:t>
            </a:r>
            <a:endParaRPr lang="pt-PT" sz="2000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7F99E-33FC-4B68-92DD-8F62C8BA6698}"/>
              </a:ext>
            </a:extLst>
          </p:cNvPr>
          <p:cNvSpPr/>
          <p:nvPr/>
        </p:nvSpPr>
        <p:spPr>
          <a:xfrm>
            <a:off x="906229" y="3706994"/>
            <a:ext cx="760912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sys.path.append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000" b="0" dirty="0" err="1">
                <a:solidFill>
                  <a:srgbClr val="D3010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2000" b="0" dirty="0">
                <a:solidFill>
                  <a:srgbClr val="D3010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GB" sz="2000" b="0" dirty="0">
                <a:solidFill>
                  <a:srgbClr val="D30102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GB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\j</a:t>
            </a:r>
            <a:r>
              <a:rPr lang="en-GB" sz="2000" b="0" dirty="0">
                <a:solidFill>
                  <a:srgbClr val="D30102"/>
                </a:solidFill>
                <a:effectLst/>
                <a:latin typeface="Consolas" panose="020B0609020204030204" pitchFamily="49" charset="0"/>
              </a:rPr>
              <a:t>ohn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50154-D704-4229-8616-C8105A05FBFD}"/>
              </a:ext>
            </a:extLst>
          </p:cNvPr>
          <p:cNvSpPr/>
          <p:nvPr/>
        </p:nvSpPr>
        <p:spPr>
          <a:xfrm>
            <a:off x="906229" y="5217811"/>
            <a:ext cx="762755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.__file__</a:t>
            </a:r>
          </a:p>
          <a:p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mod.py'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4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E37-07AE-4A52-8F7E-36E854B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Importação de um </a:t>
            </a:r>
            <a:r>
              <a:rPr lang="pt-PT" i="1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1274-4D05-4F55-ACA1-C72DFF0B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4"/>
            <a:ext cx="8127423" cy="5542463"/>
          </a:xfrm>
        </p:spPr>
        <p:txBody>
          <a:bodyPr>
            <a:normAutofit/>
          </a:bodyPr>
          <a:lstStyle/>
          <a:p>
            <a:r>
              <a:rPr lang="pt-PT" dirty="0"/>
              <a:t>Um package é uma pasta com vários módulos. Este pode ser </a:t>
            </a:r>
            <a:r>
              <a:rPr lang="pt-PT" b="1" dirty="0"/>
              <a:t>importado</a:t>
            </a:r>
            <a:r>
              <a:rPr lang="pt-PT" dirty="0"/>
              <a:t>.</a:t>
            </a:r>
          </a:p>
          <a:p>
            <a:r>
              <a:rPr lang="pt-PT" dirty="0"/>
              <a:t>Exemplo: </a:t>
            </a:r>
            <a:r>
              <a:rPr lang="pt-PT" i="1" dirty="0"/>
              <a:t>package</a:t>
            </a:r>
            <a:r>
              <a:rPr lang="pt-PT" dirty="0"/>
              <a:t> </a:t>
            </a:r>
            <a:r>
              <a:rPr lang="pt-PT" b="1" dirty="0"/>
              <a:t>pacote</a:t>
            </a:r>
            <a:r>
              <a:rPr lang="pt-PT" dirty="0"/>
              <a:t>.</a:t>
            </a:r>
          </a:p>
          <a:p>
            <a:r>
              <a:rPr lang="pt-PT" dirty="0"/>
              <a:t>O ficheiro  </a:t>
            </a:r>
            <a:r>
              <a:rPr lang="pt-PT" b="1" dirty="0"/>
              <a:t>__init__.py </a:t>
            </a:r>
            <a:r>
              <a:rPr lang="pt-PT" dirty="0"/>
              <a:t>serve para </a:t>
            </a:r>
            <a:br>
              <a:rPr lang="pt-PT" dirty="0"/>
            </a:br>
            <a:r>
              <a:rPr lang="pt-PT" dirty="0"/>
              <a:t>indicar que a pasta pacote </a:t>
            </a:r>
            <a:br>
              <a:rPr lang="pt-PT" dirty="0"/>
            </a:br>
            <a:r>
              <a:rPr lang="pt-PT" dirty="0"/>
              <a:t>é um </a:t>
            </a:r>
            <a:r>
              <a:rPr lang="pt-PT" i="1" dirty="0"/>
              <a:t>package </a:t>
            </a:r>
            <a:r>
              <a:rPr lang="pt-PT" dirty="0"/>
              <a:t>de módulos.</a:t>
            </a:r>
          </a:p>
          <a:p>
            <a:r>
              <a:rPr lang="pt-PT" dirty="0"/>
              <a:t>Este ficheiro é sempre executado</a:t>
            </a:r>
            <a:br>
              <a:rPr lang="pt-PT" dirty="0"/>
            </a:br>
            <a:r>
              <a:rPr lang="pt-PT" dirty="0"/>
              <a:t>quando o </a:t>
            </a:r>
            <a:r>
              <a:rPr lang="pt-PT" i="1" dirty="0"/>
              <a:t>package </a:t>
            </a:r>
            <a:r>
              <a:rPr lang="pt-PT" dirty="0"/>
              <a:t>é importando.</a:t>
            </a:r>
          </a:p>
          <a:p>
            <a:r>
              <a:rPr lang="pt-PT" dirty="0"/>
              <a:t>Pode ser usado para execução de</a:t>
            </a:r>
            <a:br>
              <a:rPr lang="pt-PT" dirty="0"/>
            </a:br>
            <a:r>
              <a:rPr lang="pt-PT" dirty="0"/>
              <a:t>código de inicialização, tal como inicialização de dados associados ao pacote.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5601D-0D75-4028-8B8C-EEDEF99B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24" y="2756587"/>
            <a:ext cx="1987227" cy="25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7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Sumário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algn="just"/>
            <a:r>
              <a:rPr lang="pt-PT" sz="2800" b="1" dirty="0"/>
              <a:t>Funções</a:t>
            </a:r>
          </a:p>
          <a:p>
            <a:pPr algn="just"/>
            <a:r>
              <a:rPr lang="pt-PT" sz="2800" b="1" dirty="0"/>
              <a:t>Módulos e </a:t>
            </a:r>
            <a:r>
              <a:rPr lang="pt-PT" sz="2800" b="1" i="1" dirty="0"/>
              <a:t>packages</a:t>
            </a:r>
          </a:p>
          <a:p>
            <a:pPr algn="just"/>
            <a:r>
              <a:rPr lang="pt-PT" sz="2800" b="1" dirty="0"/>
              <a:t>Manipulação de Ficheiros</a:t>
            </a:r>
          </a:p>
          <a:p>
            <a:pPr algn="just"/>
            <a:r>
              <a:rPr lang="pt-PT" sz="2800" b="1" dirty="0"/>
              <a:t>Classes</a:t>
            </a:r>
          </a:p>
          <a:p>
            <a:pPr algn="just"/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2911663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E37-07AE-4A52-8F7E-36E854B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 1 de uso de </a:t>
            </a:r>
            <a:r>
              <a:rPr lang="pt-PT" i="1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1274-4D05-4F55-ACA1-C72DFF0B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ficheiro </a:t>
            </a:r>
            <a:r>
              <a:rPr lang="pt-PT" b="1" dirty="0"/>
              <a:t>__init__.py </a:t>
            </a:r>
            <a:r>
              <a:rPr lang="pt-PT" dirty="0"/>
              <a:t>do </a:t>
            </a:r>
            <a:r>
              <a:rPr lang="pt-PT" i="1" dirty="0"/>
              <a:t>package </a:t>
            </a:r>
            <a:r>
              <a:rPr lang="pt-PT" dirty="0"/>
              <a:t>pode estar vazio. </a:t>
            </a:r>
          </a:p>
          <a:p>
            <a:r>
              <a:rPr lang="pt-PT" dirty="0"/>
              <a:t>Desta forma, todos os módulos do package </a:t>
            </a:r>
            <a:r>
              <a:rPr lang="pt-PT" b="1" dirty="0"/>
              <a:t>pacote</a:t>
            </a:r>
            <a:r>
              <a:rPr lang="pt-PT" dirty="0"/>
              <a:t> estão disponíveis para ser importados.</a:t>
            </a:r>
          </a:p>
          <a:p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5601D-0D75-4028-8B8C-EEDEF99B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24" y="2895920"/>
            <a:ext cx="1987227" cy="259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A740C7-6D64-49D5-BA68-781E38888A0C}"/>
              </a:ext>
            </a:extLst>
          </p:cNvPr>
          <p:cNvSpPr/>
          <p:nvPr/>
        </p:nvSpPr>
        <p:spPr>
          <a:xfrm>
            <a:off x="884763" y="2963781"/>
            <a:ext cx="45720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endParaRPr lang="pt-B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AFD1C-7CC6-417E-AE14-445F6C4D3F62}"/>
              </a:ext>
            </a:extLst>
          </p:cNvPr>
          <p:cNvSpPr txBox="1"/>
          <p:nvPr/>
        </p:nvSpPr>
        <p:spPr>
          <a:xfrm>
            <a:off x="884763" y="2541589"/>
            <a:ext cx="161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__init__.py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A249B-1388-42AA-80E2-32A7AB5FC386}"/>
              </a:ext>
            </a:extLst>
          </p:cNvPr>
          <p:cNvSpPr txBox="1"/>
          <p:nvPr/>
        </p:nvSpPr>
        <p:spPr>
          <a:xfrm>
            <a:off x="817376" y="5046207"/>
            <a:ext cx="276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programa.py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7A7B7-1083-409E-87B8-E6384DDB1C32}"/>
              </a:ext>
            </a:extLst>
          </p:cNvPr>
          <p:cNvSpPr/>
          <p:nvPr/>
        </p:nvSpPr>
        <p:spPr>
          <a:xfrm>
            <a:off x="884763" y="5440113"/>
            <a:ext cx="45720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pacote.sauda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pacote.sauda.saudar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E32193-CC7C-457F-9D4A-CD8CB917D8BB}"/>
              </a:ext>
            </a:extLst>
          </p:cNvPr>
          <p:cNvSpPr/>
          <p:nvPr/>
        </p:nvSpPr>
        <p:spPr>
          <a:xfrm>
            <a:off x="884763" y="4097831"/>
            <a:ext cx="4572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pt-BR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saudar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():</a:t>
            </a:r>
          </a:p>
          <a:p>
            <a:pPr lvl="0"/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"Viva o pacote!"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D133F-2A7F-4722-98DF-7A7ACAC3BB6B}"/>
              </a:ext>
            </a:extLst>
          </p:cNvPr>
          <p:cNvSpPr txBox="1"/>
          <p:nvPr/>
        </p:nvSpPr>
        <p:spPr>
          <a:xfrm>
            <a:off x="884763" y="3682217"/>
            <a:ext cx="133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sauda.py</a:t>
            </a:r>
          </a:p>
        </p:txBody>
      </p:sp>
    </p:spTree>
    <p:extLst>
      <p:ext uri="{BB962C8B-B14F-4D97-AF65-F5344CB8AC3E}">
        <p14:creationId xmlns:p14="http://schemas.microsoft.com/office/powerpoint/2010/main" val="115031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E37-07AE-4A52-8F7E-36E854B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 2 de uso de </a:t>
            </a:r>
            <a:r>
              <a:rPr lang="pt-PT" i="1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1274-4D05-4F55-ACA1-C72DFF0B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ficheiro </a:t>
            </a:r>
            <a:r>
              <a:rPr lang="pt-PT" b="1" dirty="0"/>
              <a:t>__init__.py </a:t>
            </a:r>
            <a:r>
              <a:rPr lang="pt-PT" dirty="0"/>
              <a:t>pode importar de forma implícita todas as funções dos seus módulos, ficando disponíveis diretamente no </a:t>
            </a:r>
            <a:r>
              <a:rPr lang="pt-PT" i="1" dirty="0"/>
              <a:t>package </a:t>
            </a:r>
            <a:r>
              <a:rPr lang="pt-PT" dirty="0"/>
              <a:t>pacote:</a:t>
            </a:r>
          </a:p>
          <a:p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5601D-0D75-4028-8B8C-EEDEF99B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62" y="2505670"/>
            <a:ext cx="1987227" cy="259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A740C7-6D64-49D5-BA68-781E38888A0C}"/>
              </a:ext>
            </a:extLst>
          </p:cNvPr>
          <p:cNvSpPr/>
          <p:nvPr/>
        </p:nvSpPr>
        <p:spPr>
          <a:xfrm>
            <a:off x="884763" y="2624078"/>
            <a:ext cx="45720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pacote.altera</a:t>
            </a:r>
            <a:r>
              <a:rPr 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endParaRPr lang="pt-B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pacote.imprime</a:t>
            </a:r>
            <a:r>
              <a:rPr 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endParaRPr lang="pt-B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pacote.sauda</a:t>
            </a:r>
            <a:r>
              <a:rPr 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endParaRPr lang="pt-B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AFD1C-7CC6-417E-AE14-445F6C4D3F62}"/>
              </a:ext>
            </a:extLst>
          </p:cNvPr>
          <p:cNvSpPr txBox="1"/>
          <p:nvPr/>
        </p:nvSpPr>
        <p:spPr>
          <a:xfrm>
            <a:off x="884763" y="2208470"/>
            <a:ext cx="161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__init__.py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A249B-1388-42AA-80E2-32A7AB5FC386}"/>
              </a:ext>
            </a:extLst>
          </p:cNvPr>
          <p:cNvSpPr txBox="1"/>
          <p:nvPr/>
        </p:nvSpPr>
        <p:spPr>
          <a:xfrm>
            <a:off x="817375" y="5153649"/>
            <a:ext cx="281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principal.py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7A7B7-1083-409E-87B8-E6384DDB1C32}"/>
              </a:ext>
            </a:extLst>
          </p:cNvPr>
          <p:cNvSpPr/>
          <p:nvPr/>
        </p:nvSpPr>
        <p:spPr>
          <a:xfrm>
            <a:off x="884762" y="5519098"/>
            <a:ext cx="457199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pacote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pacote.saudar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E32193-CC7C-457F-9D4A-CD8CB917D8BB}"/>
              </a:ext>
            </a:extLst>
          </p:cNvPr>
          <p:cNvSpPr/>
          <p:nvPr/>
        </p:nvSpPr>
        <p:spPr>
          <a:xfrm>
            <a:off x="884763" y="4197713"/>
            <a:ext cx="4572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pt-BR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saudar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():</a:t>
            </a:r>
          </a:p>
          <a:p>
            <a:pPr lvl="0"/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"Viva o pacote!"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D133F-2A7F-4722-98DF-7A7ACAC3BB6B}"/>
              </a:ext>
            </a:extLst>
          </p:cNvPr>
          <p:cNvSpPr txBox="1"/>
          <p:nvPr/>
        </p:nvSpPr>
        <p:spPr>
          <a:xfrm>
            <a:off x="884763" y="3782105"/>
            <a:ext cx="133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sauda.py</a:t>
            </a:r>
          </a:p>
        </p:txBody>
      </p:sp>
    </p:spTree>
    <p:extLst>
      <p:ext uri="{BB962C8B-B14F-4D97-AF65-F5344CB8AC3E}">
        <p14:creationId xmlns:p14="http://schemas.microsoft.com/office/powerpoint/2010/main" val="39824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991F-FBCE-46C0-A16A-AEFA3444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i="1" dirty="0"/>
              <a:t>Package</a:t>
            </a:r>
            <a:r>
              <a:rPr lang="pt-PT" dirty="0"/>
              <a:t> com </a:t>
            </a:r>
            <a:r>
              <a:rPr lang="pt-PT" i="1" dirty="0" err="1"/>
              <a:t>sub-packages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DEE5-0C34-460F-886E-90543F11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seguinte layout de sistema de ficheiros define um package com três </a:t>
            </a:r>
            <a:r>
              <a:rPr lang="pt-PT" dirty="0" err="1"/>
              <a:t>sub-pacotes</a:t>
            </a:r>
            <a:r>
              <a:rPr lang="pt-PT" dirty="0"/>
              <a:t>.</a:t>
            </a:r>
          </a:p>
          <a:p>
            <a:r>
              <a:rPr lang="en-GB" dirty="0" err="1"/>
              <a:t>Acede</a:t>
            </a:r>
            <a:r>
              <a:rPr lang="en-GB" dirty="0"/>
              <a:t>-se a </a:t>
            </a:r>
            <a:r>
              <a:rPr lang="en-GB" dirty="0" err="1"/>
              <a:t>pacotes</a:t>
            </a:r>
            <a:r>
              <a:rPr lang="en-GB" dirty="0"/>
              <a:t> dentro </a:t>
            </a:r>
            <a:br>
              <a:rPr lang="en-GB" dirty="0"/>
            </a:br>
            <a:r>
              <a:rPr lang="en-GB" dirty="0"/>
              <a:t>de </a:t>
            </a:r>
            <a:r>
              <a:rPr lang="en-GB" dirty="0" err="1"/>
              <a:t>pacotes</a:t>
            </a:r>
            <a:r>
              <a:rPr lang="en-GB" dirty="0"/>
              <a:t> (pastas dentro de </a:t>
            </a:r>
            <a:br>
              <a:rPr lang="en-GB" dirty="0"/>
            </a:br>
            <a:r>
              <a:rPr lang="en-GB" dirty="0"/>
              <a:t>pastas) </a:t>
            </a:r>
            <a:r>
              <a:rPr lang="en-GB" dirty="0" err="1"/>
              <a:t>através</a:t>
            </a:r>
            <a:r>
              <a:rPr lang="en-GB" dirty="0"/>
              <a:t> de “.”. </a:t>
            </a:r>
            <a:br>
              <a:rPr lang="en-GB" dirty="0"/>
            </a:br>
            <a:r>
              <a:rPr lang="pt-PT" dirty="0"/>
              <a:t>Importando </a:t>
            </a:r>
            <a:r>
              <a:rPr lang="pt-PT" sz="2400" dirty="0" err="1">
                <a:latin typeface="Consolas" panose="020B0609020204030204" pitchFamily="49" charset="0"/>
              </a:rPr>
              <a:t>pacote.altera</a:t>
            </a:r>
            <a:br>
              <a:rPr lang="pt-PT" sz="2400" dirty="0">
                <a:latin typeface="Consolas" panose="020B0609020204030204" pitchFamily="49" charset="0"/>
              </a:rPr>
            </a:br>
            <a:r>
              <a:rPr lang="pt-PT" dirty="0"/>
              <a:t>executará implicitamente </a:t>
            </a:r>
            <a:br>
              <a:rPr lang="pt-PT" dirty="0"/>
            </a:br>
            <a:r>
              <a:rPr lang="pt-PT" sz="2400" dirty="0">
                <a:latin typeface="Consolas" panose="020B0609020204030204" pitchFamily="49" charset="0"/>
              </a:rPr>
              <a:t>pacote/__init__.py</a:t>
            </a:r>
            <a:r>
              <a:rPr lang="pt-PT" sz="3200" dirty="0"/>
              <a:t> </a:t>
            </a:r>
            <a:r>
              <a:rPr lang="pt-PT" dirty="0"/>
              <a:t>e </a:t>
            </a:r>
            <a:br>
              <a:rPr lang="pt-PT" dirty="0"/>
            </a:br>
            <a:r>
              <a:rPr lang="pt-PT" sz="2400" dirty="0">
                <a:latin typeface="Consolas" panose="020B0609020204030204" pitchFamily="49" charset="0"/>
              </a:rPr>
              <a:t>pacote/altera/__init__.py</a:t>
            </a:r>
            <a:endParaRPr lang="en-GB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10BDF-A1F2-486F-9BFF-0C521BF5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27" y="1620119"/>
            <a:ext cx="2685623" cy="44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5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991F-FBCE-46C0-A16A-AEFA3444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i="1" dirty="0" err="1"/>
              <a:t>Import</a:t>
            </a:r>
            <a:r>
              <a:rPr lang="pt-PT" i="1" dirty="0"/>
              <a:t> </a:t>
            </a:r>
            <a:r>
              <a:rPr lang="pt-PT" dirty="0"/>
              <a:t>relativos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DEE5-0C34-460F-886E-90543F11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Uma importação relativa especifica o recurso a ser importado em relação ao local atual. </a:t>
            </a:r>
          </a:p>
          <a:p>
            <a:pPr lvl="1"/>
            <a:r>
              <a:rPr lang="pt-PT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Usa o ponto ‘.’ (semelhante aos ficheiros ‘/’)</a:t>
            </a:r>
          </a:p>
          <a:p>
            <a:r>
              <a:rPr lang="pt-PT" dirty="0"/>
              <a:t>Considere a estrutura de pastas ao lado.</a:t>
            </a:r>
          </a:p>
          <a:p>
            <a:r>
              <a:rPr lang="pt-PT" dirty="0"/>
              <a:t>Considere que:</a:t>
            </a:r>
          </a:p>
          <a:p>
            <a:pPr lvl="1"/>
            <a:r>
              <a:rPr lang="en-GB" dirty="0"/>
              <a:t>package1/module2.py </a:t>
            </a:r>
            <a:br>
              <a:rPr lang="en-GB" dirty="0"/>
            </a:br>
            <a:r>
              <a:rPr lang="en-GB" dirty="0" err="1"/>
              <a:t>tem</a:t>
            </a:r>
            <a:r>
              <a:rPr lang="en-GB" dirty="0"/>
              <a:t> function2.</a:t>
            </a:r>
          </a:p>
          <a:p>
            <a:endParaRPr lang="en-GB" dirty="0"/>
          </a:p>
          <a:p>
            <a:r>
              <a:rPr lang="en-GB" dirty="0" err="1"/>
              <a:t>Então</a:t>
            </a:r>
            <a:r>
              <a:rPr lang="en-GB" dirty="0"/>
              <a:t>:</a:t>
            </a:r>
            <a:br>
              <a:rPr lang="pt-PT" dirty="0"/>
            </a:br>
            <a:endParaRPr lang="en-GB" sz="20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77133-6CB1-4265-9731-F02ABE6E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886" y="2349461"/>
            <a:ext cx="2778233" cy="2872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7F04F-3D33-4B9B-BBDB-58E013041431}"/>
              </a:ext>
            </a:extLst>
          </p:cNvPr>
          <p:cNvSpPr txBox="1"/>
          <p:nvPr/>
        </p:nvSpPr>
        <p:spPr>
          <a:xfrm>
            <a:off x="878681" y="5051331"/>
            <a:ext cx="46148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 package1/module1.py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.module2 </a:t>
            </a:r>
            <a:r>
              <a:rPr lang="en-GB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function2</a:t>
            </a:r>
          </a:p>
        </p:txBody>
      </p:sp>
    </p:spTree>
    <p:extLst>
      <p:ext uri="{BB962C8B-B14F-4D97-AF65-F5344CB8AC3E}">
        <p14:creationId xmlns:p14="http://schemas.microsoft.com/office/powerpoint/2010/main" val="416983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E37-07AE-4A52-8F7E-36E854B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Módulo ou Script .</a:t>
            </a:r>
            <a:r>
              <a:rPr lang="pt-PT" dirty="0" err="1"/>
              <a:t>py</a:t>
            </a:r>
            <a:r>
              <a:rPr lang="pt-P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1274-4D05-4F55-ACA1-C72DFF0B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Todos os ficheiros Python têm uma variável </a:t>
            </a:r>
            <a:r>
              <a:rPr lang="pt-PT" dirty="0">
                <a:solidFill>
                  <a:srgbClr val="A88C00"/>
                </a:solidFill>
                <a:latin typeface="Consolas" panose="020B0609020204030204" pitchFamily="49" charset="0"/>
              </a:rPr>
              <a:t>__</a:t>
            </a:r>
            <a:r>
              <a:rPr lang="pt-PT" dirty="0" err="1">
                <a:solidFill>
                  <a:srgbClr val="A88C00"/>
                </a:solidFill>
                <a:latin typeface="Consolas" panose="020B0609020204030204" pitchFamily="49" charset="0"/>
              </a:rPr>
              <a:t>name</a:t>
            </a:r>
            <a:r>
              <a:rPr lang="pt-PT" dirty="0">
                <a:solidFill>
                  <a:srgbClr val="A88C00"/>
                </a:solidFill>
                <a:latin typeface="Consolas" panose="020B0609020204030204" pitchFamily="49" charset="0"/>
              </a:rPr>
              <a:t>__</a:t>
            </a:r>
            <a:r>
              <a:rPr lang="pt-PT" sz="2400" dirty="0"/>
              <a:t> que permite determinar se o ficheiro foi executado ou importado: </a:t>
            </a:r>
          </a:p>
          <a:p>
            <a:pPr lvl="1"/>
            <a:r>
              <a:rPr lang="pt-PT" dirty="0"/>
              <a:t>Quando o ficheiro é executado como um script, (</a:t>
            </a:r>
            <a:r>
              <a:rPr lang="pt-PT" sz="1800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python</a:t>
            </a:r>
            <a:r>
              <a:rPr lang="pt-PT" sz="18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ficheiro.py</a:t>
            </a:r>
            <a:r>
              <a:rPr lang="pt-PT" dirty="0"/>
              <a:t>), </a:t>
            </a:r>
            <a:br>
              <a:rPr lang="pt-PT" dirty="0"/>
            </a:br>
            <a:r>
              <a:rPr lang="pt-PT" dirty="0">
                <a:solidFill>
                  <a:srgbClr val="A88C00"/>
                </a:solidFill>
                <a:latin typeface="Consolas" panose="020B0609020204030204" pitchFamily="49" charset="0"/>
              </a:rPr>
              <a:t>__</a:t>
            </a:r>
            <a:r>
              <a:rPr lang="pt-PT" dirty="0" err="1">
                <a:solidFill>
                  <a:srgbClr val="A88C00"/>
                </a:solidFill>
                <a:latin typeface="Consolas" panose="020B0609020204030204" pitchFamily="49" charset="0"/>
              </a:rPr>
              <a:t>name</a:t>
            </a:r>
            <a:r>
              <a:rPr lang="pt-PT" dirty="0">
                <a:solidFill>
                  <a:srgbClr val="A88C00"/>
                </a:solidFill>
                <a:latin typeface="Consolas" panose="020B0609020204030204" pitchFamily="49" charset="0"/>
              </a:rPr>
              <a:t>__</a:t>
            </a:r>
            <a:r>
              <a:rPr lang="pt-PT" sz="1600" dirty="0">
                <a:solidFill>
                  <a:srgbClr val="A88C00"/>
                </a:solidFill>
                <a:latin typeface="Consolas" panose="020B0609020204030204" pitchFamily="49" charset="0"/>
              </a:rPr>
              <a:t>  </a:t>
            </a:r>
            <a:r>
              <a:rPr lang="pt-PT" dirty="0"/>
              <a:t>fica  com o valor 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pt-PT" sz="1800" dirty="0"/>
              <a:t>.</a:t>
            </a:r>
            <a:endParaRPr lang="pt-PT" sz="1600" dirty="0">
              <a:solidFill>
                <a:srgbClr val="00B368"/>
              </a:solidFill>
              <a:latin typeface="Consolas" panose="020B0609020204030204" pitchFamily="49" charset="0"/>
            </a:endParaRPr>
          </a:p>
          <a:p>
            <a:pPr lvl="1"/>
            <a:r>
              <a:rPr lang="pt-PT" dirty="0"/>
              <a:t>Quando esse ficheiro é importado, </a:t>
            </a:r>
            <a:br>
              <a:rPr lang="pt-PT" dirty="0"/>
            </a:br>
            <a:r>
              <a:rPr lang="pt-PT" dirty="0">
                <a:solidFill>
                  <a:srgbClr val="A88C00"/>
                </a:solidFill>
                <a:latin typeface="Consolas" panose="020B0609020204030204" pitchFamily="49" charset="0"/>
              </a:rPr>
              <a:t>__</a:t>
            </a:r>
            <a:r>
              <a:rPr lang="pt-PT" dirty="0" err="1">
                <a:solidFill>
                  <a:srgbClr val="A88C00"/>
                </a:solidFill>
                <a:latin typeface="Consolas" panose="020B0609020204030204" pitchFamily="49" charset="0"/>
              </a:rPr>
              <a:t>name</a:t>
            </a:r>
            <a:r>
              <a:rPr lang="pt-PT" dirty="0">
                <a:solidFill>
                  <a:srgbClr val="A88C00"/>
                </a:solidFill>
                <a:latin typeface="Consolas" panose="020B0609020204030204" pitchFamily="49" charset="0"/>
              </a:rPr>
              <a:t>__ </a:t>
            </a:r>
            <a:r>
              <a:rPr lang="pt-PT" dirty="0"/>
              <a:t>fica com o nome do ficheiro.</a:t>
            </a:r>
          </a:p>
          <a:p>
            <a:r>
              <a:rPr lang="pt-PT" sz="2400" dirty="0"/>
              <a:t>Utilização: </a:t>
            </a:r>
          </a:p>
          <a:p>
            <a:pPr lvl="1"/>
            <a:r>
              <a:rPr lang="pt-PT" sz="2000" dirty="0"/>
              <a:t>Se o ficheiro for executado, corre a função </a:t>
            </a:r>
            <a:r>
              <a:rPr lang="pt-PT" sz="2000" dirty="0" err="1"/>
              <a:t>main</a:t>
            </a:r>
            <a:r>
              <a:rPr lang="pt-PT" sz="2000" dirty="0"/>
              <a:t>(). </a:t>
            </a:r>
          </a:p>
          <a:p>
            <a:pPr lvl="1"/>
            <a:r>
              <a:rPr lang="pt-PT" sz="2000" dirty="0"/>
              <a:t>Se for importado, não executa, importa apenas as funções que define.</a:t>
            </a: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2F91C-F6BA-4120-9B6F-0598D506A916}"/>
              </a:ext>
            </a:extLst>
          </p:cNvPr>
          <p:cNvSpPr/>
          <p:nvPr/>
        </p:nvSpPr>
        <p:spPr>
          <a:xfrm>
            <a:off x="891885" y="4802156"/>
            <a:ext cx="760095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GB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GB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executed only if run as a script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main()</a:t>
            </a:r>
          </a:p>
        </p:txBody>
      </p:sp>
    </p:spTree>
    <p:extLst>
      <p:ext uri="{BB962C8B-B14F-4D97-AF65-F5344CB8AC3E}">
        <p14:creationId xmlns:p14="http://schemas.microsoft.com/office/powerpoint/2010/main" val="3001249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E37-07AE-4A52-8F7E-36E854B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Módulo ou Script .</a:t>
            </a:r>
            <a:r>
              <a:rPr lang="pt-PT" dirty="0" err="1"/>
              <a:t>py</a:t>
            </a:r>
            <a:r>
              <a:rPr lang="pt-P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1274-4D05-4F55-ACA1-C72DFF0B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64525"/>
            <a:ext cx="8127423" cy="1638215"/>
          </a:xfrm>
        </p:spPr>
        <p:txBody>
          <a:bodyPr/>
          <a:lstStyle/>
          <a:p>
            <a:r>
              <a:rPr lang="pt-PT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26482-4605-4D42-9629-2614BCB67610}"/>
              </a:ext>
            </a:extLst>
          </p:cNvPr>
          <p:cNvSpPr txBox="1"/>
          <p:nvPr/>
        </p:nvSpPr>
        <p:spPr>
          <a:xfrm>
            <a:off x="628644" y="757330"/>
            <a:ext cx="157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funcoes.py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C217B-473F-45E6-99E9-FCCDFFB387BC}"/>
              </a:ext>
            </a:extLst>
          </p:cNvPr>
          <p:cNvSpPr txBox="1"/>
          <p:nvPr/>
        </p:nvSpPr>
        <p:spPr>
          <a:xfrm>
            <a:off x="561258" y="2773986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principal.py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176456-DB90-45D8-AC0D-600D0252B844}"/>
              </a:ext>
            </a:extLst>
          </p:cNvPr>
          <p:cNvSpPr/>
          <p:nvPr/>
        </p:nvSpPr>
        <p:spPr>
          <a:xfrm>
            <a:off x="628644" y="3264423"/>
            <a:ext cx="812742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funcoes</a:t>
            </a:r>
            <a:endParaRPr lang="pt-P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"principal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 __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__ == 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P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pt-P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funcoes.saudar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FDF01-B30E-48D9-ABF8-D30175DD2A19}"/>
              </a:ext>
            </a:extLst>
          </p:cNvPr>
          <p:cNvSpPr/>
          <p:nvPr/>
        </p:nvSpPr>
        <p:spPr>
          <a:xfrm>
            <a:off x="628648" y="1204326"/>
            <a:ext cx="812742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"funcoes.py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 __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__ == 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P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saudar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(nome):</a:t>
            </a:r>
          </a:p>
          <a:p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"Viva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P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D1079-C0C7-4388-BB9E-03F0823A8C35}"/>
              </a:ext>
            </a:extLst>
          </p:cNvPr>
          <p:cNvSpPr/>
          <p:nvPr/>
        </p:nvSpPr>
        <p:spPr>
          <a:xfrm>
            <a:off x="628644" y="4977867"/>
            <a:ext cx="8127421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pt-PT" sz="20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PT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./principal.py</a:t>
            </a:r>
          </a:p>
          <a:p>
            <a:r>
              <a:rPr lang="pt-PT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ficheiro funcoes.py: __</a:t>
            </a:r>
            <a:r>
              <a:rPr lang="pt-PT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__ == </a:t>
            </a:r>
            <a:r>
              <a:rPr lang="pt-PT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funcoes</a:t>
            </a:r>
            <a:endParaRPr lang="pt-PT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ficheiro principal.py: __</a:t>
            </a:r>
            <a:r>
              <a:rPr lang="pt-PT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__ == __</a:t>
            </a:r>
            <a:r>
              <a:rPr lang="pt-PT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PT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__</a:t>
            </a:r>
          </a:p>
          <a:p>
            <a:r>
              <a:rPr lang="pt-PT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Viva Python!</a:t>
            </a:r>
          </a:p>
        </p:txBody>
      </p:sp>
    </p:spTree>
    <p:extLst>
      <p:ext uri="{BB962C8B-B14F-4D97-AF65-F5344CB8AC3E}">
        <p14:creationId xmlns:p14="http://schemas.microsoft.com/office/powerpoint/2010/main" val="91963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700" y="228600"/>
            <a:ext cx="8229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6600" b="1" dirty="0"/>
              <a:t>Manuseamento de ficheiros</a:t>
            </a:r>
          </a:p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/>
          </a:p>
        </p:txBody>
      </p:sp>
    </p:spTree>
    <p:extLst>
      <p:ext uri="{BB962C8B-B14F-4D97-AF65-F5344CB8AC3E}">
        <p14:creationId xmlns:p14="http://schemas.microsoft.com/office/powerpoint/2010/main" val="15689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Abertura</a:t>
            </a:r>
            <a:r>
              <a:rPr lang="en-GB" altLang="en-US" dirty="0"/>
              <a:t> de um </a:t>
            </a:r>
            <a:r>
              <a:rPr lang="en-GB" altLang="en-US" dirty="0" err="1"/>
              <a:t>Ficheiro</a:t>
            </a:r>
            <a:endParaRPr lang="en-GB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altLang="en-US" dirty="0"/>
              <a:t>A </a:t>
            </a:r>
            <a:r>
              <a:rPr lang="en-GB" altLang="en-US" dirty="0" err="1"/>
              <a:t>função</a:t>
            </a:r>
            <a:r>
              <a:rPr lang="en-GB" altLang="en-US" dirty="0"/>
              <a:t> </a:t>
            </a:r>
            <a:r>
              <a:rPr lang="en-US" sz="24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en-GB" altLang="en-US" dirty="0"/>
              <a:t> </a:t>
            </a:r>
            <a:r>
              <a:rPr lang="en-GB" altLang="en-US" dirty="0" err="1"/>
              <a:t>retorna</a:t>
            </a:r>
            <a:r>
              <a:rPr lang="en-GB" altLang="en-US" dirty="0"/>
              <a:t> um </a:t>
            </a:r>
            <a:r>
              <a:rPr lang="en-GB" altLang="en-US" dirty="0" err="1"/>
              <a:t>objeto</a:t>
            </a:r>
            <a:r>
              <a:rPr lang="en-GB" altLang="en-US" dirty="0"/>
              <a:t> do </a:t>
            </a:r>
            <a:r>
              <a:rPr lang="en-GB" altLang="en-US" b="1" dirty="0" err="1"/>
              <a:t>tipo</a:t>
            </a:r>
            <a:r>
              <a:rPr lang="en-GB" altLang="en-US" b="1" dirty="0"/>
              <a:t> file</a:t>
            </a:r>
            <a:r>
              <a:rPr lang="en-GB" altLang="en-US" dirty="0"/>
              <a:t> (</a:t>
            </a:r>
            <a:r>
              <a:rPr lang="en-GB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ficheiro</a:t>
            </a:r>
            <a:r>
              <a:rPr lang="en-GB" altLang="en-US" dirty="0"/>
              <a:t>)</a:t>
            </a:r>
            <a:r>
              <a:rPr lang="ar-SA" altLang="en-US" dirty="0"/>
              <a:t>‏</a:t>
            </a:r>
            <a:endParaRPr lang="pt-PT" altLang="en-US" dirty="0"/>
          </a:p>
          <a:p>
            <a:endParaRPr lang="en-GB" altLang="en-US" dirty="0"/>
          </a:p>
          <a:p>
            <a:r>
              <a:rPr lang="en-GB" altLang="en-US" b="1" dirty="0">
                <a:latin typeface="Consolas" panose="020B0609020204030204" pitchFamily="49" charset="0"/>
              </a:rPr>
              <a:t> </a:t>
            </a:r>
            <a:r>
              <a:rPr lang="en-GB" altLang="en-US" b="1" dirty="0" err="1">
                <a:latin typeface="Consolas" panose="020B0609020204030204" pitchFamily="49" charset="0"/>
              </a:rPr>
              <a:t>Sintaxe</a:t>
            </a:r>
            <a:r>
              <a:rPr lang="en-GB" altLang="en-US" b="1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en-GB" altLang="en-US" dirty="0">
                <a:latin typeface="Consolas" panose="020B0609020204030204" pitchFamily="49" charset="0"/>
              </a:rPr>
              <a:t>(</a:t>
            </a:r>
            <a:r>
              <a:rPr lang="en-GB" altLang="en-US" dirty="0" err="1">
                <a:solidFill>
                  <a:srgbClr val="00B368"/>
                </a:solidFill>
                <a:latin typeface="Consolas" panose="020B0609020204030204" pitchFamily="49" charset="0"/>
              </a:rPr>
              <a:t>nome</a:t>
            </a:r>
            <a:r>
              <a:rPr lang="en-GB" altLang="en-US" dirty="0">
                <a:latin typeface="Consolas" panose="020B0609020204030204" pitchFamily="49" charset="0"/>
              </a:rPr>
              <a:t>, </a:t>
            </a:r>
            <a:r>
              <a:rPr lang="en-GB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modo</a:t>
            </a:r>
            <a:r>
              <a:rPr lang="en-GB" altLang="en-US" dirty="0">
                <a:latin typeface="Consolas" panose="020B0609020204030204" pitchFamily="49" charset="0"/>
              </a:rPr>
              <a:t>)</a:t>
            </a:r>
            <a:r>
              <a:rPr lang="ar-SA" altLang="en-US" dirty="0">
                <a:latin typeface="Consolas" panose="020B0609020204030204" pitchFamily="49" charset="0"/>
              </a:rPr>
              <a:t>‏</a:t>
            </a:r>
            <a:r>
              <a:rPr lang="pt-PT" altLang="en-US" dirty="0"/>
              <a:t>:</a:t>
            </a:r>
            <a:endParaRPr lang="en-GB" altLang="en-US" dirty="0"/>
          </a:p>
          <a:p>
            <a:pPr lvl="1"/>
            <a:r>
              <a:rPr lang="en-GB" altLang="en-US" dirty="0" err="1">
                <a:solidFill>
                  <a:srgbClr val="00B368"/>
                </a:solidFill>
                <a:latin typeface="Consolas" panose="020B0609020204030204" pitchFamily="49" charset="0"/>
              </a:rPr>
              <a:t>nome</a:t>
            </a:r>
            <a:r>
              <a:rPr lang="en-GB" altLang="en-US" sz="2000" dirty="0"/>
              <a:t>, string com o </a:t>
            </a:r>
            <a:r>
              <a:rPr lang="en-GB" altLang="en-US" sz="2000" dirty="0" err="1"/>
              <a:t>nome</a:t>
            </a:r>
            <a:r>
              <a:rPr lang="en-GB" altLang="en-US" sz="2000" dirty="0"/>
              <a:t> do </a:t>
            </a:r>
            <a:r>
              <a:rPr lang="en-GB" altLang="en-US" sz="2000" dirty="0" err="1"/>
              <a:t>ficheiro</a:t>
            </a:r>
            <a:r>
              <a:rPr lang="en-GB" altLang="en-US" sz="2000" dirty="0"/>
              <a:t> a </a:t>
            </a:r>
            <a:r>
              <a:rPr lang="en-GB" altLang="en-US" sz="2000" dirty="0" err="1"/>
              <a:t>abrir</a:t>
            </a:r>
            <a:endParaRPr lang="en-GB" altLang="en-US" sz="2000" dirty="0"/>
          </a:p>
          <a:p>
            <a:pPr lvl="1"/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modo</a:t>
            </a:r>
            <a:r>
              <a:rPr lang="en-GB" altLang="en-US" sz="2000" dirty="0"/>
              <a:t> de </a:t>
            </a:r>
            <a:r>
              <a:rPr lang="en-GB" altLang="en-US" sz="2000" dirty="0" err="1"/>
              <a:t>abertura</a:t>
            </a:r>
            <a:endParaRPr lang="en-GB" altLang="en-US" sz="2000" dirty="0"/>
          </a:p>
          <a:p>
            <a:pPr lvl="2"/>
            <a:r>
              <a:rPr lang="pt-PT" sz="1800" dirty="0">
                <a:solidFill>
                  <a:srgbClr val="5B9BD5"/>
                </a:solidFill>
                <a:latin typeface="Consolas" panose="020B0609020204030204" pitchFamily="49" charset="0"/>
              </a:rPr>
              <a:t>"r"</a:t>
            </a:r>
            <a:r>
              <a:rPr lang="en-GB" altLang="en-US" dirty="0">
                <a:solidFill>
                  <a:srgbClr val="5B9BD5"/>
                </a:solidFill>
              </a:rPr>
              <a:t> </a:t>
            </a:r>
            <a:r>
              <a:rPr lang="en-GB" altLang="en-US" dirty="0"/>
              <a:t>: </a:t>
            </a:r>
            <a:r>
              <a:rPr lang="en-GB" altLang="en-US" dirty="0" err="1"/>
              <a:t>leitura</a:t>
            </a:r>
            <a:r>
              <a:rPr lang="en-GB" altLang="en-US" dirty="0"/>
              <a:t> (default), se </a:t>
            </a:r>
            <a:r>
              <a:rPr lang="en-GB" altLang="en-US" dirty="0" err="1"/>
              <a:t>não</a:t>
            </a:r>
            <a:r>
              <a:rPr lang="en-GB" altLang="en-US" dirty="0"/>
              <a:t> for </a:t>
            </a:r>
            <a:r>
              <a:rPr lang="en-GB" altLang="en-US" dirty="0" err="1"/>
              <a:t>especificado</a:t>
            </a:r>
            <a:r>
              <a:rPr lang="en-GB" altLang="en-US" dirty="0"/>
              <a:t>, é de </a:t>
            </a:r>
            <a:r>
              <a:rPr lang="en-GB" altLang="en-US" dirty="0" err="1"/>
              <a:t>leitura</a:t>
            </a:r>
            <a:r>
              <a:rPr lang="ar-SA" altLang="en-US" dirty="0"/>
              <a:t>‏</a:t>
            </a:r>
            <a:endParaRPr lang="en-GB" altLang="en-US" dirty="0"/>
          </a:p>
          <a:p>
            <a:pPr lvl="2"/>
            <a:r>
              <a:rPr lang="pt-PT" sz="1800" dirty="0">
                <a:solidFill>
                  <a:srgbClr val="5B9BD5"/>
                </a:solidFill>
                <a:latin typeface="Consolas" panose="020B0609020204030204" pitchFamily="49" charset="0"/>
              </a:rPr>
              <a:t>"w"</a:t>
            </a:r>
            <a:r>
              <a:rPr lang="en-GB" altLang="en-US" dirty="0">
                <a:solidFill>
                  <a:srgbClr val="5B9BD5"/>
                </a:solidFill>
              </a:rPr>
              <a:t> </a:t>
            </a:r>
            <a:r>
              <a:rPr lang="en-GB" altLang="en-US" dirty="0"/>
              <a:t>: </a:t>
            </a:r>
            <a:r>
              <a:rPr lang="en-GB" altLang="en-US" dirty="0" err="1"/>
              <a:t>escrita</a:t>
            </a:r>
            <a:r>
              <a:rPr lang="en-GB" altLang="en-US" dirty="0"/>
              <a:t> (se o </a:t>
            </a:r>
            <a:r>
              <a:rPr lang="en-GB" altLang="en-US" dirty="0" err="1"/>
              <a:t>ficheiro</a:t>
            </a:r>
            <a:r>
              <a:rPr lang="en-GB" altLang="en-US" dirty="0"/>
              <a:t> </a:t>
            </a:r>
            <a:r>
              <a:rPr lang="en-GB" altLang="en-US" dirty="0" err="1"/>
              <a:t>já</a:t>
            </a:r>
            <a:r>
              <a:rPr lang="en-GB" altLang="en-US" dirty="0"/>
              <a:t> </a:t>
            </a:r>
            <a:r>
              <a:rPr lang="en-GB" altLang="en-US" dirty="0" err="1"/>
              <a:t>existir</a:t>
            </a:r>
            <a:r>
              <a:rPr lang="en-GB" altLang="en-US" dirty="0"/>
              <a:t>, </a:t>
            </a:r>
            <a:r>
              <a:rPr lang="en-GB" altLang="en-US" dirty="0" err="1"/>
              <a:t>apaga</a:t>
            </a:r>
            <a:r>
              <a:rPr lang="en-GB" altLang="en-US" dirty="0"/>
              <a:t> o </a:t>
            </a:r>
            <a:r>
              <a:rPr lang="en-GB" altLang="en-US" dirty="0" err="1"/>
              <a:t>conteúdo</a:t>
            </a:r>
            <a:r>
              <a:rPr lang="en-GB" altLang="en-US" dirty="0"/>
              <a:t>)</a:t>
            </a:r>
          </a:p>
          <a:p>
            <a:pPr lvl="2"/>
            <a:r>
              <a:rPr lang="pt-PT" sz="1800" dirty="0">
                <a:solidFill>
                  <a:srgbClr val="5B9BD5"/>
                </a:solidFill>
                <a:latin typeface="Consolas" panose="020B0609020204030204" pitchFamily="49" charset="0"/>
              </a:rPr>
              <a:t>"a"</a:t>
            </a:r>
            <a:r>
              <a:rPr lang="en-GB" altLang="en-US" dirty="0">
                <a:solidFill>
                  <a:srgbClr val="5B9BD5"/>
                </a:solidFill>
              </a:rPr>
              <a:t> </a:t>
            </a:r>
            <a:r>
              <a:rPr lang="en-GB" altLang="en-US" dirty="0"/>
              <a:t>: </a:t>
            </a:r>
            <a:r>
              <a:rPr lang="en-GB" altLang="en-US" dirty="0" err="1"/>
              <a:t>escrita</a:t>
            </a:r>
            <a:r>
              <a:rPr lang="en-GB" altLang="en-US" dirty="0"/>
              <a:t>, a </a:t>
            </a:r>
            <a:r>
              <a:rPr lang="en-GB" altLang="en-US" dirty="0" err="1"/>
              <a:t>partir</a:t>
            </a:r>
            <a:r>
              <a:rPr lang="en-GB" altLang="en-US" dirty="0"/>
              <a:t> do final </a:t>
            </a:r>
            <a:r>
              <a:rPr lang="en-GB" altLang="en-US" dirty="0" err="1"/>
              <a:t>caso</a:t>
            </a:r>
            <a:r>
              <a:rPr lang="en-GB" altLang="en-US" dirty="0"/>
              <a:t> o </a:t>
            </a:r>
            <a:r>
              <a:rPr lang="en-GB" altLang="en-US" dirty="0" err="1"/>
              <a:t>ficheiro</a:t>
            </a:r>
            <a:r>
              <a:rPr lang="en-GB" altLang="en-US" dirty="0"/>
              <a:t> </a:t>
            </a:r>
            <a:r>
              <a:rPr lang="en-GB" altLang="en-US" dirty="0" err="1"/>
              <a:t>exista</a:t>
            </a:r>
            <a:endParaRPr lang="en-GB" altLang="en-US" dirty="0"/>
          </a:p>
          <a:p>
            <a:pPr lvl="2"/>
            <a:r>
              <a:rPr lang="pt-PT" sz="1800" dirty="0">
                <a:solidFill>
                  <a:srgbClr val="5B9BD5"/>
                </a:solidFill>
                <a:latin typeface="Consolas" panose="020B0609020204030204" pitchFamily="49" charset="0"/>
              </a:rPr>
              <a:t>"b"</a:t>
            </a:r>
            <a:r>
              <a:rPr lang="en-GB" altLang="en-US" dirty="0">
                <a:solidFill>
                  <a:srgbClr val="5B9BD5"/>
                </a:solidFill>
              </a:rPr>
              <a:t> </a:t>
            </a:r>
            <a:r>
              <a:rPr lang="en-GB" altLang="en-US" dirty="0"/>
              <a:t>: </a:t>
            </a:r>
            <a:r>
              <a:rPr lang="en-GB" altLang="en-US" dirty="0" err="1"/>
              <a:t>binário</a:t>
            </a:r>
            <a:endParaRPr lang="en-GB" altLang="en-US" dirty="0"/>
          </a:p>
          <a:p>
            <a:r>
              <a:rPr lang="pt-PT" dirty="0"/>
              <a:t>Para manipular ficheiros com carateres UTF-8 devemos especificar a codificação:</a:t>
            </a:r>
            <a:endParaRPr lang="pt-P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GB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14917-45F5-4B05-A238-C98E89AC38BB}"/>
              </a:ext>
            </a:extLst>
          </p:cNvPr>
          <p:cNvSpPr/>
          <p:nvPr/>
        </p:nvSpPr>
        <p:spPr>
          <a:xfrm>
            <a:off x="914401" y="1485691"/>
            <a:ext cx="801732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49725"/>
                </a:solidFill>
                <a:latin typeface="Consolas" panose="020B0609020204030204" pitchFamily="49" charset="0"/>
              </a:rPr>
              <a:t>f </a:t>
            </a:r>
            <a:r>
              <a:rPr lang="en-US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368"/>
                </a:solidFill>
                <a:latin typeface="Consolas" panose="020B0609020204030204" pitchFamily="49" charset="0"/>
              </a:rPr>
              <a:t>"teste.txt"</a:t>
            </a:r>
            <a:r>
              <a:rPr lang="en-US" sz="20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368"/>
                </a:solidFill>
                <a:latin typeface="Consolas" panose="020B0609020204030204" pitchFamily="49" charset="0"/>
              </a:rPr>
              <a:t>"w"</a:t>
            </a:r>
            <a:r>
              <a:rPr lang="en-US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E1D05-8E5D-4CD2-9861-42D6092E7A7B}"/>
              </a:ext>
            </a:extLst>
          </p:cNvPr>
          <p:cNvSpPr/>
          <p:nvPr/>
        </p:nvSpPr>
        <p:spPr>
          <a:xfrm>
            <a:off x="952811" y="5979204"/>
            <a:ext cx="774728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49725"/>
                </a:solidFill>
                <a:latin typeface="Consolas" panose="020B0609020204030204" pitchFamily="49" charset="0"/>
              </a:rPr>
              <a:t>f </a:t>
            </a:r>
            <a:r>
              <a:rPr lang="en-US" sz="18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ficheiro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 encoding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'utf-8'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56255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Métodos</a:t>
            </a:r>
            <a:r>
              <a:rPr lang="en-GB" altLang="en-US" dirty="0"/>
              <a:t> para </a:t>
            </a:r>
            <a:r>
              <a:rPr lang="en-GB" altLang="en-US" dirty="0" err="1"/>
              <a:t>leitura</a:t>
            </a:r>
            <a:r>
              <a:rPr lang="en-GB" altLang="en-US" dirty="0"/>
              <a:t> e </a:t>
            </a:r>
            <a:r>
              <a:rPr lang="en-GB" altLang="en-US" dirty="0" err="1"/>
              <a:t>escrita</a:t>
            </a:r>
            <a:r>
              <a:rPr lang="en-GB" altLang="en-US" dirty="0"/>
              <a:t>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read</a:t>
            </a:r>
            <a:r>
              <a:rPr lang="en-GB" altLang="en-US" sz="2400" b="1" dirty="0"/>
              <a:t>(</a:t>
            </a:r>
            <a:r>
              <a:rPr lang="en-GB" altLang="en-US" sz="2400" b="1" i="1" dirty="0" err="1"/>
              <a:t>num</a:t>
            </a:r>
            <a:r>
              <a:rPr lang="en-GB" altLang="en-US" sz="2400" b="1" dirty="0"/>
              <a:t>)</a:t>
            </a:r>
            <a:r>
              <a:rPr lang="ar-SA" altLang="en-US" sz="2400" b="1" dirty="0"/>
              <a:t>‏</a:t>
            </a:r>
            <a:endParaRPr lang="en-GB" altLang="en-US" sz="2400" b="1" dirty="0"/>
          </a:p>
          <a:p>
            <a:pPr lvl="1"/>
            <a:r>
              <a:rPr lang="en-GB" altLang="en-US" sz="2000" dirty="0"/>
              <a:t>Lê </a:t>
            </a:r>
            <a:r>
              <a:rPr lang="en-GB" altLang="en-US" sz="2000" i="1" dirty="0" err="1"/>
              <a:t>num</a:t>
            </a:r>
            <a:r>
              <a:rPr lang="en-GB" altLang="en-US" sz="2000" dirty="0"/>
              <a:t> bytes do </a:t>
            </a:r>
            <a:r>
              <a:rPr lang="en-GB" altLang="en-US" sz="2000" dirty="0" err="1"/>
              <a:t>arquivo</a:t>
            </a:r>
            <a:r>
              <a:rPr lang="en-GB" altLang="en-US" sz="2000" dirty="0"/>
              <a:t> e </a:t>
            </a:r>
            <a:r>
              <a:rPr lang="en-GB" altLang="en-US" sz="2000" dirty="0" err="1"/>
              <a:t>os</a:t>
            </a:r>
            <a:r>
              <a:rPr lang="en-GB" altLang="en-US" sz="2000" dirty="0"/>
              <a:t> </a:t>
            </a:r>
            <a:r>
              <a:rPr lang="en-GB" altLang="en-US" sz="2000" dirty="0" err="1"/>
              <a:t>retorna</a:t>
            </a:r>
            <a:r>
              <a:rPr lang="en-GB" altLang="en-US" sz="2000" dirty="0"/>
              <a:t> </a:t>
            </a:r>
            <a:r>
              <a:rPr lang="en-GB" altLang="en-US" sz="2000" dirty="0" err="1"/>
              <a:t>numa</a:t>
            </a:r>
            <a:r>
              <a:rPr lang="en-GB" altLang="en-US" sz="2000" dirty="0"/>
              <a:t> string.</a:t>
            </a:r>
          </a:p>
          <a:p>
            <a:pPr lvl="1"/>
            <a:r>
              <a:rPr lang="en-GB" altLang="en-US" sz="2000" b="1" dirty="0"/>
              <a:t>Se </a:t>
            </a:r>
            <a:r>
              <a:rPr lang="en-GB" altLang="en-US" sz="2000" b="1" i="1" dirty="0" err="1"/>
              <a:t>num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não</a:t>
            </a:r>
            <a:r>
              <a:rPr lang="en-GB" altLang="en-US" sz="2000" b="1" dirty="0"/>
              <a:t> é </a:t>
            </a:r>
            <a:r>
              <a:rPr lang="en-GB" altLang="en-US" sz="2000" b="1" dirty="0" err="1"/>
              <a:t>especificado</a:t>
            </a:r>
            <a:r>
              <a:rPr lang="en-GB" altLang="en-US" sz="2000" dirty="0"/>
              <a:t>, </a:t>
            </a:r>
            <a:r>
              <a:rPr lang="en-GB" altLang="en-US" sz="2000" dirty="0" err="1"/>
              <a:t>todos</a:t>
            </a:r>
            <a:r>
              <a:rPr lang="en-GB" altLang="en-US" sz="2000" dirty="0"/>
              <a:t> </a:t>
            </a:r>
            <a:r>
              <a:rPr lang="en-GB" altLang="en-US" sz="2000" dirty="0" err="1"/>
              <a:t>os</a:t>
            </a:r>
            <a:r>
              <a:rPr lang="en-GB" altLang="en-US" sz="2000" dirty="0"/>
              <a:t> bytes </a:t>
            </a:r>
            <a:r>
              <a:rPr lang="en-GB" altLang="en-US" sz="2000" dirty="0" err="1"/>
              <a:t>desde</a:t>
            </a:r>
            <a:r>
              <a:rPr lang="en-GB" altLang="en-US" sz="2000" dirty="0"/>
              <a:t> o </a:t>
            </a:r>
            <a:r>
              <a:rPr lang="en-GB" altLang="en-US" sz="2000" dirty="0" err="1"/>
              <a:t>ponto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atual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até</a:t>
            </a:r>
            <a:r>
              <a:rPr lang="en-GB" altLang="en-US" sz="2000" dirty="0"/>
              <a:t> o </a:t>
            </a:r>
            <a:r>
              <a:rPr lang="en-GB" altLang="en-US" sz="2000" dirty="0" err="1"/>
              <a:t>fim</a:t>
            </a:r>
            <a:r>
              <a:rPr lang="en-GB" altLang="en-US" sz="2000" dirty="0"/>
              <a:t> do </a:t>
            </a:r>
            <a:r>
              <a:rPr lang="en-GB" altLang="en-US" sz="2000" dirty="0" err="1"/>
              <a:t>arquivo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são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retornados</a:t>
            </a:r>
            <a:r>
              <a:rPr lang="en-GB" altLang="en-US" sz="2000" dirty="0"/>
              <a:t>.</a:t>
            </a:r>
          </a:p>
          <a:p>
            <a:pPr lvl="1"/>
            <a:endParaRPr lang="en-GB" altLang="en-US" sz="2000" dirty="0"/>
          </a:p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write</a:t>
            </a:r>
            <a:r>
              <a:rPr lang="en-GB" altLang="en-US" sz="2400" b="1" dirty="0"/>
              <a:t>(</a:t>
            </a:r>
            <a:r>
              <a:rPr lang="en-GB" altLang="en-US" sz="2400" b="1" i="1" dirty="0"/>
              <a:t>string</a:t>
            </a:r>
            <a:r>
              <a:rPr lang="en-GB" altLang="en-US" sz="2400" b="1" dirty="0"/>
              <a:t>)</a:t>
            </a:r>
            <a:r>
              <a:rPr lang="ar-SA" altLang="en-US" sz="2400" b="1" dirty="0"/>
              <a:t>‏</a:t>
            </a:r>
            <a:endParaRPr lang="en-GB" altLang="en-US" sz="2400" b="1" dirty="0"/>
          </a:p>
          <a:p>
            <a:pPr lvl="1"/>
            <a:r>
              <a:rPr lang="en-GB" altLang="en-US" sz="2000" dirty="0" err="1"/>
              <a:t>Escreve</a:t>
            </a:r>
            <a:r>
              <a:rPr lang="en-GB" altLang="en-US" sz="2000" dirty="0"/>
              <a:t> </a:t>
            </a:r>
            <a:r>
              <a:rPr lang="en-GB" altLang="en-US" sz="2000" i="1" dirty="0"/>
              <a:t>string</a:t>
            </a:r>
            <a:r>
              <a:rPr lang="en-GB" altLang="en-US" sz="2000" dirty="0"/>
              <a:t> no </a:t>
            </a:r>
            <a:r>
              <a:rPr lang="en-GB" altLang="en-US" sz="2000" dirty="0" err="1"/>
              <a:t>arquivo</a:t>
            </a:r>
            <a:r>
              <a:rPr lang="en-GB" altLang="en-US" sz="2000" dirty="0"/>
              <a:t> (</a:t>
            </a:r>
            <a:r>
              <a:rPr lang="en-GB" altLang="en-US" sz="2000" dirty="0" err="1"/>
              <a:t>não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adiciona</a:t>
            </a:r>
            <a:r>
              <a:rPr lang="en-GB" altLang="en-US" sz="2000" dirty="0"/>
              <a:t> \n no final).</a:t>
            </a:r>
          </a:p>
          <a:p>
            <a:pPr lvl="1"/>
            <a:r>
              <a:rPr lang="en-GB" altLang="en-US" sz="2000" dirty="0" err="1"/>
              <a:t>Devido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ao</a:t>
            </a:r>
            <a:r>
              <a:rPr lang="en-GB" altLang="en-US" sz="2000" dirty="0"/>
              <a:t> </a:t>
            </a:r>
            <a:r>
              <a:rPr lang="en-GB" altLang="en-US" sz="2000" dirty="0" err="1"/>
              <a:t>uso</a:t>
            </a:r>
            <a:r>
              <a:rPr lang="en-GB" altLang="en-US" sz="2000" dirty="0"/>
              <a:t> de buffers, a </a:t>
            </a:r>
            <a:r>
              <a:rPr lang="en-GB" altLang="en-US" sz="2000" dirty="0" err="1"/>
              <a:t>escrita</a:t>
            </a:r>
            <a:r>
              <a:rPr lang="en-GB" altLang="en-US" sz="2000" dirty="0"/>
              <a:t> </a:t>
            </a:r>
            <a:r>
              <a:rPr lang="en-GB" altLang="en-US" sz="2000" dirty="0" err="1"/>
              <a:t>pode</a:t>
            </a:r>
            <a:r>
              <a:rPr lang="en-GB" altLang="en-US" sz="2000" dirty="0"/>
              <a:t> </a:t>
            </a:r>
            <a:r>
              <a:rPr lang="en-GB" altLang="en-US" sz="2000" dirty="0" err="1"/>
              <a:t>não</a:t>
            </a:r>
            <a:r>
              <a:rPr lang="en-GB" altLang="en-US" sz="2000" dirty="0"/>
              <a:t> ser </a:t>
            </a:r>
            <a:r>
              <a:rPr lang="en-GB" altLang="en-US" sz="2000" dirty="0" err="1"/>
              <a:t>feita</a:t>
            </a:r>
            <a:r>
              <a:rPr lang="en-GB" altLang="en-US" sz="2000" dirty="0"/>
              <a:t> </a:t>
            </a:r>
            <a:r>
              <a:rPr lang="en-GB" altLang="en-US" sz="2000" dirty="0" err="1"/>
              <a:t>imediatamente</a:t>
            </a:r>
            <a:r>
              <a:rPr lang="en-GB" altLang="en-US" sz="2000" dirty="0"/>
              <a:t>.</a:t>
            </a:r>
          </a:p>
          <a:p>
            <a:pPr lvl="2"/>
            <a:r>
              <a:rPr lang="en-GB" altLang="en-US" dirty="0"/>
              <a:t>Use o </a:t>
            </a:r>
            <a:r>
              <a:rPr lang="en-GB" altLang="en-US" dirty="0" err="1"/>
              <a:t>método</a:t>
            </a:r>
            <a:r>
              <a:rPr lang="en-GB" altLang="en-US" dirty="0"/>
              <a:t> </a:t>
            </a:r>
            <a:r>
              <a:rPr lang="en-GB" altLang="en-US" b="1" dirty="0" err="1"/>
              <a:t>ficheiro.flush</a:t>
            </a:r>
            <a:r>
              <a:rPr lang="en-GB" altLang="en-US" b="1" dirty="0"/>
              <a:t>()</a:t>
            </a:r>
            <a:r>
              <a:rPr lang="en-GB" altLang="en-US" dirty="0"/>
              <a:t> </a:t>
            </a:r>
            <a:r>
              <a:rPr lang="en-GB" altLang="en-US" dirty="0" err="1"/>
              <a:t>ou</a:t>
            </a:r>
            <a:r>
              <a:rPr lang="en-GB" altLang="en-US" dirty="0"/>
              <a:t> close() para </a:t>
            </a:r>
            <a:r>
              <a:rPr lang="en-GB" altLang="en-US" dirty="0" err="1"/>
              <a:t>assegurar</a:t>
            </a:r>
            <a:r>
              <a:rPr lang="en-GB" altLang="en-US" dirty="0"/>
              <a:t> a </a:t>
            </a:r>
            <a:r>
              <a:rPr lang="en-GB" altLang="en-US" dirty="0" err="1"/>
              <a:t>escrita</a:t>
            </a:r>
            <a:r>
              <a:rPr lang="en-GB" altLang="en-US" dirty="0"/>
              <a:t> </a:t>
            </a:r>
            <a:r>
              <a:rPr lang="en-GB" altLang="en-US" dirty="0" err="1"/>
              <a:t>física</a:t>
            </a:r>
            <a:endParaRPr lang="en-GB" altLang="en-US" dirty="0"/>
          </a:p>
          <a:p>
            <a:pPr lvl="2"/>
            <a:endParaRPr lang="en-GB" altLang="en-US" dirty="0"/>
          </a:p>
          <a:p>
            <a:r>
              <a:rPr lang="pt-PT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0095A8"/>
                </a:solidFill>
                <a:latin typeface="Consolas" panose="020B0609020204030204" pitchFamily="49" charset="0"/>
              </a:rPr>
              <a:t>close</a:t>
            </a:r>
            <a:r>
              <a:rPr lang="en-GB" altLang="en-US" sz="2400" b="1" dirty="0"/>
              <a:t>()</a:t>
            </a:r>
            <a:r>
              <a:rPr lang="ar-SA" altLang="en-US" sz="2400" b="1" dirty="0"/>
              <a:t>‏</a:t>
            </a:r>
            <a:endParaRPr lang="en-GB" altLang="en-US" sz="2400" b="1" dirty="0"/>
          </a:p>
          <a:p>
            <a:pPr lvl="1"/>
            <a:r>
              <a:rPr lang="en-GB" altLang="en-US" sz="2000" dirty="0" err="1"/>
              <a:t>Fecha</a:t>
            </a:r>
            <a:r>
              <a:rPr lang="en-GB" altLang="en-US" sz="2000" dirty="0"/>
              <a:t> o </a:t>
            </a:r>
            <a:r>
              <a:rPr lang="en-GB" altLang="en-US" sz="2000" dirty="0" err="1"/>
              <a:t>uso</a:t>
            </a:r>
            <a:r>
              <a:rPr lang="en-GB" altLang="en-US" sz="2000" dirty="0"/>
              <a:t> do </a:t>
            </a:r>
            <a:r>
              <a:rPr lang="en-GB" altLang="en-US" sz="2000" dirty="0" err="1"/>
              <a:t>ficheiro</a:t>
            </a:r>
            <a:r>
              <a:rPr lang="en-GB" altLang="en-US" sz="2000" dirty="0"/>
              <a:t> para </a:t>
            </a:r>
            <a:r>
              <a:rPr lang="en-GB" altLang="en-US" sz="2000" dirty="0" err="1"/>
              <a:t>operações</a:t>
            </a:r>
            <a:r>
              <a:rPr lang="en-GB" altLang="en-US" sz="2000" dirty="0"/>
              <a:t> de </a:t>
            </a:r>
            <a:r>
              <a:rPr lang="en-GB" altLang="en-US" sz="2000" dirty="0" err="1"/>
              <a:t>leitura</a:t>
            </a:r>
            <a:r>
              <a:rPr lang="en-GB" altLang="en-US" sz="2000" dirty="0"/>
              <a:t> e </a:t>
            </a:r>
            <a:r>
              <a:rPr lang="en-GB" altLang="en-US" sz="2000" dirty="0" err="1"/>
              <a:t>escrita</a:t>
            </a:r>
            <a:r>
              <a:rPr lang="en-GB" altLang="en-US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39119-4D27-4141-BAA6-0532795497D2}"/>
              </a:ext>
            </a:extLst>
          </p:cNvPr>
          <p:cNvSpPr/>
          <p:nvPr/>
        </p:nvSpPr>
        <p:spPr>
          <a:xfrm>
            <a:off x="1356359" y="2655510"/>
            <a:ext cx="71589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texto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read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F101B8-728B-430C-A9B6-147FF010BD84}"/>
              </a:ext>
            </a:extLst>
          </p:cNvPr>
          <p:cNvSpPr/>
          <p:nvPr/>
        </p:nvSpPr>
        <p:spPr>
          <a:xfrm>
            <a:off x="1356358" y="4949543"/>
            <a:ext cx="71589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write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"Bom ano!"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3E926B-7F7C-4B60-A64D-F9791293A456}"/>
              </a:ext>
            </a:extLst>
          </p:cNvPr>
          <p:cNvSpPr/>
          <p:nvPr/>
        </p:nvSpPr>
        <p:spPr>
          <a:xfrm>
            <a:off x="1373997" y="6285105"/>
            <a:ext cx="71413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0095A8"/>
                </a:solidFill>
                <a:latin typeface="Consolas" panose="020B0609020204030204" pitchFamily="49" charset="0"/>
              </a:rPr>
              <a:t>close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947057"/>
            <a:ext cx="4796279" cy="5676900"/>
          </a:xfrm>
        </p:spPr>
        <p:txBody>
          <a:bodyPr/>
          <a:lstStyle/>
          <a:p>
            <a:r>
              <a:rPr lang="pt-PT" dirty="0"/>
              <a:t>Considere um ficheiro com números.</a:t>
            </a:r>
          </a:p>
          <a:p>
            <a:r>
              <a:rPr lang="pt-PT" dirty="0"/>
              <a:t>Leia os dados do ficheiro e </a:t>
            </a:r>
            <a:br>
              <a:rPr lang="pt-PT" dirty="0"/>
            </a:br>
            <a:r>
              <a:rPr lang="pt-PT" dirty="0"/>
              <a:t>apresente na consola a </a:t>
            </a:r>
            <a:r>
              <a:rPr lang="pt-PT" b="1" dirty="0"/>
              <a:t>lista</a:t>
            </a:r>
            <a:r>
              <a:rPr lang="pt-PT" dirty="0"/>
              <a:t>.</a:t>
            </a:r>
          </a:p>
          <a:p>
            <a:r>
              <a:rPr lang="pt-PT" dirty="0"/>
              <a:t>Apresente na consola </a:t>
            </a:r>
            <a:br>
              <a:rPr lang="pt-PT" dirty="0"/>
            </a:br>
            <a:r>
              <a:rPr lang="pt-PT" dirty="0"/>
              <a:t>a </a:t>
            </a:r>
            <a:r>
              <a:rPr lang="pt-PT" b="1" dirty="0"/>
              <a:t>soma dos números</a:t>
            </a:r>
            <a:r>
              <a:rPr lang="pt-PT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0E94E-0233-4325-91AD-D3172EECDF09}"/>
              </a:ext>
            </a:extLst>
          </p:cNvPr>
          <p:cNvSpPr txBox="1"/>
          <p:nvPr/>
        </p:nvSpPr>
        <p:spPr>
          <a:xfrm>
            <a:off x="5618951" y="1851598"/>
            <a:ext cx="17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00B3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numeros.txt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C3ADD-0AB1-47EB-9F24-B436AF6BA936}"/>
              </a:ext>
            </a:extLst>
          </p:cNvPr>
          <p:cNvSpPr txBox="1"/>
          <p:nvPr/>
        </p:nvSpPr>
        <p:spPr>
          <a:xfrm>
            <a:off x="5832183" y="2220930"/>
            <a:ext cx="189987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Consolas" panose="020B0609020204030204" pitchFamily="49" charset="0"/>
              </a:rPr>
              <a:t>3 1 2</a:t>
            </a:r>
          </a:p>
          <a:p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89000" y="6356350"/>
            <a:ext cx="21748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410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6375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865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58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30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02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274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fld id="{D5263176-24ED-4044-BAE1-9B3404F0FC69}" type="slidenum">
              <a:rPr lang="en-GB" altLang="pt-PT" smtClean="0">
                <a:solidFill>
                  <a:schemeClr val="bg1"/>
                </a:solidFill>
                <a:latin typeface="Arial" panose="020B0604020202020204" pitchFamily="34" charset="0"/>
              </a:rPr>
              <a:pPr algn="l" eaLnBrk="1" hangingPunct="1"/>
              <a:t>3</a:t>
            </a:fld>
            <a:endParaRPr lang="en-GB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700" y="228600"/>
            <a:ext cx="8229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6600" b="1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025682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</a:t>
            </a:r>
            <a:r>
              <a:rPr lang="pt-PT" altLang="ja-JP" dirty="0">
                <a:cs typeface="ＭＳ Ｐゴシック" charset="0"/>
              </a:rPr>
              <a:t> (resolução)</a:t>
            </a: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21CDF-53EF-4A27-98EF-C05DCD81ECFB}"/>
              </a:ext>
            </a:extLst>
          </p:cNvPr>
          <p:cNvSpPr/>
          <p:nvPr/>
        </p:nvSpPr>
        <p:spPr>
          <a:xfrm>
            <a:off x="545567" y="1460310"/>
            <a:ext cx="4825572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i="1" dirty="0">
                <a:solidFill>
                  <a:srgbClr val="8CA6A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#Leitura do conteúdo do ficheiro para uma lista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"numeros.txt"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00566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i="1" dirty="0">
                <a:solidFill>
                  <a:srgbClr val="8CA6A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#Cálculo da soma dos </a:t>
            </a:r>
            <a:r>
              <a:rPr lang="pt-PT" sz="2000" i="1" dirty="0" err="1">
                <a:solidFill>
                  <a:srgbClr val="8CA6A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PT" sz="2000" i="1" dirty="0">
                <a:solidFill>
                  <a:srgbClr val="8CA6A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soma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rgbClr val="5842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soma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soma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BD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'Soma:'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soma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00566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999C2-133F-4DB6-9F15-952B92546D96}"/>
              </a:ext>
            </a:extLst>
          </p:cNvPr>
          <p:cNvSpPr txBox="1"/>
          <p:nvPr/>
        </p:nvSpPr>
        <p:spPr>
          <a:xfrm>
            <a:off x="5618951" y="1851598"/>
            <a:ext cx="171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00B3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numeros.txt</a:t>
            </a: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65DD9-EA4A-4F49-BA8A-C2D93C223D83}"/>
              </a:ext>
            </a:extLst>
          </p:cNvPr>
          <p:cNvSpPr txBox="1"/>
          <p:nvPr/>
        </p:nvSpPr>
        <p:spPr>
          <a:xfrm>
            <a:off x="5818733" y="2923777"/>
            <a:ext cx="32637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fr-FR" sz="2000" dirty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fr-FR" sz="2000" b="0" dirty="0">
              <a:solidFill>
                <a:srgbClr val="2AA19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A3E8CFDA-1803-4C84-B5B9-6F612CD7D0D1}"/>
              </a:ext>
            </a:extLst>
          </p:cNvPr>
          <p:cNvSpPr/>
          <p:nvPr/>
        </p:nvSpPr>
        <p:spPr>
          <a:xfrm>
            <a:off x="3188874" y="2328457"/>
            <a:ext cx="2574151" cy="883762"/>
          </a:xfrm>
          <a:prstGeom prst="curvedRightArrow">
            <a:avLst>
              <a:gd name="adj1" fmla="val 9823"/>
              <a:gd name="adj2" fmla="val 20980"/>
              <a:gd name="adj3" fmla="val 22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9368C-E2DB-463C-817C-CD1190800D8D}"/>
              </a:ext>
            </a:extLst>
          </p:cNvPr>
          <p:cNvSpPr txBox="1"/>
          <p:nvPr/>
        </p:nvSpPr>
        <p:spPr>
          <a:xfrm>
            <a:off x="6016598" y="5142570"/>
            <a:ext cx="2712463" cy="163121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$ </a:t>
            </a:r>
            <a:r>
              <a:rPr lang="pt-PT" sz="2000" dirty="0" err="1">
                <a:solidFill>
                  <a:srgbClr val="FFFF00"/>
                </a:solidFill>
              </a:rPr>
              <a:t>python</a:t>
            </a:r>
            <a:r>
              <a:rPr lang="pt-PT" sz="2000" dirty="0">
                <a:solidFill>
                  <a:schemeClr val="bg1"/>
                </a:solidFill>
              </a:rPr>
              <a:t> soma.py</a:t>
            </a:r>
          </a:p>
          <a:p>
            <a:r>
              <a:rPr lang="pt-PT" sz="20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PT" sz="2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PT" sz="2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PT" sz="2000" dirty="0">
                <a:solidFill>
                  <a:schemeClr val="bg1"/>
                </a:solidFill>
                <a:latin typeface="Consolas" panose="020B0609020204030204" pitchFamily="49" charset="0"/>
              </a:rPr>
              <a:t>Soma: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A58FE-3335-4464-A9A1-A6A109F7DC46}"/>
              </a:ext>
            </a:extLst>
          </p:cNvPr>
          <p:cNvSpPr txBox="1"/>
          <p:nvPr/>
        </p:nvSpPr>
        <p:spPr>
          <a:xfrm>
            <a:off x="628649" y="1094733"/>
            <a:ext cx="341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soma.py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AC4A3-AC6D-47D3-BD7C-9E34FF63685A}"/>
              </a:ext>
            </a:extLst>
          </p:cNvPr>
          <p:cNvSpPr txBox="1"/>
          <p:nvPr/>
        </p:nvSpPr>
        <p:spPr>
          <a:xfrm>
            <a:off x="5818732" y="3948780"/>
            <a:ext cx="3263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b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2AA198"/>
                </a:solidFill>
                <a:latin typeface="Consolas" panose="020B0609020204030204" pitchFamily="49" charset="0"/>
              </a:rPr>
              <a:t>'3', '1', '</a:t>
            </a:r>
            <a:r>
              <a:rPr lang="fr-FR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fr-FR" sz="2000" b="0" dirty="0">
              <a:solidFill>
                <a:srgbClr val="2AA19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0F5BB905-219A-4FBB-95A1-A3373587C105}"/>
              </a:ext>
            </a:extLst>
          </p:cNvPr>
          <p:cNvSpPr/>
          <p:nvPr/>
        </p:nvSpPr>
        <p:spPr>
          <a:xfrm rot="21036416">
            <a:off x="3953654" y="3451142"/>
            <a:ext cx="1865673" cy="1228004"/>
          </a:xfrm>
          <a:prstGeom prst="curvedRightArrow">
            <a:avLst>
              <a:gd name="adj1" fmla="val 5267"/>
              <a:gd name="adj2" fmla="val 14689"/>
              <a:gd name="adj3" fmla="val 26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E839A-33D9-4147-B403-A078BF5F2F03}"/>
              </a:ext>
            </a:extLst>
          </p:cNvPr>
          <p:cNvSpPr txBox="1"/>
          <p:nvPr/>
        </p:nvSpPr>
        <p:spPr>
          <a:xfrm>
            <a:off x="5832183" y="2220930"/>
            <a:ext cx="189987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Consolas" panose="020B0609020204030204" pitchFamily="49" charset="0"/>
              </a:rPr>
              <a:t>3 1 2</a:t>
            </a:r>
          </a:p>
          <a:p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3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Métodos</a:t>
            </a:r>
            <a:r>
              <a:rPr lang="en-GB" altLang="en-US" dirty="0"/>
              <a:t> de </a:t>
            </a:r>
            <a:r>
              <a:rPr lang="en-GB" altLang="en-US" dirty="0" err="1"/>
              <a:t>Leitura</a:t>
            </a:r>
            <a:r>
              <a:rPr lang="en-GB" altLang="en-US" dirty="0"/>
              <a:t> e </a:t>
            </a:r>
            <a:r>
              <a:rPr lang="en-GB" altLang="en-US" dirty="0" err="1"/>
              <a:t>Escrita</a:t>
            </a:r>
            <a:r>
              <a:rPr lang="en-GB" altLang="en-US" dirty="0"/>
              <a:t> de </a:t>
            </a:r>
            <a:r>
              <a:rPr lang="en-GB" altLang="en-US" dirty="0" err="1"/>
              <a:t>Linhas</a:t>
            </a:r>
            <a:endParaRPr lang="en-GB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readline</a:t>
            </a:r>
            <a:r>
              <a:rPr lang="en-GB" altLang="en-US" dirty="0">
                <a:latin typeface="Consolas" panose="020B0609020204030204" pitchFamily="49" charset="0"/>
              </a:rPr>
              <a:t>(n)</a:t>
            </a:r>
            <a:r>
              <a:rPr lang="ar-SA" altLang="en-US" dirty="0">
                <a:latin typeface="Consolas" panose="020B0609020204030204" pitchFamily="49" charset="0"/>
              </a:rPr>
              <a:t>‏</a:t>
            </a:r>
            <a:endParaRPr lang="en-GB" altLang="en-US" dirty="0">
              <a:latin typeface="Consolas" panose="020B0609020204030204" pitchFamily="49" charset="0"/>
            </a:endParaRPr>
          </a:p>
          <a:p>
            <a:pPr lvl="1"/>
            <a:r>
              <a:rPr lang="en-GB" altLang="en-US" dirty="0"/>
              <a:t>Se </a:t>
            </a:r>
            <a:r>
              <a:rPr lang="en-GB" altLang="en-US" b="1" dirty="0"/>
              <a:t>n </a:t>
            </a:r>
            <a:r>
              <a:rPr lang="en-GB" altLang="en-US" b="1" dirty="0" err="1"/>
              <a:t>não</a:t>
            </a:r>
            <a:r>
              <a:rPr lang="en-GB" altLang="en-US" b="1" dirty="0"/>
              <a:t> é </a:t>
            </a:r>
            <a:r>
              <a:rPr lang="en-GB" altLang="en-US" b="1" dirty="0" err="1"/>
              <a:t>especificado</a:t>
            </a:r>
            <a:r>
              <a:rPr lang="en-GB" altLang="en-US" dirty="0"/>
              <a:t>, </a:t>
            </a:r>
            <a:r>
              <a:rPr lang="en-GB" altLang="en-US" dirty="0" err="1"/>
              <a:t>retorna</a:t>
            </a:r>
            <a:r>
              <a:rPr lang="en-GB" altLang="en-US" dirty="0"/>
              <a:t> </a:t>
            </a:r>
            <a:r>
              <a:rPr lang="en-GB" altLang="en-US" dirty="0" err="1"/>
              <a:t>exatamente</a:t>
            </a:r>
            <a:r>
              <a:rPr lang="en-GB" altLang="en-US" dirty="0"/>
              <a:t> </a:t>
            </a:r>
            <a:r>
              <a:rPr lang="en-GB" altLang="en-US" b="1" dirty="0" err="1"/>
              <a:t>uma</a:t>
            </a:r>
            <a:r>
              <a:rPr lang="en-GB" altLang="en-US" b="1" dirty="0"/>
              <a:t> </a:t>
            </a:r>
            <a:r>
              <a:rPr lang="en-GB" altLang="en-US" b="1" dirty="0" err="1"/>
              <a:t>linha</a:t>
            </a:r>
            <a:r>
              <a:rPr lang="en-GB" altLang="en-US" b="1" dirty="0"/>
              <a:t>  </a:t>
            </a:r>
            <a:r>
              <a:rPr lang="en-GB" altLang="en-US" dirty="0"/>
              <a:t>(</a:t>
            </a:r>
            <a:r>
              <a:rPr lang="en-GB" altLang="en-US" dirty="0" err="1"/>
              <a:t>até</a:t>
            </a:r>
            <a:r>
              <a:rPr lang="en-GB" altLang="en-US" dirty="0"/>
              <a:t> \n, </a:t>
            </a:r>
            <a:r>
              <a:rPr lang="en-GB" altLang="en-US" dirty="0" err="1"/>
              <a:t>inclusivé</a:t>
            </a:r>
            <a:r>
              <a:rPr lang="en-GB" altLang="en-US" dirty="0"/>
              <a:t>)</a:t>
            </a:r>
            <a:r>
              <a:rPr lang="en-GB" altLang="en-US" b="1" dirty="0"/>
              <a:t> </a:t>
            </a:r>
            <a:r>
              <a:rPr lang="en-GB" altLang="en-US" dirty="0" err="1"/>
              <a:t>lida</a:t>
            </a:r>
            <a:r>
              <a:rPr lang="en-GB" altLang="en-US" dirty="0"/>
              <a:t> do </a:t>
            </a:r>
            <a:r>
              <a:rPr lang="en-GB" altLang="en-US" dirty="0" err="1"/>
              <a:t>arquivo</a:t>
            </a:r>
            <a:r>
              <a:rPr lang="en-GB" altLang="en-US" dirty="0"/>
              <a:t>, </a:t>
            </a:r>
            <a:r>
              <a:rPr lang="en-GB" altLang="en-US" b="1" dirty="0" err="1"/>
              <a:t>numa</a:t>
            </a:r>
            <a:r>
              <a:rPr lang="en-GB" altLang="en-US" b="1" dirty="0"/>
              <a:t> string</a:t>
            </a:r>
            <a:r>
              <a:rPr lang="en-GB" altLang="en-US" dirty="0"/>
              <a:t>.</a:t>
            </a:r>
          </a:p>
          <a:p>
            <a:pPr lvl="1"/>
            <a:r>
              <a:rPr lang="en-GB" altLang="en-US" dirty="0"/>
              <a:t>Caso </a:t>
            </a:r>
            <a:r>
              <a:rPr lang="en-GB" altLang="en-US" dirty="0" err="1"/>
              <a:t>contrário</a:t>
            </a:r>
            <a:r>
              <a:rPr lang="en-GB" altLang="en-US" dirty="0"/>
              <a:t>, </a:t>
            </a:r>
            <a:r>
              <a:rPr lang="en-GB" altLang="en-US" dirty="0" err="1"/>
              <a:t>lê</a:t>
            </a:r>
            <a:r>
              <a:rPr lang="en-GB" altLang="en-US" dirty="0"/>
              <a:t> </a:t>
            </a:r>
            <a:r>
              <a:rPr lang="en-GB" altLang="en-US" dirty="0" err="1"/>
              <a:t>uma</a:t>
            </a:r>
            <a:r>
              <a:rPr lang="en-GB" altLang="en-US" dirty="0"/>
              <a:t> </a:t>
            </a:r>
            <a:r>
              <a:rPr lang="en-GB" altLang="en-US" dirty="0" err="1"/>
              <a:t>linha</a:t>
            </a:r>
            <a:r>
              <a:rPr lang="en-GB" altLang="en-US" dirty="0"/>
              <a:t>, mas </a:t>
            </a:r>
            <a:r>
              <a:rPr lang="en-GB" altLang="en-US" dirty="0" err="1"/>
              <a:t>busca</a:t>
            </a:r>
            <a:r>
              <a:rPr lang="en-GB" altLang="en-US" dirty="0"/>
              <a:t> no </a:t>
            </a:r>
            <a:r>
              <a:rPr lang="en-GB" altLang="en-US" dirty="0" err="1"/>
              <a:t>máximo</a:t>
            </a:r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b="1" dirty="0"/>
              <a:t>n </a:t>
            </a:r>
            <a:r>
              <a:rPr lang="en-GB" altLang="en-US" b="1" dirty="0" err="1"/>
              <a:t>caracteres</a:t>
            </a:r>
            <a:r>
              <a:rPr lang="en-GB" altLang="en-US" dirty="0"/>
              <a:t> </a:t>
            </a:r>
            <a:r>
              <a:rPr lang="en-GB" altLang="en-US" dirty="0" err="1"/>
              <a:t>pelo</a:t>
            </a:r>
            <a:r>
              <a:rPr lang="en-GB" altLang="en-US" dirty="0"/>
              <a:t> final de </a:t>
            </a:r>
            <a:r>
              <a:rPr lang="en-GB" altLang="en-US" dirty="0" err="1"/>
              <a:t>linha</a:t>
            </a:r>
            <a:r>
              <a:rPr lang="en-GB" altLang="en-US" dirty="0"/>
              <a:t>.</a:t>
            </a:r>
          </a:p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readlines</a:t>
            </a:r>
            <a:r>
              <a:rPr lang="en-GB" altLang="en-US" b="1" dirty="0">
                <a:latin typeface="Consolas" panose="020B0609020204030204" pitchFamily="49" charset="0"/>
              </a:rPr>
              <a:t>(n)</a:t>
            </a:r>
            <a:r>
              <a:rPr lang="ar-SA" altLang="en-US" b="1" dirty="0">
                <a:latin typeface="Consolas" panose="020B0609020204030204" pitchFamily="49" charset="0"/>
              </a:rPr>
              <a:t>‏</a:t>
            </a:r>
            <a:endParaRPr lang="en-GB" altLang="en-US" b="1" dirty="0">
              <a:latin typeface="Consolas" panose="020B0609020204030204" pitchFamily="49" charset="0"/>
            </a:endParaRPr>
          </a:p>
          <a:p>
            <a:pPr lvl="1"/>
            <a:r>
              <a:rPr lang="en-GB" altLang="en-US" dirty="0"/>
              <a:t>Se </a:t>
            </a:r>
            <a:r>
              <a:rPr lang="en-GB" altLang="en-US" b="1" dirty="0"/>
              <a:t>n</a:t>
            </a:r>
            <a:r>
              <a:rPr lang="en-GB" altLang="en-US" dirty="0"/>
              <a:t> </a:t>
            </a:r>
            <a:r>
              <a:rPr lang="en-GB" altLang="en-US" b="1" dirty="0" err="1"/>
              <a:t>não</a:t>
            </a:r>
            <a:r>
              <a:rPr lang="en-GB" altLang="en-US" b="1" dirty="0"/>
              <a:t> é </a:t>
            </a:r>
            <a:r>
              <a:rPr lang="en-GB" altLang="en-US" b="1" dirty="0" err="1"/>
              <a:t>especificado</a:t>
            </a:r>
            <a:r>
              <a:rPr lang="en-GB" altLang="en-US" dirty="0"/>
              <a:t>, </a:t>
            </a:r>
            <a:r>
              <a:rPr lang="en-GB" altLang="en-US" dirty="0" err="1"/>
              <a:t>retorna</a:t>
            </a:r>
            <a:r>
              <a:rPr lang="en-GB" altLang="en-US" dirty="0"/>
              <a:t> o restante do </a:t>
            </a:r>
            <a:r>
              <a:rPr lang="en-GB" altLang="en-US" dirty="0" err="1"/>
              <a:t>conteúdo</a:t>
            </a:r>
            <a:r>
              <a:rPr lang="en-GB" altLang="en-US" dirty="0"/>
              <a:t> do </a:t>
            </a:r>
            <a:r>
              <a:rPr lang="en-GB" altLang="en-US" dirty="0" err="1"/>
              <a:t>arquivo</a:t>
            </a:r>
            <a:r>
              <a:rPr lang="en-GB" altLang="en-US" dirty="0"/>
              <a:t> </a:t>
            </a:r>
            <a:r>
              <a:rPr lang="en-GB" altLang="en-US" b="1" dirty="0" err="1"/>
              <a:t>numa</a:t>
            </a:r>
            <a:r>
              <a:rPr lang="en-GB" altLang="en-US" b="1" dirty="0"/>
              <a:t> </a:t>
            </a:r>
            <a:r>
              <a:rPr lang="en-GB" altLang="en-US" b="1" dirty="0" err="1"/>
              <a:t>lista</a:t>
            </a:r>
            <a:r>
              <a:rPr lang="en-GB" altLang="en-US" b="1" dirty="0"/>
              <a:t> de strings</a:t>
            </a:r>
            <a:r>
              <a:rPr lang="en-GB" altLang="en-US" dirty="0"/>
              <a:t>, </a:t>
            </a:r>
            <a:r>
              <a:rPr lang="en-GB" altLang="en-US" dirty="0" err="1"/>
              <a:t>uma</a:t>
            </a:r>
            <a:r>
              <a:rPr lang="en-GB" altLang="en-US" dirty="0"/>
              <a:t> </a:t>
            </a:r>
            <a:r>
              <a:rPr lang="en-GB" altLang="en-US" b="1" dirty="0"/>
              <a:t>string por </a:t>
            </a:r>
            <a:r>
              <a:rPr lang="en-GB" altLang="en-US" b="1" dirty="0" err="1"/>
              <a:t>linha</a:t>
            </a:r>
            <a:r>
              <a:rPr lang="en-GB" altLang="en-US" dirty="0"/>
              <a:t>.</a:t>
            </a:r>
          </a:p>
          <a:p>
            <a:pPr lvl="1"/>
            <a:r>
              <a:rPr lang="en-GB" altLang="en-US" dirty="0"/>
              <a:t>Caso n </a:t>
            </a:r>
            <a:r>
              <a:rPr lang="en-GB" altLang="en-US" dirty="0" err="1"/>
              <a:t>seja</a:t>
            </a:r>
            <a:r>
              <a:rPr lang="en-GB" altLang="en-US" dirty="0"/>
              <a:t> </a:t>
            </a:r>
            <a:r>
              <a:rPr lang="en-GB" altLang="en-US" dirty="0" err="1"/>
              <a:t>especificado</a:t>
            </a:r>
            <a:r>
              <a:rPr lang="en-GB" altLang="en-US" dirty="0"/>
              <a:t>, a </a:t>
            </a:r>
            <a:r>
              <a:rPr lang="en-GB" altLang="en-US" dirty="0" err="1"/>
              <a:t>leitura</a:t>
            </a:r>
            <a:r>
              <a:rPr lang="en-GB" altLang="en-US" dirty="0"/>
              <a:t> é </a:t>
            </a:r>
            <a:r>
              <a:rPr lang="en-GB" altLang="en-US" dirty="0" err="1"/>
              <a:t>limitada</a:t>
            </a:r>
            <a:r>
              <a:rPr lang="en-GB" altLang="en-US" dirty="0"/>
              <a:t> a </a:t>
            </a:r>
            <a:r>
              <a:rPr lang="en-GB" altLang="en-US" b="1" dirty="0"/>
              <a:t>n </a:t>
            </a:r>
            <a:r>
              <a:rPr lang="en-GB" altLang="en-US" b="1" dirty="0" err="1"/>
              <a:t>caracteres</a:t>
            </a:r>
            <a:r>
              <a:rPr lang="en-GB" altLang="en-US" b="1" dirty="0"/>
              <a:t> </a:t>
            </a:r>
            <a:r>
              <a:rPr lang="en-GB" altLang="en-US" dirty="0"/>
              <a:t>no </a:t>
            </a:r>
            <a:r>
              <a:rPr lang="en-GB" altLang="en-US" dirty="0" err="1"/>
              <a:t>máximo</a:t>
            </a:r>
            <a:r>
              <a:rPr lang="en-GB" altLang="en-US" dirty="0"/>
              <a:t>.</a:t>
            </a:r>
          </a:p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writelines</a:t>
            </a:r>
            <a:r>
              <a:rPr lang="en-GB" altLang="en-US" b="1" dirty="0">
                <a:latin typeface="Consolas" panose="020B0609020204030204" pitchFamily="49" charset="0"/>
              </a:rPr>
              <a:t>(</a:t>
            </a:r>
            <a:r>
              <a:rPr lang="en-GB" altLang="en-US" b="1" dirty="0" err="1">
                <a:latin typeface="Consolas" panose="020B0609020204030204" pitchFamily="49" charset="0"/>
              </a:rPr>
              <a:t>sequência</a:t>
            </a:r>
            <a:r>
              <a:rPr lang="en-GB" altLang="en-US" b="1" dirty="0">
                <a:latin typeface="Consolas" panose="020B0609020204030204" pitchFamily="49" charset="0"/>
              </a:rPr>
              <a:t>)</a:t>
            </a:r>
            <a:r>
              <a:rPr lang="ar-SA" altLang="en-US" b="1" dirty="0">
                <a:latin typeface="Consolas" panose="020B0609020204030204" pitchFamily="49" charset="0"/>
              </a:rPr>
              <a:t>‏</a:t>
            </a:r>
            <a:endParaRPr lang="en-GB" altLang="en-US" b="1" dirty="0">
              <a:latin typeface="Consolas" panose="020B0609020204030204" pitchFamily="49" charset="0"/>
            </a:endParaRPr>
          </a:p>
          <a:p>
            <a:pPr lvl="1"/>
            <a:r>
              <a:rPr lang="en-GB" altLang="en-US" dirty="0" err="1"/>
              <a:t>Escreve</a:t>
            </a:r>
            <a:r>
              <a:rPr lang="en-GB" altLang="en-US" dirty="0"/>
              <a:t> </a:t>
            </a:r>
            <a:r>
              <a:rPr lang="en-GB" altLang="en-US" dirty="0" err="1"/>
              <a:t>uma</a:t>
            </a:r>
            <a:r>
              <a:rPr lang="en-GB" altLang="en-US" dirty="0"/>
              <a:t> </a:t>
            </a:r>
            <a:r>
              <a:rPr lang="en-GB" altLang="en-US" dirty="0" err="1"/>
              <a:t>sequência</a:t>
            </a:r>
            <a:r>
              <a:rPr lang="en-GB" altLang="en-US" dirty="0"/>
              <a:t> de strings no </a:t>
            </a:r>
            <a:r>
              <a:rPr lang="en-GB" altLang="en-US" dirty="0" err="1"/>
              <a:t>ficheiro</a:t>
            </a:r>
            <a:r>
              <a:rPr lang="en-GB" altLang="en-US" dirty="0"/>
              <a:t> </a:t>
            </a:r>
            <a:r>
              <a:rPr lang="en-GB" altLang="en-US" dirty="0" err="1"/>
              <a:t>sem</a:t>
            </a:r>
            <a:r>
              <a:rPr lang="en-GB" altLang="en-US" dirty="0"/>
              <a:t> </a:t>
            </a:r>
            <a:r>
              <a:rPr lang="en-GB" altLang="en-US" dirty="0" err="1"/>
              <a:t>acrescentar</a:t>
            </a:r>
            <a:r>
              <a:rPr lang="en-GB" altLang="en-US" dirty="0"/>
              <a:t> </a:t>
            </a:r>
            <a:r>
              <a:rPr lang="en-GB" altLang="en-US" dirty="0" err="1"/>
              <a:t>separadores</a:t>
            </a:r>
            <a:r>
              <a:rPr lang="en-GB" altLang="en-US" dirty="0"/>
              <a:t>. </a:t>
            </a:r>
            <a:r>
              <a:rPr lang="en-GB" altLang="en-US" dirty="0" err="1"/>
              <a:t>Normalmente</a:t>
            </a:r>
            <a:r>
              <a:rPr lang="en-GB" altLang="en-US" dirty="0"/>
              <a:t> </a:t>
            </a:r>
            <a:r>
              <a:rPr lang="en-GB" altLang="en-US" dirty="0" err="1"/>
              <a:t>cada</a:t>
            </a:r>
            <a:r>
              <a:rPr lang="en-GB" altLang="en-US" dirty="0"/>
              <a:t> strings termina com </a:t>
            </a:r>
            <a:r>
              <a:rPr lang="en-GB" altLang="en-US" dirty="0">
                <a:solidFill>
                  <a:srgbClr val="00B368"/>
                </a:solidFill>
                <a:latin typeface="Consolas" panose="020B0609020204030204" pitchFamily="49" charset="0"/>
              </a:rPr>
              <a:t>'</a:t>
            </a:r>
            <a:r>
              <a:rPr lang="en-GB" altLang="en-US" dirty="0">
                <a:solidFill>
                  <a:srgbClr val="FF00FF"/>
                </a:solidFill>
                <a:latin typeface="Consolas" panose="020B0609020204030204" pitchFamily="49" charset="0"/>
              </a:rPr>
              <a:t>\n</a:t>
            </a:r>
            <a:r>
              <a:rPr lang="en-GB" altLang="en-US" dirty="0">
                <a:solidFill>
                  <a:srgbClr val="00B368"/>
                </a:solidFill>
                <a:latin typeface="Consolas" panose="020B0609020204030204" pitchFamily="49" charset="0"/>
              </a:rPr>
              <a:t>'</a:t>
            </a:r>
            <a:r>
              <a:rPr lang="en-GB" altLang="en-US" dirty="0"/>
              <a:t>.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019925" y="4859338"/>
            <a:ext cx="15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35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7057"/>
            <a:ext cx="5052006" cy="5676900"/>
          </a:xfrm>
        </p:spPr>
        <p:txBody>
          <a:bodyPr/>
          <a:lstStyle/>
          <a:p>
            <a:r>
              <a:rPr lang="pt-PT" dirty="0"/>
              <a:t>Considere um ficheiro com temperaturas.</a:t>
            </a:r>
          </a:p>
          <a:p>
            <a:r>
              <a:rPr lang="pt-PT" dirty="0"/>
              <a:t>Crie um dicionário que tenha </a:t>
            </a:r>
            <a:br>
              <a:rPr lang="pt-PT" dirty="0"/>
            </a:br>
            <a:r>
              <a:rPr lang="pt-PT" dirty="0"/>
              <a:t>como chave o nome de cada</a:t>
            </a:r>
            <a:br>
              <a:rPr lang="pt-PT" dirty="0"/>
            </a:br>
            <a:r>
              <a:rPr lang="pt-PT" dirty="0"/>
              <a:t>cidade, e como valor a sua </a:t>
            </a:r>
            <a:br>
              <a:rPr lang="pt-PT" dirty="0"/>
            </a:br>
            <a:r>
              <a:rPr lang="pt-PT" dirty="0"/>
              <a:t>temperatura.</a:t>
            </a:r>
          </a:p>
          <a:p>
            <a:r>
              <a:rPr lang="pt-PT" dirty="0"/>
              <a:t>Peça ao utilizador para inserir o nome duma cidade e forneça a temperatura correspondente</a:t>
            </a:r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7380A06-A9DA-4402-828D-7EFB14375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35498"/>
              </p:ext>
            </p:extLst>
          </p:nvPr>
        </p:nvGraphicFramePr>
        <p:xfrm>
          <a:off x="7167563" y="5537200"/>
          <a:ext cx="10334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329040" imgH="246600" progId="Package">
                  <p:embed/>
                </p:oleObj>
              </mc:Choice>
              <mc:Fallback>
                <p:oleObj name="Packager Shell Object" showAsIcon="1" r:id="rId3" imgW="329040" imgH="2466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7380A06-A9DA-4402-828D-7EFB143756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7563" y="5537200"/>
                        <a:ext cx="1033462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837BF5-FA8A-4425-85D1-817F48C390A3}"/>
              </a:ext>
            </a:extLst>
          </p:cNvPr>
          <p:cNvSpPr txBox="1"/>
          <p:nvPr/>
        </p:nvSpPr>
        <p:spPr>
          <a:xfrm>
            <a:off x="6133255" y="320614"/>
            <a:ext cx="119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cidades.txt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BB5F2-8F5A-4ACF-B8D5-87EEB734889D}"/>
              </a:ext>
            </a:extLst>
          </p:cNvPr>
          <p:cNvSpPr txBox="1"/>
          <p:nvPr/>
        </p:nvSpPr>
        <p:spPr>
          <a:xfrm>
            <a:off x="6133255" y="657664"/>
            <a:ext cx="2438401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Consolas" panose="020B0609020204030204" pitchFamily="49" charset="0"/>
              </a:rPr>
              <a:t>Lisboa     32.6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Estocolmo  13.4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Zurique    11.5</a:t>
            </a:r>
          </a:p>
        </p:txBody>
      </p:sp>
    </p:spTree>
    <p:extLst>
      <p:ext uri="{BB962C8B-B14F-4D97-AF65-F5344CB8AC3E}">
        <p14:creationId xmlns:p14="http://schemas.microsoft.com/office/powerpoint/2010/main" val="2687697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Exemplo (resolução)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802B-05E8-4A48-976A-DAF647E555EF}"/>
              </a:ext>
            </a:extLst>
          </p:cNvPr>
          <p:cNvSpPr/>
          <p:nvPr/>
        </p:nvSpPr>
        <p:spPr>
          <a:xfrm>
            <a:off x="628650" y="1478846"/>
            <a:ext cx="8127422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f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"cidades.txt"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lista_cidades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readlines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close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68DD2-DB0C-4746-AB14-1F9CC846ECA3}"/>
              </a:ext>
            </a:extLst>
          </p:cNvPr>
          <p:cNvSpPr txBox="1"/>
          <p:nvPr/>
        </p:nvSpPr>
        <p:spPr>
          <a:xfrm>
            <a:off x="6133255" y="320614"/>
            <a:ext cx="119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cidades.txt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15989EBB-CE5E-466E-BC3A-635F32CD569E}"/>
              </a:ext>
            </a:extLst>
          </p:cNvPr>
          <p:cNvSpPr/>
          <p:nvPr/>
        </p:nvSpPr>
        <p:spPr>
          <a:xfrm rot="619927">
            <a:off x="4772324" y="808539"/>
            <a:ext cx="1285814" cy="26663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44ACC-6D72-4FE2-B3E6-19000BC4AD56}"/>
              </a:ext>
            </a:extLst>
          </p:cNvPr>
          <p:cNvSpPr txBox="1"/>
          <p:nvPr/>
        </p:nvSpPr>
        <p:spPr>
          <a:xfrm>
            <a:off x="5862917" y="2049898"/>
            <a:ext cx="318674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lista_cidades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'Lisboa     32.6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'Estocolmo  13.4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'Zurique    11.5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9DD6F-7777-4BED-A3A6-6C8B63358373}"/>
              </a:ext>
            </a:extLst>
          </p:cNvPr>
          <p:cNvSpPr txBox="1"/>
          <p:nvPr/>
        </p:nvSpPr>
        <p:spPr>
          <a:xfrm>
            <a:off x="6133255" y="657664"/>
            <a:ext cx="2438401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Consolas" panose="020B0609020204030204" pitchFamily="49" charset="0"/>
              </a:rPr>
              <a:t>Lisboa     32.6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Estocolmo  13.4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Zurique    11.5</a:t>
            </a:r>
          </a:p>
        </p:txBody>
      </p:sp>
    </p:spTree>
    <p:extLst>
      <p:ext uri="{BB962C8B-B14F-4D97-AF65-F5344CB8AC3E}">
        <p14:creationId xmlns:p14="http://schemas.microsoft.com/office/powerpoint/2010/main" val="35655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Exemplo (resolução)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802B-05E8-4A48-976A-DAF647E555EF}"/>
              </a:ext>
            </a:extLst>
          </p:cNvPr>
          <p:cNvSpPr/>
          <p:nvPr/>
        </p:nvSpPr>
        <p:spPr>
          <a:xfrm>
            <a:off x="628650" y="1478846"/>
            <a:ext cx="8127422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f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"cidades.txt"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lista_cidades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readlines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close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pt-PT" sz="2000" dirty="0">
                <a:solidFill>
                  <a:srgbClr val="005661"/>
                </a:solidFill>
                <a:latin typeface="Consolas" panose="020B0609020204030204" pitchFamily="49" charset="0"/>
              </a:rPr>
            </a:b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dic_temperaturas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{}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br>
              <a:rPr lang="pt-PT" sz="2000" dirty="0">
                <a:solidFill>
                  <a:srgbClr val="005661"/>
                </a:solidFill>
                <a:latin typeface="Consolas" panose="020B0609020204030204" pitchFamily="49" charset="0"/>
              </a:rPr>
            </a:b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for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linha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in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lista_cidades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: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pPr lvl="1"/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cidade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temperatura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linha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split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pPr lvl="1"/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dic_temperaturas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cidade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00BDD6"/>
                </a:solidFill>
                <a:latin typeface="Consolas" panose="020B0609020204030204" pitchFamily="49" charset="0"/>
              </a:rPr>
              <a:t>eval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temperatura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</a:p>
          <a:p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2BCD3-82C2-4D65-8DCE-1B2C7FEB00D7}"/>
              </a:ext>
            </a:extLst>
          </p:cNvPr>
          <p:cNvSpPr txBox="1"/>
          <p:nvPr/>
        </p:nvSpPr>
        <p:spPr>
          <a:xfrm>
            <a:off x="6133255" y="320614"/>
            <a:ext cx="119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cidades.txt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0821842A-7013-4846-A3D8-F08C3FF90134}"/>
              </a:ext>
            </a:extLst>
          </p:cNvPr>
          <p:cNvSpPr/>
          <p:nvPr/>
        </p:nvSpPr>
        <p:spPr>
          <a:xfrm rot="619927">
            <a:off x="4772324" y="808539"/>
            <a:ext cx="1285814" cy="26663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8AF66-B98C-4ED5-ABFC-AC22EA857C8D}"/>
              </a:ext>
            </a:extLst>
          </p:cNvPr>
          <p:cNvSpPr txBox="1"/>
          <p:nvPr/>
        </p:nvSpPr>
        <p:spPr>
          <a:xfrm>
            <a:off x="5862917" y="2049898"/>
            <a:ext cx="318674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lista_cidades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'Lisboa     32.6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'Estocolmo  13.4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'Zurique    11.5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AE41D-9031-4D3D-AC2E-A4FE0C8115A3}"/>
              </a:ext>
            </a:extLst>
          </p:cNvPr>
          <p:cNvSpPr txBox="1"/>
          <p:nvPr/>
        </p:nvSpPr>
        <p:spPr>
          <a:xfrm>
            <a:off x="6133255" y="657664"/>
            <a:ext cx="2438401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Consolas" panose="020B0609020204030204" pitchFamily="49" charset="0"/>
              </a:rPr>
              <a:t>Lisboa     32.6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Estocolmo  13.4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Zurique    11.5</a:t>
            </a:r>
          </a:p>
        </p:txBody>
      </p:sp>
    </p:spTree>
    <p:extLst>
      <p:ext uri="{BB962C8B-B14F-4D97-AF65-F5344CB8AC3E}">
        <p14:creationId xmlns:p14="http://schemas.microsoft.com/office/powerpoint/2010/main" val="219140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Exemplo (resolução)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802B-05E8-4A48-976A-DAF647E555EF}"/>
              </a:ext>
            </a:extLst>
          </p:cNvPr>
          <p:cNvSpPr/>
          <p:nvPr/>
        </p:nvSpPr>
        <p:spPr>
          <a:xfrm>
            <a:off x="628650" y="1478846"/>
            <a:ext cx="8127422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f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"cidades.txt"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lista_cidades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readlines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close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pt-PT" sz="2000" dirty="0">
                <a:solidFill>
                  <a:srgbClr val="005661"/>
                </a:solidFill>
                <a:latin typeface="Consolas" panose="020B0609020204030204" pitchFamily="49" charset="0"/>
              </a:rPr>
            </a:b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dic_temperaturas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{}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br>
              <a:rPr lang="pt-PT" sz="2000" dirty="0">
                <a:solidFill>
                  <a:srgbClr val="005661"/>
                </a:solidFill>
                <a:latin typeface="Consolas" panose="020B0609020204030204" pitchFamily="49" charset="0"/>
              </a:rPr>
            </a:b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for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linha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in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lista_cidades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: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pPr lvl="1"/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cidade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temperatura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linha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split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pPr lvl="1"/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dic_temperaturas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cidade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00BDD6"/>
                </a:solidFill>
                <a:latin typeface="Consolas" panose="020B0609020204030204" pitchFamily="49" charset="0"/>
              </a:rPr>
              <a:t>eval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temperatura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</a:p>
          <a:p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print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"Temos temperaturas das seguintes cidades: “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print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*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dic_temperaturas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keys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endParaRPr lang="pt-PT" sz="2000" dirty="0">
              <a:solidFill>
                <a:srgbClr val="F49725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nome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input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"Insira o nome duma cidade: 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pt-PT" sz="2000" dirty="0">
              <a:solidFill>
                <a:srgbClr val="00BDD6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print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f"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{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nome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}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 tem 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{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dic_temperaturas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nome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]:.1f)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º C"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pt-PT" sz="2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2BCD3-82C2-4D65-8DCE-1B2C7FEB00D7}"/>
              </a:ext>
            </a:extLst>
          </p:cNvPr>
          <p:cNvSpPr txBox="1"/>
          <p:nvPr/>
        </p:nvSpPr>
        <p:spPr>
          <a:xfrm>
            <a:off x="6133255" y="320614"/>
            <a:ext cx="119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cidades.txt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0821842A-7013-4846-A3D8-F08C3FF90134}"/>
              </a:ext>
            </a:extLst>
          </p:cNvPr>
          <p:cNvSpPr/>
          <p:nvPr/>
        </p:nvSpPr>
        <p:spPr>
          <a:xfrm rot="619927">
            <a:off x="4772324" y="808539"/>
            <a:ext cx="1285814" cy="26663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8AF66-B98C-4ED5-ABFC-AC22EA857C8D}"/>
              </a:ext>
            </a:extLst>
          </p:cNvPr>
          <p:cNvSpPr txBox="1"/>
          <p:nvPr/>
        </p:nvSpPr>
        <p:spPr>
          <a:xfrm>
            <a:off x="5862917" y="2049898"/>
            <a:ext cx="318674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lista_cidades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'Lisboa     32.6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'Estocolmo  13.4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'Zurique    11.5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AE41D-9031-4D3D-AC2E-A4FE0C8115A3}"/>
              </a:ext>
            </a:extLst>
          </p:cNvPr>
          <p:cNvSpPr txBox="1"/>
          <p:nvPr/>
        </p:nvSpPr>
        <p:spPr>
          <a:xfrm>
            <a:off x="6133255" y="657664"/>
            <a:ext cx="2438401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Consolas" panose="020B0609020204030204" pitchFamily="49" charset="0"/>
              </a:rPr>
              <a:t>Lisboa     32.6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Estocolmo  13.4</a:t>
            </a:r>
          </a:p>
          <a:p>
            <a:r>
              <a:rPr lang="pt-PT" sz="2000" dirty="0">
                <a:latin typeface="Consolas" panose="020B0609020204030204" pitchFamily="49" charset="0"/>
              </a:rPr>
              <a:t>Zurique    11.5</a:t>
            </a:r>
          </a:p>
        </p:txBody>
      </p:sp>
    </p:spTree>
    <p:extLst>
      <p:ext uri="{BB962C8B-B14F-4D97-AF65-F5344CB8AC3E}">
        <p14:creationId xmlns:p14="http://schemas.microsoft.com/office/powerpoint/2010/main" val="2509098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Gestor de </a:t>
            </a:r>
            <a:r>
              <a:rPr lang="en-GB" altLang="en-US" dirty="0" err="1"/>
              <a:t>Contexto</a:t>
            </a:r>
            <a:endParaRPr lang="en-GB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err="1"/>
              <a:t>Em</a:t>
            </a:r>
            <a:r>
              <a:rPr lang="en-GB" altLang="en-US" dirty="0"/>
              <a:t> </a:t>
            </a:r>
            <a:r>
              <a:rPr lang="en-GB" altLang="en-US" dirty="0" err="1"/>
              <a:t>vez</a:t>
            </a:r>
            <a:r>
              <a:rPr lang="en-GB" altLang="en-US" dirty="0"/>
              <a:t> de: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 err="1"/>
              <a:t>Escreve</a:t>
            </a:r>
            <a:r>
              <a:rPr lang="en-GB" altLang="en-US" dirty="0"/>
              <a:t>-se:</a:t>
            </a:r>
          </a:p>
          <a:p>
            <a:endParaRPr lang="en-GB" altLang="en-US" dirty="0"/>
          </a:p>
          <a:p>
            <a:endParaRPr lang="en-GB" altLang="en-US" dirty="0"/>
          </a:p>
          <a:p>
            <a:pPr lvl="1"/>
            <a:r>
              <a:rPr lang="en-GB" altLang="en-US" dirty="0" err="1"/>
              <a:t>Não</a:t>
            </a:r>
            <a:r>
              <a:rPr lang="en-GB" altLang="en-US" dirty="0"/>
              <a:t> </a:t>
            </a:r>
            <a:r>
              <a:rPr lang="en-GB" altLang="en-US" dirty="0" err="1"/>
              <a:t>precisamos</a:t>
            </a:r>
            <a:r>
              <a:rPr lang="en-GB" altLang="en-US" dirty="0"/>
              <a:t> de </a:t>
            </a:r>
            <a:r>
              <a:rPr lang="en-GB" altLang="en-US" dirty="0" err="1"/>
              <a:t>fechar</a:t>
            </a:r>
            <a:r>
              <a:rPr lang="en-GB" altLang="en-US" dirty="0"/>
              <a:t> o </a:t>
            </a:r>
            <a:r>
              <a:rPr lang="en-GB" altLang="en-US" dirty="0" err="1"/>
              <a:t>ficheiro</a:t>
            </a:r>
            <a:r>
              <a:rPr lang="en-GB" altLang="en-US" dirty="0"/>
              <a:t> </a:t>
            </a:r>
            <a:r>
              <a:rPr lang="en-GB" altLang="en-US" dirty="0">
                <a:sym typeface="Wingdings" panose="05000000000000000000" pitchFamily="2" charset="2"/>
              </a:rPr>
              <a:t></a:t>
            </a:r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2B672-1C97-4E40-8077-B87A892A9B94}"/>
              </a:ext>
            </a:extLst>
          </p:cNvPr>
          <p:cNvSpPr/>
          <p:nvPr/>
        </p:nvSpPr>
        <p:spPr>
          <a:xfrm>
            <a:off x="943426" y="1492550"/>
            <a:ext cx="757192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f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"copia.txt"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dados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readlines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close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BA503-E30C-4F52-A34F-F6A8DCA8FD88}"/>
              </a:ext>
            </a:extLst>
          </p:cNvPr>
          <p:cNvSpPr/>
          <p:nvPr/>
        </p:nvSpPr>
        <p:spPr>
          <a:xfrm>
            <a:off x="943426" y="3540577"/>
            <a:ext cx="757192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1" dirty="0" err="1">
                <a:solidFill>
                  <a:srgbClr val="FF5792"/>
                </a:solidFill>
                <a:latin typeface="Consolas" panose="020B0609020204030204" pitchFamily="49" charset="0"/>
              </a:rPr>
              <a:t>with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00B368"/>
                </a:solidFill>
                <a:latin typeface="Consolas" panose="020B0609020204030204" pitchFamily="49" charset="0"/>
              </a:rPr>
              <a:t>"copia.txt"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as 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: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	dados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readlines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49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E7EF-B43C-4F1A-B907-68EF5E10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Tratamento de </a:t>
            </a:r>
            <a:r>
              <a:rPr lang="pt-PT" dirty="0" err="1"/>
              <a:t>excepções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BDB3-AE14-46F4-88A9-8579DE85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OSError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dirty="0"/>
              <a:t>indica um erro de leitura do ficheiro</a:t>
            </a:r>
            <a:endParaRPr lang="en-GB" dirty="0"/>
          </a:p>
          <a:p>
            <a:endParaRPr lang="en-GB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CB4B16"/>
                </a:solidFill>
                <a:latin typeface="Consolas" panose="020B0609020204030204" pitchFamily="49" charset="0"/>
              </a:rPr>
              <a:t>FileNotFoundError</a:t>
            </a:r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é </a:t>
            </a:r>
            <a:r>
              <a:rPr lang="en-GB" dirty="0" err="1"/>
              <a:t>subclasse</a:t>
            </a:r>
            <a:r>
              <a:rPr lang="en-GB" dirty="0"/>
              <a:t> de </a:t>
            </a:r>
            <a:r>
              <a:rPr lang="en-GB" dirty="0" err="1">
                <a:solidFill>
                  <a:srgbClr val="CB4B16"/>
                </a:solidFill>
                <a:latin typeface="Consolas" panose="020B0609020204030204" pitchFamily="49" charset="0"/>
              </a:rPr>
              <a:t>OSError</a:t>
            </a:r>
            <a:endParaRPr lang="en-GB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D6927-1D19-4D4A-9C9D-1B5899E02356}"/>
              </a:ext>
            </a:extLst>
          </p:cNvPr>
          <p:cNvSpPr txBox="1"/>
          <p:nvPr/>
        </p:nvSpPr>
        <p:spPr>
          <a:xfrm>
            <a:off x="628649" y="1674674"/>
            <a:ext cx="839560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f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P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pt-PT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OSError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"Não conseguiu abrir/ler o ficheiro:"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sys.exit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2544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Redirecionamento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Podemos </a:t>
            </a:r>
            <a:r>
              <a:rPr lang="en-GB" dirty="0" err="1"/>
              <a:t>redirecionar</a:t>
            </a:r>
            <a:r>
              <a:rPr lang="en-GB" dirty="0"/>
              <a:t> o </a:t>
            </a:r>
            <a:r>
              <a:rPr lang="en-GB" dirty="0" err="1"/>
              <a:t>stdout</a:t>
            </a:r>
            <a:r>
              <a:rPr lang="en-GB" dirty="0"/>
              <a:t> para um </a:t>
            </a:r>
            <a:r>
              <a:rPr lang="en-GB" dirty="0" err="1"/>
              <a:t>ficheiro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 output da </a:t>
            </a:r>
            <a:r>
              <a:rPr lang="en-GB" dirty="0" err="1"/>
              <a:t>função</a:t>
            </a:r>
            <a:r>
              <a:rPr lang="en-GB" dirty="0"/>
              <a:t> </a:t>
            </a:r>
            <a:r>
              <a:rPr lang="pt-PT" sz="2400" dirty="0">
                <a:solidFill>
                  <a:srgbClr val="00BDD6"/>
                </a:solidFill>
                <a:latin typeface="Consolas" panose="020B0609020204030204" pitchFamily="49" charset="0"/>
              </a:rPr>
              <a:t>print</a:t>
            </a:r>
            <a:r>
              <a:rPr lang="en-GB" dirty="0"/>
              <a:t> </a:t>
            </a:r>
            <a:r>
              <a:rPr lang="en-GB" dirty="0" err="1"/>
              <a:t>será</a:t>
            </a:r>
            <a:r>
              <a:rPr lang="en-GB" dirty="0"/>
              <a:t> </a:t>
            </a:r>
            <a:r>
              <a:rPr lang="en-GB" dirty="0" err="1"/>
              <a:t>escrito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output.txt</a:t>
            </a:r>
            <a:r>
              <a:rPr lang="en-GB" dirty="0"/>
              <a:t>.</a:t>
            </a:r>
          </a:p>
          <a:p>
            <a:r>
              <a:rPr lang="pt-PT" dirty="0"/>
              <a:t>Convém guardar o valor de </a:t>
            </a:r>
            <a:r>
              <a:rPr lang="pt-PT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F49725"/>
                </a:solidFill>
                <a:latin typeface="Consolas" panose="020B0609020204030204" pitchFamily="49" charset="0"/>
              </a:rPr>
              <a:t>stdout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en-GB" dirty="0" err="1"/>
              <a:t>numa</a:t>
            </a:r>
            <a:r>
              <a:rPr lang="en-GB" dirty="0"/>
              <a:t>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temporária</a:t>
            </a:r>
            <a:r>
              <a:rPr lang="en-GB" dirty="0"/>
              <a:t> para </a:t>
            </a:r>
            <a:r>
              <a:rPr lang="en-GB" dirty="0" err="1"/>
              <a:t>redirecionar</a:t>
            </a:r>
            <a:r>
              <a:rPr lang="en-GB" dirty="0"/>
              <a:t> </a:t>
            </a:r>
            <a:r>
              <a:rPr lang="en-GB" dirty="0" err="1"/>
              <a:t>novamente</a:t>
            </a:r>
            <a:r>
              <a:rPr lang="en-GB" dirty="0"/>
              <a:t> </a:t>
            </a:r>
            <a:r>
              <a:rPr lang="pt-PT" dirty="0"/>
              <a:t>para o ecrã.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282CA-F69B-4CE3-8DD9-3AF3B855F7B6}"/>
              </a:ext>
            </a:extLst>
          </p:cNvPr>
          <p:cNvSpPr/>
          <p:nvPr/>
        </p:nvSpPr>
        <p:spPr>
          <a:xfrm>
            <a:off x="711266" y="1572304"/>
            <a:ext cx="7721467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1" dirty="0" err="1">
                <a:solidFill>
                  <a:srgbClr val="FF5792"/>
                </a:solidFill>
                <a:latin typeface="Consolas" panose="020B0609020204030204" pitchFamily="49" charset="0"/>
              </a:rPr>
              <a:t>import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</a:p>
          <a:p>
            <a:endParaRPr lang="pt-PT" sz="2400" dirty="0">
              <a:solidFill>
                <a:srgbClr val="F49725"/>
              </a:solidFill>
              <a:latin typeface="Consolas" panose="020B0609020204030204" pitchFamily="49" charset="0"/>
            </a:endParaRPr>
          </a:p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temp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=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stdout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stdout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>
                <a:solidFill>
                  <a:srgbClr val="00BDD6"/>
                </a:solidFill>
                <a:latin typeface="Consolas" panose="020B0609020204030204" pitchFamily="49" charset="0"/>
              </a:rPr>
              <a:t>open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'output.txt'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'w’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BDD6"/>
                </a:solidFill>
                <a:latin typeface="Consolas" panose="020B0609020204030204" pitchFamily="49" charset="0"/>
              </a:rPr>
              <a:t>print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"Viva o Python!"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</a:p>
          <a:p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stdout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close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sys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stdout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=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temp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10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B2A7-4A30-47D5-AC9E-D004F21E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Gestão</a:t>
            </a:r>
            <a:r>
              <a:rPr lang="en-GB" altLang="en-US" dirty="0"/>
              <a:t> de </a:t>
            </a:r>
            <a:r>
              <a:rPr lang="en-GB" altLang="en-US" dirty="0" err="1"/>
              <a:t>Ficheiros</a:t>
            </a:r>
            <a:r>
              <a:rPr lang="en-GB" altLang="en-US" dirty="0"/>
              <a:t> e Pastas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4531-2881-4C7B-A3E2-508D13040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92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pt-BR" altLang="pt-PT" dirty="0"/>
              <a:t>Funções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pt-BR" altLang="pt-PT" dirty="0"/>
              <a:t>Uma função declara-se com o identificador </a:t>
            </a:r>
            <a:r>
              <a:rPr lang="pt-PT" sz="2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pt-PT" sz="2400" dirty="0"/>
              <a:t>, o cabeçalho terminado com </a:t>
            </a:r>
            <a:r>
              <a:rPr lang="pt-PT" sz="2400" b="1" dirty="0"/>
              <a:t>':'</a:t>
            </a:r>
            <a:endParaRPr lang="pt-PT" sz="2400" dirty="0"/>
          </a:p>
          <a:p>
            <a:r>
              <a:rPr lang="pt-PT" dirty="0"/>
              <a:t>O bloco de instruções deve ser </a:t>
            </a:r>
            <a:r>
              <a:rPr lang="pt-PT" b="1" dirty="0" err="1"/>
              <a:t>intendado</a:t>
            </a:r>
            <a:r>
              <a:rPr lang="pt-PT" dirty="0"/>
              <a:t>.</a:t>
            </a:r>
            <a:endParaRPr lang="pt-BR" altLang="pt-PT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C4A25C-9E85-4FDB-B59D-B248C0A35B40}"/>
              </a:ext>
            </a:extLst>
          </p:cNvPr>
          <p:cNvSpPr/>
          <p:nvPr/>
        </p:nvSpPr>
        <p:spPr>
          <a:xfrm>
            <a:off x="896211" y="2803424"/>
            <a:ext cx="78604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pt-PT" sz="2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pt-PT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>
                <a:solidFill>
                  <a:srgbClr val="268BD2"/>
                </a:solidFill>
                <a:latin typeface="Consolas" panose="020B0609020204030204" pitchFamily="49" charset="0"/>
              </a:rPr>
              <a:t>soma</a:t>
            </a:r>
            <a:r>
              <a:rPr lang="pt-PT" sz="2400" dirty="0">
                <a:solidFill>
                  <a:srgbClr val="333333"/>
                </a:solidFill>
                <a:latin typeface="Consolas" panose="020B0609020204030204" pitchFamily="49" charset="0"/>
              </a:rPr>
              <a:t>(a, b):</a:t>
            </a:r>
          </a:p>
          <a:p>
            <a:pPr lvl="1"/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pt-PT" sz="24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+ </a:t>
            </a:r>
            <a:r>
              <a:rPr lang="pt-PT" sz="2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endParaRPr lang="pt-PT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23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Gestão</a:t>
            </a:r>
            <a:r>
              <a:rPr lang="en-GB" altLang="en-US" dirty="0"/>
              <a:t> de </a:t>
            </a:r>
            <a:r>
              <a:rPr lang="en-GB" altLang="en-US" dirty="0" err="1"/>
              <a:t>Ficheiros</a:t>
            </a:r>
            <a:r>
              <a:rPr lang="en-GB" altLang="en-US" dirty="0"/>
              <a:t> e Pastas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07FEE13-B471-4BCF-BDA0-A71020C04A43}"/>
              </a:ext>
            </a:extLst>
          </p:cNvPr>
          <p:cNvSpPr txBox="1">
            <a:spLocks noChangeArrowheads="1"/>
          </p:cNvSpPr>
          <p:nvPr/>
        </p:nvSpPr>
        <p:spPr>
          <a:xfrm>
            <a:off x="628649" y="947057"/>
            <a:ext cx="8127423" cy="489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b="1" dirty="0" err="1"/>
              <a:t>módulo</a:t>
            </a:r>
            <a:r>
              <a:rPr lang="en-GB" altLang="en-US" b="1" dirty="0"/>
              <a:t> </a:t>
            </a:r>
            <a:r>
              <a:rPr lang="en-GB" altLang="en-US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en-GB" altLang="en-US" b="1" dirty="0"/>
              <a:t>: </a:t>
            </a:r>
            <a:r>
              <a:rPr lang="en-GB" altLang="en-US" dirty="0" err="1"/>
              <a:t>possui</a:t>
            </a:r>
            <a:r>
              <a:rPr lang="en-GB" altLang="en-US" dirty="0"/>
              <a:t> </a:t>
            </a:r>
            <a:r>
              <a:rPr lang="en-GB" altLang="en-US" dirty="0" err="1"/>
              <a:t>diversas</a:t>
            </a:r>
            <a:r>
              <a:rPr lang="en-GB" altLang="en-US" dirty="0"/>
              <a:t> </a:t>
            </a:r>
            <a:r>
              <a:rPr lang="en-GB" altLang="en-US" dirty="0" err="1"/>
              <a:t>variáveis</a:t>
            </a:r>
            <a:r>
              <a:rPr lang="en-GB" altLang="en-US" dirty="0"/>
              <a:t> e </a:t>
            </a:r>
            <a:r>
              <a:rPr lang="en-GB" altLang="en-US" dirty="0" err="1"/>
              <a:t>funções</a:t>
            </a:r>
            <a:r>
              <a:rPr lang="en-GB" altLang="en-US" dirty="0"/>
              <a:t> que </a:t>
            </a:r>
            <a:r>
              <a:rPr lang="en-GB" altLang="en-US" dirty="0" err="1"/>
              <a:t>ajudam</a:t>
            </a:r>
            <a:r>
              <a:rPr lang="en-GB" altLang="en-US" dirty="0"/>
              <a:t> a </a:t>
            </a:r>
            <a:r>
              <a:rPr lang="en-GB" altLang="en-US" dirty="0" err="1"/>
              <a:t>manusear</a:t>
            </a:r>
            <a:r>
              <a:rPr lang="en-GB" altLang="en-US" dirty="0"/>
              <a:t> </a:t>
            </a:r>
            <a:r>
              <a:rPr lang="en-GB" altLang="en-US" dirty="0" err="1"/>
              <a:t>ficheiros</a:t>
            </a:r>
            <a:r>
              <a:rPr lang="en-GB" altLang="en-US" dirty="0"/>
              <a:t> e pastas.</a:t>
            </a:r>
          </a:p>
          <a:p>
            <a:r>
              <a:rPr lang="en-GB" altLang="en-US" dirty="0" err="1"/>
              <a:t>Algumas</a:t>
            </a:r>
            <a:r>
              <a:rPr lang="en-GB" altLang="en-US" dirty="0"/>
              <a:t> </a:t>
            </a:r>
            <a:r>
              <a:rPr lang="en-GB" altLang="en-US" dirty="0" err="1"/>
              <a:t>funções</a:t>
            </a:r>
            <a:r>
              <a:rPr lang="en-GB" altLang="en-US" dirty="0"/>
              <a:t> </a:t>
            </a:r>
            <a:r>
              <a:rPr lang="en-GB" altLang="en-US" dirty="0" err="1"/>
              <a:t>disponíveis</a:t>
            </a:r>
            <a:r>
              <a:rPr lang="en-GB" altLang="en-US" dirty="0"/>
              <a:t>:</a:t>
            </a:r>
          </a:p>
          <a:p>
            <a:pPr lvl="1"/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GB" altLang="en-US" dirty="0" err="1">
                <a:solidFill>
                  <a:srgbClr val="0095A8"/>
                </a:solidFill>
                <a:latin typeface="Consolas" panose="020B0609020204030204" pitchFamily="49" charset="0"/>
              </a:rPr>
              <a:t>getcwd</a:t>
            </a:r>
            <a:r>
              <a:rPr lang="pt-PT" dirty="0">
                <a:solidFill>
                  <a:srgbClr val="0095A8"/>
                </a:solidFill>
                <a:latin typeface="Consolas" panose="020B0609020204030204" pitchFamily="49" charset="0"/>
              </a:rPr>
              <a:t>()</a:t>
            </a:r>
            <a:r>
              <a:rPr lang="en-GB" altLang="en-US" dirty="0"/>
              <a:t> </a:t>
            </a:r>
            <a:r>
              <a:rPr lang="en-GB" altLang="en-US" dirty="0" err="1"/>
              <a:t>retorna</a:t>
            </a:r>
            <a:r>
              <a:rPr lang="en-GB" altLang="en-US" dirty="0"/>
              <a:t> o </a:t>
            </a:r>
            <a:r>
              <a:rPr lang="en-GB" altLang="en-US" dirty="0" err="1"/>
              <a:t>diretório</a:t>
            </a:r>
            <a:r>
              <a:rPr lang="en-GB" altLang="en-US" dirty="0"/>
              <a:t> </a:t>
            </a:r>
            <a:r>
              <a:rPr lang="en-GB" altLang="en-US" dirty="0" err="1"/>
              <a:t>corrente</a:t>
            </a:r>
            <a:endParaRPr lang="en-GB" altLang="en-US" dirty="0"/>
          </a:p>
          <a:p>
            <a:pPr lvl="1"/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0095A8"/>
                </a:solidFill>
                <a:latin typeface="Consolas" panose="020B0609020204030204" pitchFamily="49" charset="0"/>
              </a:rPr>
              <a:t>chdir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00BDD6"/>
                </a:solidFill>
                <a:latin typeface="Consolas" panose="020B0609020204030204" pitchFamily="49" charset="0"/>
              </a:rPr>
              <a:t>dir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) </a:t>
            </a:r>
            <a:r>
              <a:rPr lang="en-GB" altLang="en-US" dirty="0" err="1"/>
              <a:t>muda</a:t>
            </a:r>
            <a:r>
              <a:rPr lang="en-GB" altLang="en-US" dirty="0"/>
              <a:t> o </a:t>
            </a:r>
            <a:r>
              <a:rPr lang="en-GB" altLang="en-US" dirty="0" err="1"/>
              <a:t>diretório</a:t>
            </a:r>
            <a:r>
              <a:rPr lang="en-GB" altLang="en-US" dirty="0"/>
              <a:t> </a:t>
            </a:r>
            <a:r>
              <a:rPr lang="en-GB" altLang="en-US" dirty="0" err="1"/>
              <a:t>corrente</a:t>
            </a:r>
            <a:r>
              <a:rPr lang="en-GB" altLang="en-US" dirty="0"/>
              <a:t> para dir.</a:t>
            </a:r>
          </a:p>
          <a:p>
            <a:pPr lvl="1"/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pt-PT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 err="1">
                <a:solidFill>
                  <a:srgbClr val="0095A8"/>
                </a:solidFill>
                <a:latin typeface="Consolas" panose="020B0609020204030204" pitchFamily="49" charset="0"/>
              </a:rPr>
              <a:t>exists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) </a:t>
            </a:r>
            <a:r>
              <a:rPr lang="en-GB" altLang="en-US" dirty="0" err="1"/>
              <a:t>diz</a:t>
            </a:r>
            <a:r>
              <a:rPr lang="en-GB" altLang="en-US" dirty="0"/>
              <a:t> se path </a:t>
            </a:r>
            <a:br>
              <a:rPr lang="en-GB" altLang="en-US" dirty="0"/>
            </a:br>
            <a:r>
              <a:rPr lang="en-GB" altLang="en-US" dirty="0"/>
              <a:t>se </a:t>
            </a:r>
            <a:r>
              <a:rPr lang="en-GB" altLang="en-US" dirty="0" err="1"/>
              <a:t>refere</a:t>
            </a:r>
            <a:r>
              <a:rPr lang="en-GB" altLang="en-US" dirty="0"/>
              <a:t> </a:t>
            </a:r>
            <a:r>
              <a:rPr lang="en-GB" altLang="en-US" dirty="0" err="1"/>
              <a:t>ao</a:t>
            </a:r>
            <a:r>
              <a:rPr lang="en-GB" altLang="en-US" dirty="0"/>
              <a:t> </a:t>
            </a:r>
            <a:r>
              <a:rPr lang="en-GB" altLang="en-US" dirty="0" err="1"/>
              <a:t>nome</a:t>
            </a:r>
            <a:r>
              <a:rPr lang="en-GB" altLang="en-US" dirty="0"/>
              <a:t> de um </a:t>
            </a:r>
            <a:r>
              <a:rPr lang="en-GB" altLang="en-US" dirty="0" err="1"/>
              <a:t>arquivo</a:t>
            </a:r>
            <a:r>
              <a:rPr lang="en-GB" altLang="en-US" dirty="0"/>
              <a:t> </a:t>
            </a:r>
            <a:r>
              <a:rPr lang="en-GB" altLang="en-US" dirty="0" err="1"/>
              <a:t>existente</a:t>
            </a:r>
            <a:r>
              <a:rPr lang="en-GB" altLang="en-US" dirty="0"/>
              <a:t>.</a:t>
            </a:r>
          </a:p>
          <a:p>
            <a:pPr lvl="1"/>
            <a:endParaRPr lang="en-GB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8387BD-8565-410B-818E-1FFDBD3EE659}"/>
              </a:ext>
            </a:extLst>
          </p:cNvPr>
          <p:cNvSpPr/>
          <p:nvPr/>
        </p:nvSpPr>
        <p:spPr>
          <a:xfrm>
            <a:off x="914400" y="4856414"/>
            <a:ext cx="75306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b="1" dirty="0" err="1">
                <a:solidFill>
                  <a:srgbClr val="FF5792"/>
                </a:solidFill>
                <a:latin typeface="Consolas" panose="020B0609020204030204" pitchFamily="49" charset="0"/>
              </a:rPr>
              <a:t>import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os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getcwd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'C:</a:t>
            </a:r>
            <a:r>
              <a:rPr lang="pt-PT" sz="2400" dirty="0">
                <a:solidFill>
                  <a:srgbClr val="0094F0"/>
                </a:solidFill>
                <a:latin typeface="Consolas" panose="020B0609020204030204" pitchFamily="49" charset="0"/>
              </a:rPr>
              <a:t>\\</a:t>
            </a:r>
            <a:r>
              <a:rPr lang="pt-PT" sz="2400" dirty="0" err="1">
                <a:solidFill>
                  <a:srgbClr val="00B368"/>
                </a:solidFill>
                <a:latin typeface="Consolas" panose="020B0609020204030204" pitchFamily="49" charset="0"/>
              </a:rPr>
              <a:t>Program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 Files</a:t>
            </a:r>
            <a:r>
              <a:rPr lang="pt-PT" sz="2400" dirty="0">
                <a:solidFill>
                  <a:srgbClr val="0094F0"/>
                </a:solidFill>
                <a:latin typeface="Consolas" panose="020B0609020204030204" pitchFamily="49" charset="0"/>
              </a:rPr>
              <a:t>\\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PyScripter'</a:t>
            </a:r>
            <a:endParaRPr lang="pt-PT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19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Listar</a:t>
            </a:r>
            <a:r>
              <a:rPr lang="en-GB" altLang="en-US" dirty="0"/>
              <a:t> pastas e </a:t>
            </a:r>
            <a:r>
              <a:rPr lang="en-GB" altLang="en-US" dirty="0" err="1"/>
              <a:t>ficheiros</a:t>
            </a:r>
            <a:endParaRPr lang="en-GB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dirty="0">
                <a:solidFill>
                  <a:srgbClr val="0095A8"/>
                </a:solidFill>
                <a:latin typeface="Consolas" panose="020B0609020204030204" pitchFamily="49" charset="0"/>
              </a:rPr>
              <a:t>()</a:t>
            </a:r>
            <a:r>
              <a:rPr lang="pt-PT" dirty="0"/>
              <a:t> </a:t>
            </a:r>
            <a:r>
              <a:rPr lang="en-GB" altLang="en-US" dirty="0" err="1"/>
              <a:t>cria</a:t>
            </a:r>
            <a:r>
              <a:rPr lang="en-GB" altLang="en-US" dirty="0"/>
              <a:t> </a:t>
            </a:r>
            <a:r>
              <a:rPr lang="en-GB" altLang="en-US" dirty="0" err="1"/>
              <a:t>uma</a:t>
            </a:r>
            <a:r>
              <a:rPr lang="en-GB" altLang="en-US" dirty="0"/>
              <a:t> </a:t>
            </a:r>
            <a:r>
              <a:rPr lang="en-GB" altLang="en-US" dirty="0" err="1"/>
              <a:t>lista</a:t>
            </a:r>
            <a:r>
              <a:rPr lang="en-GB" altLang="en-US" dirty="0"/>
              <a:t> dos </a:t>
            </a:r>
            <a:r>
              <a:rPr lang="en-GB" altLang="en-US" dirty="0" err="1"/>
              <a:t>ficheiros</a:t>
            </a:r>
            <a:r>
              <a:rPr lang="en-GB" altLang="en-US" dirty="0"/>
              <a:t> e pastas: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pt-PT" altLang="en-US" dirty="0"/>
          </a:p>
          <a:p>
            <a:r>
              <a:rPr lang="pt-PT" altLang="en-US" dirty="0"/>
              <a:t>O método pode receber um </a:t>
            </a:r>
            <a:r>
              <a:rPr lang="pt-PT" altLang="en-US" b="1" dirty="0"/>
              <a:t>caminho </a:t>
            </a:r>
            <a:r>
              <a:rPr lang="pt-PT" altLang="en-US" dirty="0"/>
              <a:t>(</a:t>
            </a:r>
            <a:r>
              <a:rPr lang="pt-PT" altLang="en-US" dirty="0" err="1"/>
              <a:t>path</a:t>
            </a:r>
            <a:r>
              <a:rPr lang="pt-PT" altLang="en-US" dirty="0"/>
              <a:t>)</a:t>
            </a:r>
            <a:r>
              <a:rPr lang="pt-PT" altLang="en-US" b="1" dirty="0"/>
              <a:t> </a:t>
            </a:r>
            <a:r>
              <a:rPr lang="pt-PT" altLang="en-US" dirty="0"/>
              <a:t>e retorna a lista de </a:t>
            </a:r>
            <a:r>
              <a:rPr lang="pt-PT" altLang="en-US" dirty="0" err="1"/>
              <a:t>sub</a:t>
            </a:r>
            <a:r>
              <a:rPr lang="pt-PT" altLang="en-US" dirty="0"/>
              <a:t> </a:t>
            </a:r>
            <a:r>
              <a:rPr lang="pt-PT" altLang="en-US" dirty="0" err="1"/>
              <a:t>diretorios</a:t>
            </a:r>
            <a:r>
              <a:rPr lang="pt-PT" altLang="en-US" dirty="0"/>
              <a:t> e ficheiros presentes: </a:t>
            </a: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25B52-8A82-45A9-9ED9-930BC0346180}"/>
              </a:ext>
            </a:extLst>
          </p:cNvPr>
          <p:cNvSpPr/>
          <p:nvPr/>
        </p:nvSpPr>
        <p:spPr>
          <a:xfrm>
            <a:off x="914398" y="1477183"/>
            <a:ext cx="760095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b="1" dirty="0" err="1">
                <a:solidFill>
                  <a:srgbClr val="FF5792"/>
                </a:solidFill>
                <a:latin typeface="Consolas" panose="020B0609020204030204" pitchFamily="49" charset="0"/>
              </a:rPr>
              <a:t>import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os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listaFicheiros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listaFicheiros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'percentagens.txt'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'taxas.txt'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'conversor.ipynb'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  <a:endParaRPr lang="pt-PT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869F8-FA8E-43ED-AB1A-8DCF2523E63F}"/>
              </a:ext>
            </a:extLst>
          </p:cNvPr>
          <p:cNvSpPr/>
          <p:nvPr/>
        </p:nvSpPr>
        <p:spPr>
          <a:xfrm>
            <a:off x="914398" y="5437383"/>
            <a:ext cx="76009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'C:\\Users'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'LSF'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</a:t>
            </a:r>
            <a:r>
              <a:rPr lang="pt-PT" sz="2400" dirty="0" err="1">
                <a:solidFill>
                  <a:srgbClr val="00B368"/>
                </a:solidFill>
                <a:latin typeface="Consolas" panose="020B0609020204030204" pitchFamily="49" charset="0"/>
              </a:rPr>
              <a:t>Public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</a:p>
          <a:p>
            <a:pPr lvl="0"/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 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12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Criar</a:t>
            </a:r>
            <a:r>
              <a:rPr lang="en-GB" altLang="en-US" dirty="0"/>
              <a:t> </a:t>
            </a:r>
            <a:r>
              <a:rPr lang="en-GB" altLang="en-US" dirty="0" err="1"/>
              <a:t>uma</a:t>
            </a:r>
            <a:r>
              <a:rPr lang="en-GB" altLang="en-US" dirty="0"/>
              <a:t> nova pasta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>
                <a:solidFill>
                  <a:srgbClr val="0095A8"/>
                </a:solidFill>
                <a:latin typeface="Consolas" panose="020B0609020204030204" pitchFamily="49" charset="0"/>
              </a:rPr>
              <a:t>mkdir</a:t>
            </a:r>
            <a:r>
              <a:rPr lang="pt-PT" dirty="0"/>
              <a:t> </a:t>
            </a:r>
            <a:r>
              <a:rPr lang="en-GB" altLang="en-US" dirty="0" err="1"/>
              <a:t>permite</a:t>
            </a:r>
            <a:r>
              <a:rPr lang="en-GB" altLang="en-US" dirty="0"/>
              <a:t> </a:t>
            </a:r>
            <a:r>
              <a:rPr lang="en-GB" altLang="en-US" dirty="0" err="1"/>
              <a:t>criar</a:t>
            </a:r>
            <a:r>
              <a:rPr lang="en-GB" altLang="en-US" dirty="0"/>
              <a:t> </a:t>
            </a:r>
            <a:r>
              <a:rPr lang="en-GB" altLang="en-US" dirty="0" err="1"/>
              <a:t>uma</a:t>
            </a:r>
            <a:r>
              <a:rPr lang="en-GB" altLang="en-US" dirty="0"/>
              <a:t> nova pasta.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8CC88-920B-4084-81A4-FB653A17EF3E}"/>
              </a:ext>
            </a:extLst>
          </p:cNvPr>
          <p:cNvSpPr/>
          <p:nvPr/>
        </p:nvSpPr>
        <p:spPr>
          <a:xfrm>
            <a:off x="810435" y="1582940"/>
            <a:ext cx="752313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'data.txt’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</a:p>
          <a:p>
            <a:endParaRPr lang="pt-PT" sz="2400" dirty="0">
              <a:solidFill>
                <a:srgbClr val="004D57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mkdir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'pasta'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</a:p>
          <a:p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'data.txt', 'pasta'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 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23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Renomear</a:t>
            </a:r>
            <a:r>
              <a:rPr lang="en-GB" altLang="en-US" dirty="0"/>
              <a:t> </a:t>
            </a:r>
            <a:r>
              <a:rPr lang="en-GB" altLang="en-US" dirty="0" err="1"/>
              <a:t>uma</a:t>
            </a:r>
            <a:r>
              <a:rPr lang="en-GB" altLang="en-US" dirty="0"/>
              <a:t> pasta </a:t>
            </a:r>
            <a:r>
              <a:rPr lang="en-GB" altLang="en-US" dirty="0" err="1"/>
              <a:t>ou</a:t>
            </a:r>
            <a:r>
              <a:rPr lang="en-GB" altLang="en-US" dirty="0"/>
              <a:t> </a:t>
            </a:r>
            <a:r>
              <a:rPr lang="en-GB" altLang="en-US" dirty="0" err="1"/>
              <a:t>ficheiro</a:t>
            </a:r>
            <a:endParaRPr lang="en-GB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rgbClr val="0095A8"/>
                </a:solidFill>
                <a:latin typeface="Consolas" panose="020B0609020204030204" pitchFamily="49" charset="0"/>
              </a:rPr>
              <a:t>rename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latin typeface="Consolas" panose="020B0609020204030204" pitchFamily="49" charset="0"/>
              </a:rPr>
              <a:t>old</a:t>
            </a:r>
            <a:r>
              <a:rPr lang="pt-PT" dirty="0">
                <a:latin typeface="Consolas" panose="020B0609020204030204" pitchFamily="49" charset="0"/>
              </a:rPr>
              <a:t>, </a:t>
            </a:r>
            <a:r>
              <a:rPr lang="pt-PT" dirty="0" err="1">
                <a:latin typeface="Consolas" panose="020B0609020204030204" pitchFamily="49" charset="0"/>
              </a:rPr>
              <a:t>new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dirty="0"/>
              <a:t> </a:t>
            </a:r>
            <a:r>
              <a:rPr lang="en-GB" altLang="en-US" dirty="0" err="1"/>
              <a:t>permite</a:t>
            </a:r>
            <a:r>
              <a:rPr lang="en-GB" altLang="en-US" dirty="0"/>
              <a:t> </a:t>
            </a:r>
            <a:r>
              <a:rPr lang="en-GB" altLang="en-US" dirty="0" err="1"/>
              <a:t>renomear</a:t>
            </a:r>
            <a:r>
              <a:rPr lang="en-GB" altLang="en-US" dirty="0"/>
              <a:t> </a:t>
            </a:r>
            <a:r>
              <a:rPr lang="en-GB" altLang="en-US" dirty="0" err="1"/>
              <a:t>uma</a:t>
            </a:r>
            <a:r>
              <a:rPr lang="en-GB" altLang="en-US" dirty="0"/>
              <a:t> pasta </a:t>
            </a:r>
            <a:r>
              <a:rPr lang="en-GB" altLang="en-US" dirty="0" err="1"/>
              <a:t>ou</a:t>
            </a:r>
            <a:r>
              <a:rPr lang="en-GB" altLang="en-US" dirty="0"/>
              <a:t> </a:t>
            </a:r>
            <a:r>
              <a:rPr lang="en-GB" altLang="en-US" dirty="0" err="1"/>
              <a:t>ficheiro</a:t>
            </a:r>
            <a:r>
              <a:rPr lang="en-GB" altLang="en-US" dirty="0"/>
              <a:t>.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42159-FD7E-48ED-B7ED-14539835A795}"/>
              </a:ext>
            </a:extLst>
          </p:cNvPr>
          <p:cNvSpPr/>
          <p:nvPr/>
        </p:nvSpPr>
        <p:spPr>
          <a:xfrm>
            <a:off x="930795" y="1477183"/>
            <a:ext cx="7523130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‘ficheiro.txt', ‘pasta’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</a:p>
          <a:p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rename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'pasta','</a:t>
            </a:r>
            <a:r>
              <a:rPr lang="pt-PT" sz="2400" dirty="0" err="1">
                <a:solidFill>
                  <a:srgbClr val="00B368"/>
                </a:solidFill>
                <a:latin typeface="Consolas" panose="020B0609020204030204" pitchFamily="49" charset="0"/>
              </a:rPr>
              <a:t>folder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’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</a:p>
          <a:p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rename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‘ficheiro       .txt','file.txt’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</a:p>
          <a:p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'file.txt', '</a:t>
            </a:r>
            <a:r>
              <a:rPr lang="pt-PT" sz="2400" dirty="0" err="1">
                <a:solidFill>
                  <a:srgbClr val="00B368"/>
                </a:solidFill>
                <a:latin typeface="Consolas" panose="020B0609020204030204" pitchFamily="49" charset="0"/>
              </a:rPr>
              <a:t>folder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’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PT" sz="2400" dirty="0">
                <a:solidFill>
                  <a:srgbClr val="00566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485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Remover </a:t>
            </a:r>
            <a:r>
              <a:rPr lang="en-GB" altLang="en-US" dirty="0" err="1"/>
              <a:t>ficheiros</a:t>
            </a:r>
            <a:r>
              <a:rPr lang="en-GB" altLang="en-US" dirty="0"/>
              <a:t> e pastas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rgbClr val="0095A8"/>
                </a:solidFill>
                <a:latin typeface="Consolas" panose="020B0609020204030204" pitchFamily="49" charset="0"/>
              </a:rPr>
              <a:t>remove</a:t>
            </a:r>
            <a:r>
              <a:rPr lang="pt-PT" dirty="0"/>
              <a:t> </a:t>
            </a:r>
            <a:r>
              <a:rPr lang="en-GB" altLang="en-US" dirty="0" err="1"/>
              <a:t>permite</a:t>
            </a:r>
            <a:r>
              <a:rPr lang="en-GB" altLang="en-US" dirty="0"/>
              <a:t> remover um </a:t>
            </a:r>
            <a:r>
              <a:rPr lang="en-GB" altLang="en-US" dirty="0" err="1"/>
              <a:t>ficheiro</a:t>
            </a:r>
            <a:endParaRPr lang="en-GB" altLang="en-US" dirty="0"/>
          </a:p>
          <a:p>
            <a:r>
              <a:rPr lang="pt-PT" dirty="0" err="1">
                <a:solidFill>
                  <a:srgbClr val="0095A8"/>
                </a:solidFill>
                <a:latin typeface="Consolas" panose="020B0609020204030204" pitchFamily="49" charset="0"/>
              </a:rPr>
              <a:t>rmdir</a:t>
            </a:r>
            <a:r>
              <a:rPr lang="pt-PT" dirty="0"/>
              <a:t> </a:t>
            </a:r>
            <a:r>
              <a:rPr lang="en-GB" altLang="en-US" dirty="0" err="1"/>
              <a:t>permite</a:t>
            </a:r>
            <a:r>
              <a:rPr lang="en-GB" altLang="en-US" dirty="0"/>
              <a:t> remover </a:t>
            </a:r>
            <a:r>
              <a:rPr lang="en-GB" altLang="en-US" dirty="0" err="1"/>
              <a:t>uma</a:t>
            </a:r>
            <a:r>
              <a:rPr lang="en-GB" altLang="en-US" dirty="0"/>
              <a:t> </a:t>
            </a:r>
            <a:r>
              <a:rPr lang="en-GB" altLang="en-US" b="1" dirty="0"/>
              <a:t>pasta </a:t>
            </a:r>
            <a:r>
              <a:rPr lang="en-GB" altLang="en-US" b="1" dirty="0" err="1"/>
              <a:t>vazia</a:t>
            </a:r>
            <a:r>
              <a:rPr lang="en-GB" altLang="en-US" dirty="0"/>
              <a:t>.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8CC88-920B-4084-81A4-FB653A17EF3E}"/>
              </a:ext>
            </a:extLst>
          </p:cNvPr>
          <p:cNvSpPr/>
          <p:nvPr/>
        </p:nvSpPr>
        <p:spPr>
          <a:xfrm>
            <a:off x="891885" y="2077347"/>
            <a:ext cx="7523130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</a:t>
            </a:r>
            <a:r>
              <a:rPr lang="pt-PT" sz="2400" dirty="0" err="1">
                <a:solidFill>
                  <a:srgbClr val="00B368"/>
                </a:solidFill>
                <a:latin typeface="Consolas" panose="020B0609020204030204" pitchFamily="49" charset="0"/>
              </a:rPr>
              <a:t>new_one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'old.txt'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br>
              <a:rPr lang="pt-PT" sz="2400" dirty="0">
                <a:solidFill>
                  <a:srgbClr val="005661"/>
                </a:solidFill>
                <a:latin typeface="Consolas" panose="020B0609020204030204" pitchFamily="49" charset="0"/>
              </a:rPr>
            </a:br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remove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'old.txt'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'new_one'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br>
              <a:rPr lang="pt-PT" sz="2400" dirty="0">
                <a:solidFill>
                  <a:srgbClr val="005661"/>
                </a:solidFill>
                <a:latin typeface="Consolas" panose="020B0609020204030204" pitchFamily="49" charset="0"/>
              </a:rPr>
            </a:br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rmdir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'new_one'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pt-PT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534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Remover pasta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>
                <a:solidFill>
                  <a:srgbClr val="0095A8"/>
                </a:solidFill>
                <a:latin typeface="Consolas" panose="020B0609020204030204" pitchFamily="49" charset="0"/>
              </a:rPr>
              <a:t>rmtree</a:t>
            </a:r>
            <a:r>
              <a:rPr lang="pt-PT" dirty="0"/>
              <a:t> , método do módulo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shutil</a:t>
            </a:r>
            <a:r>
              <a:rPr lang="pt-PT" dirty="0"/>
              <a:t>, </a:t>
            </a:r>
            <a:br>
              <a:rPr lang="pt-PT" dirty="0"/>
            </a:br>
            <a:r>
              <a:rPr lang="en-GB" altLang="en-US" dirty="0" err="1"/>
              <a:t>permite</a:t>
            </a:r>
            <a:r>
              <a:rPr lang="en-GB" altLang="en-US" dirty="0"/>
              <a:t> remover </a:t>
            </a:r>
            <a:r>
              <a:rPr lang="en-GB" altLang="en-US" dirty="0" err="1"/>
              <a:t>uma</a:t>
            </a:r>
            <a:r>
              <a:rPr lang="en-GB" altLang="en-US" dirty="0"/>
              <a:t> </a:t>
            </a:r>
            <a:r>
              <a:rPr lang="en-GB" altLang="en-US" b="1" dirty="0"/>
              <a:t>pasta </a:t>
            </a:r>
            <a:r>
              <a:rPr lang="en-GB" altLang="en-US" b="1" dirty="0" err="1"/>
              <a:t>não</a:t>
            </a:r>
            <a:r>
              <a:rPr lang="en-GB" altLang="en-US" b="1" dirty="0"/>
              <a:t> </a:t>
            </a:r>
            <a:r>
              <a:rPr lang="en-GB" altLang="en-US" b="1" dirty="0" err="1"/>
              <a:t>vazia</a:t>
            </a:r>
            <a:r>
              <a:rPr lang="en-GB" altLang="en-US" dirty="0"/>
              <a:t>.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8CC88-920B-4084-81A4-FB653A17EF3E}"/>
              </a:ext>
            </a:extLst>
          </p:cNvPr>
          <p:cNvSpPr/>
          <p:nvPr/>
        </p:nvSpPr>
        <p:spPr>
          <a:xfrm>
            <a:off x="891885" y="1990082"/>
            <a:ext cx="752313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</a:t>
            </a:r>
            <a:r>
              <a:rPr lang="pt-PT" sz="2400" dirty="0" err="1">
                <a:solidFill>
                  <a:srgbClr val="00B368"/>
                </a:solidFill>
                <a:latin typeface="Consolas" panose="020B0609020204030204" pitchFamily="49" charset="0"/>
              </a:rPr>
              <a:t>test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’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</a:p>
          <a:p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b="1" dirty="0" err="1">
                <a:solidFill>
                  <a:srgbClr val="FF5792"/>
                </a:solidFill>
                <a:latin typeface="Consolas" panose="020B0609020204030204" pitchFamily="49" charset="0"/>
              </a:rPr>
              <a:t>import</a:t>
            </a:r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shutil</a:t>
            </a:r>
            <a:endParaRPr lang="pt-PT" sz="2400" dirty="0">
              <a:solidFill>
                <a:srgbClr val="F49725"/>
              </a:solidFill>
              <a:latin typeface="Consolas" panose="020B0609020204030204" pitchFamily="49" charset="0"/>
            </a:endParaRPr>
          </a:p>
          <a:p>
            <a:br>
              <a:rPr lang="pt-PT" sz="2400" dirty="0">
                <a:solidFill>
                  <a:srgbClr val="005661"/>
                </a:solidFill>
                <a:latin typeface="Consolas" panose="020B0609020204030204" pitchFamily="49" charset="0"/>
              </a:rPr>
            </a:br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shutil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remtree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</a:t>
            </a:r>
            <a:r>
              <a:rPr lang="pt-PT" sz="2400" dirty="0" err="1">
                <a:solidFill>
                  <a:srgbClr val="00B368"/>
                </a:solidFill>
                <a:latin typeface="Consolas" panose="020B0609020204030204" pitchFamily="49" charset="0"/>
              </a:rPr>
              <a:t>test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’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</a:p>
          <a:p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[]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67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2705-7F81-40B7-ABEE-55C86289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Caminho completo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58EF-24EF-46E5-817D-E5F06481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join</a:t>
            </a:r>
            <a:r>
              <a:rPr lang="pt-PT" sz="2400" dirty="0">
                <a:solidFill>
                  <a:srgbClr val="0095A8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junta o </a:t>
            </a:r>
            <a:r>
              <a:rPr lang="en-US" dirty="0" err="1"/>
              <a:t>caminho</a:t>
            </a:r>
            <a:r>
              <a:rPr lang="en-US" dirty="0"/>
              <a:t> e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ficheiro</a:t>
            </a:r>
            <a:r>
              <a:rPr lang="en-US" dirty="0"/>
              <a:t> num </a:t>
            </a:r>
            <a:br>
              <a:rPr lang="en-US" dirty="0"/>
            </a:b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b="1" dirty="0" err="1"/>
              <a:t>caminho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usando</a:t>
            </a:r>
            <a:r>
              <a:rPr lang="en-US" dirty="0"/>
              <a:t> \ </a:t>
            </a:r>
            <a:r>
              <a:rPr lang="en-US" dirty="0" err="1"/>
              <a:t>ou</a:t>
            </a:r>
            <a:r>
              <a:rPr lang="en-US" dirty="0"/>
              <a:t> / </a:t>
            </a:r>
            <a:r>
              <a:rPr lang="en-US" dirty="0" err="1"/>
              <a:t>consoante</a:t>
            </a:r>
            <a:r>
              <a:rPr lang="en-US" dirty="0"/>
              <a:t> OS):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51073-AD45-4761-A77D-B85DAA90B6D9}"/>
              </a:ext>
            </a:extLst>
          </p:cNvPr>
          <p:cNvSpPr/>
          <p:nvPr/>
        </p:nvSpPr>
        <p:spPr>
          <a:xfrm>
            <a:off x="914399" y="1897147"/>
            <a:ext cx="760095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0095A8"/>
                </a:solidFill>
                <a:latin typeface="Consolas" panose="020B0609020204030204" pitchFamily="49" charset="0"/>
              </a:rPr>
              <a:t>join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caminho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nomeFicheiro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pt-PT" sz="2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72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2705-7F81-40B7-ABEE-55C86289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Testar se é ficheiro ou diretoria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58EF-24EF-46E5-817D-E5F06481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isfile</a:t>
            </a:r>
            <a:r>
              <a:rPr lang="en-US" sz="2400" dirty="0">
                <a:solidFill>
                  <a:srgbClr val="0095A8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indica se é um </a:t>
            </a:r>
            <a:r>
              <a:rPr lang="en-US" dirty="0" err="1"/>
              <a:t>ficheiro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isdir</a:t>
            </a:r>
            <a:r>
              <a:rPr lang="en-US" sz="2400" dirty="0">
                <a:solidFill>
                  <a:srgbClr val="0095A8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indica se é </a:t>
            </a:r>
            <a:r>
              <a:rPr lang="en-US" dirty="0" err="1"/>
              <a:t>uma</a:t>
            </a:r>
            <a:r>
              <a:rPr lang="en-US" dirty="0"/>
              <a:t> pasta.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255A1-C5C2-452D-A272-6AA702820606}"/>
              </a:ext>
            </a:extLst>
          </p:cNvPr>
          <p:cNvSpPr/>
          <p:nvPr/>
        </p:nvSpPr>
        <p:spPr>
          <a:xfrm>
            <a:off x="914398" y="2274838"/>
            <a:ext cx="760095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listdir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'C:\\Users'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[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'LSF'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400" dirty="0">
                <a:solidFill>
                  <a:srgbClr val="00B368"/>
                </a:solidFill>
                <a:latin typeface="Consolas" panose="020B0609020204030204" pitchFamily="49" charset="0"/>
              </a:rPr>
              <a:t>'Public'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isdir</a:t>
            </a:r>
            <a:r>
              <a:rPr lang="en-US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368"/>
                </a:solidFill>
                <a:latin typeface="Consolas" panose="020B0609020204030204" pitchFamily="49" charset="0"/>
              </a:rPr>
              <a:t>'LSF'</a:t>
            </a:r>
            <a:r>
              <a:rPr lang="en-US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842FF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isfile</a:t>
            </a:r>
            <a:r>
              <a:rPr lang="en-US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368"/>
                </a:solidFill>
                <a:latin typeface="Consolas" panose="020B0609020204030204" pitchFamily="49" charset="0"/>
              </a:rPr>
              <a:t>'LSF'</a:t>
            </a:r>
            <a:r>
              <a:rPr lang="en-US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842FF"/>
                </a:solidFill>
                <a:latin typeface="Consolas" panose="020B0609020204030204" pitchFamily="49" charset="0"/>
              </a:rPr>
              <a:t>False</a:t>
            </a:r>
            <a:endParaRPr lang="pt-PT" sz="24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41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2705-7F81-40B7-ABEE-55C86289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Tamanho dum ficheiro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58EF-24EF-46E5-817D-E5F06481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44326"/>
            <a:ext cx="8395607" cy="5676900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getsize</a:t>
            </a:r>
            <a:r>
              <a:rPr lang="en-US" sz="2400" dirty="0">
                <a:solidFill>
                  <a:srgbClr val="0095A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retorna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ficheiro</a:t>
            </a:r>
            <a:r>
              <a:rPr lang="en-US" dirty="0"/>
              <a:t> </a:t>
            </a:r>
            <a:r>
              <a:rPr lang="en-US" b="1" dirty="0" err="1"/>
              <a:t>em</a:t>
            </a:r>
            <a:r>
              <a:rPr lang="en-US" b="1" dirty="0"/>
              <a:t> bytes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pt-PT" dirty="0"/>
              <a:t>Se quisermos:</a:t>
            </a:r>
          </a:p>
          <a:p>
            <a:pPr lvl="1"/>
            <a:r>
              <a:rPr lang="pt-PT" sz="2400" b="1" dirty="0"/>
              <a:t>em </a:t>
            </a:r>
            <a:r>
              <a:rPr lang="pt-PT" sz="2400" b="1" dirty="0" err="1"/>
              <a:t>kBytes</a:t>
            </a:r>
            <a:r>
              <a:rPr lang="pt-PT" sz="2400" dirty="0"/>
              <a:t>, divida por 2**10 (1024). </a:t>
            </a:r>
          </a:p>
          <a:p>
            <a:pPr lvl="1"/>
            <a:r>
              <a:rPr lang="pt-PT" sz="2400" b="1" dirty="0"/>
              <a:t>em </a:t>
            </a:r>
            <a:r>
              <a:rPr lang="pt-PT" sz="2400" b="1" dirty="0" err="1"/>
              <a:t>MBytes</a:t>
            </a:r>
            <a:r>
              <a:rPr lang="pt-PT" sz="2400" dirty="0"/>
              <a:t>, divida por 2**20 (1048576).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595CA-AFB7-4219-AC3F-2167EEE4B635}"/>
              </a:ext>
            </a:extLst>
          </p:cNvPr>
          <p:cNvSpPr/>
          <p:nvPr/>
        </p:nvSpPr>
        <p:spPr>
          <a:xfrm>
            <a:off x="937839" y="1348802"/>
            <a:ext cx="777722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4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getsize</a:t>
            </a:r>
            <a:r>
              <a:rPr lang="en-US" sz="24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368"/>
                </a:solidFill>
                <a:latin typeface="Consolas" panose="020B0609020204030204" pitchFamily="49" charset="0"/>
              </a:rPr>
              <a:t>"copia.txt"</a:t>
            </a:r>
            <a:r>
              <a:rPr lang="en-US" sz="24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842FF"/>
                </a:solidFill>
                <a:latin typeface="Consolas" panose="020B0609020204030204" pitchFamily="49" charset="0"/>
              </a:rPr>
              <a:t>41</a:t>
            </a:r>
            <a:endParaRPr lang="en-US" sz="24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17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2705-7F81-40B7-ABEE-55C86289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Nome completo de um ficheiro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58EF-24EF-46E5-817D-E5F06481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isfile</a:t>
            </a:r>
            <a:r>
              <a:rPr lang="en-US" dirty="0"/>
              <a:t> e </a:t>
            </a:r>
            <a:r>
              <a:rPr lang="en-US" sz="2400" dirty="0" err="1">
                <a:solidFill>
                  <a:srgbClr val="0095A8"/>
                </a:solidFill>
                <a:latin typeface="Consolas" panose="020B0609020204030204" pitchFamily="49" charset="0"/>
              </a:rPr>
              <a:t>getsize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usados</a:t>
            </a:r>
            <a:r>
              <a:rPr lang="en-US" dirty="0"/>
              <a:t> para </a:t>
            </a:r>
            <a:br>
              <a:rPr lang="en-US" b="1" dirty="0"/>
            </a:br>
            <a:r>
              <a:rPr lang="en-US" b="1" dirty="0" err="1"/>
              <a:t>caminho</a:t>
            </a:r>
            <a:r>
              <a:rPr lang="en-US" b="1" dirty="0"/>
              <a:t> </a:t>
            </a:r>
            <a:r>
              <a:rPr lang="en-US" b="1" dirty="0" err="1"/>
              <a:t>absolutos</a:t>
            </a:r>
            <a:r>
              <a:rPr lang="en-US" b="1" dirty="0"/>
              <a:t> com </a:t>
            </a:r>
            <a:r>
              <a:rPr lang="en-US" b="1" dirty="0" err="1"/>
              <a:t>método</a:t>
            </a:r>
            <a:r>
              <a:rPr lang="en-US" b="1" dirty="0"/>
              <a:t> join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51073-AD45-4761-A77D-B85DAA90B6D9}"/>
              </a:ext>
            </a:extLst>
          </p:cNvPr>
          <p:cNvSpPr/>
          <p:nvPr/>
        </p:nvSpPr>
        <p:spPr>
          <a:xfrm>
            <a:off x="914397" y="1823813"/>
            <a:ext cx="760095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0095A8"/>
                </a:solidFill>
                <a:latin typeface="Consolas" panose="020B0609020204030204" pitchFamily="49" charset="0"/>
              </a:rPr>
              <a:t>join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caminho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nomeFicheiro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endParaRPr lang="pt-PT" sz="2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470C6-5C5E-45AB-9B97-74548A5299A1}"/>
              </a:ext>
            </a:extLst>
          </p:cNvPr>
          <p:cNvSpPr/>
          <p:nvPr/>
        </p:nvSpPr>
        <p:spPr>
          <a:xfrm>
            <a:off x="914398" y="3431564"/>
            <a:ext cx="760095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1" dirty="0" err="1">
                <a:solidFill>
                  <a:srgbClr val="FF5792"/>
                </a:solidFill>
                <a:latin typeface="Consolas" panose="020B0609020204030204" pitchFamily="49" charset="0"/>
              </a:rPr>
              <a:t>if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isfile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0095A8"/>
                </a:solidFill>
                <a:latin typeface="Consolas" panose="020B0609020204030204" pitchFamily="49" charset="0"/>
              </a:rPr>
              <a:t>join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pasta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nomeFich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)):</a:t>
            </a:r>
            <a:endParaRPr lang="pt-PT" sz="2000" dirty="0">
              <a:solidFill>
                <a:srgbClr val="F49725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 t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95A8"/>
                </a:solidFill>
                <a:latin typeface="Consolas" panose="020B0609020204030204" pitchFamily="49" charset="0"/>
              </a:rPr>
              <a:t>getsize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os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path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0095A8"/>
                </a:solidFill>
                <a:latin typeface="Consolas" panose="020B0609020204030204" pitchFamily="49" charset="0"/>
              </a:rPr>
              <a:t>join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pasta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nomeFich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))</a:t>
            </a:r>
            <a:endParaRPr lang="pt-PT" sz="2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F86A66-9CFD-462D-8228-1BBB6D5CE4EC}"/>
              </a:ext>
            </a:extLst>
          </p:cNvPr>
          <p:cNvSpPr/>
          <p:nvPr/>
        </p:nvSpPr>
        <p:spPr>
          <a:xfrm>
            <a:off x="905546" y="1874050"/>
            <a:ext cx="7764463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68BD2"/>
                </a:solidFill>
                <a:latin typeface="Consolas" panose="020B0609020204030204" pitchFamily="49" charset="0"/>
              </a:rPr>
              <a:t>fatorial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(n: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"inteiro"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) -&gt;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"inteiro"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"Retorna o fatorial de n."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(n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): </a:t>
            </a:r>
          </a:p>
          <a:p>
            <a:pPr lvl="1"/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	n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i </a:t>
            </a:r>
          </a:p>
          <a:p>
            <a:pPr lvl="1"/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 n </a:t>
            </a:r>
            <a:endParaRPr lang="pt-PT" sz="2000" dirty="0">
              <a:solidFill>
                <a:srgbClr val="268BD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57544-FC1C-4C2A-BFBD-49582EE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Anotações em 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B895-D439-4EA1-BDBD-4B609E45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7056"/>
            <a:ext cx="8395607" cy="1265945"/>
          </a:xfrm>
        </p:spPr>
        <p:txBody>
          <a:bodyPr>
            <a:normAutofit/>
          </a:bodyPr>
          <a:lstStyle/>
          <a:p>
            <a:r>
              <a:rPr lang="pt-BR" altLang="pt-PT" dirty="0"/>
              <a:t>É possível especificar anotações/comentários que </a:t>
            </a:r>
            <a:br>
              <a:rPr lang="pt-BR" altLang="pt-PT" dirty="0"/>
            </a:br>
            <a:r>
              <a:rPr lang="pt-BR" altLang="pt-PT" dirty="0"/>
              <a:t>descrevem a função, seus argumentos e retorno.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F88E5-ACDE-4930-867D-CD156EF4DA53}"/>
              </a:ext>
            </a:extLst>
          </p:cNvPr>
          <p:cNvSpPr txBox="1"/>
          <p:nvPr/>
        </p:nvSpPr>
        <p:spPr>
          <a:xfrm>
            <a:off x="905546" y="3902456"/>
            <a:ext cx="7764463" cy="15081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pt-PT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help</a:t>
            </a:r>
            <a:r>
              <a:rPr lang="pt-PT" sz="2000" dirty="0">
                <a:solidFill>
                  <a:schemeClr val="bg1"/>
                </a:solidFill>
                <a:latin typeface="Consolas" panose="020B0609020204030204" pitchFamily="49" charset="0"/>
              </a:rPr>
              <a:t>(fatorial) </a:t>
            </a:r>
          </a:p>
          <a:p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Help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fat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 in module __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__:</a:t>
            </a:r>
          </a:p>
          <a:p>
            <a:b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fat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chemeClr val="bg1"/>
                </a:solidFill>
                <a:latin typeface="Consolas" panose="020B0609020204030204" pitchFamily="49" charset="0"/>
              </a:rPr>
              <a:t>n:'inteiro</a:t>
            </a:r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') -&gt; 'inteiro'</a:t>
            </a:r>
          </a:p>
          <a:p>
            <a:r>
              <a:rPr lang="pt-PT" dirty="0">
                <a:solidFill>
                  <a:schemeClr val="bg1"/>
                </a:solidFill>
                <a:latin typeface="Consolas" panose="020B0609020204030204" pitchFamily="49" charset="0"/>
              </a:rPr>
              <a:t>    Retorna o fatorial de n.</a:t>
            </a:r>
            <a:endParaRPr lang="pt-PT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65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700" y="228600"/>
            <a:ext cx="8229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pt-PT" altLang="pt-PT" sz="6600" b="1" dirty="0"/>
              <a:t>Orientação a Objetos: Classes</a:t>
            </a:r>
            <a:endParaRPr lang="en-GB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9958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pt-PT" dirty="0" err="1"/>
              <a:t>Objetos</a:t>
            </a:r>
            <a:r>
              <a:rPr lang="en-GB" altLang="pt-PT" dirty="0"/>
              <a:t> </a:t>
            </a:r>
            <a:r>
              <a:rPr lang="en-GB" altLang="pt-PT" dirty="0" err="1"/>
              <a:t>em</a:t>
            </a:r>
            <a:r>
              <a:rPr lang="en-GB" altLang="pt-PT" dirty="0"/>
              <a:t> Python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pt-PT" sz="2400" dirty="0"/>
              <a:t>Python </a:t>
            </a:r>
            <a:r>
              <a:rPr lang="en-GB" altLang="pt-PT" sz="2400" dirty="0" err="1"/>
              <a:t>suporta</a:t>
            </a:r>
            <a:r>
              <a:rPr lang="en-GB" altLang="pt-PT" sz="2400" dirty="0"/>
              <a:t> </a:t>
            </a:r>
            <a:r>
              <a:rPr lang="en-GB" altLang="pt-PT" sz="2400" dirty="0" err="1"/>
              <a:t>orientação</a:t>
            </a:r>
            <a:r>
              <a:rPr lang="en-GB" altLang="pt-PT" sz="2400" dirty="0"/>
              <a:t> a </a:t>
            </a:r>
            <a:r>
              <a:rPr lang="en-GB" altLang="pt-PT" dirty="0" err="1"/>
              <a:t>o</a:t>
            </a:r>
            <a:r>
              <a:rPr lang="en-GB" altLang="pt-PT" sz="2400" dirty="0" err="1"/>
              <a:t>bjetos</a:t>
            </a:r>
            <a:r>
              <a:rPr lang="en-GB" altLang="pt-PT" sz="2400" dirty="0"/>
              <a:t> </a:t>
            </a:r>
            <a:r>
              <a:rPr lang="en-GB" altLang="pt-PT" sz="2400" dirty="0" err="1"/>
              <a:t>através</a:t>
            </a:r>
            <a:r>
              <a:rPr lang="en-GB" altLang="pt-PT" sz="2400" dirty="0"/>
              <a:t> de classes.</a:t>
            </a:r>
          </a:p>
          <a:p>
            <a:r>
              <a:rPr lang="en-GB" altLang="pt-PT" sz="2400" dirty="0" err="1"/>
              <a:t>Em</a:t>
            </a:r>
            <a:r>
              <a:rPr lang="en-GB" altLang="pt-PT" sz="2400" dirty="0"/>
              <a:t> Python, </a:t>
            </a:r>
            <a:r>
              <a:rPr lang="en-GB" altLang="pt-PT" sz="2400" dirty="0" err="1"/>
              <a:t>na</a:t>
            </a:r>
            <a:r>
              <a:rPr lang="en-GB" altLang="pt-PT" sz="2400" dirty="0"/>
              <a:t> </a:t>
            </a:r>
            <a:r>
              <a:rPr lang="en-GB" altLang="pt-PT" sz="2400" dirty="0" err="1"/>
              <a:t>verdade</a:t>
            </a:r>
            <a:r>
              <a:rPr lang="en-GB" altLang="pt-PT" sz="2400" dirty="0"/>
              <a:t>, </a:t>
            </a:r>
            <a:r>
              <a:rPr lang="en-GB" altLang="pt-PT" sz="2400" dirty="0" err="1"/>
              <a:t>tudo</a:t>
            </a:r>
            <a:r>
              <a:rPr lang="en-GB" altLang="pt-PT" sz="2400" dirty="0"/>
              <a:t> é um </a:t>
            </a:r>
            <a:r>
              <a:rPr lang="en-GB" altLang="pt-PT" sz="2400" dirty="0" err="1"/>
              <a:t>objeto</a:t>
            </a:r>
            <a:r>
              <a:rPr lang="en-GB" altLang="pt-PT" sz="2400" dirty="0"/>
              <a:t>.</a:t>
            </a:r>
          </a:p>
          <a:p>
            <a:r>
              <a:rPr lang="en-GB" altLang="pt-PT" sz="2400" dirty="0"/>
              <a:t>um </a:t>
            </a:r>
            <a:r>
              <a:rPr lang="en-GB" altLang="pt-PT" sz="2400" b="1" dirty="0" err="1"/>
              <a:t>objeto</a:t>
            </a:r>
            <a:r>
              <a:rPr lang="en-GB" altLang="pt-PT" sz="2400" b="1" dirty="0"/>
              <a:t>, </a:t>
            </a:r>
            <a:r>
              <a:rPr lang="en-GB" altLang="pt-PT" sz="2400" dirty="0" err="1"/>
              <a:t>fabricado</a:t>
            </a:r>
            <a:r>
              <a:rPr lang="en-GB" altLang="pt-PT" sz="2400" dirty="0"/>
              <a:t> por </a:t>
            </a:r>
            <a:r>
              <a:rPr lang="en-GB" altLang="pt-PT" sz="2400" dirty="0" err="1"/>
              <a:t>uma</a:t>
            </a:r>
            <a:r>
              <a:rPr lang="en-GB" altLang="pt-PT" sz="2400" dirty="0"/>
              <a:t> </a:t>
            </a:r>
            <a:r>
              <a:rPr lang="en-GB" altLang="pt-PT" sz="2400" b="1" dirty="0" err="1">
                <a:solidFill>
                  <a:srgbClr val="FF0000"/>
                </a:solidFill>
              </a:rPr>
              <a:t>classe</a:t>
            </a:r>
            <a:r>
              <a:rPr lang="en-GB" altLang="pt-PT" sz="2400" dirty="0"/>
              <a:t>, é </a:t>
            </a:r>
            <a:r>
              <a:rPr lang="en-GB" altLang="pt-PT" sz="2400" dirty="0" err="1"/>
              <a:t>uma</a:t>
            </a:r>
            <a:r>
              <a:rPr lang="en-GB" altLang="pt-PT" sz="2400" dirty="0"/>
              <a:t> </a:t>
            </a:r>
            <a:r>
              <a:rPr lang="en-GB" altLang="pt-PT" sz="2400" b="1" dirty="0" err="1">
                <a:solidFill>
                  <a:srgbClr val="FF0000"/>
                </a:solidFill>
              </a:rPr>
              <a:t>instância</a:t>
            </a:r>
            <a:r>
              <a:rPr lang="en-GB" altLang="pt-PT" sz="2400" dirty="0"/>
              <a:t>.</a:t>
            </a:r>
          </a:p>
          <a:p>
            <a:r>
              <a:rPr lang="en-GB" altLang="pt-PT" sz="2400" dirty="0"/>
              <a:t>Uma </a:t>
            </a:r>
            <a:r>
              <a:rPr lang="en-GB" altLang="pt-PT" sz="2400" dirty="0" err="1"/>
              <a:t>instância</a:t>
            </a:r>
            <a:r>
              <a:rPr lang="en-GB" altLang="pt-PT" sz="2400" dirty="0"/>
              <a:t> </a:t>
            </a:r>
            <a:r>
              <a:rPr lang="en-GB" altLang="pt-PT" sz="2400" dirty="0" err="1"/>
              <a:t>encapsula</a:t>
            </a:r>
            <a:r>
              <a:rPr lang="en-GB" altLang="pt-PT" sz="2400" dirty="0"/>
              <a:t> </a:t>
            </a:r>
            <a:r>
              <a:rPr lang="en-GB" altLang="pt-PT" sz="2400" b="1" dirty="0"/>
              <a:t>dados</a:t>
            </a:r>
            <a:r>
              <a:rPr lang="en-GB" altLang="pt-PT" sz="2400" dirty="0"/>
              <a:t> (</a:t>
            </a:r>
            <a:r>
              <a:rPr lang="en-GB" altLang="pt-PT" sz="2400" dirty="0" err="1"/>
              <a:t>nos</a:t>
            </a:r>
            <a:r>
              <a:rPr lang="en-GB" altLang="pt-PT" sz="2400" dirty="0"/>
              <a:t> </a:t>
            </a:r>
            <a:r>
              <a:rPr lang="en-GB" altLang="pt-PT" sz="2400" b="1" dirty="0" err="1">
                <a:solidFill>
                  <a:srgbClr val="FF0000"/>
                </a:solidFill>
              </a:rPr>
              <a:t>atributos</a:t>
            </a:r>
            <a:r>
              <a:rPr lang="en-GB" altLang="pt-PT" sz="2400" dirty="0"/>
              <a:t>) e </a:t>
            </a:r>
            <a:r>
              <a:rPr lang="en-GB" altLang="pt-PT" sz="2400" b="1" dirty="0" err="1"/>
              <a:t>algoritmos</a:t>
            </a:r>
            <a:r>
              <a:rPr lang="en-GB" altLang="pt-PT" sz="2400" dirty="0"/>
              <a:t> (</a:t>
            </a:r>
            <a:r>
              <a:rPr lang="en-GB" altLang="pt-PT" sz="2400" dirty="0" err="1"/>
              <a:t>nos</a:t>
            </a:r>
            <a:r>
              <a:rPr lang="en-GB" altLang="pt-PT" sz="2400" dirty="0"/>
              <a:t> </a:t>
            </a:r>
            <a:r>
              <a:rPr lang="en-GB" altLang="pt-PT" sz="2400" b="1" dirty="0" err="1">
                <a:solidFill>
                  <a:srgbClr val="FF0000"/>
                </a:solidFill>
              </a:rPr>
              <a:t>métodos</a:t>
            </a:r>
            <a:r>
              <a:rPr lang="en-GB" altLang="pt-PT" sz="2400" b="1" dirty="0"/>
              <a:t>)</a:t>
            </a:r>
            <a:r>
              <a:rPr lang="en-GB" altLang="pt-PT" sz="2400" dirty="0"/>
              <a:t>.</a:t>
            </a:r>
          </a:p>
          <a:p>
            <a:r>
              <a:rPr lang="en-GB" altLang="pt-PT" sz="2400" dirty="0"/>
              <a:t>Uma </a:t>
            </a:r>
            <a:r>
              <a:rPr lang="en-GB" altLang="pt-PT" sz="2400" dirty="0" err="1"/>
              <a:t>classe</a:t>
            </a:r>
            <a:r>
              <a:rPr lang="en-GB" altLang="pt-PT" sz="2400" dirty="0"/>
              <a:t> é </a:t>
            </a:r>
            <a:r>
              <a:rPr lang="en-GB" altLang="pt-PT" sz="2400" dirty="0" err="1"/>
              <a:t>também</a:t>
            </a:r>
            <a:r>
              <a:rPr lang="en-GB" altLang="pt-PT" sz="2400" dirty="0"/>
              <a:t> um </a:t>
            </a:r>
            <a:r>
              <a:rPr lang="en-GB" altLang="pt-PT" sz="2400" dirty="0" err="1"/>
              <a:t>objeto</a:t>
            </a:r>
            <a:r>
              <a:rPr lang="en-GB" altLang="pt-PT" sz="2400" dirty="0"/>
              <a:t>:</a:t>
            </a:r>
          </a:p>
          <a:p>
            <a:pPr lvl="1"/>
            <a:r>
              <a:rPr lang="en-GB" altLang="pt-PT" sz="2000" dirty="0" err="1"/>
              <a:t>Encapsula</a:t>
            </a:r>
            <a:r>
              <a:rPr lang="en-GB" altLang="pt-PT" sz="2000" dirty="0"/>
              <a:t> dados e </a:t>
            </a:r>
            <a:r>
              <a:rPr lang="en-GB" altLang="pt-PT" sz="2000" dirty="0" err="1"/>
              <a:t>algoritmos</a:t>
            </a:r>
            <a:r>
              <a:rPr lang="en-GB" altLang="pt-PT" sz="2000" dirty="0"/>
              <a:t>.</a:t>
            </a:r>
          </a:p>
          <a:p>
            <a:pPr lvl="1"/>
            <a:r>
              <a:rPr lang="en-GB" altLang="pt-PT" sz="2000" dirty="0"/>
              <a:t>No </a:t>
            </a:r>
            <a:r>
              <a:rPr lang="en-GB" altLang="pt-PT" sz="2000" dirty="0" err="1"/>
              <a:t>entanto</a:t>
            </a:r>
            <a:r>
              <a:rPr lang="en-GB" altLang="pt-PT" sz="2000" dirty="0"/>
              <a:t>, </a:t>
            </a:r>
            <a:r>
              <a:rPr lang="en-GB" altLang="pt-PT" sz="2000" dirty="0" err="1"/>
              <a:t>não</a:t>
            </a:r>
            <a:r>
              <a:rPr lang="en-GB" altLang="pt-PT" sz="2000" dirty="0"/>
              <a:t> é </a:t>
            </a:r>
            <a:r>
              <a:rPr lang="en-GB" altLang="pt-PT" sz="2000" dirty="0" err="1"/>
              <a:t>normalmente</a:t>
            </a:r>
            <a:r>
              <a:rPr lang="en-GB" altLang="pt-PT" sz="2000" dirty="0"/>
              <a:t> um </a:t>
            </a:r>
            <a:r>
              <a:rPr lang="en-GB" altLang="pt-PT" sz="2000" dirty="0" err="1"/>
              <a:t>objeto</a:t>
            </a:r>
            <a:r>
              <a:rPr lang="en-GB" altLang="pt-PT" sz="2000" dirty="0"/>
              <a:t> </a:t>
            </a:r>
            <a:r>
              <a:rPr lang="en-GB" altLang="pt-PT" sz="2000" dirty="0" err="1"/>
              <a:t>fabricado</a:t>
            </a:r>
            <a:r>
              <a:rPr lang="en-GB" altLang="pt-PT" sz="2000" dirty="0"/>
              <a:t> por </a:t>
            </a:r>
            <a:r>
              <a:rPr lang="en-GB" altLang="pt-PT" sz="2000" dirty="0" err="1"/>
              <a:t>uma</a:t>
            </a:r>
            <a:r>
              <a:rPr lang="en-GB" altLang="pt-PT" sz="2000" dirty="0"/>
              <a:t> </a:t>
            </a:r>
            <a:r>
              <a:rPr lang="en-GB" altLang="pt-PT" sz="2000" dirty="0" err="1"/>
              <a:t>classe</a:t>
            </a:r>
            <a:r>
              <a:rPr lang="en-GB" altLang="pt-PT" sz="2000" dirty="0"/>
              <a:t>, mas um </a:t>
            </a:r>
            <a:r>
              <a:rPr lang="en-GB" altLang="pt-PT" sz="2000" dirty="0" err="1"/>
              <a:t>objeto</a:t>
            </a:r>
            <a:r>
              <a:rPr lang="en-GB" altLang="pt-PT" sz="2000" dirty="0"/>
              <a:t> </a:t>
            </a:r>
            <a:r>
              <a:rPr lang="en-GB" altLang="pt-PT" sz="2000" dirty="0" err="1"/>
              <a:t>criado</a:t>
            </a:r>
            <a:r>
              <a:rPr lang="en-GB" altLang="pt-PT" sz="2000" dirty="0"/>
              <a:t> pela </a:t>
            </a:r>
            <a:r>
              <a:rPr lang="en-GB" altLang="pt-PT" sz="2000" dirty="0" err="1"/>
              <a:t>construção</a:t>
            </a:r>
            <a:r>
              <a:rPr lang="en-GB" altLang="pt-PT" sz="2000" dirty="0"/>
              <a:t> </a:t>
            </a:r>
            <a:r>
              <a:rPr lang="en-GB" altLang="pt-PT" sz="2000" b="1" dirty="0"/>
              <a:t>class</a:t>
            </a:r>
            <a:r>
              <a:rPr lang="en-GB" altLang="pt-PT" sz="2000" dirty="0"/>
              <a:t>.</a:t>
            </a:r>
          </a:p>
          <a:p>
            <a:endParaRPr lang="en-GB" alt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415554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 da definição duma Classe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AD8F-EA0D-4091-B2B6-C0A7563E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25285"/>
            <a:ext cx="8237765" cy="6227990"/>
          </a:xfrm>
        </p:spPr>
        <p:txBody>
          <a:bodyPr>
            <a:normAutofit/>
          </a:bodyPr>
          <a:lstStyle/>
          <a:p>
            <a:r>
              <a:rPr lang="pt-PT" dirty="0"/>
              <a:t>As classes podem incluir </a:t>
            </a:r>
            <a:r>
              <a:rPr lang="pt-PT" b="1" dirty="0"/>
              <a:t>atributos e métodos</a:t>
            </a:r>
            <a:r>
              <a:rPr lang="pt-PT" dirty="0"/>
              <a:t> (operações sobre os seus atributos).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2400" dirty="0">
                <a:solidFill>
                  <a:srgbClr val="F49725"/>
                </a:solidFill>
                <a:latin typeface="Consolas" panose="020B0609020204030204" pitchFamily="49" charset="0"/>
              </a:rPr>
              <a:t>nome</a:t>
            </a:r>
            <a:r>
              <a:rPr lang="en-GB" altLang="pt-PT" dirty="0"/>
              <a:t> é um </a:t>
            </a:r>
            <a:r>
              <a:rPr lang="en-GB" altLang="pt-PT" dirty="0" err="1"/>
              <a:t>atributo</a:t>
            </a:r>
            <a:r>
              <a:rPr lang="en-GB" altLang="pt-PT" dirty="0"/>
              <a:t>/</a:t>
            </a:r>
            <a:r>
              <a:rPr lang="en-GB" altLang="pt-PT" dirty="0" err="1"/>
              <a:t>variável</a:t>
            </a:r>
            <a:r>
              <a:rPr lang="en-GB" altLang="pt-PT" dirty="0"/>
              <a:t> da </a:t>
            </a:r>
            <a:r>
              <a:rPr lang="en-GB" altLang="pt-PT" dirty="0" err="1"/>
              <a:t>instância</a:t>
            </a:r>
            <a:r>
              <a:rPr lang="en-GB" altLang="pt-PT" dirty="0"/>
              <a:t>.</a:t>
            </a:r>
          </a:p>
          <a:p>
            <a:r>
              <a:rPr lang="en-GB" altLang="pt-PT" dirty="0"/>
              <a:t>Para </a:t>
            </a:r>
            <a:r>
              <a:rPr lang="en-GB" altLang="pt-PT" b="1" dirty="0" err="1"/>
              <a:t>referir</a:t>
            </a:r>
            <a:r>
              <a:rPr lang="en-GB" altLang="pt-PT" b="1" dirty="0"/>
              <a:t> um </a:t>
            </a:r>
            <a:r>
              <a:rPr lang="en-GB" altLang="pt-PT" b="1" dirty="0" err="1"/>
              <a:t>atributo</a:t>
            </a:r>
            <a:r>
              <a:rPr lang="en-GB" altLang="pt-PT" b="1" dirty="0"/>
              <a:t> </a:t>
            </a:r>
            <a:r>
              <a:rPr lang="en-GB" altLang="pt-PT" b="1" dirty="0" err="1">
                <a:latin typeface="Courier New" panose="02070309020205020404" pitchFamily="49" charset="0"/>
              </a:rPr>
              <a:t>atr</a:t>
            </a:r>
            <a:r>
              <a:rPr lang="en-GB" altLang="pt-PT" b="1" dirty="0"/>
              <a:t> </a:t>
            </a:r>
            <a:r>
              <a:rPr lang="en-GB" altLang="pt-PT" dirty="0" err="1"/>
              <a:t>num</a:t>
            </a:r>
            <a:r>
              <a:rPr lang="en-GB" altLang="pt-PT" dirty="0"/>
              <a:t> dos </a:t>
            </a:r>
            <a:r>
              <a:rPr lang="en-GB" altLang="pt-PT" dirty="0" err="1"/>
              <a:t>métodos</a:t>
            </a:r>
            <a:r>
              <a:rPr lang="en-GB" altLang="pt-PT" dirty="0"/>
              <a:t>, </a:t>
            </a:r>
            <a:r>
              <a:rPr lang="en-GB" altLang="pt-PT" dirty="0" err="1"/>
              <a:t>usamos</a:t>
            </a:r>
            <a:r>
              <a:rPr lang="en-GB" altLang="pt-PT" dirty="0"/>
              <a:t> o </a:t>
            </a:r>
            <a:r>
              <a:rPr lang="en-GB" altLang="pt-PT" b="1" dirty="0" err="1">
                <a:latin typeface="Courier New" panose="02070309020205020404" pitchFamily="49" charset="0"/>
              </a:rPr>
              <a:t>self.atr</a:t>
            </a:r>
            <a:r>
              <a:rPr lang="en-GB" altLang="pt-PT" dirty="0"/>
              <a:t> (</a:t>
            </a:r>
            <a:r>
              <a:rPr lang="en-GB" altLang="pt-PT" b="1" dirty="0">
                <a:latin typeface="Courier New" panose="02070309020205020404" pitchFamily="49" charset="0"/>
              </a:rPr>
              <a:t>self</a:t>
            </a:r>
            <a:r>
              <a:rPr lang="en-GB" altLang="pt-PT" dirty="0"/>
              <a:t> </a:t>
            </a:r>
            <a:r>
              <a:rPr lang="en-GB" altLang="pt-PT" dirty="0" err="1"/>
              <a:t>refere</a:t>
            </a:r>
            <a:r>
              <a:rPr lang="en-GB" altLang="pt-PT" dirty="0"/>
              <a:t>-se à </a:t>
            </a:r>
            <a:r>
              <a:rPr lang="en-GB" altLang="pt-PT" dirty="0" err="1"/>
              <a:t>instância</a:t>
            </a:r>
            <a:r>
              <a:rPr lang="en-GB" altLang="pt-PT" dirty="0"/>
              <a:t> da </a:t>
            </a:r>
            <a:r>
              <a:rPr lang="en-GB" altLang="pt-PT" dirty="0" err="1"/>
              <a:t>classe</a:t>
            </a:r>
            <a:r>
              <a:rPr lang="en-GB" altLang="pt-PT" dirty="0"/>
              <a:t>).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70D45-5ED2-4DAA-9966-B6DEB0225F7A}"/>
              </a:ext>
            </a:extLst>
          </p:cNvPr>
          <p:cNvSpPr/>
          <p:nvPr/>
        </p:nvSpPr>
        <p:spPr>
          <a:xfrm>
            <a:off x="849258" y="1833764"/>
            <a:ext cx="7483584" cy="2569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E64100"/>
                </a:solidFill>
                <a:latin typeface="Consolas" panose="020B0609020204030204" pitchFamily="49" charset="0"/>
              </a:rPr>
              <a:t>class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94F0"/>
                </a:solidFill>
                <a:latin typeface="Consolas" panose="020B0609020204030204" pitchFamily="49" charset="0"/>
              </a:rPr>
              <a:t>Mercadoria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():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i="1" dirty="0">
                <a:solidFill>
                  <a:srgbClr val="8CA6A6"/>
                </a:solidFill>
                <a:latin typeface="Consolas" panose="020B0609020204030204" pitchFamily="49" charset="0"/>
              </a:rPr>
              <a:t>#definição da classe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br>
              <a:rPr lang="pt-PT" sz="900" dirty="0">
                <a:solidFill>
                  <a:srgbClr val="F49725"/>
                </a:solidFill>
                <a:latin typeface="Consolas" panose="020B0609020204030204" pitchFamily="49" charset="0"/>
              </a:rPr>
            </a:b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   </a:t>
            </a:r>
            <a:r>
              <a:rPr lang="pt-PT" sz="2000" b="1" dirty="0" err="1">
                <a:solidFill>
                  <a:srgbClr val="E64100"/>
                </a:solidFill>
                <a:latin typeface="Consolas" panose="020B0609020204030204" pitchFamily="49" charset="0"/>
              </a:rPr>
              <a:t>def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__init__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(</a:t>
            </a:r>
            <a:r>
              <a:rPr lang="pt-PT" sz="2000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49725"/>
                </a:solidFill>
                <a:latin typeface="Consolas" panose="020B0609020204030204" pitchFamily="49" charset="0"/>
              </a:rPr>
              <a:t>produto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49725"/>
                </a:solidFill>
                <a:latin typeface="Consolas" panose="020B0609020204030204" pitchFamily="49" charset="0"/>
              </a:rPr>
              <a:t>valor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F49725"/>
                </a:solidFill>
                <a:latin typeface="Consolas" panose="020B0609020204030204" pitchFamily="49" charset="0"/>
              </a:rPr>
              <a:t>quantidade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)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: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        </a:t>
            </a:r>
            <a:r>
              <a:rPr lang="pt-PT" sz="2000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nome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produto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        </a:t>
            </a:r>
            <a:r>
              <a:rPr lang="pt-PT" sz="2000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preco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valor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        </a:t>
            </a:r>
            <a:r>
              <a:rPr lang="pt-PT" sz="2000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quantidade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quantidade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br>
              <a:rPr lang="pt-PT" sz="1200" dirty="0">
                <a:solidFill>
                  <a:srgbClr val="F49725"/>
                </a:solidFill>
                <a:latin typeface="Consolas" panose="020B0609020204030204" pitchFamily="49" charset="0"/>
              </a:rPr>
            </a:b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   </a:t>
            </a:r>
            <a:r>
              <a:rPr lang="pt-PT" sz="2000" b="1" dirty="0" err="1">
                <a:solidFill>
                  <a:srgbClr val="E64100"/>
                </a:solidFill>
                <a:latin typeface="Consolas" panose="020B0609020204030204" pitchFamily="49" charset="0"/>
              </a:rPr>
              <a:t>def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95A8"/>
                </a:solidFill>
                <a:latin typeface="Consolas" panose="020B0609020204030204" pitchFamily="49" charset="0"/>
              </a:rPr>
              <a:t>valor_stock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(</a:t>
            </a:r>
            <a:r>
              <a:rPr lang="pt-PT" sz="2000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sz="2000" dirty="0">
                <a:solidFill>
                  <a:srgbClr val="00BDD6"/>
                </a:solidFill>
                <a:latin typeface="Consolas" panose="020B0609020204030204" pitchFamily="49" charset="0"/>
              </a:rPr>
              <a:t>)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: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i="1" dirty="0">
                <a:solidFill>
                  <a:srgbClr val="8CA6A6"/>
                </a:solidFill>
                <a:latin typeface="Consolas" panose="020B0609020204030204" pitchFamily="49" charset="0"/>
              </a:rPr>
              <a:t>#método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        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return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sz="2000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preco </a:t>
            </a:r>
            <a:r>
              <a:rPr lang="pt-PT" sz="2000" b="1" dirty="0">
                <a:solidFill>
                  <a:srgbClr val="FF5792"/>
                </a:solidFill>
                <a:latin typeface="Consolas" panose="020B0609020204030204" pitchFamily="49" charset="0"/>
              </a:rPr>
              <a:t>*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sz="2000" i="1" dirty="0" err="1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sz="2000" dirty="0" err="1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F49725"/>
                </a:solidFill>
                <a:latin typeface="Consolas" panose="020B0609020204030204" pitchFamily="49" charset="0"/>
              </a:rPr>
              <a:t>quantidade</a:t>
            </a:r>
            <a:r>
              <a:rPr lang="pt-PT" sz="2000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sz="2000" dirty="0">
              <a:solidFill>
                <a:srgbClr val="00566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1EE6-AFF3-4BEE-875B-1FC0B5BC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Inicialização de Atributos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B140-CCA3-420F-B237-3168FC46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25286"/>
            <a:ext cx="8237765" cy="3038939"/>
          </a:xfrm>
        </p:spPr>
        <p:txBody>
          <a:bodyPr>
            <a:normAutofit/>
          </a:bodyPr>
          <a:lstStyle/>
          <a:p>
            <a:r>
              <a:rPr lang="pt-PT" dirty="0"/>
              <a:t>As classes podem ser definidas de forma a que os seus </a:t>
            </a:r>
            <a:r>
              <a:rPr lang="pt-PT" b="1" dirty="0"/>
              <a:t>atributos sejam inicializados </a:t>
            </a:r>
            <a:r>
              <a:rPr lang="pt-PT" dirty="0"/>
              <a:t>quando um objeto é instanciado.</a:t>
            </a:r>
          </a:p>
          <a:p>
            <a:r>
              <a:rPr lang="pt-PT" dirty="0"/>
              <a:t>Para tal, recorre-se ao </a:t>
            </a:r>
            <a:r>
              <a:rPr lang="pt-PT" b="1" dirty="0">
                <a:solidFill>
                  <a:srgbClr val="FF0000"/>
                </a:solidFill>
              </a:rPr>
              <a:t>construtor __</a:t>
            </a:r>
            <a:r>
              <a:rPr lang="pt-PT" b="1" dirty="0" err="1">
                <a:solidFill>
                  <a:srgbClr val="FF0000"/>
                </a:solidFill>
              </a:rPr>
              <a:t>init</a:t>
            </a:r>
            <a:r>
              <a:rPr lang="pt-PT" b="1" dirty="0">
                <a:solidFill>
                  <a:srgbClr val="FF0000"/>
                </a:solidFill>
              </a:rPr>
              <a:t>__ </a:t>
            </a:r>
            <a:br>
              <a:rPr lang="pt-PT" dirty="0"/>
            </a:br>
            <a:r>
              <a:rPr lang="en-GB" altLang="pt-PT" dirty="0" err="1"/>
              <a:t>chamado</a:t>
            </a:r>
            <a:r>
              <a:rPr lang="en-GB" altLang="pt-PT" dirty="0"/>
              <a:t> </a:t>
            </a:r>
            <a:r>
              <a:rPr lang="en-GB" altLang="pt-PT" dirty="0" err="1"/>
              <a:t>automaticamente</a:t>
            </a:r>
            <a:r>
              <a:rPr lang="en-GB" altLang="pt-PT" dirty="0"/>
              <a:t> </a:t>
            </a:r>
            <a:r>
              <a:rPr lang="en-GB" altLang="pt-PT" dirty="0" err="1"/>
              <a:t>na</a:t>
            </a:r>
            <a:r>
              <a:rPr lang="en-GB" altLang="pt-PT" dirty="0"/>
              <a:t> </a:t>
            </a:r>
            <a:r>
              <a:rPr lang="en-GB" altLang="pt-PT" dirty="0" err="1"/>
              <a:t>criação</a:t>
            </a:r>
            <a:r>
              <a:rPr lang="en-GB" altLang="pt-PT" dirty="0"/>
              <a:t> duma </a:t>
            </a:r>
            <a:r>
              <a:rPr lang="en-GB" altLang="pt-PT" dirty="0" err="1"/>
              <a:t>instância</a:t>
            </a:r>
            <a:r>
              <a:rPr lang="en-GB" altLang="pt-PT" dirty="0"/>
              <a:t>.</a:t>
            </a:r>
          </a:p>
          <a:p>
            <a:pPr lvl="1"/>
            <a:r>
              <a:rPr lang="en-GB" altLang="pt-PT" dirty="0" err="1"/>
              <a:t>Os</a:t>
            </a:r>
            <a:r>
              <a:rPr lang="en-GB" altLang="pt-PT" dirty="0"/>
              <a:t> </a:t>
            </a:r>
            <a:r>
              <a:rPr lang="en-GB" altLang="pt-PT" dirty="0" err="1"/>
              <a:t>argumentos</a:t>
            </a:r>
            <a:r>
              <a:rPr lang="en-GB" altLang="pt-PT" dirty="0"/>
              <a:t> </a:t>
            </a:r>
            <a:r>
              <a:rPr lang="en-GB" altLang="pt-PT" dirty="0" err="1"/>
              <a:t>são</a:t>
            </a:r>
            <a:r>
              <a:rPr lang="en-GB" altLang="pt-PT" dirty="0"/>
              <a:t> </a:t>
            </a:r>
            <a:r>
              <a:rPr lang="en-GB" altLang="pt-PT" dirty="0" err="1"/>
              <a:t>passados</a:t>
            </a:r>
            <a:r>
              <a:rPr lang="en-GB" altLang="pt-PT" dirty="0"/>
              <a:t> entre </a:t>
            </a:r>
            <a:r>
              <a:rPr lang="en-GB" altLang="pt-PT" dirty="0" err="1"/>
              <a:t>parênteses</a:t>
            </a:r>
            <a:r>
              <a:rPr lang="en-GB" altLang="pt-PT" dirty="0"/>
              <a:t>, </a:t>
            </a:r>
            <a:br>
              <a:rPr lang="en-GB" altLang="pt-PT" dirty="0"/>
            </a:br>
            <a:r>
              <a:rPr lang="en-GB" altLang="pt-PT" dirty="0" err="1"/>
              <a:t>após</a:t>
            </a:r>
            <a:r>
              <a:rPr lang="en-GB" altLang="pt-PT" dirty="0"/>
              <a:t> o </a:t>
            </a:r>
            <a:r>
              <a:rPr lang="en-GB" altLang="pt-PT" dirty="0" err="1"/>
              <a:t>nome</a:t>
            </a:r>
            <a:r>
              <a:rPr lang="en-GB" altLang="pt-PT" dirty="0"/>
              <a:t> da </a:t>
            </a:r>
            <a:r>
              <a:rPr lang="en-GB" altLang="pt-PT" dirty="0" err="1"/>
              <a:t>classe</a:t>
            </a:r>
            <a:r>
              <a:rPr lang="en-GB" altLang="pt-PT" dirty="0"/>
              <a:t>, e </a:t>
            </a:r>
            <a:r>
              <a:rPr lang="en-GB" altLang="pt-PT" dirty="0" err="1"/>
              <a:t>recebidos</a:t>
            </a:r>
            <a:r>
              <a:rPr lang="en-GB" altLang="pt-PT" dirty="0"/>
              <a:t> no </a:t>
            </a:r>
            <a:r>
              <a:rPr lang="en-GB" altLang="pt-PT" dirty="0" err="1"/>
              <a:t>construtor</a:t>
            </a:r>
            <a:r>
              <a:rPr lang="en-GB" altLang="pt-PT" dirty="0"/>
              <a:t>.</a:t>
            </a:r>
            <a:endParaRPr lang="pt-PT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A2877-26FC-46D6-BD40-02A20C7845D1}"/>
              </a:ext>
            </a:extLst>
          </p:cNvPr>
          <p:cNvSpPr/>
          <p:nvPr/>
        </p:nvSpPr>
        <p:spPr>
          <a:xfrm>
            <a:off x="908924" y="3429000"/>
            <a:ext cx="7404867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E64100"/>
                </a:solidFill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94F0"/>
                </a:solidFill>
                <a:latin typeface="Consolas" panose="020B0609020204030204" pitchFamily="49" charset="0"/>
              </a:rPr>
              <a:t>Mercadoria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():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i="1" dirty="0">
                <a:solidFill>
                  <a:srgbClr val="8CA6A6"/>
                </a:solidFill>
                <a:latin typeface="Consolas" panose="020B0609020204030204" pitchFamily="49" charset="0"/>
              </a:rPr>
              <a:t>#definição da classe </a:t>
            </a:r>
            <a:endParaRPr lang="pt-PT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    </a:t>
            </a:r>
            <a:r>
              <a:rPr lang="pt-PT" b="1" dirty="0">
                <a:solidFill>
                  <a:srgbClr val="E64100"/>
                </a:solidFill>
                <a:latin typeface="Consolas" panose="020B0609020204030204" pitchFamily="49" charset="0"/>
              </a:rPr>
              <a:t>def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BDD6"/>
                </a:solidFill>
                <a:latin typeface="Consolas" panose="020B0609020204030204" pitchFamily="49" charset="0"/>
              </a:rPr>
              <a:t>__init__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BDD6"/>
                </a:solidFill>
                <a:latin typeface="Consolas" panose="020B0609020204030204" pitchFamily="49" charset="0"/>
              </a:rPr>
              <a:t>(</a:t>
            </a:r>
            <a:r>
              <a:rPr lang="pt-PT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49725"/>
                </a:solidFill>
                <a:latin typeface="Consolas" panose="020B0609020204030204" pitchFamily="49" charset="0"/>
              </a:rPr>
              <a:t>produto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49725"/>
                </a:solidFill>
                <a:latin typeface="Consolas" panose="020B0609020204030204" pitchFamily="49" charset="0"/>
              </a:rPr>
              <a:t>valor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49725"/>
                </a:solidFill>
                <a:latin typeface="Consolas" panose="020B0609020204030204" pitchFamily="49" charset="0"/>
              </a:rPr>
              <a:t>quantidade</a:t>
            </a:r>
            <a:r>
              <a:rPr lang="pt-PT" dirty="0">
                <a:solidFill>
                  <a:srgbClr val="00BDD6"/>
                </a:solidFill>
                <a:latin typeface="Consolas" panose="020B0609020204030204" pitchFamily="49" charset="0"/>
              </a:rPr>
              <a:t>)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:</a:t>
            </a:r>
            <a:endParaRPr lang="pt-PT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        </a:t>
            </a:r>
            <a:r>
              <a:rPr lang="pt-PT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nome </a:t>
            </a:r>
            <a:r>
              <a:rPr lang="pt-PT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produto </a:t>
            </a:r>
            <a:endParaRPr lang="pt-PT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        </a:t>
            </a:r>
            <a:r>
              <a:rPr lang="pt-PT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preco </a:t>
            </a:r>
            <a:r>
              <a:rPr lang="pt-PT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valor </a:t>
            </a:r>
            <a:endParaRPr lang="pt-PT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        </a:t>
            </a:r>
            <a:r>
              <a:rPr lang="pt-PT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quantidade </a:t>
            </a:r>
            <a:r>
              <a:rPr lang="pt-PT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quantidade </a:t>
            </a:r>
            <a:endParaRPr lang="pt-PT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    </a:t>
            </a:r>
            <a:r>
              <a:rPr lang="pt-PT" b="1" dirty="0">
                <a:solidFill>
                  <a:srgbClr val="E64100"/>
                </a:solidFill>
                <a:latin typeface="Consolas" panose="020B0609020204030204" pitchFamily="49" charset="0"/>
              </a:rPr>
              <a:t>def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95A8"/>
                </a:solidFill>
                <a:latin typeface="Consolas" panose="020B0609020204030204" pitchFamily="49" charset="0"/>
              </a:rPr>
              <a:t>valor_stock</a:t>
            </a:r>
            <a:r>
              <a:rPr lang="pt-PT" dirty="0">
                <a:solidFill>
                  <a:srgbClr val="00BDD6"/>
                </a:solidFill>
                <a:latin typeface="Consolas" panose="020B0609020204030204" pitchFamily="49" charset="0"/>
              </a:rPr>
              <a:t>(</a:t>
            </a:r>
            <a:r>
              <a:rPr lang="pt-PT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dirty="0">
                <a:solidFill>
                  <a:srgbClr val="00BDD6"/>
                </a:solidFill>
                <a:latin typeface="Consolas" panose="020B0609020204030204" pitchFamily="49" charset="0"/>
              </a:rPr>
              <a:t>)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: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i="1" dirty="0">
                <a:solidFill>
                  <a:srgbClr val="8CA6A6"/>
                </a:solidFill>
                <a:latin typeface="Consolas" panose="020B0609020204030204" pitchFamily="49" charset="0"/>
              </a:rPr>
              <a:t>#método</a:t>
            </a:r>
            <a:endParaRPr lang="pt-PT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        </a:t>
            </a:r>
            <a:r>
              <a:rPr lang="pt-PT" b="1" dirty="0">
                <a:solidFill>
                  <a:srgbClr val="FF5792"/>
                </a:solidFill>
                <a:latin typeface="Consolas" panose="020B0609020204030204" pitchFamily="49" charset="0"/>
              </a:rPr>
              <a:t>return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preco </a:t>
            </a:r>
            <a:r>
              <a:rPr lang="pt-PT" b="1" dirty="0">
                <a:solidFill>
                  <a:srgbClr val="FF5792"/>
                </a:solidFill>
                <a:latin typeface="Consolas" panose="020B0609020204030204" pitchFamily="49" charset="0"/>
              </a:rPr>
              <a:t>*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i="1" dirty="0">
                <a:solidFill>
                  <a:srgbClr val="E64100"/>
                </a:solidFill>
                <a:latin typeface="Consolas" panose="020B0609020204030204" pitchFamily="49" charset="0"/>
              </a:rPr>
              <a:t>self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quantidade </a:t>
            </a:r>
            <a:endParaRPr lang="pt-PT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br>
              <a:rPr lang="pt-PT" dirty="0">
                <a:solidFill>
                  <a:srgbClr val="005661"/>
                </a:solidFill>
                <a:latin typeface="Consolas" panose="020B0609020204030204" pitchFamily="49" charset="0"/>
              </a:rPr>
            </a:br>
            <a:r>
              <a:rPr lang="pt-PT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boneca </a:t>
            </a:r>
            <a:r>
              <a:rPr lang="pt-PT" b="1" dirty="0">
                <a:solidFill>
                  <a:srgbClr val="FF5792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95A8"/>
                </a:solidFill>
                <a:latin typeface="Consolas" panose="020B0609020204030204" pitchFamily="49" charset="0"/>
              </a:rPr>
              <a:t>Mercadoria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00B368"/>
                </a:solidFill>
                <a:latin typeface="Consolas" panose="020B0609020204030204" pitchFamily="49" charset="0"/>
              </a:rPr>
              <a:t>"Barbie"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5842FF"/>
                </a:solidFill>
                <a:latin typeface="Consolas" panose="020B0609020204030204" pitchFamily="49" charset="0"/>
              </a:rPr>
              <a:t>12.5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5842FF"/>
                </a:solidFill>
                <a:latin typeface="Consolas" panose="020B0609020204030204" pitchFamily="49" charset="0"/>
              </a:rPr>
              <a:t>25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)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endParaRPr lang="pt-PT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b="1" dirty="0">
                <a:solidFill>
                  <a:srgbClr val="FF5792"/>
                </a:solidFill>
                <a:latin typeface="Consolas" panose="020B0609020204030204" pitchFamily="49" charset="0"/>
              </a:rPr>
              <a:t>&gt;&gt;&gt;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boneca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.</a:t>
            </a:r>
            <a:r>
              <a:rPr lang="pt-PT" dirty="0">
                <a:solidFill>
                  <a:srgbClr val="0095A8"/>
                </a:solidFill>
                <a:latin typeface="Consolas" panose="020B0609020204030204" pitchFamily="49" charset="0"/>
              </a:rPr>
              <a:t>valor_stock</a:t>
            </a:r>
            <a:r>
              <a:rPr lang="pt-PT" dirty="0">
                <a:solidFill>
                  <a:srgbClr val="004D57"/>
                </a:solidFill>
                <a:latin typeface="Consolas" panose="020B0609020204030204" pitchFamily="49" charset="0"/>
              </a:rPr>
              <a:t>()</a:t>
            </a:r>
            <a:r>
              <a:rPr lang="pt-PT" dirty="0">
                <a:solidFill>
                  <a:srgbClr val="F49725"/>
                </a:solidFill>
                <a:latin typeface="Consolas" panose="020B0609020204030204" pitchFamily="49" charset="0"/>
              </a:rPr>
              <a:t> </a:t>
            </a:r>
            <a:r>
              <a:rPr lang="pt-PT" i="1" dirty="0">
                <a:solidFill>
                  <a:srgbClr val="8CA6A6"/>
                </a:solidFill>
                <a:latin typeface="Consolas" panose="020B0609020204030204" pitchFamily="49" charset="0"/>
              </a:rPr>
              <a:t>#método</a:t>
            </a:r>
            <a:endParaRPr lang="pt-PT" dirty="0">
              <a:solidFill>
                <a:srgbClr val="005661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5842FF"/>
                </a:solidFill>
                <a:latin typeface="Consolas" panose="020B0609020204030204" pitchFamily="49" charset="0"/>
              </a:rPr>
              <a:t>312.5</a:t>
            </a:r>
            <a:endParaRPr lang="pt-PT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78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53E5-8CA2-4021-A7DA-6BE75EE2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Exercício: Retângulo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B0B2-6642-4D72-AD64-7C18EB44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Crie a classe </a:t>
            </a:r>
            <a:r>
              <a:rPr lang="pt-PT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Retangulo</a:t>
            </a:r>
            <a:r>
              <a:rPr lang="pt-PT" sz="2400" dirty="0"/>
              <a:t> que possui:</a:t>
            </a:r>
          </a:p>
          <a:p>
            <a:pPr lvl="1"/>
            <a:r>
              <a:rPr lang="pt-PT" dirty="0"/>
              <a:t>Atributos </a:t>
            </a:r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lado_a</a:t>
            </a:r>
            <a:r>
              <a:rPr lang="pt-PT" dirty="0"/>
              <a:t> e </a:t>
            </a:r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lado_b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Métodos </a:t>
            </a:r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calcula_area</a:t>
            </a:r>
            <a:r>
              <a:rPr lang="pt-PT" dirty="0"/>
              <a:t>  e  </a:t>
            </a:r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calcula_perimetro</a:t>
            </a:r>
            <a:r>
              <a:rPr lang="pt-PT" dirty="0"/>
              <a:t>.</a:t>
            </a:r>
          </a:p>
          <a:p>
            <a:r>
              <a:rPr lang="pt-PT" sz="2200" dirty="0"/>
              <a:t>Defina dois objetos desta classe, e utilize os seus métodos.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6045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E72B1A-96B9-424C-99D1-0AB0386B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Exemplo: Retangulo (resolução)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2400" dirty="0"/>
              <a:t>A classe </a:t>
            </a:r>
            <a:r>
              <a:rPr lang="pt-PT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Retangulo</a:t>
            </a:r>
            <a:r>
              <a:rPr lang="pt-PT" sz="2400" dirty="0"/>
              <a:t> possui:</a:t>
            </a:r>
          </a:p>
          <a:p>
            <a:pPr lvl="1"/>
            <a:r>
              <a:rPr lang="pt-PT" dirty="0"/>
              <a:t>Atributos </a:t>
            </a:r>
            <a:r>
              <a:rPr lang="pt-P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lado_a</a:t>
            </a:r>
            <a:r>
              <a:rPr lang="pt-PT" dirty="0"/>
              <a:t> e </a:t>
            </a:r>
            <a:r>
              <a:rPr lang="pt-P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lado_b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Métodos </a:t>
            </a:r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calcula_area</a:t>
            </a:r>
            <a:r>
              <a:rPr lang="pt-PT" dirty="0"/>
              <a:t>  e  </a:t>
            </a:r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calcula_perimetro</a:t>
            </a:r>
            <a:r>
              <a:rPr lang="pt-PT" dirty="0"/>
              <a:t>.</a:t>
            </a:r>
            <a:endParaRPr lang="pt-PT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C6364-9936-46F2-BF55-FE20C4238023}"/>
              </a:ext>
            </a:extLst>
          </p:cNvPr>
          <p:cNvSpPr/>
          <p:nvPr/>
        </p:nvSpPr>
        <p:spPr>
          <a:xfrm>
            <a:off x="960120" y="2525673"/>
            <a:ext cx="765810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Retangulo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(self, a, b):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.lado_b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b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'A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criar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uma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 nova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instância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Retângulo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.'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calcula_area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.lado_b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calcula_perimetro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.lado_b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02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Exemplo: classe </a:t>
            </a:r>
            <a:r>
              <a:rPr lang="pt-PT" dirty="0" err="1"/>
              <a:t>Retangulo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2400" dirty="0"/>
              <a:t>Agora vamos brincar um pouco com nossa primeira classe:</a:t>
            </a:r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pPr>
              <a:spcBef>
                <a:spcPts val="0"/>
              </a:spcBef>
            </a:pPr>
            <a:r>
              <a:rPr lang="pt-PT" sz="2400" dirty="0"/>
              <a:t>A mensagem </a:t>
            </a:r>
            <a:r>
              <a:rPr lang="pt-PT" sz="2400" dirty="0">
                <a:solidFill>
                  <a:srgbClr val="008000"/>
                </a:solidFill>
                <a:latin typeface="Courier New" panose="02070309020205020404" pitchFamily="49" charset="0"/>
              </a:rPr>
              <a:t>'A criar…'</a:t>
            </a:r>
            <a:r>
              <a:rPr lang="pt-PT" sz="2400" dirty="0"/>
              <a:t> que aparece cada vez que criamos uma nova instância evidencia que o método </a:t>
            </a:r>
            <a:r>
              <a:rPr 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__init__ </a:t>
            </a:r>
            <a:r>
              <a:rPr lang="pt-PT" sz="2400" dirty="0"/>
              <a:t>é corrido automaticamente.</a:t>
            </a:r>
            <a:endParaRPr lang="pt-PT" sz="2000" dirty="0"/>
          </a:p>
        </p:txBody>
      </p:sp>
      <p:sp>
        <p:nvSpPr>
          <p:cNvPr id="3" name="Rectangle 2"/>
          <p:cNvSpPr/>
          <p:nvPr/>
        </p:nvSpPr>
        <p:spPr>
          <a:xfrm>
            <a:off x="921424" y="1472896"/>
            <a:ext cx="783465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r1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A criar uma nova instância Retângulo </a:t>
            </a: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r2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A criar uma nova instância Retângulo </a:t>
            </a: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17DCE-8D97-4077-AFD8-47DAED90A4E2}"/>
              </a:ext>
            </a:extLst>
          </p:cNvPr>
          <p:cNvSpPr/>
          <p:nvPr/>
        </p:nvSpPr>
        <p:spPr>
          <a:xfrm>
            <a:off x="918480" y="4657360"/>
            <a:ext cx="783464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Retangulo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(self, a, b):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.lado_b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b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'A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criar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uma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 nova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instância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Retângulo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.’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23898318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Exemplo: classe </a:t>
            </a:r>
            <a:r>
              <a:rPr lang="pt-PT" dirty="0" err="1"/>
              <a:t>Retangulo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628650" y="1084970"/>
            <a:ext cx="8127423" cy="3887080"/>
          </a:xfrm>
        </p:spPr>
        <p:txBody>
          <a:bodyPr>
            <a:noAutofit/>
          </a:bodyPr>
          <a:lstStyle/>
          <a:p>
            <a:r>
              <a:rPr lang="pt-PT" sz="2400" dirty="0"/>
              <a:t>Agora vamos brincar um pouco com nossa primeira classe: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400" dirty="0"/>
              <a:t>Os dois métodos não recebem argumentos externos</a:t>
            </a:r>
            <a:r>
              <a:rPr lang="pt-PT" dirty="0"/>
              <a:t> </a:t>
            </a:r>
            <a:r>
              <a:rPr lang="pt-PT" sz="2200" dirty="0"/>
              <a:t>(apenas têm o argumento </a:t>
            </a:r>
            <a:r>
              <a:rPr lang="pt-PT" sz="2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2200" dirty="0"/>
              <a:t>)</a:t>
            </a:r>
            <a:r>
              <a:rPr lang="pt-PT" sz="2400" dirty="0"/>
              <a:t>.</a:t>
            </a:r>
            <a:endParaRPr lang="pt-PT" dirty="0"/>
          </a:p>
          <a:p>
            <a:pPr marL="0" indent="0">
              <a:buNone/>
            </a:pPr>
            <a:endParaRPr lang="pt-PT" sz="2000" dirty="0"/>
          </a:p>
          <a:p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4220D-9A65-4AA2-8CC1-3942FD98AE89}"/>
              </a:ext>
            </a:extLst>
          </p:cNvPr>
          <p:cNvSpPr/>
          <p:nvPr/>
        </p:nvSpPr>
        <p:spPr>
          <a:xfrm>
            <a:off x="943897" y="1544892"/>
            <a:ext cx="7613593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r2.calcula_perimetro() </a:t>
            </a:r>
          </a:p>
          <a:p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14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r2.calcula_area() </a:t>
            </a:r>
          </a:p>
          <a:p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r1.lado_a </a:t>
            </a:r>
          </a:p>
          <a:p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r1.lado_b </a:t>
            </a:r>
          </a:p>
          <a:p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FE359-092C-4EEE-AD98-8DA8768D30BF}"/>
              </a:ext>
            </a:extLst>
          </p:cNvPr>
          <p:cNvSpPr/>
          <p:nvPr/>
        </p:nvSpPr>
        <p:spPr>
          <a:xfrm>
            <a:off x="943897" y="4667091"/>
            <a:ext cx="76581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  …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calcula_area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.lado_b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calcula_perimetro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.lado_b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22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ABAE-5010-4BD3-8F7A-50472A7B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Instância duma classe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3A98-0F6E-4181-A4E5-0591E1A4EB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49" y="1460310"/>
            <a:ext cx="8127423" cy="4896041"/>
          </a:xfrm>
        </p:spPr>
        <p:txBody>
          <a:bodyPr/>
          <a:lstStyle/>
          <a:p>
            <a:r>
              <a:rPr lang="pt-PT" dirty="0"/>
              <a:t>A função </a:t>
            </a:r>
            <a:r>
              <a:rPr lang="pt-PT" dirty="0" err="1"/>
              <a:t>isinstance</a:t>
            </a:r>
            <a:r>
              <a:rPr lang="pt-PT" dirty="0"/>
              <a:t>() retorna </a:t>
            </a:r>
            <a:r>
              <a:rPr lang="pt-PT" dirty="0" err="1"/>
              <a:t>True</a:t>
            </a:r>
            <a:r>
              <a:rPr lang="pt-PT" dirty="0"/>
              <a:t> se for a instância duma classe: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0E635-996F-48AB-A369-12C64C96BA2E}"/>
              </a:ext>
            </a:extLst>
          </p:cNvPr>
          <p:cNvSpPr/>
          <p:nvPr/>
        </p:nvSpPr>
        <p:spPr>
          <a:xfrm>
            <a:off x="954848" y="2461773"/>
            <a:ext cx="7613593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(r1,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Retangulo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GB" dirty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(a,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Retangulo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GB" dirty="0">
                <a:solidFill>
                  <a:srgbClr val="B58900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(a,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GB" dirty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93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F837-271F-41F5-AE91-A00B1533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de classe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287D-2933-4CE3-9880-7F78B36BE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4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PT" dirty="0" err="1"/>
              <a:t>Passando</a:t>
            </a:r>
            <a:r>
              <a:rPr lang="en-GB" altLang="pt-PT" dirty="0"/>
              <a:t> </a:t>
            </a:r>
            <a:r>
              <a:rPr lang="en-GB" altLang="pt-PT" dirty="0" err="1"/>
              <a:t>argumentos</a:t>
            </a:r>
            <a:r>
              <a:rPr lang="en-GB" altLang="pt-PT" dirty="0"/>
              <a:t> com </a:t>
            </a:r>
            <a:r>
              <a:rPr lang="en-GB" altLang="pt-PT" dirty="0" err="1"/>
              <a:t>nomes</a:t>
            </a:r>
            <a:endParaRPr lang="en-GB" altLang="pt-PT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dirty="0"/>
              <a:t>É possível passar os argumentos sem empregar a ordem de definição.</a:t>
            </a:r>
          </a:p>
          <a:p>
            <a:pPr eaLnBrk="1" hangingPunct="1"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dirty="0"/>
              <a:t>Deve nomear-se cada valor passado com o nome do argumento correspondente.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69413" y="3046378"/>
            <a:ext cx="7645940" cy="132343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frase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(nome, idade): 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tem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anos"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PT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(frase(idade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'André'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A5CA3-9DC0-4EE4-9B4E-011E9480EA59}"/>
              </a:ext>
            </a:extLst>
          </p:cNvPr>
          <p:cNvSpPr txBox="1"/>
          <p:nvPr/>
        </p:nvSpPr>
        <p:spPr>
          <a:xfrm>
            <a:off x="869412" y="4549258"/>
            <a:ext cx="76459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Consolas" panose="020B0609020204030204" pitchFamily="49" charset="0"/>
              </a:rPr>
              <a:t>'André tem 16 anos'</a:t>
            </a:r>
          </a:p>
        </p:txBody>
      </p:sp>
    </p:spTree>
    <p:extLst>
      <p:ext uri="{BB962C8B-B14F-4D97-AF65-F5344CB8AC3E}">
        <p14:creationId xmlns:p14="http://schemas.microsoft.com/office/powerpoint/2010/main" val="2104137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11A7-01CB-4E25-A45E-C5E0623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de classe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396B-6AE3-4F69-8B38-E485C7F0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Variáveis de classe </a:t>
            </a:r>
            <a:r>
              <a:rPr lang="pt-PT" dirty="0"/>
              <a:t>são atributos partilhados por todas as instâncias da classe.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6F8A3-9D89-405F-BAA2-3E1D3B914B89}"/>
              </a:ext>
            </a:extLst>
          </p:cNvPr>
          <p:cNvSpPr/>
          <p:nvPr/>
        </p:nvSpPr>
        <p:spPr>
          <a:xfrm>
            <a:off x="937260" y="1900416"/>
            <a:ext cx="7929154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Cao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tipo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canino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#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variável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de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classe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#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variável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de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instância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d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Cao(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'Rex'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e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Cao(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'Pluto'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d.tipo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#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partilhado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por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todos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os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caes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canino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e.tipo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#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partilhado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por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todos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os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caes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canino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d.nome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#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atributo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,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único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de d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'Rex'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e.nome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#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atributo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,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único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de 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'Pluto'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4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11A7-01CB-4E25-A45E-C5E0623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de classe vs. de instância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396B-6AE3-4F69-8B38-E485C7F0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Variáveis de classe </a:t>
            </a:r>
            <a:r>
              <a:rPr lang="pt-PT" dirty="0"/>
              <a:t>são atributos partilhados por todas as instâncias da classe. </a:t>
            </a:r>
          </a:p>
          <a:p>
            <a:r>
              <a:rPr lang="pt-PT" dirty="0"/>
              <a:t>Nos métodos, as </a:t>
            </a:r>
            <a:r>
              <a:rPr lang="pt-PT" b="1" dirty="0"/>
              <a:t>variáveis de classe </a:t>
            </a:r>
            <a:r>
              <a:rPr lang="pt-PT" dirty="0"/>
              <a:t>devem ser manipuladas com o </a:t>
            </a:r>
            <a:r>
              <a:rPr lang="pt-PT" b="1" dirty="0"/>
              <a:t>prefixo da classe; </a:t>
            </a:r>
            <a:r>
              <a:rPr lang="pt-PT" dirty="0"/>
              <a:t>as de </a:t>
            </a:r>
            <a:r>
              <a:rPr lang="pt-PT" b="1" dirty="0"/>
              <a:t>instância </a:t>
            </a:r>
            <a:r>
              <a:rPr lang="pt-PT" dirty="0"/>
              <a:t>com o prefixo </a:t>
            </a:r>
            <a:r>
              <a:rPr lang="pt-PT" b="1" dirty="0"/>
              <a:t>self</a:t>
            </a:r>
            <a:r>
              <a:rPr lang="pt-PT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BFEA6-5913-4513-B45B-74CD88BFDE47}"/>
              </a:ext>
            </a:extLst>
          </p:cNvPr>
          <p:cNvSpPr/>
          <p:nvPr/>
        </p:nvSpPr>
        <p:spPr>
          <a:xfrm>
            <a:off x="933449" y="2743009"/>
            <a:ext cx="758190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total_alunos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i="1" dirty="0">
                <a:solidFill>
                  <a:srgbClr val="93A1A1"/>
                </a:solidFill>
                <a:latin typeface="Consolas" panose="020B0609020204030204" pitchFamily="49" charset="0"/>
              </a:rPr>
              <a:t># </a:t>
            </a:r>
            <a:r>
              <a:rPr lang="pt-BR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variavel</a:t>
            </a:r>
            <a:r>
              <a:rPr lang="pt-BR" i="1" dirty="0">
                <a:solidFill>
                  <a:srgbClr val="93A1A1"/>
                </a:solidFill>
                <a:latin typeface="Consolas" panose="020B0609020204030204" pitchFamily="49" charset="0"/>
              </a:rPr>
              <a:t> de classe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(self, nome, apelido):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nome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apelido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</a:t>
            </a:r>
            <a:r>
              <a:rPr lang="pt-BR" dirty="0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Aluno.total_alunos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.numero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Aluno.total_alunos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   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B9A57-AA64-4A6F-A45E-E1E96E59F626}"/>
              </a:ext>
            </a:extLst>
          </p:cNvPr>
          <p:cNvSpPr/>
          <p:nvPr/>
        </p:nvSpPr>
        <p:spPr>
          <a:xfrm>
            <a:off x="933449" y="5148584"/>
            <a:ext cx="7581901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Mario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Aluno(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"Mario"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"Silva"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Maria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Aluno(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"Maria"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"Sousa"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Ana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Aluno(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"Ana"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"Mota"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Mario.</a:t>
            </a:r>
            <a:r>
              <a:rPr lang="pt-BR" dirty="0" err="1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total_alunos</a:t>
            </a:r>
            <a:r>
              <a:rPr lang="pt-BR" dirty="0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</a:p>
          <a:p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04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Definição da Classe Documentada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95E04-0A07-470C-9E5D-5F59D56F2AA2}"/>
              </a:ext>
            </a:extLst>
          </p:cNvPr>
          <p:cNvSpPr/>
          <p:nvPr/>
        </p:nvSpPr>
        <p:spPr>
          <a:xfrm>
            <a:off x="777766" y="1170200"/>
            <a:ext cx="7737584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():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"""Classe que define um </a:t>
            </a:r>
            <a:r>
              <a:rPr lang="pt-BR" dirty="0" err="1">
                <a:solidFill>
                  <a:srgbClr val="2AA198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__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init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__ (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 a, b):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"""Tem atributos </a:t>
            </a:r>
            <a:r>
              <a:rPr lang="pt-BR" dirty="0" err="1">
                <a:solidFill>
                  <a:srgbClr val="2AA198"/>
                </a:solidFill>
                <a:latin typeface="Consolas" panose="020B0609020204030204" pitchFamily="49" charset="0"/>
              </a:rPr>
              <a:t>lado_a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 e </a:t>
            </a:r>
            <a:r>
              <a:rPr lang="pt-BR" dirty="0" err="1">
                <a:solidFill>
                  <a:srgbClr val="2AA198"/>
                </a:solidFill>
                <a:latin typeface="Consolas" panose="020B0609020204030204" pitchFamily="49" charset="0"/>
              </a:rPr>
              <a:t>lado_b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.lado_a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.lado_b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b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'A criar uma nova instância Retângulo.'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calcula_area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(self):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"""Método que retorna a </a:t>
            </a:r>
            <a:r>
              <a:rPr lang="pt-BR" dirty="0" err="1">
                <a:solidFill>
                  <a:srgbClr val="2AA198"/>
                </a:solidFill>
                <a:latin typeface="Consolas" panose="020B0609020204030204" pitchFamily="49" charset="0"/>
              </a:rPr>
              <a:t>area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 do </a:t>
            </a:r>
            <a:r>
              <a:rPr lang="pt-BR" dirty="0" err="1">
                <a:solidFill>
                  <a:srgbClr val="2AA198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.lado_a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.lado_b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calcula_perimetro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(self):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"""Método que retorna o </a:t>
            </a:r>
            <a:r>
              <a:rPr lang="pt-BR" dirty="0" err="1">
                <a:solidFill>
                  <a:srgbClr val="2AA198"/>
                </a:solidFill>
                <a:latin typeface="Consolas" panose="020B0609020204030204" pitchFamily="49" charset="0"/>
              </a:rPr>
              <a:t>perimetro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 do </a:t>
            </a:r>
            <a:r>
              <a:rPr lang="pt-BR" dirty="0" err="1">
                <a:solidFill>
                  <a:srgbClr val="2AA198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.lado_a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.lado_b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248513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8AD3-21BF-4A32-B614-7297B8EF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t-PT" dirty="0"/>
              <a:t>Visualização da documentação com a função </a:t>
            </a:r>
            <a:r>
              <a:rPr lang="pt-PT" dirty="0" err="1"/>
              <a:t>help</a:t>
            </a:r>
            <a:r>
              <a:rPr lang="pt-PT" dirty="0"/>
              <a:t>()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56A1B6-5DA1-4FC1-84CA-B21652AE73E4}"/>
              </a:ext>
            </a:extLst>
          </p:cNvPr>
          <p:cNvSpPr/>
          <p:nvPr/>
        </p:nvSpPr>
        <p:spPr>
          <a:xfrm>
            <a:off x="751490" y="1314985"/>
            <a:ext cx="7641020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help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Retangulo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Help on class </a:t>
            </a:r>
            <a:r>
              <a:rPr lang="en-GB" dirty="0" err="1">
                <a:latin typeface="Consolas" panose="020B0609020204030204" pitchFamily="49" charset="0"/>
              </a:rPr>
              <a:t>Retangulo</a:t>
            </a:r>
            <a:r>
              <a:rPr lang="en-GB" dirty="0">
                <a:latin typeface="Consolas" panose="020B0609020204030204" pitchFamily="49" charset="0"/>
              </a:rPr>
              <a:t> in module __main__:</a:t>
            </a:r>
          </a:p>
          <a:p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class </a:t>
            </a:r>
            <a:r>
              <a:rPr lang="en-GB" dirty="0" err="1">
                <a:latin typeface="Consolas" panose="020B0609020204030204" pitchFamily="49" charset="0"/>
              </a:rPr>
              <a:t>Retangulo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builtins.object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 |  </a:t>
            </a:r>
            <a:r>
              <a:rPr lang="en-GB" dirty="0" err="1">
                <a:latin typeface="Consolas" panose="020B0609020204030204" pitchFamily="49" charset="0"/>
              </a:rPr>
              <a:t>Retangulo</a:t>
            </a:r>
            <a:r>
              <a:rPr lang="en-GB" dirty="0">
                <a:latin typeface="Consolas" panose="020B0609020204030204" pitchFamily="49" charset="0"/>
              </a:rPr>
              <a:t>(a, b)</a:t>
            </a:r>
          </a:p>
          <a:p>
            <a:r>
              <a:rPr lang="en-GB" dirty="0">
                <a:latin typeface="Consolas" panose="020B0609020204030204" pitchFamily="49" charset="0"/>
              </a:rPr>
              <a:t> |  </a:t>
            </a:r>
          </a:p>
          <a:p>
            <a:r>
              <a:rPr lang="en-GB" dirty="0">
                <a:latin typeface="Consolas" panose="020B0609020204030204" pitchFamily="49" charset="0"/>
              </a:rPr>
              <a:t> |  </a:t>
            </a:r>
            <a:r>
              <a:rPr lang="en-GB" dirty="0" err="1">
                <a:latin typeface="Consolas" panose="020B0609020204030204" pitchFamily="49" charset="0"/>
              </a:rPr>
              <a:t>Classe</a:t>
            </a:r>
            <a:r>
              <a:rPr lang="en-GB" dirty="0">
                <a:latin typeface="Consolas" panose="020B0609020204030204" pitchFamily="49" charset="0"/>
              </a:rPr>
              <a:t> que define um </a:t>
            </a:r>
            <a:r>
              <a:rPr lang="en-GB" dirty="0" err="1">
                <a:latin typeface="Consolas" panose="020B0609020204030204" pitchFamily="49" charset="0"/>
              </a:rPr>
              <a:t>retangulo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 |  </a:t>
            </a:r>
          </a:p>
          <a:p>
            <a:r>
              <a:rPr lang="en-GB" dirty="0">
                <a:latin typeface="Consolas" panose="020B0609020204030204" pitchFamily="49" charset="0"/>
              </a:rPr>
              <a:t> |  Methods defined here:</a:t>
            </a:r>
          </a:p>
          <a:p>
            <a:r>
              <a:rPr lang="en-GB" dirty="0">
                <a:latin typeface="Consolas" panose="020B0609020204030204" pitchFamily="49" charset="0"/>
              </a:rPr>
              <a:t> |  </a:t>
            </a:r>
          </a:p>
          <a:p>
            <a:r>
              <a:rPr lang="en-GB" dirty="0">
                <a:latin typeface="Consolas" panose="020B0609020204030204" pitchFamily="49" charset="0"/>
              </a:rPr>
              <a:t> |  __</a:t>
            </a:r>
            <a:r>
              <a:rPr lang="en-GB" dirty="0" err="1">
                <a:latin typeface="Consolas" panose="020B0609020204030204" pitchFamily="49" charset="0"/>
              </a:rPr>
              <a:t>init</a:t>
            </a:r>
            <a:r>
              <a:rPr lang="en-GB" dirty="0">
                <a:latin typeface="Consolas" panose="020B0609020204030204" pitchFamily="49" charset="0"/>
              </a:rPr>
              <a:t>__(self, a, b)</a:t>
            </a:r>
          </a:p>
          <a:p>
            <a:r>
              <a:rPr lang="en-GB" dirty="0">
                <a:latin typeface="Consolas" panose="020B0609020204030204" pitchFamily="49" charset="0"/>
              </a:rPr>
              <a:t> |      </a:t>
            </a:r>
            <a:r>
              <a:rPr lang="en-GB" dirty="0" err="1">
                <a:latin typeface="Consolas" panose="020B0609020204030204" pitchFamily="49" charset="0"/>
              </a:rPr>
              <a:t>Tem</a:t>
            </a:r>
            <a:r>
              <a:rPr lang="en-GB" dirty="0">
                <a:latin typeface="Consolas" panose="020B0609020204030204" pitchFamily="49" charset="0"/>
              </a:rPr>
              <a:t> </a:t>
            </a:r>
            <a:r>
              <a:rPr lang="en-GB" dirty="0" err="1">
                <a:latin typeface="Consolas" panose="020B0609020204030204" pitchFamily="49" charset="0"/>
              </a:rPr>
              <a:t>atributos</a:t>
            </a:r>
            <a:r>
              <a:rPr lang="en-GB" dirty="0">
                <a:latin typeface="Consolas" panose="020B0609020204030204" pitchFamily="49" charset="0"/>
              </a:rPr>
              <a:t> </a:t>
            </a:r>
            <a:r>
              <a:rPr lang="en-GB" dirty="0" err="1">
                <a:latin typeface="Consolas" panose="020B0609020204030204" pitchFamily="49" charset="0"/>
              </a:rPr>
              <a:t>lad_a</a:t>
            </a:r>
            <a:r>
              <a:rPr lang="en-GB" dirty="0">
                <a:latin typeface="Consolas" panose="020B0609020204030204" pitchFamily="49" charset="0"/>
              </a:rPr>
              <a:t> e </a:t>
            </a:r>
            <a:r>
              <a:rPr lang="en-GB" dirty="0" err="1">
                <a:latin typeface="Consolas" panose="020B0609020204030204" pitchFamily="49" charset="0"/>
              </a:rPr>
              <a:t>lado_b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 |  </a:t>
            </a:r>
          </a:p>
          <a:p>
            <a:r>
              <a:rPr lang="en-GB" dirty="0">
                <a:latin typeface="Consolas" panose="020B0609020204030204" pitchFamily="49" charset="0"/>
              </a:rPr>
              <a:t> |  </a:t>
            </a:r>
            <a:r>
              <a:rPr lang="en-GB" dirty="0" err="1">
                <a:latin typeface="Consolas" panose="020B0609020204030204" pitchFamily="49" charset="0"/>
              </a:rPr>
              <a:t>calcula_area</a:t>
            </a:r>
            <a:r>
              <a:rPr lang="en-GB" dirty="0">
                <a:latin typeface="Consolas" panose="020B0609020204030204" pitchFamily="49" charset="0"/>
              </a:rPr>
              <a:t>(self)</a:t>
            </a:r>
          </a:p>
          <a:p>
            <a:r>
              <a:rPr lang="en-GB" dirty="0">
                <a:latin typeface="Consolas" panose="020B0609020204030204" pitchFamily="49" charset="0"/>
              </a:rPr>
              <a:t> |      </a:t>
            </a:r>
            <a:r>
              <a:rPr lang="en-GB" dirty="0" err="1">
                <a:latin typeface="Consolas" panose="020B0609020204030204" pitchFamily="49" charset="0"/>
              </a:rPr>
              <a:t>Método</a:t>
            </a:r>
            <a:r>
              <a:rPr lang="en-GB" dirty="0">
                <a:latin typeface="Consolas" panose="020B0609020204030204" pitchFamily="49" charset="0"/>
              </a:rPr>
              <a:t> que </a:t>
            </a:r>
            <a:r>
              <a:rPr lang="en-GB" dirty="0" err="1">
                <a:latin typeface="Consolas" panose="020B0609020204030204" pitchFamily="49" charset="0"/>
              </a:rPr>
              <a:t>retorna</a:t>
            </a:r>
            <a:r>
              <a:rPr lang="en-GB" dirty="0">
                <a:latin typeface="Consolas" panose="020B0609020204030204" pitchFamily="49" charset="0"/>
              </a:rPr>
              <a:t> a area do </a:t>
            </a:r>
            <a:r>
              <a:rPr lang="en-GB" dirty="0" err="1">
                <a:latin typeface="Consolas" panose="020B0609020204030204" pitchFamily="49" charset="0"/>
              </a:rPr>
              <a:t>retangulo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 |  </a:t>
            </a:r>
          </a:p>
          <a:p>
            <a:r>
              <a:rPr lang="en-GB" dirty="0">
                <a:latin typeface="Consolas" panose="020B0609020204030204" pitchFamily="49" charset="0"/>
              </a:rPr>
              <a:t> |  </a:t>
            </a:r>
            <a:r>
              <a:rPr lang="en-GB" dirty="0" err="1">
                <a:latin typeface="Consolas" panose="020B0609020204030204" pitchFamily="49" charset="0"/>
              </a:rPr>
              <a:t>calcula_perimetro</a:t>
            </a:r>
            <a:r>
              <a:rPr lang="en-GB" dirty="0">
                <a:latin typeface="Consolas" panose="020B0609020204030204" pitchFamily="49" charset="0"/>
              </a:rPr>
              <a:t>(self)</a:t>
            </a:r>
          </a:p>
          <a:p>
            <a:r>
              <a:rPr lang="en-GB" dirty="0">
                <a:latin typeface="Consolas" panose="020B0609020204030204" pitchFamily="49" charset="0"/>
              </a:rPr>
              <a:t> |      </a:t>
            </a:r>
            <a:r>
              <a:rPr lang="en-GB" dirty="0" err="1">
                <a:latin typeface="Consolas" panose="020B0609020204030204" pitchFamily="49" charset="0"/>
              </a:rPr>
              <a:t>Método</a:t>
            </a:r>
            <a:r>
              <a:rPr lang="en-GB" dirty="0">
                <a:latin typeface="Consolas" panose="020B0609020204030204" pitchFamily="49" charset="0"/>
              </a:rPr>
              <a:t> que </a:t>
            </a:r>
            <a:r>
              <a:rPr lang="en-GB" dirty="0" err="1">
                <a:latin typeface="Consolas" panose="020B0609020204030204" pitchFamily="49" charset="0"/>
              </a:rPr>
              <a:t>retorna</a:t>
            </a:r>
            <a:r>
              <a:rPr lang="en-GB" dirty="0">
                <a:latin typeface="Consolas" panose="020B0609020204030204" pitchFamily="49" charset="0"/>
              </a:rPr>
              <a:t> o </a:t>
            </a:r>
            <a:r>
              <a:rPr lang="en-GB" dirty="0" err="1">
                <a:latin typeface="Consolas" panose="020B0609020204030204" pitchFamily="49" charset="0"/>
              </a:rPr>
              <a:t>perimetro</a:t>
            </a:r>
            <a:r>
              <a:rPr lang="en-GB" dirty="0">
                <a:latin typeface="Consolas" panose="020B0609020204030204" pitchFamily="49" charset="0"/>
              </a:rPr>
              <a:t> do </a:t>
            </a:r>
            <a:r>
              <a:rPr lang="en-GB" dirty="0" err="1">
                <a:latin typeface="Consolas" panose="020B0609020204030204" pitchFamily="49" charset="0"/>
              </a:rPr>
              <a:t>retangulo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331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462-8DDF-478E-9BE7-B38C9C60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E0122-3C23-4D65-A54C-977C399F5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8559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Herança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PT" sz="2400" dirty="0"/>
              <a:t>Forma de derivar novas classes </a:t>
            </a:r>
            <a:r>
              <a:rPr lang="pt-PT" sz="2400" b="1" dirty="0"/>
              <a:t>a partir de classes base</a:t>
            </a:r>
            <a:r>
              <a:rPr lang="pt-PT" sz="2400" dirty="0"/>
              <a:t>.</a:t>
            </a:r>
          </a:p>
          <a:p>
            <a:pPr>
              <a:spcBef>
                <a:spcPts val="600"/>
              </a:spcBef>
            </a:pPr>
            <a:r>
              <a:rPr lang="pt-PT" sz="2400" dirty="0"/>
              <a:t>O </a:t>
            </a:r>
            <a:r>
              <a:rPr lang="pt-PT" sz="2400" dirty="0" err="1"/>
              <a:t>Python</a:t>
            </a:r>
            <a:r>
              <a:rPr lang="pt-PT" sz="2400" dirty="0"/>
              <a:t> suporta herança simples (de uma base) e herança múltiplas (de várias bases). 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pt-PT" dirty="0"/>
          </a:p>
          <a:p>
            <a:pPr>
              <a:spcBef>
                <a:spcPts val="600"/>
              </a:spcBef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81015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en-GB" altLang="pt-PT"/>
              <a:t>Especialização de classes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8649" y="1228808"/>
            <a:ext cx="8282595" cy="5029637"/>
          </a:xfrm>
        </p:spPr>
        <p:txBody>
          <a:bodyPr>
            <a:normAutofit fontScale="92500"/>
          </a:bodyPr>
          <a:lstStyle/>
          <a:p>
            <a:r>
              <a:rPr lang="pt-BR" altLang="pt-PT" sz="2400" dirty="0"/>
              <a:t>Para fazer uma classe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BR" altLang="pt-PT" sz="2400" dirty="0"/>
              <a:t> herdar da classe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pt-BR" altLang="pt-PT" sz="2400" dirty="0"/>
              <a:t>, basta declarar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BR" altLang="pt-PT" sz="2400" dirty="0"/>
              <a:t> como:</a:t>
            </a:r>
          </a:p>
          <a:p>
            <a:pPr marL="0" indent="0">
              <a:buNone/>
            </a:pPr>
            <a:r>
              <a:rPr lang="pt-PT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	</a:t>
            </a:r>
            <a:r>
              <a:rPr lang="pt-PT" sz="2200" b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class</a:t>
            </a:r>
            <a:r>
              <a:rPr lang="pt-PT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PT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pt-PT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pt-PT" sz="2200" dirty="0"/>
          </a:p>
          <a:p>
            <a:pPr marL="914400" lvl="2" indent="0">
              <a:buNone/>
            </a:pPr>
            <a:r>
              <a:rPr lang="pt-BR" altLang="pt-PT" sz="1700" b="1" dirty="0"/>
              <a:t>        . . .</a:t>
            </a:r>
          </a:p>
          <a:p>
            <a:r>
              <a:rPr lang="pt-BR" altLang="pt-PT" sz="2400" dirty="0"/>
              <a:t>Diz-se que:</a:t>
            </a:r>
          </a:p>
          <a:p>
            <a:pPr lvl="1"/>
            <a:r>
              <a:rPr lang="pt-BR" altLang="pt-PT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BR" altLang="pt-PT" sz="2000" dirty="0"/>
              <a:t> é </a:t>
            </a:r>
            <a:r>
              <a:rPr lang="pt-BR" altLang="pt-PT" sz="2000" b="1" dirty="0"/>
              <a:t>sub-classe</a:t>
            </a:r>
            <a:r>
              <a:rPr lang="pt-BR" altLang="pt-PT" sz="2000" dirty="0"/>
              <a:t> (ou </a:t>
            </a:r>
            <a:r>
              <a:rPr lang="pt-BR" altLang="pt-PT" sz="2000" b="1" dirty="0"/>
              <a:t>derivada</a:t>
            </a:r>
            <a:r>
              <a:rPr lang="pt-BR" altLang="pt-PT" sz="2000" dirty="0"/>
              <a:t>) de </a:t>
            </a:r>
            <a:r>
              <a:rPr lang="pt-BR" altLang="pt-PT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endParaRPr lang="pt-BR" altLang="pt-PT" sz="2000" dirty="0"/>
          </a:p>
          <a:p>
            <a:pPr lvl="1"/>
            <a:r>
              <a:rPr lang="pt-BR" altLang="pt-PT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pt-BR" altLang="pt-PT" sz="2000" dirty="0"/>
              <a:t> é </a:t>
            </a:r>
            <a:r>
              <a:rPr lang="pt-BR" altLang="pt-PT" sz="2000" b="1" dirty="0"/>
              <a:t>super-classe</a:t>
            </a:r>
            <a:r>
              <a:rPr lang="pt-BR" altLang="pt-PT" sz="2000" dirty="0"/>
              <a:t> (ou </a:t>
            </a:r>
            <a:r>
              <a:rPr lang="pt-BR" altLang="pt-PT" sz="2000" b="1" dirty="0"/>
              <a:t>base</a:t>
            </a:r>
            <a:r>
              <a:rPr lang="pt-BR" altLang="pt-PT" sz="2000" dirty="0"/>
              <a:t>) de </a:t>
            </a:r>
            <a:r>
              <a:rPr lang="pt-BR" altLang="pt-PT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BR" altLang="pt-PT" sz="2000" dirty="0"/>
              <a:t>.</a:t>
            </a:r>
          </a:p>
          <a:p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BR" altLang="pt-PT" sz="2400" dirty="0"/>
              <a:t> herda todos os atributos e métodos de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pt-BR" altLang="pt-PT" sz="2400" dirty="0"/>
              <a:t>.</a:t>
            </a:r>
          </a:p>
          <a:p>
            <a:r>
              <a:rPr lang="pt-BR" altLang="pt-PT" sz="2400" dirty="0"/>
              <a:t>A especialização de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BR" altLang="pt-PT" sz="2400" dirty="0"/>
              <a:t> dá-se acrescentando novos atributos </a:t>
            </a:r>
            <a:br>
              <a:rPr lang="pt-BR" altLang="pt-PT" sz="2400" dirty="0"/>
            </a:br>
            <a:r>
              <a:rPr lang="pt-BR" altLang="pt-PT" sz="2400" dirty="0"/>
              <a:t> e métodos, ou alterando métodos.</a:t>
            </a:r>
          </a:p>
          <a:p>
            <a:r>
              <a:rPr lang="pt-BR" altLang="pt-PT" sz="2400" dirty="0"/>
              <a:t>Se um método de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BR" altLang="pt-PT" sz="2400" dirty="0"/>
              <a:t> precisa invocar um método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pt-BR" altLang="pt-PT" sz="2400" dirty="0"/>
              <a:t> de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pt-BR" altLang="pt-PT" sz="2400" dirty="0"/>
              <a:t>, pode-se utilizar a notação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pt-BR" altLang="pt-PT" sz="2400" dirty="0"/>
              <a:t>.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pt-BR" altLang="pt-PT" sz="2400" dirty="0"/>
              <a:t> para diferenciar do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pt-BR" altLang="pt-PT" sz="2400" dirty="0"/>
              <a:t> de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BR" altLang="pt-PT" sz="2400" dirty="0"/>
              <a:t>, referido como 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pt-BR" altLang="pt-PT" sz="2400" b="1" dirty="0"/>
              <a:t>.</a:t>
            </a:r>
            <a:r>
              <a:rPr lang="pt-BR" altLang="pt-P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73498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Exemplo: classe Quadrado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628649" y="1148400"/>
            <a:ext cx="8127423" cy="5340660"/>
          </a:xfrm>
        </p:spPr>
        <p:txBody>
          <a:bodyPr>
            <a:noAutofit/>
          </a:bodyPr>
          <a:lstStyle/>
          <a:p>
            <a:r>
              <a:rPr lang="pt-PT" sz="2400" spc="172" dirty="0">
                <a:cs typeface="Cambria"/>
              </a:rPr>
              <a:t>Considere </a:t>
            </a:r>
            <a:r>
              <a:rPr lang="pt-PT" sz="2400" spc="141" dirty="0">
                <a:cs typeface="Cambria"/>
              </a:rPr>
              <a:t>a classe </a:t>
            </a:r>
            <a:r>
              <a:rPr lang="pt-PT" sz="2400" b="1" spc="45" dirty="0">
                <a:cs typeface="Verdana"/>
              </a:rPr>
              <a:t>Retangulo </a:t>
            </a:r>
            <a:r>
              <a:rPr lang="pt-PT" sz="2400" spc="45" dirty="0">
                <a:cs typeface="Verdana"/>
              </a:rPr>
              <a:t>definida anteriormente:</a:t>
            </a:r>
            <a:endParaRPr lang="pt-PT" sz="2400" spc="45" dirty="0">
              <a:cs typeface="Cambria"/>
            </a:endParaRPr>
          </a:p>
          <a:p>
            <a:endParaRPr lang="pt-PT" sz="2400" b="1" spc="45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endParaRPr lang="pt-PT" sz="2400" b="1" spc="45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endParaRPr lang="pt-PT" sz="2400" b="1" spc="45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endParaRPr lang="pt-PT" sz="2400" b="1" spc="45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endParaRPr lang="pt-PT" sz="2400" b="1" spc="45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endParaRPr lang="pt-PT" sz="1100" b="1" spc="45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r>
              <a:rPr lang="pt-PT" sz="2400" spc="172" dirty="0">
                <a:cs typeface="Cambria"/>
              </a:rPr>
              <a:t>Vamos </a:t>
            </a:r>
            <a:r>
              <a:rPr lang="pt-PT" sz="2400" spc="118" dirty="0">
                <a:cs typeface="Cambria"/>
              </a:rPr>
              <a:t>definir </a:t>
            </a:r>
            <a:r>
              <a:rPr lang="pt-PT" sz="2400" spc="190" dirty="0">
                <a:cs typeface="Cambria"/>
              </a:rPr>
              <a:t>a </a:t>
            </a:r>
            <a:r>
              <a:rPr lang="pt-PT" sz="2400" spc="159" dirty="0">
                <a:cs typeface="Cambria"/>
              </a:rPr>
              <a:t>classe </a:t>
            </a:r>
            <a:r>
              <a:rPr lang="pt-PT" sz="2400" b="1" spc="45" dirty="0">
                <a:cs typeface="Verdana"/>
              </a:rPr>
              <a:t>Quadrado</a:t>
            </a:r>
            <a:r>
              <a:rPr lang="pt-PT" sz="2400" spc="45" dirty="0">
                <a:cs typeface="Cambria"/>
              </a:rPr>
              <a:t>, </a:t>
            </a:r>
            <a:r>
              <a:rPr lang="pt-PT" sz="2400" spc="163" dirty="0">
                <a:cs typeface="Cambria"/>
              </a:rPr>
              <a:t>como </a:t>
            </a:r>
            <a:r>
              <a:rPr lang="pt-PT" sz="2400" b="1" spc="163" dirty="0">
                <a:cs typeface="Cambria"/>
              </a:rPr>
              <a:t>derivada de Retangulo</a:t>
            </a:r>
            <a:r>
              <a:rPr lang="pt-PT" sz="2400" spc="163" dirty="0">
                <a:cs typeface="Cambria"/>
              </a:rPr>
              <a:t>, onde alteramos a definição de </a:t>
            </a:r>
            <a:r>
              <a:rPr lang="pt-PT" sz="2400" spc="163" dirty="0" err="1">
                <a:cs typeface="Cambria"/>
              </a:rPr>
              <a:t>init</a:t>
            </a:r>
            <a:r>
              <a:rPr lang="pt-PT" sz="2400" spc="163" dirty="0">
                <a:cs typeface="Cambria"/>
              </a:rPr>
              <a:t>:</a:t>
            </a:r>
            <a:endParaRPr lang="pt-PT" sz="2400" spc="45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endParaRPr lang="pt-PT" sz="2400" b="1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7164B-7B51-4AF1-AE3E-62CC8208F8BE}"/>
              </a:ext>
            </a:extLst>
          </p:cNvPr>
          <p:cNvSpPr/>
          <p:nvPr/>
        </p:nvSpPr>
        <p:spPr>
          <a:xfrm>
            <a:off x="947650" y="5447147"/>
            <a:ext cx="75677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2550" lvl="1"/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0000FF"/>
                </a:solidFill>
                <a:latin typeface="Courier New" panose="02070309020205020404" pitchFamily="49" charset="0"/>
              </a:rPr>
              <a:t>Quadrado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Retangulo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/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__init__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lado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/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   self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lado_a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lado_b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lado</a:t>
            </a:r>
            <a:endParaRPr lang="pt-PT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6230936-7E59-46C0-8CFA-2F323754EA40}"/>
              </a:ext>
            </a:extLst>
          </p:cNvPr>
          <p:cNvSpPr txBox="1">
            <a:spLocks/>
          </p:cNvSpPr>
          <p:nvPr/>
        </p:nvSpPr>
        <p:spPr>
          <a:xfrm>
            <a:off x="947651" y="1618167"/>
            <a:ext cx="7567700" cy="2597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class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Retangulo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sz="1800" b="1" dirty="0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>
                <a:solidFill>
                  <a:srgbClr val="0000FF"/>
                </a:solidFill>
                <a:latin typeface="Courier New" panose="02070309020205020404" pitchFamily="49" charset="0"/>
              </a:rPr>
              <a:t>__init___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lado_a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lado_b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lado_a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lado_a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lado_b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lado_b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PT" sz="1800" b="1" dirty="0">
                <a:solidFill>
                  <a:srgbClr val="FF8000"/>
                </a:solidFill>
                <a:latin typeface="Courier New" panose="02070309020205020404" pitchFamily="49" charset="0"/>
              </a:rPr>
              <a:t>print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P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'A criar uma nova instância Retângulo.')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sz="1800" b="1" dirty="0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>
                <a:solidFill>
                  <a:srgbClr val="0000FF"/>
                </a:solidFill>
                <a:latin typeface="Courier New" panose="02070309020205020404" pitchFamily="49" charset="0"/>
              </a:rPr>
              <a:t>calcula_area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PT" sz="1800" b="1" dirty="0">
                <a:solidFill>
                  <a:srgbClr val="FF8000"/>
                </a:solidFill>
                <a:latin typeface="Courier New" panose="020703090202050204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lado_a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lado_b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sz="1800" b="1" dirty="0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>
                <a:solidFill>
                  <a:srgbClr val="0000FF"/>
                </a:solidFill>
                <a:latin typeface="Courier New" panose="02070309020205020404" pitchFamily="49" charset="0"/>
              </a:rPr>
              <a:t>calcula_perimetro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PT" sz="1800" b="1" dirty="0">
                <a:solidFill>
                  <a:srgbClr val="FF8000"/>
                </a:solidFill>
                <a:latin typeface="Courier New" panose="020703090202050204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2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lado_a 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lado_b</a:t>
            </a: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3807350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>
            <a:normAutofit fontScale="90000"/>
          </a:bodyPr>
          <a:lstStyle/>
          <a:p>
            <a:r>
              <a:rPr lang="pt-PT" dirty="0"/>
              <a:t>Formas de definir uma especialização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628649" y="1121013"/>
            <a:ext cx="8127423" cy="53406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Redefinindo o </a:t>
            </a:r>
            <a:r>
              <a:rPr lang="pt-PT" sz="2400" dirty="0" err="1"/>
              <a:t>init</a:t>
            </a:r>
            <a:r>
              <a:rPr lang="pt-PT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endParaRPr lang="pt-PT" sz="3200" dirty="0"/>
          </a:p>
          <a:p>
            <a:pPr marL="914400" lvl="1" indent="-457200">
              <a:buFont typeface="+mj-lt"/>
              <a:buAutoNum type="arabicPeriod"/>
            </a:pPr>
            <a:endParaRPr lang="pt-PT" sz="2000" dirty="0"/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Utilizando o </a:t>
            </a:r>
            <a:r>
              <a:rPr lang="pt-PT" sz="2400" dirty="0" err="1"/>
              <a:t>init</a:t>
            </a:r>
            <a:r>
              <a:rPr lang="pt-PT" sz="2400" dirty="0"/>
              <a:t> da classe base </a:t>
            </a:r>
            <a:r>
              <a:rPr lang="pt-PT" sz="2400" b="1" dirty="0" err="1"/>
              <a:t>Retangulo</a:t>
            </a:r>
            <a:r>
              <a:rPr lang="pt-PT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endParaRPr lang="pt-PT" sz="3200" dirty="0"/>
          </a:p>
          <a:p>
            <a:pPr marL="914400" lvl="1" indent="-457200">
              <a:buFont typeface="+mj-lt"/>
              <a:buAutoNum type="arabicPeriod"/>
            </a:pPr>
            <a:endParaRPr lang="pt-PT" sz="2000" dirty="0"/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Utilizando a função </a:t>
            </a:r>
            <a:r>
              <a:rPr lang="pt-PT" sz="2400" dirty="0" err="1"/>
              <a:t>super</a:t>
            </a:r>
            <a:r>
              <a:rPr lang="pt-PT" sz="2400" dirty="0"/>
              <a:t>() que </a:t>
            </a:r>
            <a:br>
              <a:rPr lang="pt-PT" sz="2400" dirty="0"/>
            </a:br>
            <a:r>
              <a:rPr lang="pt-PT" sz="2400" dirty="0"/>
              <a:t>retorna o nome da </a:t>
            </a:r>
            <a:r>
              <a:rPr lang="pt-PT" sz="2400" dirty="0" err="1"/>
              <a:t>super-classe</a:t>
            </a:r>
            <a:r>
              <a:rPr lang="pt-PT" sz="2400" dirty="0"/>
              <a:t>:</a:t>
            </a:r>
          </a:p>
          <a:p>
            <a:endParaRPr lang="pt-PT" sz="2000" dirty="0"/>
          </a:p>
          <a:p>
            <a:pPr marL="457200" lvl="1" indent="0">
              <a:spcBef>
                <a:spcPts val="0"/>
              </a:spcBef>
              <a:buNone/>
            </a:pPr>
            <a:b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7164B-7B51-4AF1-AE3E-62CC8208F8BE}"/>
              </a:ext>
            </a:extLst>
          </p:cNvPr>
          <p:cNvSpPr/>
          <p:nvPr/>
        </p:nvSpPr>
        <p:spPr>
          <a:xfrm>
            <a:off x="712209" y="1612543"/>
            <a:ext cx="75677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2550" lvl="1"/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0000FF"/>
                </a:solidFill>
                <a:latin typeface="Courier New" panose="02070309020205020404" pitchFamily="49" charset="0"/>
              </a:rPr>
              <a:t>Quadrado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Retangulo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/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__init__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lado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/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   self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lado_a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lado_b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lado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7296A-0869-4780-B4E0-5FA8C90CBEF9}"/>
              </a:ext>
            </a:extLst>
          </p:cNvPr>
          <p:cNvSpPr/>
          <p:nvPr/>
        </p:nvSpPr>
        <p:spPr>
          <a:xfrm>
            <a:off x="712209" y="3172141"/>
            <a:ext cx="75677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2550" lvl="1"/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0000FF"/>
                </a:solidFill>
                <a:latin typeface="Courier New" panose="02070309020205020404" pitchFamily="49" charset="0"/>
              </a:rPr>
              <a:t>Quadrado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Retangulo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/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__init__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lado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/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PT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Retangulo</a:t>
            </a:r>
            <a:r>
              <a:rPr lang="pt-PT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__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__(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lado, lado)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CBE775-4990-416E-AE56-DD0E52DA0FA6}"/>
              </a:ext>
            </a:extLst>
          </p:cNvPr>
          <p:cNvSpPr/>
          <p:nvPr/>
        </p:nvSpPr>
        <p:spPr>
          <a:xfrm>
            <a:off x="716776" y="5158817"/>
            <a:ext cx="750290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2550" lvl="1"/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0000FF"/>
                </a:solidFill>
                <a:latin typeface="Courier New" panose="02070309020205020404" pitchFamily="49" charset="0"/>
              </a:rPr>
              <a:t>Quadrado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Retangulo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/>
            <a:r>
              <a:rPr lang="pt-PT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</a:rPr>
              <a:t>def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__init__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lado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/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PT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super</a:t>
            </a:r>
            <a:r>
              <a:rPr lang="pt-PT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r>
              <a:rPr lang="pt-PT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__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__(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lado, lado)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09842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02C6-30F8-43D6-A0BE-BF594F55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isinstance</a:t>
            </a:r>
            <a:r>
              <a:rPr lang="pt-PT" dirty="0"/>
              <a:t>() e </a:t>
            </a:r>
            <a:r>
              <a:rPr lang="pt-PT" dirty="0" err="1"/>
              <a:t>issubclass</a:t>
            </a:r>
            <a:r>
              <a:rPr lang="pt-PT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23F-3FAA-4C69-9251-A20710CC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isinstance</a:t>
            </a:r>
            <a:r>
              <a:rPr lang="pt-PT" b="1" dirty="0"/>
              <a:t>() </a:t>
            </a:r>
            <a:r>
              <a:rPr lang="pt-PT" dirty="0"/>
              <a:t>permite verificar se uma instância é objeto de uma determinada classe. </a:t>
            </a:r>
          </a:p>
          <a:p>
            <a:pPr lvl="1"/>
            <a:r>
              <a:rPr lang="pt-PT" b="1" dirty="0"/>
              <a:t>Uma instância de uma subclasse também é instância da superclasse</a:t>
            </a:r>
            <a:r>
              <a:rPr lang="pt-PT" dirty="0"/>
              <a:t>.</a:t>
            </a:r>
          </a:p>
          <a:p>
            <a:r>
              <a:rPr lang="pt-PT" b="1" dirty="0" err="1"/>
              <a:t>issubclass</a:t>
            </a:r>
            <a:r>
              <a:rPr lang="pt-PT" b="1" dirty="0"/>
              <a:t>() </a:t>
            </a:r>
            <a:r>
              <a:rPr lang="pt-PT" dirty="0"/>
              <a:t>indica se uma classe é subclasse de outra.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7D727-0512-4119-9B69-BAF89FF8BB2C}"/>
              </a:ext>
            </a:extLst>
          </p:cNvPr>
          <p:cNvSpPr/>
          <p:nvPr/>
        </p:nvSpPr>
        <p:spPr>
          <a:xfrm>
            <a:off x="924910" y="3540884"/>
            <a:ext cx="78761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q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Quadrado(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2AA198"/>
                </a:solidFill>
                <a:latin typeface="Consolas" panose="020B0609020204030204" pitchFamily="49" charset="0"/>
              </a:rPr>
              <a:t>'A criar uma nova instância Retângulo.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(q, Quadrado)</a:t>
            </a:r>
          </a:p>
          <a:p>
            <a:r>
              <a:rPr lang="pt-BR" dirty="0" err="1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(q, 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 err="1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268BD2"/>
                </a:solidFill>
                <a:latin typeface="Consolas" panose="020B0609020204030204" pitchFamily="49" charset="0"/>
              </a:rPr>
              <a:t>issubclass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(Quadrado, </a:t>
            </a:r>
            <a:r>
              <a:rPr lang="pt-BR" dirty="0" err="1">
                <a:solidFill>
                  <a:srgbClr val="333333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 err="1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9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Argumento com valor padrão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9BF8C7-BCDC-4F52-82ED-618FAC62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7056"/>
            <a:ext cx="8395607" cy="6007926"/>
          </a:xfrm>
        </p:spPr>
        <p:txBody>
          <a:bodyPr>
            <a:normAutofit lnSpcReduction="10000"/>
          </a:bodyPr>
          <a:lstStyle/>
          <a:p>
            <a:r>
              <a:rPr lang="pt-PT" sz="2400" dirty="0"/>
              <a:t>Um argumento pode ter um </a:t>
            </a:r>
            <a:r>
              <a:rPr lang="pt-PT" sz="2400" b="1" dirty="0"/>
              <a:t>valor padrão </a:t>
            </a:r>
            <a:r>
              <a:rPr lang="pt-PT" sz="2400" dirty="0"/>
              <a:t>(</a:t>
            </a:r>
            <a:r>
              <a:rPr lang="pt-PT" sz="2400" i="1" dirty="0" err="1"/>
              <a:t>default</a:t>
            </a:r>
            <a:r>
              <a:rPr lang="pt-PT" sz="2400" dirty="0"/>
              <a:t>).</a:t>
            </a:r>
          </a:p>
          <a:p>
            <a:r>
              <a:rPr lang="pt-BR" altLang="pt-PT" dirty="0"/>
              <a:t>Se o argumento não for especificado quando a função é chamada, o valor padrão é usado.</a:t>
            </a:r>
          </a:p>
          <a:p>
            <a:pPr lvl="1"/>
            <a:endParaRPr lang="pt-BR" altLang="pt-PT" dirty="0"/>
          </a:p>
          <a:p>
            <a:endParaRPr lang="pt-PT" sz="2400" dirty="0"/>
          </a:p>
          <a:p>
            <a:endParaRPr lang="pt-PT" dirty="0"/>
          </a:p>
          <a:p>
            <a:endParaRPr lang="pt-PT" sz="2400" dirty="0"/>
          </a:p>
          <a:p>
            <a:endParaRPr lang="pt-PT" dirty="0"/>
          </a:p>
          <a:p>
            <a:pPr eaLnBrk="1" hangingPunct="1"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dirty="0"/>
              <a:t>Se apenas alguns argumentos duma função têm valor padrão, esses devem ser os últimos.</a:t>
            </a:r>
          </a:p>
          <a:p>
            <a:r>
              <a:rPr lang="pt-PT" sz="2400" dirty="0"/>
              <a:t>Não utilize como valor padrão listas, dicionários ou outros  valores mutáveis. O resultado alcançado pode não ser o  desejado.</a:t>
            </a:r>
            <a:endParaRPr lang="pt-PT" dirty="0"/>
          </a:p>
        </p:txBody>
      </p:sp>
      <p:sp>
        <p:nvSpPr>
          <p:cNvPr id="3" name="object 3"/>
          <p:cNvSpPr txBox="1"/>
          <p:nvPr/>
        </p:nvSpPr>
        <p:spPr>
          <a:xfrm>
            <a:off x="881628" y="2176809"/>
            <a:ext cx="7514433" cy="1411740"/>
          </a:xfrm>
          <a:prstGeom prst="rect">
            <a:avLst/>
          </a:prstGeom>
          <a:solidFill>
            <a:srgbClr val="FFF2CC"/>
          </a:solidFill>
          <a:ln w="3175">
            <a:noFill/>
          </a:ln>
        </p:spPr>
        <p:txBody>
          <a:bodyPr vert="horz" wrap="square" lIns="0" tIns="26487" rIns="0" bIns="0" rtlCol="0">
            <a:spAutoFit/>
          </a:bodyPr>
          <a:lstStyle/>
          <a:p>
            <a:r>
              <a:rPr lang="pt-PT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aplicar_iva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(valor, taxa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0.23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valor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taxa)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'Valor a pagar: 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aplicar_iva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'Valor a pagar: 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aplicar_iva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.06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E82B3-1E2F-4A11-9972-2FC92A2851B3}"/>
              </a:ext>
            </a:extLst>
          </p:cNvPr>
          <p:cNvCxnSpPr>
            <a:cxnSpLocks/>
          </p:cNvCxnSpPr>
          <p:nvPr/>
        </p:nvCxnSpPr>
        <p:spPr>
          <a:xfrm flipH="1">
            <a:off x="4671893" y="1290918"/>
            <a:ext cx="614722" cy="95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758013-594B-466F-9DB8-6F3FD5D532BB}"/>
              </a:ext>
            </a:extLst>
          </p:cNvPr>
          <p:cNvSpPr txBox="1"/>
          <p:nvPr/>
        </p:nvSpPr>
        <p:spPr>
          <a:xfrm>
            <a:off x="881628" y="3688769"/>
            <a:ext cx="751443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Valor a pagar: 123.00</a:t>
            </a:r>
          </a:p>
          <a:p>
            <a:r>
              <a:rPr lang="pt-PT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Valor a pagar: 106.00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79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96E1-37C8-4750-9142-AFB01C3D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Atributos privados e protegidos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9F9EF-5331-46E7-8790-264F1A954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1117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Atributos protegidos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2400" dirty="0"/>
              <a:t>O Python </a:t>
            </a:r>
            <a:r>
              <a:rPr lang="pt-PT" sz="2400" b="1" dirty="0"/>
              <a:t>não possui uma construção sintática para definir atributos como privados </a:t>
            </a:r>
            <a:r>
              <a:rPr lang="pt-PT" sz="2400" dirty="0"/>
              <a:t>numa classe.</a:t>
            </a:r>
          </a:p>
          <a:p>
            <a:r>
              <a:rPr lang="pt-PT" sz="2400" dirty="0"/>
              <a:t>Mas existem formas de se indicar que um atributo não  deve ser acedido externamente.</a:t>
            </a:r>
          </a:p>
          <a:p>
            <a:r>
              <a:rPr lang="pt-PT" sz="2400" dirty="0"/>
              <a:t>Por convenção, </a:t>
            </a:r>
            <a:r>
              <a:rPr lang="pt-PT" sz="2400" b="1" dirty="0"/>
              <a:t>atributos iniciados </a:t>
            </a:r>
            <a:r>
              <a:rPr lang="pt-PT" sz="2400" dirty="0"/>
              <a:t>por “</a:t>
            </a:r>
            <a:r>
              <a:rPr lang="pt-PT" sz="2400" b="1" dirty="0"/>
              <a:t>_</a:t>
            </a:r>
            <a:r>
              <a:rPr lang="pt-PT" sz="2400" dirty="0"/>
              <a:t>” </a:t>
            </a:r>
            <a:r>
              <a:rPr lang="pt-PT" sz="2400" b="1" dirty="0"/>
              <a:t>são protegidos</a:t>
            </a:r>
            <a:r>
              <a:rPr lang="pt-PT" sz="2400" dirty="0"/>
              <a:t>,</a:t>
            </a:r>
            <a:br>
              <a:rPr lang="pt-PT" sz="2400" dirty="0"/>
            </a:br>
            <a:r>
              <a:rPr lang="pt-PT" sz="2400" b="1" dirty="0"/>
              <a:t>não  devem ser acedidos externamente</a:t>
            </a:r>
            <a:r>
              <a:rPr lang="pt-PT" sz="2400" dirty="0"/>
              <a:t>, </a:t>
            </a:r>
            <a:r>
              <a:rPr lang="pt-PT" sz="2400" b="1" dirty="0">
                <a:solidFill>
                  <a:srgbClr val="FF0000"/>
                </a:solidFill>
              </a:rPr>
              <a:t>mas podem sê-lo</a:t>
            </a:r>
            <a:r>
              <a:rPr lang="pt-PT" sz="2400" dirty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endParaRPr lang="pt-PT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6C8644-B0FD-4929-B039-B3466AC02E13}"/>
              </a:ext>
            </a:extLst>
          </p:cNvPr>
          <p:cNvSpPr/>
          <p:nvPr/>
        </p:nvSpPr>
        <p:spPr>
          <a:xfrm>
            <a:off x="931027" y="3969609"/>
            <a:ext cx="739832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2550" lvl="1" defTabSz="898525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0000FF"/>
                </a:solidFill>
                <a:latin typeface="Courier New" panose="02070309020205020404" pitchFamily="49" charset="0"/>
              </a:rPr>
              <a:t>test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 defTabSz="898525"/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	atr1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</a:rPr>
              <a:t>"atributo publico"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 defTabSz="898525"/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	_atr2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</a:rPr>
              <a:t>"atributo privado"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 defTabSz="898525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test </a:t>
            </a:r>
          </a:p>
          <a:p>
            <a:pPr marL="82550" lvl="1" defTabSz="898525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atr1 </a:t>
            </a:r>
          </a:p>
          <a:p>
            <a:pPr marL="82550" lvl="1" defTabSz="898525"/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</a:rPr>
              <a:t>'atributo publico'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82550" lvl="1" defTabSz="898525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_atr2 </a:t>
            </a:r>
          </a:p>
          <a:p>
            <a:pPr marL="82550" lvl="1" defTabSz="898525"/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</a:rPr>
              <a:t>'atributo privado'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6280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Atributos privados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b="1" dirty="0"/>
              <a:t>Atributos iniciados por _</a:t>
            </a:r>
            <a:r>
              <a:rPr lang="pt-PT" sz="1100" b="1" dirty="0"/>
              <a:t> </a:t>
            </a:r>
            <a:r>
              <a:rPr lang="pt-PT" sz="2400" b="1" dirty="0"/>
              <a:t>_</a:t>
            </a:r>
            <a:r>
              <a:rPr lang="pt-PT" sz="2400" dirty="0"/>
              <a:t> </a:t>
            </a:r>
            <a:r>
              <a:rPr lang="pt-PT" sz="2400" b="1" dirty="0"/>
              <a:t>são privados, </a:t>
            </a:r>
            <a:r>
              <a:rPr lang="pt-PT" sz="2400" dirty="0"/>
              <a:t>sendo </a:t>
            </a:r>
            <a:r>
              <a:rPr lang="pt-PT" sz="2400" b="1" dirty="0"/>
              <a:t>renomeados</a:t>
            </a:r>
            <a:r>
              <a:rPr lang="pt-PT" sz="2400" dirty="0"/>
              <a:t> para prevenir de serem  acedidos externamente.</a:t>
            </a:r>
          </a:p>
          <a:p>
            <a:endParaRPr lang="pt-PT" sz="2400" dirty="0"/>
          </a:p>
          <a:p>
            <a:pPr marL="457200" lvl="1" indent="0">
              <a:spcBef>
                <a:spcPts val="0"/>
              </a:spcBef>
              <a:buNone/>
            </a:pPr>
            <a:endParaRPr lang="pt-PT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PT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PT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PT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PT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PT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pt-PT" sz="2400" dirty="0"/>
              <a:t>Mas na verdade o atributo não está inaccessível, </a:t>
            </a:r>
            <a:br>
              <a:rPr lang="pt-PT" sz="2400" dirty="0"/>
            </a:br>
            <a:r>
              <a:rPr lang="pt-PT" sz="2400" dirty="0"/>
              <a:t>apenas teve seu  </a:t>
            </a:r>
            <a:r>
              <a:rPr lang="pt-PT" sz="2400" b="1" dirty="0"/>
              <a:t>nome alterado para   _&lt;</a:t>
            </a:r>
            <a:r>
              <a:rPr lang="pt-PT" sz="2400" b="1" dirty="0" err="1"/>
              <a:t>nomeDaClasse</a:t>
            </a:r>
            <a:r>
              <a:rPr lang="pt-PT" sz="2400" b="1" dirty="0"/>
              <a:t>&gt;__atr2</a:t>
            </a:r>
            <a:r>
              <a:rPr lang="pt-PT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pt-PT" sz="18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a._Test__atr2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P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'atributo privado'</a:t>
            </a:r>
            <a:r>
              <a:rPr lang="pt-P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pt-PT" sz="2400" b="1" dirty="0"/>
          </a:p>
          <a:p>
            <a:endParaRPr lang="pt-PT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FC338-8E87-423F-A97C-2340DD7F013C}"/>
              </a:ext>
            </a:extLst>
          </p:cNvPr>
          <p:cNvSpPr/>
          <p:nvPr/>
        </p:nvSpPr>
        <p:spPr>
          <a:xfrm>
            <a:off x="964277" y="1946308"/>
            <a:ext cx="7551074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2563" lvl="1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Test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182563" lvl="1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atr1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"atributo publico " </a:t>
            </a:r>
          </a:p>
          <a:p>
            <a:pPr marL="182563" lvl="1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__atr2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"atributo privado" </a:t>
            </a:r>
          </a:p>
          <a:p>
            <a:pPr marL="182563" lvl="1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marL="182563" lvl="1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atr1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</a:rPr>
              <a:t>'atributo publico'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182563" lvl="1"/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pt-PT" b="1" dirty="0">
                <a:solidFill>
                  <a:srgbClr val="000080"/>
                </a:solidFill>
                <a:latin typeface="Courier New" panose="02070309020205020404" pitchFamily="49" charset="0"/>
              </a:rPr>
              <a:t>.__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atr2 </a:t>
            </a:r>
          </a:p>
          <a:p>
            <a:pPr marL="182563" lvl="1"/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Traceback 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most recent call last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 File "&lt;stdin&gt;"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 line 1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module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 AttributeError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</a:rPr>
              <a:t>test</a:t>
            </a: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</a:rPr>
              <a:t> has no attribute ' atr2‘</a:t>
            </a:r>
          </a:p>
        </p:txBody>
      </p:sp>
    </p:spTree>
    <p:extLst>
      <p:ext uri="{BB962C8B-B14F-4D97-AF65-F5344CB8AC3E}">
        <p14:creationId xmlns:p14="http://schemas.microsoft.com/office/powerpoint/2010/main" val="38580399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1317-2092-4F96-98C0-D75665D0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</a:t>
            </a:r>
            <a:r>
              <a:rPr lang="pt-PT" dirty="0" err="1"/>
              <a:t>classmethod</a:t>
            </a:r>
            <a:r>
              <a:rPr lang="pt-PT" dirty="0"/>
              <a:t> e </a:t>
            </a:r>
            <a:r>
              <a:rPr lang="pt-PT" dirty="0" err="1"/>
              <a:t>staticmethod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714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A491-DAB8-4638-9A1B-ACAEA34E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Tipos de Métodos de uma classe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F711-C18B-4793-AB9F-97D61781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classe, pode-se definir três tipos de métodos:</a:t>
            </a:r>
          </a:p>
          <a:p>
            <a:pPr lvl="1"/>
            <a:r>
              <a:rPr lang="pt-PT" b="1" dirty="0"/>
              <a:t>Métodos de instância</a:t>
            </a:r>
            <a:r>
              <a:rPr lang="pt-PT" dirty="0"/>
              <a:t>: </a:t>
            </a:r>
          </a:p>
          <a:p>
            <a:pPr lvl="2"/>
            <a:r>
              <a:rPr lang="pt-PT" dirty="0"/>
              <a:t>associados a instâncias de uma classe. </a:t>
            </a:r>
          </a:p>
          <a:p>
            <a:pPr lvl="2"/>
            <a:r>
              <a:rPr lang="pt-PT" dirty="0"/>
              <a:t>Na assinatura, têm como argumento </a:t>
            </a:r>
            <a:r>
              <a:rPr lang="pt-PT" i="1" dirty="0"/>
              <a:t>self</a:t>
            </a:r>
            <a:r>
              <a:rPr lang="pt-PT" dirty="0"/>
              <a:t>, que refere à instância do objeto que chama o método.</a:t>
            </a:r>
          </a:p>
          <a:p>
            <a:pPr lvl="1"/>
            <a:r>
              <a:rPr lang="pt-PT" b="1" dirty="0"/>
              <a:t>Métodos de classe</a:t>
            </a:r>
            <a:r>
              <a:rPr lang="pt-PT" dirty="0"/>
              <a:t>:</a:t>
            </a:r>
          </a:p>
          <a:p>
            <a:pPr lvl="2"/>
            <a:r>
              <a:rPr lang="pt-PT" dirty="0"/>
              <a:t>Permitem aceder ou atualizar atributos</a:t>
            </a:r>
          </a:p>
          <a:p>
            <a:pPr lvl="2"/>
            <a:r>
              <a:rPr lang="pt-PT" dirty="0"/>
              <a:t>Permitem criar um método para criar uma instância recorrendo a outro tipo de dados</a:t>
            </a:r>
          </a:p>
          <a:p>
            <a:pPr lvl="1"/>
            <a:r>
              <a:rPr lang="pt-PT" b="1" dirty="0"/>
              <a:t>Métodos estáticos:</a:t>
            </a:r>
          </a:p>
          <a:p>
            <a:pPr lvl="2"/>
            <a:r>
              <a:rPr lang="pt-PT" dirty="0"/>
              <a:t>Métodos independentes de qualquer instância ou da classe.</a:t>
            </a:r>
          </a:p>
          <a:p>
            <a:pPr lvl="2"/>
            <a:r>
              <a:rPr lang="pt-PT" dirty="0"/>
              <a:t>Uma função utilitária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6087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288C-A955-46DC-A5BE-8E2384EE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Classmethod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7552-0AD9-442E-9DD7-2787535D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Método alternativo para construir uma instancia.  </a:t>
            </a:r>
          </a:p>
          <a:p>
            <a:r>
              <a:rPr lang="pt-PT" sz="2400" dirty="0"/>
              <a:t>Recebe uma classe </a:t>
            </a:r>
            <a:r>
              <a:rPr lang="pt-PT" dirty="0"/>
              <a:t>(</a:t>
            </a:r>
            <a:r>
              <a:rPr lang="pt-P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pt-PT" dirty="0"/>
              <a:t>) como </a:t>
            </a:r>
            <a:r>
              <a:rPr lang="pt-PT" sz="2400" dirty="0"/>
              <a:t>primeiro argumento.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F3AFD-40B1-49B6-AC99-B4B2F034894A}"/>
              </a:ext>
            </a:extLst>
          </p:cNvPr>
          <p:cNvSpPr/>
          <p:nvPr/>
        </p:nvSpPr>
        <p:spPr>
          <a:xfrm>
            <a:off x="952500" y="2016416"/>
            <a:ext cx="768858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Empregado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():</a:t>
            </a:r>
          </a:p>
          <a:p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(self, </a:t>
            </a:r>
            <a:r>
              <a:rPr lang="en-GB" dirty="0" err="1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apelido</a:t>
            </a:r>
            <a:r>
              <a:rPr lang="en-GB" dirty="0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salario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.salario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salario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68BD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8599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classmethod</a:t>
            </a:r>
            <a:endParaRPr lang="en-GB" dirty="0">
              <a:solidFill>
                <a:srgbClr val="333333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de_string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emp_str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salario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emp_str.split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cls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apelido</a:t>
            </a:r>
            <a:r>
              <a:rPr lang="en-GB" dirty="0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salario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B2320-A8D8-4B36-8690-F7D2ADE12D7F}"/>
              </a:ext>
            </a:extLst>
          </p:cNvPr>
          <p:cNvSpPr/>
          <p:nvPr/>
        </p:nvSpPr>
        <p:spPr>
          <a:xfrm>
            <a:off x="952500" y="5402495"/>
            <a:ext cx="76885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e1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Empregado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. 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'Mario', 'Silva'</a:t>
            </a:r>
            <a:r>
              <a:rPr lang="en-GB" dirty="0">
                <a:latin typeface="Consolas" panose="020B0609020204030204" pitchFamily="49" charset="0"/>
              </a:rPr>
              <a:t>, 1100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e2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Empregado.de_string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'Antonio 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Figueiredo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 1000'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2ABB53-B567-4B90-841E-6E7CF001D1C6}"/>
              </a:ext>
            </a:extLst>
          </p:cNvPr>
          <p:cNvSpPr/>
          <p:nvPr/>
        </p:nvSpPr>
        <p:spPr>
          <a:xfrm rot="17304942">
            <a:off x="4575816" y="3649339"/>
            <a:ext cx="1661972" cy="207819"/>
          </a:xfrm>
          <a:prstGeom prst="rightArrow">
            <a:avLst>
              <a:gd name="adj1" fmla="val 389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19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288C-A955-46DC-A5BE-8E2384EE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Classmethod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7552-0AD9-442E-9DD7-2787535D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25286"/>
            <a:ext cx="8365722" cy="5486400"/>
          </a:xfrm>
        </p:spPr>
        <p:txBody>
          <a:bodyPr>
            <a:normAutofit/>
          </a:bodyPr>
          <a:lstStyle/>
          <a:p>
            <a:r>
              <a:rPr lang="pt-PT" sz="2400" dirty="0"/>
              <a:t>Método alternativo para construir uma instancia.  </a:t>
            </a:r>
          </a:p>
          <a:p>
            <a:r>
              <a:rPr lang="pt-PT" sz="2400" dirty="0"/>
              <a:t>Recebe uma classe </a:t>
            </a:r>
            <a:r>
              <a:rPr lang="pt-PT" dirty="0"/>
              <a:t>(</a:t>
            </a:r>
            <a:r>
              <a:rPr lang="pt-P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pt-PT" dirty="0"/>
              <a:t>) como </a:t>
            </a:r>
            <a:r>
              <a:rPr lang="pt-PT" sz="2400" dirty="0"/>
              <a:t>primeiro argumento.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D34DB-C68F-4912-AFB0-C749573CEEA0}"/>
              </a:ext>
            </a:extLst>
          </p:cNvPr>
          <p:cNvSpPr/>
          <p:nvPr/>
        </p:nvSpPr>
        <p:spPr>
          <a:xfrm>
            <a:off x="932798" y="1888982"/>
            <a:ext cx="786625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datetime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date 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Pessoa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idade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.idade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idade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68BD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8599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classmethod</a:t>
            </a:r>
            <a:endParaRPr lang="en-GB" dirty="0">
              <a:solidFill>
                <a:srgbClr val="333333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doAniversario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cls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ano_nascimento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cls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date.today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().year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ano_nascimento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C6B77-2DE1-46A1-8CA9-805FF4FD5C1D}"/>
              </a:ext>
            </a:extLst>
          </p:cNvPr>
          <p:cNvSpPr/>
          <p:nvPr/>
        </p:nvSpPr>
        <p:spPr>
          <a:xfrm>
            <a:off x="943734" y="4895893"/>
            <a:ext cx="7855313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pessoa_1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Pessoa(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'Mario'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21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pessoa_2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Pessoa.doAniversario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‘Manuel’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2000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pessoa_1.idade </a:t>
            </a:r>
          </a:p>
          <a:p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pessoa_2.idade</a:t>
            </a: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21 </a:t>
            </a:r>
          </a:p>
        </p:txBody>
      </p:sp>
    </p:spTree>
    <p:extLst>
      <p:ext uri="{BB962C8B-B14F-4D97-AF65-F5344CB8AC3E}">
        <p14:creationId xmlns:p14="http://schemas.microsoft.com/office/powerpoint/2010/main" val="3851371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288C-A955-46DC-A5BE-8E2384EE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Staticmethod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7552-0AD9-442E-9DD7-2787535D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25286"/>
            <a:ext cx="8365722" cy="5486400"/>
          </a:xfrm>
        </p:spPr>
        <p:txBody>
          <a:bodyPr>
            <a:normAutofit/>
          </a:bodyPr>
          <a:lstStyle/>
          <a:p>
            <a:r>
              <a:rPr lang="pt-PT" sz="2400" b="1" dirty="0"/>
              <a:t>Método utilitário</a:t>
            </a:r>
            <a:r>
              <a:rPr lang="pt-PT" sz="2400" dirty="0"/>
              <a:t>, dentro da classe, incapaz de aceder ou modificar o estado da classe. Não tem atributo self.</a:t>
            </a:r>
            <a:endParaRPr lang="pt-PT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D34DB-C68F-4912-AFB0-C749573CEEA0}"/>
              </a:ext>
            </a:extLst>
          </p:cNvPr>
          <p:cNvSpPr/>
          <p:nvPr/>
        </p:nvSpPr>
        <p:spPr>
          <a:xfrm>
            <a:off x="932798" y="1774535"/>
            <a:ext cx="786625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datetime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date </a:t>
            </a: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Pessoa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idade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.idade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idade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859900"/>
                </a:solidFill>
                <a:latin typeface="Consolas" panose="020B0609020204030204" pitchFamily="49" charset="0"/>
              </a:rPr>
              <a:t>classmethod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doAniversario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cls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ano_nascimento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cls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date.today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().year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ano_nascimento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#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método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estático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 que 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verifica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 se 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uma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idade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 é de 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adulto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. 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268BD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8599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staticmethod</a:t>
            </a:r>
            <a:endParaRPr lang="en-GB" dirty="0">
              <a:solidFill>
                <a:srgbClr val="333333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eAdulto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idade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idade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18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50332-CA9A-4FC6-B848-7E5421A913C7}"/>
              </a:ext>
            </a:extLst>
          </p:cNvPr>
          <p:cNvSpPr/>
          <p:nvPr/>
        </p:nvSpPr>
        <p:spPr>
          <a:xfrm>
            <a:off x="961435" y="6088520"/>
            <a:ext cx="78089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Pessoa.eAdulto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D33682"/>
                </a:solidFill>
                <a:latin typeface="Consolas" panose="020B0609020204030204" pitchFamily="49" charset="0"/>
              </a:rPr>
              <a:t>22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617507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333750" y="644261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fld id="{688EFF12-FFB0-4894-9003-D0C00B38CB34}" type="slidenum">
              <a:rPr lang="en-GB" smtClean="0"/>
              <a:pPr algn="l" eaLnBrk="1" hangingPunct="1"/>
              <a:t>78</a:t>
            </a:fld>
            <a:endParaRPr lang="en-GB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699" y="228600"/>
            <a:ext cx="8858609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pt-PT" altLang="pt-PT" sz="6600" b="1" dirty="0"/>
              <a:t>Métodos Mágicos</a:t>
            </a:r>
            <a:endParaRPr lang="en-GB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97125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pt-PT" dirty="0" err="1"/>
              <a:t>Métodos</a:t>
            </a:r>
            <a:r>
              <a:rPr lang="en-GB" altLang="pt-PT" dirty="0"/>
              <a:t> </a:t>
            </a:r>
            <a:r>
              <a:rPr lang="en-GB" altLang="pt-PT" dirty="0" err="1"/>
              <a:t>mágicos</a:t>
            </a:r>
            <a:endParaRPr lang="en-GB" altLang="pt-PT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28649" y="925285"/>
            <a:ext cx="8237765" cy="5745011"/>
          </a:xfrm>
        </p:spPr>
        <p:txBody>
          <a:bodyPr>
            <a:normAutofit lnSpcReduction="10000"/>
          </a:bodyPr>
          <a:lstStyle/>
          <a:p>
            <a:r>
              <a:rPr lang="en-GB" altLang="pt-PT" dirty="0"/>
              <a:t>São </a:t>
            </a:r>
            <a:r>
              <a:rPr lang="en-GB" altLang="pt-PT" dirty="0" err="1"/>
              <a:t>métodos</a:t>
            </a:r>
            <a:r>
              <a:rPr lang="en-GB" altLang="pt-PT" dirty="0"/>
              <a:t> que </a:t>
            </a:r>
            <a:r>
              <a:rPr lang="en-GB" altLang="pt-PT" dirty="0" err="1"/>
              <a:t>são</a:t>
            </a:r>
            <a:r>
              <a:rPr lang="en-GB" altLang="pt-PT" dirty="0"/>
              <a:t> </a:t>
            </a:r>
            <a:r>
              <a:rPr lang="en-GB" altLang="pt-PT" b="1" dirty="0" err="1"/>
              <a:t>invocados</a:t>
            </a:r>
            <a:r>
              <a:rPr lang="en-GB" altLang="pt-PT" b="1" dirty="0"/>
              <a:t> </a:t>
            </a:r>
            <a:r>
              <a:rPr lang="en-GB" altLang="pt-PT" b="1" dirty="0" err="1"/>
              <a:t>usando</a:t>
            </a:r>
            <a:r>
              <a:rPr lang="en-GB" altLang="pt-PT" b="1" dirty="0"/>
              <a:t> </a:t>
            </a:r>
            <a:r>
              <a:rPr lang="en-GB" altLang="pt-PT" b="1" dirty="0" err="1"/>
              <a:t>operadores</a:t>
            </a:r>
            <a:r>
              <a:rPr lang="en-GB" altLang="pt-PT" dirty="0"/>
              <a:t> </a:t>
            </a:r>
            <a:r>
              <a:rPr lang="en-GB" altLang="pt-PT" dirty="0" err="1"/>
              <a:t>sobre</a:t>
            </a:r>
            <a:r>
              <a:rPr lang="en-GB" altLang="pt-PT" dirty="0"/>
              <a:t> o </a:t>
            </a:r>
            <a:r>
              <a:rPr lang="en-GB" altLang="pt-PT" dirty="0" err="1"/>
              <a:t>objeto</a:t>
            </a:r>
            <a:r>
              <a:rPr lang="en-GB" altLang="pt-PT" dirty="0"/>
              <a:t>, </a:t>
            </a:r>
            <a:r>
              <a:rPr lang="en-GB" altLang="pt-PT" dirty="0" err="1"/>
              <a:t>ao</a:t>
            </a:r>
            <a:r>
              <a:rPr lang="en-GB" altLang="pt-PT" dirty="0"/>
              <a:t> </a:t>
            </a:r>
            <a:r>
              <a:rPr lang="en-GB" altLang="pt-PT" dirty="0" err="1"/>
              <a:t>invés</a:t>
            </a:r>
            <a:r>
              <a:rPr lang="en-GB" altLang="pt-PT" dirty="0"/>
              <a:t> de por </a:t>
            </a:r>
            <a:r>
              <a:rPr lang="en-GB" altLang="pt-PT" dirty="0" err="1"/>
              <a:t>nome</a:t>
            </a:r>
            <a:r>
              <a:rPr lang="en-GB" altLang="pt-PT" dirty="0"/>
              <a:t>:</a:t>
            </a:r>
          </a:p>
          <a:p>
            <a:pPr lvl="1"/>
            <a:r>
              <a:rPr lang="en-GB" altLang="pt-PT" b="1" dirty="0" err="1"/>
              <a:t>Construtor</a:t>
            </a:r>
            <a:r>
              <a:rPr lang="en-GB" altLang="pt-PT" dirty="0"/>
              <a:t>: </a:t>
            </a:r>
            <a:r>
              <a:rPr lang="en-GB" altLang="pt-PT" sz="2200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altLang="pt-PT" sz="2200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altLang="pt-PT" sz="2200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</a:p>
          <a:p>
            <a:pPr lvl="1"/>
            <a:r>
              <a:rPr lang="en-GB" altLang="pt-PT" b="1" dirty="0" err="1"/>
              <a:t>Adição</a:t>
            </a:r>
            <a:r>
              <a:rPr lang="en-GB" altLang="pt-PT" dirty="0"/>
              <a:t>: </a:t>
            </a:r>
            <a:r>
              <a:rPr lang="en-GB" altLang="pt-PT" sz="2200" dirty="0">
                <a:solidFill>
                  <a:srgbClr val="268BD2"/>
                </a:solidFill>
                <a:latin typeface="Consolas" panose="020B0609020204030204" pitchFamily="49" charset="0"/>
              </a:rPr>
              <a:t>__add__ </a:t>
            </a:r>
            <a:endParaRPr lang="en-GB" altLang="pt-PT" sz="19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lvl="2"/>
            <a:r>
              <a:rPr lang="en-GB" altLang="pt-PT" dirty="0" err="1"/>
              <a:t>Chamado</a:t>
            </a:r>
            <a:r>
              <a:rPr lang="en-GB" altLang="pt-PT" dirty="0"/>
              <a:t> </a:t>
            </a:r>
            <a:r>
              <a:rPr lang="en-GB" altLang="pt-PT" dirty="0" err="1"/>
              <a:t>usando</a:t>
            </a:r>
            <a:r>
              <a:rPr lang="en-GB" altLang="pt-PT" dirty="0"/>
              <a:t> '+'</a:t>
            </a:r>
          </a:p>
          <a:p>
            <a:pPr lvl="1"/>
            <a:r>
              <a:rPr lang="en-GB" altLang="pt-PT" b="1" dirty="0" err="1"/>
              <a:t>Subtração</a:t>
            </a:r>
            <a:r>
              <a:rPr lang="en-GB" altLang="pt-PT" dirty="0"/>
              <a:t>: </a:t>
            </a:r>
            <a:r>
              <a:rPr lang="en-GB" altLang="pt-PT" sz="2200" dirty="0">
                <a:solidFill>
                  <a:srgbClr val="268BD2"/>
                </a:solidFill>
                <a:latin typeface="Consolas" panose="020B0609020204030204" pitchFamily="49" charset="0"/>
              </a:rPr>
              <a:t>__sub__ </a:t>
            </a:r>
          </a:p>
          <a:p>
            <a:pPr lvl="2"/>
            <a:r>
              <a:rPr lang="en-GB" altLang="pt-PT" dirty="0" err="1"/>
              <a:t>Chamado</a:t>
            </a:r>
            <a:r>
              <a:rPr lang="en-GB" altLang="pt-PT" dirty="0"/>
              <a:t> </a:t>
            </a:r>
            <a:r>
              <a:rPr lang="en-GB" altLang="pt-PT" dirty="0" err="1"/>
              <a:t>usando</a:t>
            </a:r>
            <a:r>
              <a:rPr lang="en-GB" altLang="pt-PT" dirty="0"/>
              <a:t> '-'</a:t>
            </a:r>
          </a:p>
          <a:p>
            <a:pPr lvl="1"/>
            <a:r>
              <a:rPr lang="en-GB" altLang="pt-PT" b="1" dirty="0" err="1">
                <a:highlight>
                  <a:srgbClr val="FFFF00"/>
                </a:highlight>
              </a:rPr>
              <a:t>Representação</a:t>
            </a:r>
            <a:r>
              <a:rPr lang="en-GB" altLang="pt-PT" dirty="0">
                <a:highlight>
                  <a:srgbClr val="FFFF00"/>
                </a:highlight>
              </a:rPr>
              <a:t>: </a:t>
            </a:r>
            <a:r>
              <a:rPr lang="en-GB" altLang="pt-PT" sz="2200" dirty="0">
                <a:solidFill>
                  <a:srgbClr val="268BD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__</a:t>
            </a:r>
            <a:r>
              <a:rPr lang="en-GB" altLang="pt-PT" sz="2200" dirty="0" err="1">
                <a:solidFill>
                  <a:srgbClr val="268BD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repr</a:t>
            </a:r>
            <a:r>
              <a:rPr lang="en-GB" altLang="pt-PT" sz="2200" dirty="0">
                <a:solidFill>
                  <a:srgbClr val="268BD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__</a:t>
            </a:r>
          </a:p>
          <a:p>
            <a:pPr lvl="2"/>
            <a:r>
              <a:rPr lang="en-GB" altLang="pt-PT" dirty="0" err="1">
                <a:highlight>
                  <a:srgbClr val="FFFF00"/>
                </a:highlight>
              </a:rPr>
              <a:t>Representação</a:t>
            </a:r>
            <a:r>
              <a:rPr lang="en-GB" altLang="pt-PT" dirty="0">
                <a:highlight>
                  <a:srgbClr val="FFFF00"/>
                </a:highlight>
              </a:rPr>
              <a:t> do </a:t>
            </a:r>
            <a:r>
              <a:rPr lang="en-GB" altLang="pt-PT" dirty="0" err="1">
                <a:highlight>
                  <a:srgbClr val="FFFF00"/>
                </a:highlight>
              </a:rPr>
              <a:t>objeto</a:t>
            </a:r>
            <a:r>
              <a:rPr lang="en-GB" altLang="pt-PT" dirty="0">
                <a:highlight>
                  <a:srgbClr val="FFFF00"/>
                </a:highlight>
              </a:rPr>
              <a:t> (</a:t>
            </a:r>
            <a:r>
              <a:rPr lang="en-GB" altLang="pt-PT" dirty="0" err="1">
                <a:highlight>
                  <a:srgbClr val="FFFF00"/>
                </a:highlight>
              </a:rPr>
              <a:t>impresso</a:t>
            </a:r>
            <a:r>
              <a:rPr lang="en-GB" altLang="pt-PT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en-GB" altLang="pt-PT" b="1" dirty="0" err="1"/>
              <a:t>Conversão</a:t>
            </a:r>
            <a:r>
              <a:rPr lang="en-GB" altLang="pt-PT" b="1" dirty="0"/>
              <a:t> para string</a:t>
            </a:r>
            <a:r>
              <a:rPr lang="en-GB" altLang="pt-PT" dirty="0"/>
              <a:t>: </a:t>
            </a:r>
            <a:r>
              <a:rPr lang="en-GB" altLang="pt-PT" sz="2200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altLang="pt-PT" sz="2200" dirty="0" err="1">
                <a:solidFill>
                  <a:srgbClr val="268BD2"/>
                </a:solidFill>
                <a:latin typeface="Consolas" panose="020B0609020204030204" pitchFamily="49" charset="0"/>
              </a:rPr>
              <a:t>str</a:t>
            </a:r>
            <a:r>
              <a:rPr lang="en-GB" altLang="pt-PT" sz="2200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</a:p>
          <a:p>
            <a:pPr lvl="2"/>
            <a:r>
              <a:rPr lang="en-GB" altLang="pt-PT" dirty="0" err="1"/>
              <a:t>Representação</a:t>
            </a:r>
            <a:r>
              <a:rPr lang="en-GB" altLang="pt-PT" dirty="0"/>
              <a:t> para o </a:t>
            </a:r>
            <a:r>
              <a:rPr lang="en-GB" altLang="pt-PT" dirty="0" err="1"/>
              <a:t>utilizador</a:t>
            </a:r>
            <a:r>
              <a:rPr lang="en-GB" altLang="pt-PT" dirty="0"/>
              <a:t> final</a:t>
            </a:r>
          </a:p>
          <a:p>
            <a:pPr lvl="2"/>
            <a:r>
              <a:rPr lang="en-GB" altLang="pt-PT" dirty="0" err="1"/>
              <a:t>Chamado</a:t>
            </a:r>
            <a:r>
              <a:rPr lang="en-GB" altLang="pt-PT" dirty="0"/>
              <a:t> </a:t>
            </a:r>
            <a:r>
              <a:rPr lang="en-GB" altLang="pt-PT" dirty="0" err="1"/>
              <a:t>quando</a:t>
            </a:r>
            <a:r>
              <a:rPr lang="en-GB" altLang="pt-PT" dirty="0"/>
              <a:t> o </a:t>
            </a:r>
            <a:r>
              <a:rPr lang="en-GB" altLang="pt-PT" dirty="0" err="1"/>
              <a:t>objeto</a:t>
            </a:r>
            <a:r>
              <a:rPr lang="en-GB" altLang="pt-PT" dirty="0"/>
              <a:t> é </a:t>
            </a:r>
            <a:r>
              <a:rPr lang="en-GB" altLang="pt-PT" dirty="0" err="1"/>
              <a:t>argumento</a:t>
            </a:r>
            <a:r>
              <a:rPr lang="en-GB" altLang="pt-PT" dirty="0"/>
              <a:t> do </a:t>
            </a:r>
            <a:r>
              <a:rPr lang="en-GB" altLang="pt-PT" dirty="0" err="1"/>
              <a:t>construtor</a:t>
            </a:r>
            <a:r>
              <a:rPr lang="en-GB" altLang="pt-PT" dirty="0"/>
              <a:t> da </a:t>
            </a:r>
            <a:r>
              <a:rPr lang="en-GB" altLang="pt-PT" dirty="0" err="1"/>
              <a:t>classe</a:t>
            </a:r>
            <a:r>
              <a:rPr lang="en-GB" altLang="pt-PT" dirty="0"/>
              <a:t> str </a:t>
            </a:r>
          </a:p>
          <a:p>
            <a:pPr lvl="2"/>
            <a:r>
              <a:rPr lang="en-GB" altLang="pt-PT" dirty="0"/>
              <a:t>Se </a:t>
            </a:r>
            <a:r>
              <a:rPr lang="en-GB" altLang="pt-PT" dirty="0" err="1"/>
              <a:t>não</a:t>
            </a:r>
            <a:r>
              <a:rPr lang="en-GB" altLang="pt-PT" dirty="0"/>
              <a:t> </a:t>
            </a:r>
            <a:r>
              <a:rPr lang="en-GB" altLang="pt-PT" dirty="0" err="1"/>
              <a:t>especificado</a:t>
            </a:r>
            <a:r>
              <a:rPr lang="en-GB" altLang="pt-PT" dirty="0"/>
              <a:t>, a </a:t>
            </a:r>
            <a:r>
              <a:rPr lang="en-GB" altLang="pt-PT" dirty="0" err="1"/>
              <a:t>função</a:t>
            </a:r>
            <a:r>
              <a:rPr lang="en-GB" altLang="pt-PT" dirty="0"/>
              <a:t> __</a:t>
            </a:r>
            <a:r>
              <a:rPr lang="en-GB" altLang="pt-PT" dirty="0" err="1"/>
              <a:t>repr</a:t>
            </a:r>
            <a:r>
              <a:rPr lang="en-GB" altLang="pt-PT" dirty="0"/>
              <a:t>__ é </a:t>
            </a:r>
            <a:r>
              <a:rPr lang="en-GB" altLang="pt-PT" dirty="0" err="1"/>
              <a:t>usada</a:t>
            </a:r>
            <a:endParaRPr lang="en-GB" altLang="pt-PT" dirty="0"/>
          </a:p>
        </p:txBody>
      </p:sp>
    </p:spTree>
    <p:extLst>
      <p:ext uri="{BB962C8B-B14F-4D97-AF65-F5344CB8AC3E}">
        <p14:creationId xmlns:p14="http://schemas.microsoft.com/office/powerpoint/2010/main" val="3743961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PT"/>
              <a:t>Exemplo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826003-402D-436D-B181-A8FAC309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B48B1-B014-4102-AC8E-F2A08B14EE15}"/>
              </a:ext>
            </a:extLst>
          </p:cNvPr>
          <p:cNvSpPr txBox="1"/>
          <p:nvPr/>
        </p:nvSpPr>
        <p:spPr>
          <a:xfrm>
            <a:off x="803564" y="1471550"/>
            <a:ext cx="7703127" cy="3139321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"Olá"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pontuacao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PT" dirty="0">
                <a:solidFill>
                  <a:srgbClr val="CB4B16"/>
                </a:solidFill>
                <a:latin typeface="Consolas" panose="020B0609020204030204" pitchFamily="49" charset="0"/>
              </a:rPr>
              <a:t>   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pontuacao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(f(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Joao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Olá,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Joao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!! </a:t>
            </a:r>
          </a:p>
          <a:p>
            <a:b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Joao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Parabens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Parabens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Joao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!! </a:t>
            </a:r>
          </a:p>
          <a:p>
            <a:b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Joao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"Ah"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Ah,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Joao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60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pt-PT" dirty="0" err="1"/>
              <a:t>Exemplo</a:t>
            </a:r>
            <a:r>
              <a:rPr lang="en-GB" altLang="pt-PT" dirty="0"/>
              <a:t>: </a:t>
            </a:r>
            <a:r>
              <a:rPr lang="en-GB" altLang="pt-PT" dirty="0" err="1"/>
              <a:t>classe</a:t>
            </a:r>
            <a:r>
              <a:rPr lang="en-GB" altLang="pt-PT" dirty="0"/>
              <a:t> </a:t>
            </a:r>
            <a:r>
              <a:rPr lang="en-GB" altLang="pt-PT" dirty="0" err="1"/>
              <a:t>vetor</a:t>
            </a:r>
            <a:endParaRPr lang="en-GB" altLang="pt-P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C852A-48D0-4570-B736-45A54C77A956}"/>
              </a:ext>
            </a:extLst>
          </p:cNvPr>
          <p:cNvSpPr/>
          <p:nvPr/>
        </p:nvSpPr>
        <p:spPr>
          <a:xfrm>
            <a:off x="734404" y="766539"/>
            <a:ext cx="7836408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vetor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self,x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 y):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.x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x,y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__add__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self,v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vetor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.x</a:t>
            </a:r>
            <a:r>
              <a:rPr lang="en-GB" dirty="0" err="1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v.x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.y</a:t>
            </a:r>
            <a:r>
              <a:rPr lang="en-GB" dirty="0" err="1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v.y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__sub__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self,v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vetor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.x</a:t>
            </a:r>
            <a:r>
              <a:rPr lang="en-GB" dirty="0" err="1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v.x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.y</a:t>
            </a:r>
            <a:r>
              <a:rPr lang="en-GB" dirty="0" err="1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v.y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repr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(self):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"vetor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.x</a:t>
            </a:r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.y</a:t>
            </a:r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)"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F4A428-E46A-4F09-81A8-28BDDD9760EB}"/>
              </a:ext>
            </a:extLst>
          </p:cNvPr>
          <p:cNvSpPr/>
          <p:nvPr/>
        </p:nvSpPr>
        <p:spPr>
          <a:xfrm>
            <a:off x="734404" y="4272871"/>
            <a:ext cx="7836408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vetor(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vetor(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  </a:t>
            </a:r>
            <a:r>
              <a:rPr lang="pt-BR" i="1" dirty="0">
                <a:solidFill>
                  <a:schemeClr val="accent3"/>
                </a:solidFill>
                <a:latin typeface="Consolas" panose="020B0609020204030204" pitchFamily="49" charset="0"/>
              </a:rPr>
              <a:t># a = a.__</a:t>
            </a:r>
            <a:r>
              <a:rPr lang="pt-BR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add</a:t>
            </a:r>
            <a:r>
              <a:rPr lang="pt-BR" i="1" dirty="0">
                <a:solidFill>
                  <a:schemeClr val="accent3"/>
                </a:solidFill>
                <a:latin typeface="Consolas" panose="020B0609020204030204" pitchFamily="49" charset="0"/>
              </a:rPr>
              <a:t>__(vetor(3,5))  </a:t>
            </a: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vetor(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vetor(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vetor(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pt-BR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(a) 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vetor(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78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E13E48-9297-4283-944E-70811B9074A4}"/>
              </a:ext>
            </a:extLst>
          </p:cNvPr>
          <p:cNvSpPr/>
          <p:nvPr/>
        </p:nvSpPr>
        <p:spPr>
          <a:xfrm>
            <a:off x="735216" y="825266"/>
            <a:ext cx="8076089" cy="3077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Pessoa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    </a:t>
            </a: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(self, 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    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.email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@gmail.com"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repr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(self): </a:t>
            </a: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en-GB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"Pessoa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.email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</a:t>
            </a: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__str__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(self): </a:t>
            </a:r>
            <a:r>
              <a:rPr lang="en-GB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 # se </a:t>
            </a:r>
            <a:r>
              <a:rPr lang="en-GB" sz="16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não</a:t>
            </a:r>
            <a:r>
              <a:rPr lang="en-GB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especificado</a:t>
            </a:r>
            <a:r>
              <a:rPr lang="en-GB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usa</a:t>
            </a:r>
            <a:r>
              <a:rPr lang="en-GB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 __</a:t>
            </a:r>
            <a:r>
              <a:rPr lang="en-GB" sz="16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repr</a:t>
            </a:r>
            <a:r>
              <a:rPr lang="en-GB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__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5DB21-C37F-4016-B9D5-9B09A99472E9}"/>
              </a:ext>
            </a:extLst>
          </p:cNvPr>
          <p:cNvSpPr/>
          <p:nvPr/>
        </p:nvSpPr>
        <p:spPr>
          <a:xfrm>
            <a:off x="735216" y="4050477"/>
            <a:ext cx="8076088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p1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Pessoa(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'Augusto'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2AA198"/>
                </a:solidFill>
                <a:latin typeface="Consolas" panose="020B0609020204030204" pitchFamily="49" charset="0"/>
              </a:rPr>
              <a:t>Lelo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(p1)</a:t>
            </a:r>
          </a:p>
          <a:p>
            <a:r>
              <a:rPr lang="pt-BR" dirty="0">
                <a:latin typeface="Consolas" panose="020B0609020204030204" pitchFamily="49" charset="0"/>
              </a:rPr>
              <a:t>Augusto </a:t>
            </a:r>
            <a:r>
              <a:rPr lang="pt-BR" dirty="0" err="1">
                <a:latin typeface="Consolas" panose="020B0609020204030204" pitchFamily="49" charset="0"/>
              </a:rPr>
              <a:t>Lelo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repr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(p1)) 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#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retorna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a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representação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em</a:t>
            </a:r>
            <a:r>
              <a:rPr lang="en-GB" i="1" dirty="0">
                <a:solidFill>
                  <a:srgbClr val="93A1A1"/>
                </a:solidFill>
                <a:latin typeface="Consolas" panose="020B0609020204030204" pitchFamily="49" charset="0"/>
              </a:rPr>
              <a:t> string do </a:t>
            </a:r>
            <a:r>
              <a:rPr lang="en-GB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obj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Pessoa: Augusto </a:t>
            </a:r>
            <a:r>
              <a:rPr lang="pt-BR" dirty="0" err="1">
                <a:latin typeface="Consolas" panose="020B0609020204030204" pitchFamily="49" charset="0"/>
              </a:rPr>
              <a:t>Lelo</a:t>
            </a:r>
            <a:r>
              <a:rPr lang="pt-BR" dirty="0">
                <a:latin typeface="Consolas" panose="020B0609020204030204" pitchFamily="49" charset="0"/>
              </a:rPr>
              <a:t>, augusto.lelo@gmail.com</a:t>
            </a:r>
          </a:p>
          <a:p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p1</a:t>
            </a:r>
          </a:p>
          <a:p>
            <a:r>
              <a:rPr lang="pt-BR" dirty="0">
                <a:latin typeface="Consolas" panose="020B0609020204030204" pitchFamily="49" charset="0"/>
              </a:rPr>
              <a:t>Pessoa: Augusto </a:t>
            </a:r>
            <a:r>
              <a:rPr lang="pt-BR" dirty="0" err="1">
                <a:latin typeface="Consolas" panose="020B0609020204030204" pitchFamily="49" charset="0"/>
              </a:rPr>
              <a:t>Lelo</a:t>
            </a:r>
            <a:r>
              <a:rPr lang="pt-BR" dirty="0">
                <a:latin typeface="Consolas" panose="020B0609020204030204" pitchFamily="49" charset="0"/>
              </a:rPr>
              <a:t>, augusto.lelo@gmail.com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0D7D93-5116-4304-A368-EB7967F4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Exemplo: classe pessoa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515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63BA4B-0A17-481F-B57D-7778BE87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Decoradores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641F-EFA9-4EEE-BDFD-EBD099D8F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047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8BC8-062A-4106-A528-0E33DBAE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Decoradores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1CAE-6E03-455C-904D-86B9FEBE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Em Python até as funções são objetos, que são </a:t>
            </a:r>
            <a:r>
              <a:rPr lang="pt-PT" b="1" dirty="0" err="1"/>
              <a:t>callable</a:t>
            </a:r>
            <a:r>
              <a:rPr lang="pt-PT" b="1" dirty="0"/>
              <a:t>.</a:t>
            </a:r>
          </a:p>
          <a:p>
            <a:r>
              <a:rPr lang="pt-PT" dirty="0"/>
              <a:t>Os decoradores (</a:t>
            </a:r>
            <a:r>
              <a:rPr lang="pt-PT" i="1" dirty="0" err="1"/>
              <a:t>decorators</a:t>
            </a:r>
            <a:r>
              <a:rPr lang="pt-PT" dirty="0"/>
              <a:t>) adicionam funcionalidades a funções existentes.</a:t>
            </a:r>
          </a:p>
          <a:p>
            <a:pPr lvl="1"/>
            <a:r>
              <a:rPr lang="pt-PT" sz="2400" dirty="0"/>
              <a:t>Um decorator </a:t>
            </a:r>
            <a:r>
              <a:rPr lang="pt-PT" sz="2400" b="1" dirty="0"/>
              <a:t>recebe uma função</a:t>
            </a:r>
            <a:r>
              <a:rPr lang="pt-PT" sz="2400" dirty="0"/>
              <a:t>, adiciona alguma funcionalidade, e </a:t>
            </a:r>
            <a:r>
              <a:rPr lang="pt-PT" sz="2400" b="1" dirty="0"/>
              <a:t>retorna-a</a:t>
            </a:r>
            <a:r>
              <a:rPr lang="pt-PT" sz="2400" dirty="0"/>
              <a:t>.</a:t>
            </a:r>
          </a:p>
          <a:p>
            <a:pPr lvl="1"/>
            <a:r>
              <a:rPr lang="pt-PT" sz="2400" dirty="0"/>
              <a:t>O simbolo </a:t>
            </a:r>
            <a:r>
              <a:rPr lang="pt-PT" sz="2400" b="1" dirty="0"/>
              <a:t>@ </a:t>
            </a:r>
            <a:r>
              <a:rPr lang="pt-PT" sz="2400" dirty="0"/>
              <a:t>com o nome da função decoradora, é colocado por cima da definição da função.</a:t>
            </a:r>
          </a:p>
        </p:txBody>
      </p:sp>
    </p:spTree>
    <p:extLst>
      <p:ext uri="{BB962C8B-B14F-4D97-AF65-F5344CB8AC3E}">
        <p14:creationId xmlns:p14="http://schemas.microsoft.com/office/powerpoint/2010/main" val="21133700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Exemplo</a:t>
            </a:r>
            <a:endParaRPr lang="en-GB" altLang="pt-PT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460499"/>
            <a:ext cx="8127423" cy="339808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make_pretty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(func):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got decorated"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func()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inner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am ordinary"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make_pretty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(ordinary)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ordinary()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F738EE-4A9F-48F9-AD88-50305B25DF1D}"/>
              </a:ext>
            </a:extLst>
          </p:cNvPr>
          <p:cNvSpPr txBox="1">
            <a:spLocks/>
          </p:cNvSpPr>
          <p:nvPr/>
        </p:nvSpPr>
        <p:spPr>
          <a:xfrm>
            <a:off x="564571" y="5146555"/>
            <a:ext cx="8191502" cy="510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/>
              <a:t>Output:</a:t>
            </a:r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249F4-6FE3-4DDA-B0AA-D6DCBD02C02A}"/>
              </a:ext>
            </a:extLst>
          </p:cNvPr>
          <p:cNvSpPr/>
          <p:nvPr/>
        </p:nvSpPr>
        <p:spPr>
          <a:xfrm>
            <a:off x="628650" y="5621818"/>
            <a:ext cx="837680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got decorated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am ordinary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4F449910-0134-471F-BDEB-935BD93E5FA3}"/>
              </a:ext>
            </a:extLst>
          </p:cNvPr>
          <p:cNvSpPr/>
          <p:nvPr/>
        </p:nvSpPr>
        <p:spPr>
          <a:xfrm>
            <a:off x="3633966" y="4713936"/>
            <a:ext cx="3872753" cy="510454"/>
          </a:xfrm>
          <a:prstGeom prst="wedgeRectCallout">
            <a:avLst>
              <a:gd name="adj1" fmla="val -91666"/>
              <a:gd name="adj2" fmla="val -8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Ordinary foi decorada</a:t>
            </a:r>
          </a:p>
        </p:txBody>
      </p:sp>
    </p:spTree>
    <p:extLst>
      <p:ext uri="{BB962C8B-B14F-4D97-AF65-F5344CB8AC3E}">
        <p14:creationId xmlns:p14="http://schemas.microsoft.com/office/powerpoint/2010/main" val="227853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Decorador @</a:t>
            </a:r>
            <a:endParaRPr lang="en-GB" altLang="pt-PT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70840" y="3512647"/>
            <a:ext cx="7485546" cy="10378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am ordinary"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make_pretty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(ordinary)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751E2-23AB-4E33-8942-52AF95962BD5}"/>
              </a:ext>
            </a:extLst>
          </p:cNvPr>
          <p:cNvSpPr txBox="1">
            <a:spLocks/>
          </p:cNvSpPr>
          <p:nvPr/>
        </p:nvSpPr>
        <p:spPr>
          <a:xfrm>
            <a:off x="628649" y="1076914"/>
            <a:ext cx="8278101" cy="5781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Considere a seguinte função </a:t>
            </a:r>
            <a:r>
              <a:rPr lang="pt-PT" sz="2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make_pretty</a:t>
            </a:r>
            <a:r>
              <a:rPr lang="pt-PT" sz="2400" dirty="0"/>
              <a:t>:</a:t>
            </a:r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r>
              <a:rPr lang="pt-PT" sz="2400" dirty="0"/>
              <a:t>Pode decorar </a:t>
            </a:r>
            <a:r>
              <a:rPr lang="pt-PT" sz="24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ordinary</a:t>
            </a:r>
            <a:r>
              <a:rPr lang="pt-PT" sz="24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/>
              <a:t>da seguinte maneira:</a:t>
            </a:r>
          </a:p>
          <a:p>
            <a:endParaRPr lang="pt-PT" sz="2400" dirty="0"/>
          </a:p>
          <a:p>
            <a:endParaRPr lang="pt-PT" sz="2400" dirty="0"/>
          </a:p>
          <a:p>
            <a:r>
              <a:rPr lang="pt-PT" sz="2400" dirty="0"/>
              <a:t>O </a:t>
            </a:r>
            <a:r>
              <a:rPr lang="pt-PT" sz="2400" dirty="0" err="1"/>
              <a:t>simbolo</a:t>
            </a:r>
            <a:r>
              <a:rPr lang="pt-PT" sz="2400" dirty="0"/>
              <a:t> </a:t>
            </a:r>
            <a:r>
              <a:rPr lang="pt-PT" sz="2400" b="1" dirty="0"/>
              <a:t>@</a:t>
            </a:r>
            <a:r>
              <a:rPr lang="pt-PT" sz="2400" dirty="0"/>
              <a:t>, com o nome da função decoradora, </a:t>
            </a:r>
            <a:br>
              <a:rPr lang="pt-PT" sz="2400" dirty="0"/>
            </a:br>
            <a:r>
              <a:rPr lang="pt-PT" sz="2400" dirty="0"/>
              <a:t>colocado por cima da definição duma função, </a:t>
            </a:r>
            <a:r>
              <a:rPr lang="pt-PT" sz="2400" dirty="0" err="1"/>
              <a:t>decoram-a</a:t>
            </a:r>
            <a:r>
              <a:rPr lang="pt-PT" sz="2400" dirty="0"/>
              <a:t>:</a:t>
            </a:r>
          </a:p>
          <a:p>
            <a:endParaRPr lang="pt-PT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422B3D-2239-4671-8E78-436FA229755B}"/>
              </a:ext>
            </a:extLst>
          </p:cNvPr>
          <p:cNvSpPr txBox="1">
            <a:spLocks noChangeArrowheads="1"/>
          </p:cNvSpPr>
          <p:nvPr/>
        </p:nvSpPr>
        <p:spPr>
          <a:xfrm>
            <a:off x="870840" y="5464305"/>
            <a:ext cx="7485546" cy="1083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PT" sz="2000" b="1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make_pretty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sz="2000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</a:t>
            </a:r>
            <a:r>
              <a:rPr lang="pt-PT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7A3A9-C00B-4719-9001-E5DE3BD46321}"/>
              </a:ext>
            </a:extLst>
          </p:cNvPr>
          <p:cNvSpPr/>
          <p:nvPr/>
        </p:nvSpPr>
        <p:spPr>
          <a:xfrm>
            <a:off x="870840" y="1536346"/>
            <a:ext cx="748554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make_pretty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PT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</a:t>
            </a:r>
            <a:r>
              <a:rPr lang="pt-PT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decorated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83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Decorador @</a:t>
            </a:r>
            <a:endParaRPr lang="en-GB" altLang="pt-PT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06521" y="2003017"/>
            <a:ext cx="8127423" cy="333585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make_pretty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</a:t>
            </a:r>
            <a:r>
              <a:rPr lang="pt-PT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decorated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PT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endParaRPr lang="pt-PT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PT" sz="20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PT" sz="900" b="1" dirty="0">
              <a:solidFill>
                <a:srgbClr val="FF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make_pretty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2000" b="1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</a:t>
            </a:r>
            <a:r>
              <a:rPr lang="pt-PT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lang="pt-PT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sz="2000" b="1" dirty="0">
              <a:solidFill>
                <a:srgbClr val="FF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ordinary()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F738EE-4A9F-48F9-AD88-50305B25DF1D}"/>
              </a:ext>
            </a:extLst>
          </p:cNvPr>
          <p:cNvSpPr txBox="1">
            <a:spLocks/>
          </p:cNvSpPr>
          <p:nvPr/>
        </p:nvSpPr>
        <p:spPr>
          <a:xfrm>
            <a:off x="690503" y="5385557"/>
            <a:ext cx="8191502" cy="510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/>
              <a:t>Output: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249F4-6FE3-4DDA-B0AA-D6DCBD02C02A}"/>
              </a:ext>
            </a:extLst>
          </p:cNvPr>
          <p:cNvSpPr/>
          <p:nvPr/>
        </p:nvSpPr>
        <p:spPr>
          <a:xfrm>
            <a:off x="596609" y="5873310"/>
            <a:ext cx="815946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got decorated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am ordinary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751E2-23AB-4E33-8942-52AF95962BD5}"/>
              </a:ext>
            </a:extLst>
          </p:cNvPr>
          <p:cNvSpPr txBox="1">
            <a:spLocks/>
          </p:cNvSpPr>
          <p:nvPr/>
        </p:nvSpPr>
        <p:spPr>
          <a:xfrm>
            <a:off x="628649" y="1145409"/>
            <a:ext cx="8127423" cy="9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O simbolo </a:t>
            </a:r>
            <a:r>
              <a:rPr lang="pt-PT" sz="2400" b="1" dirty="0"/>
              <a:t>@</a:t>
            </a:r>
            <a:r>
              <a:rPr lang="pt-PT" sz="2400" dirty="0"/>
              <a:t>, com o nome da função decoradora, colocados por cima da definição da função, decoram-na.</a:t>
            </a:r>
          </a:p>
        </p:txBody>
      </p:sp>
    </p:spTree>
    <p:extLst>
      <p:ext uri="{BB962C8B-B14F-4D97-AF65-F5344CB8AC3E}">
        <p14:creationId xmlns:p14="http://schemas.microsoft.com/office/powerpoint/2010/main" val="460710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681DD-3AB6-4102-9568-DD1485FC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Decorador @</a:t>
            </a:r>
            <a:r>
              <a:rPr lang="pt-PT" dirty="0" err="1"/>
              <a:t>property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E2D10-3047-4C94-858D-F79DD6BD1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27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2C63-6042-4670-831E-BC6828BF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16B4F-5AAE-4AE5-A499-79A69F943084}"/>
              </a:ext>
            </a:extLst>
          </p:cNvPr>
          <p:cNvSpPr/>
          <p:nvPr/>
        </p:nvSpPr>
        <p:spPr>
          <a:xfrm>
            <a:off x="696845" y="1369804"/>
            <a:ext cx="80592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Empregado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    </a:t>
            </a:r>
          </a:p>
          <a:p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PT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(self, nome, apelido):</a:t>
            </a:r>
          </a:p>
          <a:p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PT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.nome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nome</a:t>
            </a:r>
          </a:p>
          <a:p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PT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.apelido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apelido</a:t>
            </a:r>
          </a:p>
          <a:p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PT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.email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apelido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@email.com'</a:t>
            </a:r>
            <a:endParaRPr lang="pt-P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F3026-7C0C-47C4-B58F-A672491545CB}"/>
              </a:ext>
            </a:extLst>
          </p:cNvPr>
          <p:cNvSpPr/>
          <p:nvPr/>
        </p:nvSpPr>
        <p:spPr>
          <a:xfrm>
            <a:off x="696844" y="3008745"/>
            <a:ext cx="805922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 = Empregado(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‘Joana'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'Silva'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emp_1.apelido =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'Gomes'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emp_1.email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Joana.Silva@email.com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DF1F57D-BC33-45CE-A9B1-31DA8C86FF11}"/>
              </a:ext>
            </a:extLst>
          </p:cNvPr>
          <p:cNvSpPr/>
          <p:nvPr/>
        </p:nvSpPr>
        <p:spPr>
          <a:xfrm>
            <a:off x="4061979" y="4387272"/>
            <a:ext cx="4308764" cy="872836"/>
          </a:xfrm>
          <a:prstGeom prst="wedgeRectCallout">
            <a:avLst>
              <a:gd name="adj1" fmla="val -98626"/>
              <a:gd name="adj2" fmla="val -80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rgbClr val="FF0000"/>
                </a:solidFill>
              </a:rPr>
              <a:t>Problema! </a:t>
            </a:r>
            <a:r>
              <a:rPr lang="pt-PT" sz="2400" dirty="0">
                <a:solidFill>
                  <a:schemeClr val="bg1"/>
                </a:solidFill>
              </a:rPr>
              <a:t>Se mudarmos o nome, não actualiza o email!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05D4390-9608-439F-90D1-8D7FE6918DC1}"/>
              </a:ext>
            </a:extLst>
          </p:cNvPr>
          <p:cNvSpPr/>
          <p:nvPr/>
        </p:nvSpPr>
        <p:spPr>
          <a:xfrm>
            <a:off x="4048619" y="4378309"/>
            <a:ext cx="4308764" cy="1297042"/>
          </a:xfrm>
          <a:prstGeom prst="wedgeRectCallout">
            <a:avLst>
              <a:gd name="adj1" fmla="val -62215"/>
              <a:gd name="adj2" fmla="val -109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rgbClr val="FF0000"/>
                </a:solidFill>
              </a:rPr>
              <a:t>Problema! </a:t>
            </a:r>
            <a:r>
              <a:rPr lang="pt-PT" sz="2400" dirty="0">
                <a:solidFill>
                  <a:schemeClr val="bg1"/>
                </a:solidFill>
              </a:rPr>
              <a:t>Se mudar o apelido, não actualiza o email!</a:t>
            </a:r>
          </a:p>
        </p:txBody>
      </p:sp>
    </p:spTree>
    <p:extLst>
      <p:ext uri="{BB962C8B-B14F-4D97-AF65-F5344CB8AC3E}">
        <p14:creationId xmlns:p14="http://schemas.microsoft.com/office/powerpoint/2010/main" val="34893534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2C63-6042-4670-831E-BC6828BF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/>
          <a:lstStyle/>
          <a:p>
            <a:r>
              <a:rPr lang="pt-PT" dirty="0"/>
              <a:t>Resolução definindo um método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16B4F-5AAE-4AE5-A499-79A69F943084}"/>
              </a:ext>
            </a:extLst>
          </p:cNvPr>
          <p:cNvSpPr/>
          <p:nvPr/>
        </p:nvSpPr>
        <p:spPr>
          <a:xfrm>
            <a:off x="564571" y="1369804"/>
            <a:ext cx="837680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Empregado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  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email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(self):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apelido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@email.com'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F3026-7C0C-47C4-B58F-A672491545CB}"/>
              </a:ext>
            </a:extLst>
          </p:cNvPr>
          <p:cNvSpPr/>
          <p:nvPr/>
        </p:nvSpPr>
        <p:spPr>
          <a:xfrm>
            <a:off x="564571" y="3649038"/>
            <a:ext cx="837680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 = Empregado(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PT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Joao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'Silva'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emp_1.nome =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PT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Mario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emp_1.email()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Mario.Silva@email.com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DF1F57D-BC33-45CE-A9B1-31DA8C86FF11}"/>
              </a:ext>
            </a:extLst>
          </p:cNvPr>
          <p:cNvSpPr/>
          <p:nvPr/>
        </p:nvSpPr>
        <p:spPr>
          <a:xfrm>
            <a:off x="4061979" y="4807527"/>
            <a:ext cx="4308764" cy="872836"/>
          </a:xfrm>
          <a:prstGeom prst="wedgeRectCallout">
            <a:avLst>
              <a:gd name="adj1" fmla="val -77249"/>
              <a:gd name="adj2" fmla="val -100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Atributo passa a precisar de ter ()</a:t>
            </a:r>
          </a:p>
        </p:txBody>
      </p:sp>
    </p:spTree>
    <p:extLst>
      <p:ext uri="{BB962C8B-B14F-4D97-AF65-F5344CB8AC3E}">
        <p14:creationId xmlns:p14="http://schemas.microsoft.com/office/powerpoint/2010/main" val="95891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PT" dirty="0"/>
              <a:t>*</a:t>
            </a:r>
            <a:r>
              <a:rPr lang="en-GB" altLang="pt-PT" dirty="0" err="1"/>
              <a:t>args</a:t>
            </a:r>
            <a:r>
              <a:rPr lang="en-GB" altLang="pt-PT" dirty="0"/>
              <a:t>: nº </a:t>
            </a:r>
            <a:r>
              <a:rPr lang="en-GB" altLang="pt-PT" dirty="0" err="1"/>
              <a:t>variável</a:t>
            </a:r>
            <a:r>
              <a:rPr lang="en-GB" altLang="pt-PT" dirty="0"/>
              <a:t> de </a:t>
            </a:r>
            <a:r>
              <a:rPr lang="en-GB" altLang="pt-PT" dirty="0" err="1"/>
              <a:t>argumentos</a:t>
            </a:r>
            <a:endParaRPr lang="en-GB" altLang="pt-PT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dirty="0"/>
              <a:t>Se o último argumento de uma definição de função </a:t>
            </a:r>
            <a:br>
              <a:rPr lang="pt-BR" altLang="pt-PT" dirty="0"/>
            </a:br>
            <a:r>
              <a:rPr lang="pt-BR" altLang="pt-PT" dirty="0"/>
              <a:t>começa com </a:t>
            </a:r>
            <a:r>
              <a:rPr lang="pt-BR" altLang="pt-PT" b="1" dirty="0"/>
              <a:t>*</a:t>
            </a:r>
            <a:r>
              <a:rPr lang="pt-BR" altLang="pt-PT" dirty="0"/>
              <a:t>, todos os valores passados, </a:t>
            </a:r>
            <a:br>
              <a:rPr lang="pt-BR" altLang="pt-PT" dirty="0"/>
            </a:br>
            <a:r>
              <a:rPr lang="pt-BR" altLang="pt-PT" dirty="0"/>
              <a:t>a partir daquele, são </a:t>
            </a:r>
            <a:r>
              <a:rPr lang="pt-BR" altLang="pt-PT" b="1" dirty="0"/>
              <a:t>postos numa </a:t>
            </a:r>
            <a:r>
              <a:rPr lang="pt-BR" altLang="pt-PT" b="1" dirty="0" err="1"/>
              <a:t>tupla</a:t>
            </a:r>
            <a:r>
              <a:rPr lang="pt-BR" altLang="pt-PT" dirty="0"/>
              <a:t>.</a:t>
            </a:r>
          </a:p>
          <a:p>
            <a:pPr>
              <a:lnSpc>
                <a:spcPct val="108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PT" dirty="0"/>
              <a:t>Torna a função flexível.</a:t>
            </a:r>
            <a:endParaRPr lang="en-GB" altLang="pt-PT" dirty="0"/>
          </a:p>
          <a:p>
            <a:pPr lvl="1" eaLnBrk="1" hangingPunct="1">
              <a:lnSpc>
                <a:spcPct val="98000"/>
              </a:lnSpc>
              <a:buFont typeface="Wingdings" panose="05000000000000000000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>
              <a:latin typeface="Bitstream Vera Sans Mono" pitchFamily="33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44401" y="2890886"/>
            <a:ext cx="7764102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total 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total 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soma(</a:t>
            </a:r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soma(</a:t>
            </a:r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s-E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577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5D8035-DC58-412C-9BF5-56EF6FAC8A85}"/>
              </a:ext>
            </a:extLst>
          </p:cNvPr>
          <p:cNvSpPr/>
          <p:nvPr/>
        </p:nvSpPr>
        <p:spPr>
          <a:xfrm>
            <a:off x="564571" y="1369804"/>
            <a:ext cx="8376805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Empregado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  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email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(self):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apelido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@email.com’</a:t>
            </a:r>
          </a:p>
          <a:p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email = 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property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DAD38-B6CD-421D-8BB9-F9483B4E8FF9}"/>
              </a:ext>
            </a:extLst>
          </p:cNvPr>
          <p:cNvSpPr/>
          <p:nvPr/>
        </p:nvSpPr>
        <p:spPr>
          <a:xfrm>
            <a:off x="564571" y="4123928"/>
            <a:ext cx="837680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 = Empregado(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PT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Joao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'Silva'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emp_1.nome =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PT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Mario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emp_1.email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Mario.Silva@email.com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32C63-6042-4670-831E-BC6828BF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>
            <a:normAutofit/>
          </a:bodyPr>
          <a:lstStyle/>
          <a:p>
            <a:r>
              <a:rPr lang="pt-PT" dirty="0"/>
              <a:t>Usando método e </a:t>
            </a:r>
            <a:r>
              <a:rPr lang="pt-PT" dirty="0" err="1"/>
              <a:t>property</a:t>
            </a:r>
            <a:endParaRPr lang="pt-PT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5CD8148-19F3-42EF-B06A-691505911B8A}"/>
              </a:ext>
            </a:extLst>
          </p:cNvPr>
          <p:cNvSpPr/>
          <p:nvPr/>
        </p:nvSpPr>
        <p:spPr>
          <a:xfrm>
            <a:off x="3901214" y="5638752"/>
            <a:ext cx="4308764" cy="872836"/>
          </a:xfrm>
          <a:prstGeom prst="wedgeRectCallout">
            <a:avLst>
              <a:gd name="adj1" fmla="val -61939"/>
              <a:gd name="adj2" fmla="val -254371"/>
            </a:avLst>
          </a:prstGeom>
          <a:solidFill>
            <a:srgbClr val="5B9BD5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@property permite usar o metodo como se fosse um atributo, sem ()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58236BE-5598-4DDF-AD98-2663626D9E6B}"/>
              </a:ext>
            </a:extLst>
          </p:cNvPr>
          <p:cNvSpPr/>
          <p:nvPr/>
        </p:nvSpPr>
        <p:spPr>
          <a:xfrm>
            <a:off x="3901214" y="5638752"/>
            <a:ext cx="4610966" cy="872836"/>
          </a:xfrm>
          <a:prstGeom prst="wedgeRectCallout">
            <a:avLst>
              <a:gd name="adj1" fmla="val -75526"/>
              <a:gd name="adj2" fmla="val -135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Função </a:t>
            </a:r>
            <a:r>
              <a:rPr lang="pt-PT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pt-PT" dirty="0"/>
              <a:t>permite usar o metodo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email()</a:t>
            </a:r>
            <a:r>
              <a:rPr lang="pt-PT" dirty="0"/>
              <a:t> como se fosse um </a:t>
            </a:r>
            <a:r>
              <a:rPr lang="pt-PT" b="1" dirty="0"/>
              <a:t>atributo</a:t>
            </a:r>
            <a:r>
              <a:rPr lang="pt-PT" dirty="0"/>
              <a:t>, sem ()</a:t>
            </a:r>
          </a:p>
        </p:txBody>
      </p:sp>
    </p:spTree>
    <p:extLst>
      <p:ext uri="{BB962C8B-B14F-4D97-AF65-F5344CB8AC3E}">
        <p14:creationId xmlns:p14="http://schemas.microsoft.com/office/powerpoint/2010/main" val="32784520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2C63-6042-4670-831E-BC6828BF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703"/>
            <a:ext cx="8127422" cy="1013300"/>
          </a:xfrm>
        </p:spPr>
        <p:txBody>
          <a:bodyPr>
            <a:normAutofit fontScale="90000"/>
          </a:bodyPr>
          <a:lstStyle/>
          <a:p>
            <a:r>
              <a:rPr lang="pt-PT" dirty="0"/>
              <a:t>Resolução com decorador @</a:t>
            </a:r>
            <a:r>
              <a:rPr lang="pt-PT" dirty="0" err="1"/>
              <a:t>property</a:t>
            </a: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16B4F-5AAE-4AE5-A499-79A69F943084}"/>
              </a:ext>
            </a:extLst>
          </p:cNvPr>
          <p:cNvSpPr/>
          <p:nvPr/>
        </p:nvSpPr>
        <p:spPr>
          <a:xfrm>
            <a:off x="564571" y="2261344"/>
            <a:ext cx="837680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Empregado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:    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.nome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nome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apelido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@property</a:t>
            </a: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email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(self):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%s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%s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@email.com'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.nome,</a:t>
            </a:r>
            <a:r>
              <a:rPr lang="en-GB" dirty="0" err="1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.apelido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F3026-7C0C-47C4-B58F-A672491545CB}"/>
              </a:ext>
            </a:extLst>
          </p:cNvPr>
          <p:cNvSpPr/>
          <p:nvPr/>
        </p:nvSpPr>
        <p:spPr>
          <a:xfrm>
            <a:off x="564571" y="4764867"/>
            <a:ext cx="837680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 = Empregado(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PT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Joao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'Silva'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emp_1.nome = 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PT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Mario</a:t>
            </a:r>
            <a:r>
              <a:rPr lang="pt-PT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emp_1.email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Mario.Silva@email.com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9A55D67-022B-4581-B299-2FD214D2E220}"/>
              </a:ext>
            </a:extLst>
          </p:cNvPr>
          <p:cNvSpPr/>
          <p:nvPr/>
        </p:nvSpPr>
        <p:spPr>
          <a:xfrm>
            <a:off x="3826452" y="5713658"/>
            <a:ext cx="4308764" cy="872836"/>
          </a:xfrm>
          <a:prstGeom prst="wedgeRectCallout">
            <a:avLst>
              <a:gd name="adj1" fmla="val -84960"/>
              <a:gd name="adj2" fmla="val -265921"/>
            </a:avLst>
          </a:prstGeom>
          <a:solidFill>
            <a:srgbClr val="5B9BD5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@property permite usar o metodo como se fosse um atributo, sem ()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C68F3D5-7293-488D-B1F0-D965205A11D5}"/>
              </a:ext>
            </a:extLst>
          </p:cNvPr>
          <p:cNvSpPr/>
          <p:nvPr/>
        </p:nvSpPr>
        <p:spPr>
          <a:xfrm>
            <a:off x="3826452" y="5699804"/>
            <a:ext cx="4610966" cy="872836"/>
          </a:xfrm>
          <a:prstGeom prst="wedgeRectCallout">
            <a:avLst>
              <a:gd name="adj1" fmla="val -69539"/>
              <a:gd name="adj2" fmla="val -73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@property </a:t>
            </a:r>
            <a:r>
              <a:rPr lang="pt-PT" dirty="0"/>
              <a:t>permite usar o metodo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email()</a:t>
            </a:r>
            <a:r>
              <a:rPr lang="pt-PT" dirty="0"/>
              <a:t> como se fosse um </a:t>
            </a:r>
            <a:r>
              <a:rPr lang="pt-PT" b="1" dirty="0"/>
              <a:t>atributo</a:t>
            </a:r>
            <a:endParaRPr lang="pt-P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AE5F99-95FE-422D-A1F9-A71FA95C8591}"/>
              </a:ext>
            </a:extLst>
          </p:cNvPr>
          <p:cNvSpPr txBox="1">
            <a:spLocks/>
          </p:cNvSpPr>
          <p:nvPr/>
        </p:nvSpPr>
        <p:spPr>
          <a:xfrm>
            <a:off x="628649" y="1163046"/>
            <a:ext cx="8127423" cy="489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 decorador </a:t>
            </a:r>
            <a:r>
              <a:rPr lang="pt-PT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@property </a:t>
            </a:r>
            <a:r>
              <a:rPr lang="pt-PT" b="1" dirty="0"/>
              <a:t>transforma</a:t>
            </a:r>
            <a:br>
              <a:rPr lang="pt-PT" b="1" dirty="0"/>
            </a:br>
            <a:r>
              <a:rPr lang="pt-PT" dirty="0"/>
              <a:t>um </a:t>
            </a:r>
            <a:r>
              <a:rPr lang="pt-PT" b="1" dirty="0"/>
              <a:t>método sem argumentos </a:t>
            </a:r>
            <a:r>
              <a:rPr lang="pt-PT" dirty="0"/>
              <a:t>num </a:t>
            </a:r>
            <a:r>
              <a:rPr lang="pt-PT" b="1" dirty="0"/>
              <a:t>atributo</a:t>
            </a:r>
            <a:r>
              <a:rPr lang="pt-PT" dirty="0"/>
              <a:t>.</a:t>
            </a:r>
          </a:p>
          <a:p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158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9309</Words>
  <Application>Microsoft Office PowerPoint</Application>
  <PresentationFormat>On-screen Show (4:3)</PresentationFormat>
  <Paragraphs>1362</Paragraphs>
  <Slides>91</Slides>
  <Notes>60</Notes>
  <HiddenSlides>6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2" baseType="lpstr">
      <vt:lpstr>Arial</vt:lpstr>
      <vt:lpstr>Bitstream Vera Sans Mono</vt:lpstr>
      <vt:lpstr>Calibri</vt:lpstr>
      <vt:lpstr>Calibri Light</vt:lpstr>
      <vt:lpstr>Consolas</vt:lpstr>
      <vt:lpstr>Courier New</vt:lpstr>
      <vt:lpstr>Source Sans Pro</vt:lpstr>
      <vt:lpstr>Times New Roman</vt:lpstr>
      <vt:lpstr>Wingdings</vt:lpstr>
      <vt:lpstr>Office Theme</vt:lpstr>
      <vt:lpstr>Packager Shell Object</vt:lpstr>
      <vt:lpstr>PowerPoint Presentation</vt:lpstr>
      <vt:lpstr>Sumário</vt:lpstr>
      <vt:lpstr>PowerPoint Presentation</vt:lpstr>
      <vt:lpstr>Funções</vt:lpstr>
      <vt:lpstr>Anotações em Funções</vt:lpstr>
      <vt:lpstr>Passando argumentos com nomes</vt:lpstr>
      <vt:lpstr>Argumento com valor padrão</vt:lpstr>
      <vt:lpstr>Exemplo</vt:lpstr>
      <vt:lpstr>*args: nº variável de argumentos</vt:lpstr>
      <vt:lpstr>*args: nº variável de argumentos</vt:lpstr>
      <vt:lpstr>**kwargs: nº variável de pares chave-valor </vt:lpstr>
      <vt:lpstr>Desempacotando listas|tuplas com *</vt:lpstr>
      <vt:lpstr>Desempacotando listas|tuplas com *</vt:lpstr>
      <vt:lpstr>Desempacotando dicionários com **</vt:lpstr>
      <vt:lpstr>Módulos e packages</vt:lpstr>
      <vt:lpstr>Importação de um módulo</vt:lpstr>
      <vt:lpstr>Formas de importar um módulo</vt:lpstr>
      <vt:lpstr>Localização dos módulos</vt:lpstr>
      <vt:lpstr>Importação de um package</vt:lpstr>
      <vt:lpstr>Exemplo 1 de uso de package</vt:lpstr>
      <vt:lpstr>Exemplo 2 de uso de package</vt:lpstr>
      <vt:lpstr>Package com sub-packages</vt:lpstr>
      <vt:lpstr>Import relativos</vt:lpstr>
      <vt:lpstr>Módulo ou Script .py?</vt:lpstr>
      <vt:lpstr>Módulo ou Script .py?</vt:lpstr>
      <vt:lpstr>PowerPoint Presentation</vt:lpstr>
      <vt:lpstr>Abertura de um Ficheiro</vt:lpstr>
      <vt:lpstr>Métodos para leitura e escrita </vt:lpstr>
      <vt:lpstr>Exemplo</vt:lpstr>
      <vt:lpstr>Exemplo (resolução)</vt:lpstr>
      <vt:lpstr>Métodos de Leitura e Escrita de Linhas</vt:lpstr>
      <vt:lpstr>Exemplo</vt:lpstr>
      <vt:lpstr>Exemplo (resolução)</vt:lpstr>
      <vt:lpstr>Exemplo (resolução)</vt:lpstr>
      <vt:lpstr>Exemplo (resolução)</vt:lpstr>
      <vt:lpstr>Gestor de Contexto</vt:lpstr>
      <vt:lpstr>Tratamento de excepções</vt:lpstr>
      <vt:lpstr>Redirecionamento</vt:lpstr>
      <vt:lpstr>Gestão de Ficheiros e Pastas</vt:lpstr>
      <vt:lpstr>Gestão de Ficheiros e Pastas</vt:lpstr>
      <vt:lpstr>Listar pastas e ficheiros</vt:lpstr>
      <vt:lpstr>Criar uma nova pasta</vt:lpstr>
      <vt:lpstr>Renomear uma pasta ou ficheiro</vt:lpstr>
      <vt:lpstr>Remover ficheiros e pastas</vt:lpstr>
      <vt:lpstr>Remover pasta</vt:lpstr>
      <vt:lpstr>Caminho completo</vt:lpstr>
      <vt:lpstr>Testar se é ficheiro ou diretoria</vt:lpstr>
      <vt:lpstr>Tamanho dum ficheiro</vt:lpstr>
      <vt:lpstr>Nome completo de um ficheiro</vt:lpstr>
      <vt:lpstr>PowerPoint Presentation</vt:lpstr>
      <vt:lpstr>Objetos em Python</vt:lpstr>
      <vt:lpstr>Exemplo da definição duma Classe</vt:lpstr>
      <vt:lpstr>Inicialização de Atributos</vt:lpstr>
      <vt:lpstr>Exercício: Retângulo</vt:lpstr>
      <vt:lpstr>Exemplo: Retangulo (resolução)</vt:lpstr>
      <vt:lpstr>Exemplo: classe Retangulo</vt:lpstr>
      <vt:lpstr>Exemplo: classe Retangulo</vt:lpstr>
      <vt:lpstr>Instância duma classe</vt:lpstr>
      <vt:lpstr>Variáveis de classe</vt:lpstr>
      <vt:lpstr>Variáveis de classe</vt:lpstr>
      <vt:lpstr>Variáveis de classe vs. de instância</vt:lpstr>
      <vt:lpstr>Definição da Classe Documentada</vt:lpstr>
      <vt:lpstr>Visualização da documentação com a função help()</vt:lpstr>
      <vt:lpstr>Herança</vt:lpstr>
      <vt:lpstr>Herança</vt:lpstr>
      <vt:lpstr>Especialização de classes</vt:lpstr>
      <vt:lpstr>Exemplo: classe Quadrado</vt:lpstr>
      <vt:lpstr>Formas de definir uma especialização</vt:lpstr>
      <vt:lpstr>isinstance() e issubclass() </vt:lpstr>
      <vt:lpstr>Atributos privados e protegidos</vt:lpstr>
      <vt:lpstr>Atributos protegidos</vt:lpstr>
      <vt:lpstr>Atributos privados</vt:lpstr>
      <vt:lpstr>Métodos classmethod e staticmethod</vt:lpstr>
      <vt:lpstr>Tipos de Métodos de uma classe</vt:lpstr>
      <vt:lpstr>Classmethod</vt:lpstr>
      <vt:lpstr>Classmethod</vt:lpstr>
      <vt:lpstr>Staticmethod</vt:lpstr>
      <vt:lpstr>PowerPoint Presentation</vt:lpstr>
      <vt:lpstr>Métodos mágicos</vt:lpstr>
      <vt:lpstr>Exemplo: classe vetor</vt:lpstr>
      <vt:lpstr>Exemplo: classe pessoa</vt:lpstr>
      <vt:lpstr>Decoradores</vt:lpstr>
      <vt:lpstr>Decoradores</vt:lpstr>
      <vt:lpstr>Exemplo</vt:lpstr>
      <vt:lpstr>Decorador @</vt:lpstr>
      <vt:lpstr>Decorador @</vt:lpstr>
      <vt:lpstr>Decorador @property</vt:lpstr>
      <vt:lpstr>Problema</vt:lpstr>
      <vt:lpstr>Resolução definindo um método</vt:lpstr>
      <vt:lpstr>Usando método e property</vt:lpstr>
      <vt:lpstr>Resolução com decorador @property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Lúcio Ferreira</cp:lastModifiedBy>
  <cp:revision>604</cp:revision>
  <dcterms:created xsi:type="dcterms:W3CDTF">2017-02-20T11:00:06Z</dcterms:created>
  <dcterms:modified xsi:type="dcterms:W3CDTF">2021-05-03T17:45:01Z</dcterms:modified>
</cp:coreProperties>
</file>