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7" r:id="rId6"/>
    <p:sldId id="278" r:id="rId7"/>
    <p:sldId id="279" r:id="rId8"/>
    <p:sldId id="280" r:id="rId9"/>
    <p:sldId id="282" r:id="rId10"/>
    <p:sldId id="283" r:id="rId11"/>
    <p:sldId id="260" r:id="rId12"/>
    <p:sldId id="284" r:id="rId13"/>
    <p:sldId id="287" r:id="rId14"/>
    <p:sldId id="286" r:id="rId15"/>
    <p:sldId id="288" r:id="rId16"/>
    <p:sldId id="285" r:id="rId17"/>
    <p:sldId id="261" r:id="rId18"/>
    <p:sldId id="289" r:id="rId19"/>
    <p:sldId id="290" r:id="rId20"/>
    <p:sldId id="291" r:id="rId21"/>
    <p:sldId id="293" r:id="rId22"/>
    <p:sldId id="292" r:id="rId23"/>
    <p:sldId id="294" r:id="rId24"/>
    <p:sldId id="295" r:id="rId25"/>
    <p:sldId id="296" r:id="rId26"/>
    <p:sldId id="297" r:id="rId27"/>
    <p:sldId id="298" r:id="rId28"/>
    <p:sldId id="263" r:id="rId29"/>
    <p:sldId id="264" r:id="rId30"/>
    <p:sldId id="265" r:id="rId31"/>
    <p:sldId id="270" r:id="rId32"/>
    <p:sldId id="266" r:id="rId33"/>
    <p:sldId id="272" r:id="rId34"/>
    <p:sldId id="267" r:id="rId35"/>
    <p:sldId id="273" r:id="rId36"/>
    <p:sldId id="274" r:id="rId37"/>
    <p:sldId id="268" r:id="rId38"/>
    <p:sldId id="275" r:id="rId39"/>
    <p:sldId id="269" r:id="rId40"/>
    <p:sldId id="276" r:id="rId41"/>
    <p:sldId id="27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42C8-4261-4AEE-9EEC-F733BEACEFBC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63D1-E333-4EFF-A367-C9588E0DB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072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42C8-4261-4AEE-9EEC-F733BEACEFBC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63D1-E333-4EFF-A367-C9588E0DB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8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42C8-4261-4AEE-9EEC-F733BEACEFBC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63D1-E333-4EFF-A367-C9588E0DB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3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42C8-4261-4AEE-9EEC-F733BEACEFBC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63D1-E333-4EFF-A367-C9588E0DB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50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42C8-4261-4AEE-9EEC-F733BEACEFBC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63D1-E333-4EFF-A367-C9588E0DB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173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42C8-4261-4AEE-9EEC-F733BEACEFBC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63D1-E333-4EFF-A367-C9588E0DB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83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42C8-4261-4AEE-9EEC-F733BEACEFBC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63D1-E333-4EFF-A367-C9588E0DBB4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2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42C8-4261-4AEE-9EEC-F733BEACEFBC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63D1-E333-4EFF-A367-C9588E0DB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36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42C8-4261-4AEE-9EEC-F733BEACEFBC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63D1-E333-4EFF-A367-C9588E0DB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94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42C8-4261-4AEE-9EEC-F733BEACEFBC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63D1-E333-4EFF-A367-C9588E0DB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626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4042C8-4261-4AEE-9EEC-F733BEACEFBC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963D1-E333-4EFF-A367-C9588E0DB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02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14042C8-4261-4AEE-9EEC-F733BEACEFBC}" type="datetimeFigureOut">
              <a:rPr lang="zh-TW" altLang="en-US" smtClean="0"/>
              <a:t>2025/8/21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EA963D1-E333-4EFF-A367-C9588E0DBB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051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20082307/ML_3DCNN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20082307/Transforming-the-future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20082307/DaDa-Agent" TargetMode="Externa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AB0F3D1-F8A1-5DE5-E6E0-B078DDCD5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697" y="2735011"/>
            <a:ext cx="4376605" cy="1387978"/>
          </a:xfrm>
        </p:spPr>
        <p:txBody>
          <a:bodyPr>
            <a:normAutofit/>
          </a:bodyPr>
          <a:lstStyle/>
          <a:p>
            <a:r>
              <a:rPr lang="zh-TW" altLang="en-US" sz="8000" b="1" dirty="0"/>
              <a:t>面試簡報</a:t>
            </a:r>
            <a:endParaRPr lang="en-US" altLang="zh-TW" sz="8000" b="1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B419740C-2B05-82F6-45BD-82FB5F32CDEB}"/>
              </a:ext>
            </a:extLst>
          </p:cNvPr>
          <p:cNvSpPr txBox="1">
            <a:spLocks/>
          </p:cNvSpPr>
          <p:nvPr/>
        </p:nvSpPr>
        <p:spPr>
          <a:xfrm>
            <a:off x="3907697" y="4209672"/>
            <a:ext cx="4376605" cy="13879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林家逸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3896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763FF-281F-2EFA-7D30-CAA830EB8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B342542-BB3D-0E80-C049-E72448180259}"/>
              </a:ext>
            </a:extLst>
          </p:cNvPr>
          <p:cNvSpPr txBox="1"/>
          <p:nvPr/>
        </p:nvSpPr>
        <p:spPr>
          <a:xfrm>
            <a:off x="4102123" y="452420"/>
            <a:ext cx="3987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>
                <a:solidFill>
                  <a:srgbClr val="9BAFB5"/>
                </a:solidFill>
              </a:rPr>
              <a:t>DaDa</a:t>
            </a:r>
            <a:r>
              <a:rPr lang="zh-TW" altLang="en-US" sz="6000" dirty="0">
                <a:solidFill>
                  <a:srgbClr val="9BAFB5"/>
                </a:solidFill>
              </a:rPr>
              <a:t> </a:t>
            </a:r>
            <a:r>
              <a:rPr lang="en-US" altLang="zh-TW" sz="6000" dirty="0">
                <a:solidFill>
                  <a:srgbClr val="9BAFB5"/>
                </a:solidFill>
              </a:rPr>
              <a:t>Agent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C10ED8B-70D4-6CC1-B3A0-C2C7F4ECFA35}"/>
              </a:ext>
            </a:extLst>
          </p:cNvPr>
          <p:cNvSpPr txBox="1"/>
          <p:nvPr/>
        </p:nvSpPr>
        <p:spPr>
          <a:xfrm>
            <a:off x="423211" y="1895682"/>
            <a:ext cx="1134557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我的貢獻</a:t>
            </a:r>
            <a:endParaRPr lang="en-US" altLang="zh-TW" sz="3600" dirty="0">
              <a:solidFill>
                <a:srgbClr val="9BAFB5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我主要是負責武器的設計，以及子彈本身跟怪物之間的互動。此外，遊戲內的</a:t>
            </a:r>
            <a:r>
              <a:rPr lang="en-US" altLang="zh-TW" sz="2400" dirty="0">
                <a:solidFill>
                  <a:srgbClr val="9BAFB5"/>
                </a:solidFill>
              </a:rPr>
              <a:t>UI</a:t>
            </a:r>
            <a:r>
              <a:rPr lang="zh-TW" altLang="en-US" sz="2400" dirty="0">
                <a:solidFill>
                  <a:srgbClr val="9BAFB5"/>
                </a:solidFill>
              </a:rPr>
              <a:t>像是等級、子彈數量、分數等大部分也是由我進行設計以及實現背後的執行邏輯。</a:t>
            </a:r>
            <a:endParaRPr lang="en-US" altLang="zh-TW" sz="2400" dirty="0">
              <a:solidFill>
                <a:srgbClr val="9BA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6BF40-5518-3718-AE58-DF1A55642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4954E0-A954-F07D-AB5B-08A6D268D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4665" y="2921032"/>
            <a:ext cx="4275972" cy="1015935"/>
          </a:xfrm>
        </p:spPr>
        <p:txBody>
          <a:bodyPr>
            <a:normAutofit/>
          </a:bodyPr>
          <a:lstStyle/>
          <a:p>
            <a:r>
              <a:rPr lang="zh-TW" altLang="en-US" sz="6000" b="1" dirty="0"/>
              <a:t>專案經驗二</a:t>
            </a:r>
          </a:p>
        </p:txBody>
      </p:sp>
      <p:sp>
        <p:nvSpPr>
          <p:cNvPr id="5" name="文字版面配置區 3">
            <a:extLst>
              <a:ext uri="{FF2B5EF4-FFF2-40B4-BE49-F238E27FC236}">
                <a16:creationId xmlns:a16="http://schemas.microsoft.com/office/drawing/2014/main" id="{F50C4212-ABF8-8E00-93AB-1730D77FD29B}"/>
              </a:ext>
            </a:extLst>
          </p:cNvPr>
          <p:cNvSpPr txBox="1">
            <a:spLocks/>
          </p:cNvSpPr>
          <p:nvPr/>
        </p:nvSpPr>
        <p:spPr>
          <a:xfrm>
            <a:off x="7590567" y="3116318"/>
            <a:ext cx="3778205" cy="2989890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5556500-9969-21FF-F759-37BD0231FF46}"/>
              </a:ext>
            </a:extLst>
          </p:cNvPr>
          <p:cNvSpPr txBox="1"/>
          <p:nvPr/>
        </p:nvSpPr>
        <p:spPr>
          <a:xfrm>
            <a:off x="6173676" y="2628780"/>
            <a:ext cx="582535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400" dirty="0">
                <a:solidFill>
                  <a:srgbClr val="9BAFB5"/>
                </a:solidFill>
              </a:rPr>
              <a:t>Alzheimer’s diagnosis with MRI</a:t>
            </a:r>
            <a:br>
              <a:rPr lang="en-US" altLang="zh-TW" sz="4000" dirty="0">
                <a:solidFill>
                  <a:srgbClr val="9BAFB5"/>
                </a:solidFill>
              </a:rPr>
            </a:br>
            <a:r>
              <a:rPr lang="en-US" altLang="zh-TW" sz="4000" dirty="0">
                <a:solidFill>
                  <a:srgbClr val="9BAFB5"/>
                </a:solidFill>
              </a:rPr>
              <a:t>	-	</a:t>
            </a:r>
            <a:r>
              <a:rPr lang="zh-TW" altLang="en-US" sz="2400" dirty="0">
                <a:solidFill>
                  <a:srgbClr val="9BAFB5"/>
                </a:solidFill>
              </a:rPr>
              <a:t>透過模型預測是否患有阿茲海默以</a:t>
            </a:r>
            <a:endParaRPr lang="en-US" altLang="zh-TW" sz="2400" dirty="0">
              <a:solidFill>
                <a:srgbClr val="9BAFB5"/>
              </a:solidFill>
            </a:endParaRPr>
          </a:p>
          <a:p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及未來是否會惡化</a:t>
            </a:r>
          </a:p>
        </p:txBody>
      </p:sp>
      <p:sp>
        <p:nvSpPr>
          <p:cNvPr id="2" name="文字版面配置區 3">
            <a:extLst>
              <a:ext uri="{FF2B5EF4-FFF2-40B4-BE49-F238E27FC236}">
                <a16:creationId xmlns:a16="http://schemas.microsoft.com/office/drawing/2014/main" id="{2A9F2006-DEBB-1179-58F8-E9857B19F7C8}"/>
              </a:ext>
            </a:extLst>
          </p:cNvPr>
          <p:cNvSpPr txBox="1">
            <a:spLocks/>
          </p:cNvSpPr>
          <p:nvPr/>
        </p:nvSpPr>
        <p:spPr>
          <a:xfrm>
            <a:off x="6096000" y="6455247"/>
            <a:ext cx="6130159" cy="492070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000" dirty="0" err="1">
                <a:solidFill>
                  <a:srgbClr val="9BAFB5"/>
                </a:solidFill>
              </a:rPr>
              <a:t>Github</a:t>
            </a:r>
            <a:r>
              <a:rPr lang="zh-TW" altLang="en-US" sz="2000" dirty="0">
                <a:solidFill>
                  <a:srgbClr val="9BAFB5"/>
                </a:solidFill>
              </a:rPr>
              <a:t>連結：</a:t>
            </a:r>
            <a:r>
              <a:rPr lang="en-US" altLang="zh-TW" sz="2000" dirty="0">
                <a:solidFill>
                  <a:srgbClr val="9BAFB5"/>
                </a:solidFill>
                <a:hlinkClick r:id="rId2"/>
              </a:rPr>
              <a:t>https://github.com/a20082307/ML_3DCNN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586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467C3-A5AC-F0D5-ADED-07D7EB54F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04D113E-6BE6-4E7B-7069-1427B7619988}"/>
              </a:ext>
            </a:extLst>
          </p:cNvPr>
          <p:cNvSpPr txBox="1"/>
          <p:nvPr/>
        </p:nvSpPr>
        <p:spPr>
          <a:xfrm>
            <a:off x="1165476" y="412949"/>
            <a:ext cx="9861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9BAFB5"/>
                </a:solidFill>
              </a:rPr>
              <a:t>Alzheimer’s diagnosis with MRI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A16565-360A-2BB0-2417-07F640594809}"/>
              </a:ext>
            </a:extLst>
          </p:cNvPr>
          <p:cNvSpPr txBox="1"/>
          <p:nvPr/>
        </p:nvSpPr>
        <p:spPr>
          <a:xfrm>
            <a:off x="423211" y="1895682"/>
            <a:ext cx="113455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簡介</a:t>
            </a:r>
            <a:endParaRPr lang="en-US" altLang="zh-TW" sz="3600" dirty="0">
              <a:solidFill>
                <a:srgbClr val="9BAFB5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阿茲海默症是一種不可逆的疾病，它會使患者產生語言障礙、定向障礙和自能障礙（包括容易迷路）、情緒不穩、喪失動機、無法自理和許多行為問題。當情況惡化時，患者往往會因此和家庭或社會脫節。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為了使患者能延緩或避免病情加深，我們希望透過</a:t>
            </a:r>
            <a:r>
              <a:rPr lang="en-US" altLang="zh-TW" sz="2400" dirty="0">
                <a:solidFill>
                  <a:srgbClr val="9BAFB5"/>
                </a:solidFill>
              </a:rPr>
              <a:t>3D MRI</a:t>
            </a:r>
            <a:r>
              <a:rPr lang="zh-TW" altLang="en-US" sz="2400" dirty="0">
                <a:solidFill>
                  <a:srgbClr val="9BAFB5"/>
                </a:solidFill>
              </a:rPr>
              <a:t>影像，借助模型的預測來提醒並警告拍攝者可能有初期的症狀，並透過除</a:t>
            </a:r>
            <a:r>
              <a:rPr lang="en-US" altLang="zh-TW" sz="2400" dirty="0">
                <a:solidFill>
                  <a:srgbClr val="9BAFB5"/>
                </a:solidFill>
              </a:rPr>
              <a:t>3D MRI</a:t>
            </a:r>
            <a:r>
              <a:rPr lang="zh-TW" altLang="en-US" sz="2400" dirty="0">
                <a:solidFill>
                  <a:srgbClr val="9BAFB5"/>
                </a:solidFill>
              </a:rPr>
              <a:t>影像外的其他資料來預測拍攝者未來惡化的機率。</a:t>
            </a:r>
            <a:endParaRPr lang="en-US" altLang="zh-TW" sz="2400" dirty="0">
              <a:solidFill>
                <a:srgbClr val="9BA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4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5070F-7384-99A9-D60A-F13048461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6294820-6948-CA18-F670-A89CF1290E42}"/>
              </a:ext>
            </a:extLst>
          </p:cNvPr>
          <p:cNvSpPr txBox="1"/>
          <p:nvPr/>
        </p:nvSpPr>
        <p:spPr>
          <a:xfrm>
            <a:off x="1165476" y="412949"/>
            <a:ext cx="9861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9BAFB5"/>
                </a:solidFill>
              </a:rPr>
              <a:t>Alzheimer’s diagnosis with MRI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FED9849-0FDA-33F3-3A49-925C3A57D708}"/>
              </a:ext>
            </a:extLst>
          </p:cNvPr>
          <p:cNvSpPr txBox="1"/>
          <p:nvPr/>
        </p:nvSpPr>
        <p:spPr>
          <a:xfrm>
            <a:off x="423210" y="1895682"/>
            <a:ext cx="115955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資料集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1028700" lvl="1" indent="-571500">
              <a:spcAft>
                <a:spcPts val="1200"/>
              </a:spcAft>
              <a:buFont typeface="Times New Roman" panose="02020603050405020304" pitchFamily="18" charset="0"/>
              <a:buChar char="○"/>
            </a:pPr>
            <a:r>
              <a:rPr lang="en-US" altLang="zh-TW" sz="2400" dirty="0">
                <a:solidFill>
                  <a:srgbClr val="9BAFB5"/>
                </a:solidFill>
              </a:rPr>
              <a:t>Data A</a:t>
            </a:r>
          </a:p>
          <a:p>
            <a:pPr lvl="2"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共</a:t>
            </a:r>
            <a:r>
              <a:rPr lang="en-US" altLang="zh-TW" sz="2400" dirty="0">
                <a:solidFill>
                  <a:srgbClr val="9BAFB5"/>
                </a:solidFill>
              </a:rPr>
              <a:t>3184</a:t>
            </a:r>
            <a:r>
              <a:rPr lang="zh-TW" altLang="en-US" sz="2400" dirty="0">
                <a:solidFill>
                  <a:srgbClr val="9BAFB5"/>
                </a:solidFill>
              </a:rPr>
              <a:t>張</a:t>
            </a:r>
            <a:r>
              <a:rPr lang="en-US" altLang="zh-TW" sz="2400" dirty="0">
                <a:solidFill>
                  <a:srgbClr val="9BAFB5"/>
                </a:solidFill>
              </a:rPr>
              <a:t>3D MRI</a:t>
            </a:r>
            <a:r>
              <a:rPr lang="zh-TW" altLang="en-US" sz="2400" dirty="0">
                <a:solidFill>
                  <a:srgbClr val="9BAFB5"/>
                </a:solidFill>
              </a:rPr>
              <a:t>影像，每張影像的</a:t>
            </a:r>
            <a:r>
              <a:rPr lang="en-US" altLang="zh-TW" sz="2400" dirty="0">
                <a:solidFill>
                  <a:srgbClr val="9BAFB5"/>
                </a:solidFill>
              </a:rPr>
              <a:t>shape</a:t>
            </a:r>
            <a:r>
              <a:rPr lang="zh-TW" altLang="en-US" sz="2400" dirty="0">
                <a:solidFill>
                  <a:srgbClr val="9BAFB5"/>
                </a:solidFill>
              </a:rPr>
              <a:t>為</a:t>
            </a:r>
            <a:r>
              <a:rPr lang="en-US" altLang="zh-TW" sz="2400" dirty="0">
                <a:solidFill>
                  <a:srgbClr val="9BAFB5"/>
                </a:solidFill>
              </a:rPr>
              <a:t>(96, 96, 96)</a:t>
            </a:r>
            <a:r>
              <a:rPr lang="zh-TW" altLang="en-US" sz="2400" dirty="0">
                <a:solidFill>
                  <a:srgbClr val="9BAFB5"/>
                </a:solidFill>
              </a:rPr>
              <a:t>，由課程助教所提共此外，我們還去對應的網站下載了每個人在一系列</a:t>
            </a:r>
            <a:r>
              <a:rPr lang="en-US" altLang="zh-TW" sz="2400" dirty="0">
                <a:solidFill>
                  <a:srgbClr val="9BAFB5"/>
                </a:solidFill>
              </a:rPr>
              <a:t>MRI</a:t>
            </a:r>
            <a:r>
              <a:rPr lang="zh-TW" altLang="en-US" sz="2400" dirty="0">
                <a:solidFill>
                  <a:srgbClr val="9BAFB5"/>
                </a:solidFill>
              </a:rPr>
              <a:t>測試中的資訊。</a:t>
            </a:r>
          </a:p>
          <a:p>
            <a:pPr marL="1485900" lvl="2" indent="-571500">
              <a:spcAft>
                <a:spcPts val="1200"/>
              </a:spcAft>
              <a:buFont typeface="Times New Roman" panose="02020603050405020304" pitchFamily="18" charset="0"/>
              <a:buChar char="○"/>
            </a:pPr>
            <a:endParaRPr lang="en-US" altLang="zh-TW" sz="2400" dirty="0">
              <a:solidFill>
                <a:srgbClr val="9BAFB5"/>
              </a:solidFill>
            </a:endParaRPr>
          </a:p>
          <a:p>
            <a:pPr marL="1028700" lvl="1" indent="-571500">
              <a:spcAft>
                <a:spcPts val="1200"/>
              </a:spcAft>
              <a:buFont typeface="Times New Roman" panose="02020603050405020304" pitchFamily="18" charset="0"/>
              <a:buChar char="○"/>
            </a:pPr>
            <a:r>
              <a:rPr lang="en-US" altLang="zh-TW" sz="2400" dirty="0">
                <a:solidFill>
                  <a:srgbClr val="9BAFB5"/>
                </a:solidFill>
              </a:rPr>
              <a:t>Data B</a:t>
            </a:r>
          </a:p>
          <a:p>
            <a:pPr lvl="2"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共</a:t>
            </a:r>
            <a:r>
              <a:rPr lang="en-US" altLang="zh-TW" sz="2400" dirty="0">
                <a:solidFill>
                  <a:srgbClr val="9BAFB5"/>
                </a:solidFill>
              </a:rPr>
              <a:t>2705</a:t>
            </a:r>
            <a:r>
              <a:rPr lang="zh-TW" altLang="en-US" sz="2400" dirty="0">
                <a:solidFill>
                  <a:srgbClr val="9BAFB5"/>
                </a:solidFill>
              </a:rPr>
              <a:t>張可用的</a:t>
            </a:r>
            <a:r>
              <a:rPr lang="en-US" altLang="zh-TW" sz="2400" dirty="0">
                <a:solidFill>
                  <a:srgbClr val="9BAFB5"/>
                </a:solidFill>
              </a:rPr>
              <a:t>3D</a:t>
            </a:r>
            <a:r>
              <a:rPr lang="zh-TW" altLang="en-US" sz="2400" dirty="0">
                <a:solidFill>
                  <a:srgbClr val="9BAFB5"/>
                </a:solidFill>
              </a:rPr>
              <a:t> </a:t>
            </a:r>
            <a:r>
              <a:rPr lang="en-US" altLang="zh-TW" sz="2400" dirty="0">
                <a:solidFill>
                  <a:srgbClr val="9BAFB5"/>
                </a:solidFill>
              </a:rPr>
              <a:t>MRI</a:t>
            </a:r>
            <a:r>
              <a:rPr lang="zh-TW" altLang="en-US" sz="2400" dirty="0">
                <a:solidFill>
                  <a:srgbClr val="9BAFB5"/>
                </a:solidFill>
              </a:rPr>
              <a:t>影像，聯絡南加州大學的</a:t>
            </a:r>
            <a:r>
              <a:rPr lang="en-US" altLang="zh-TW" sz="2400" dirty="0">
                <a:solidFill>
                  <a:srgbClr val="9BAFB5"/>
                </a:solidFill>
              </a:rPr>
              <a:t>Laboratory of </a:t>
            </a:r>
            <a:r>
              <a:rPr lang="en-US" altLang="zh-TW" sz="2400" dirty="0" err="1">
                <a:solidFill>
                  <a:srgbClr val="9BAFB5"/>
                </a:solidFill>
              </a:rPr>
              <a:t>NeuroImaging</a:t>
            </a:r>
            <a:r>
              <a:rPr lang="zh-TW" altLang="en-US" sz="2400" dirty="0">
                <a:solidFill>
                  <a:srgbClr val="9BAFB5"/>
                </a:solidFill>
              </a:rPr>
              <a:t>後他們提供給我們。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lvl="2">
              <a:spcAft>
                <a:spcPts val="1200"/>
              </a:spcAft>
            </a:pPr>
            <a:endParaRPr lang="en-US" altLang="zh-TW" sz="2400" dirty="0">
              <a:solidFill>
                <a:srgbClr val="9BA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26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026F3-B6D7-1E39-2E09-DE29DD427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95362F7-AD57-7605-0D39-6F07F4B8443F}"/>
              </a:ext>
            </a:extLst>
          </p:cNvPr>
          <p:cNvSpPr txBox="1"/>
          <p:nvPr/>
        </p:nvSpPr>
        <p:spPr>
          <a:xfrm>
            <a:off x="1165476" y="412949"/>
            <a:ext cx="9861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9BAFB5"/>
                </a:solidFill>
              </a:rPr>
              <a:t>Alzheimer’s diagnosis with MRI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1C4F2EE-F8B9-C784-7F87-B309AF84AA28}"/>
              </a:ext>
            </a:extLst>
          </p:cNvPr>
          <p:cNvSpPr txBox="1"/>
          <p:nvPr/>
        </p:nvSpPr>
        <p:spPr>
          <a:xfrm>
            <a:off x="423211" y="1895682"/>
            <a:ext cx="1134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模型架構</a:t>
            </a:r>
            <a:endParaRPr lang="en-US" altLang="zh-TW" sz="3600" dirty="0">
              <a:solidFill>
                <a:srgbClr val="9BAFB5"/>
              </a:solidFill>
            </a:endParaRPr>
          </a:p>
        </p:txBody>
      </p:sp>
      <p:pic>
        <p:nvPicPr>
          <p:cNvPr id="6" name="圖片 5" descr="一張含有 文字, 螢幕擷取畫面, 字型, 設計 的圖片&#10;&#10;AI 產生的內容可能不正確。">
            <a:extLst>
              <a:ext uri="{FF2B5EF4-FFF2-40B4-BE49-F238E27FC236}">
                <a16:creationId xmlns:a16="http://schemas.microsoft.com/office/drawing/2014/main" id="{1F5B6B76-64B4-AB1F-01D6-F2CF71CD7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265" y="2542013"/>
            <a:ext cx="7079468" cy="41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2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E2430-C9E0-8625-E021-472D99AB2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E120D40-F8EE-31DA-0852-A93F50734471}"/>
              </a:ext>
            </a:extLst>
          </p:cNvPr>
          <p:cNvSpPr txBox="1"/>
          <p:nvPr/>
        </p:nvSpPr>
        <p:spPr>
          <a:xfrm>
            <a:off x="1165476" y="412949"/>
            <a:ext cx="9861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9BAFB5"/>
                </a:solidFill>
              </a:rPr>
              <a:t>Alzheimer’s diagnosis with MRI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481A55E-5E1D-1897-59C8-9E5B94F8D3DB}"/>
              </a:ext>
            </a:extLst>
          </p:cNvPr>
          <p:cNvSpPr txBox="1"/>
          <p:nvPr/>
        </p:nvSpPr>
        <p:spPr>
          <a:xfrm>
            <a:off x="423210" y="1895682"/>
            <a:ext cx="1159555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成果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1028700" lvl="1" indent="-571500">
              <a:spcAft>
                <a:spcPts val="1200"/>
              </a:spcAft>
              <a:buFont typeface="Times New Roman" panose="02020603050405020304" pitchFamily="18" charset="0"/>
              <a:buChar char="○"/>
            </a:pPr>
            <a:r>
              <a:rPr lang="en-US" altLang="zh-TW" sz="2400" dirty="0">
                <a:solidFill>
                  <a:srgbClr val="9BAFB5"/>
                </a:solidFill>
              </a:rPr>
              <a:t>Model A</a:t>
            </a:r>
          </a:p>
          <a:p>
            <a:pPr lvl="2"/>
            <a:r>
              <a:rPr lang="en-US" altLang="zh-TW" sz="2400" dirty="0">
                <a:solidFill>
                  <a:srgbClr val="9BAFB5"/>
                </a:solidFill>
              </a:rPr>
              <a:t>	Accuracy</a:t>
            </a:r>
            <a:r>
              <a:rPr lang="zh-TW" altLang="en-US" sz="2400" dirty="0">
                <a:solidFill>
                  <a:srgbClr val="9BAFB5"/>
                </a:solidFill>
              </a:rPr>
              <a:t>：</a:t>
            </a:r>
            <a:r>
              <a:rPr lang="en-US" altLang="zh-TW" sz="2400" dirty="0">
                <a:solidFill>
                  <a:srgbClr val="9BAFB5"/>
                </a:solidFill>
              </a:rPr>
              <a:t>63.1%</a:t>
            </a:r>
          </a:p>
          <a:p>
            <a:pPr lvl="2"/>
            <a:r>
              <a:rPr lang="en-US" altLang="zh-TW" sz="2400" dirty="0">
                <a:solidFill>
                  <a:srgbClr val="9BAFB5"/>
                </a:solidFill>
              </a:rPr>
              <a:t>	FI Score</a:t>
            </a:r>
            <a:r>
              <a:rPr lang="zh-TW" altLang="en-US" sz="2400" dirty="0">
                <a:solidFill>
                  <a:srgbClr val="9BAFB5"/>
                </a:solidFill>
              </a:rPr>
              <a:t>：</a:t>
            </a:r>
            <a:r>
              <a:rPr lang="en-US" altLang="zh-TW" sz="2400" dirty="0">
                <a:solidFill>
                  <a:srgbClr val="9BAFB5"/>
                </a:solidFill>
              </a:rPr>
              <a:t>0.553</a:t>
            </a:r>
          </a:p>
          <a:p>
            <a:pPr lvl="2">
              <a:spcAft>
                <a:spcPts val="1200"/>
              </a:spcAft>
            </a:pPr>
            <a:endParaRPr lang="en-US" altLang="zh-TW" sz="2400" dirty="0">
              <a:solidFill>
                <a:srgbClr val="9BAFB5"/>
              </a:solidFill>
            </a:endParaRPr>
          </a:p>
          <a:p>
            <a:pPr marL="1028700" lvl="1" indent="-571500">
              <a:spcAft>
                <a:spcPts val="1200"/>
              </a:spcAft>
              <a:buFont typeface="Times New Roman" panose="02020603050405020304" pitchFamily="18" charset="0"/>
              <a:buChar char="○"/>
            </a:pPr>
            <a:r>
              <a:rPr lang="en-US" altLang="zh-TW" sz="2400" dirty="0">
                <a:solidFill>
                  <a:srgbClr val="9BAFB5"/>
                </a:solidFill>
              </a:rPr>
              <a:t>Model B</a:t>
            </a:r>
          </a:p>
          <a:p>
            <a:pPr lvl="2"/>
            <a:r>
              <a:rPr lang="en-US" altLang="zh-TW" sz="2400" dirty="0">
                <a:solidFill>
                  <a:srgbClr val="9BAFB5"/>
                </a:solidFill>
              </a:rPr>
              <a:t>	Accuracy</a:t>
            </a:r>
            <a:r>
              <a:rPr lang="zh-TW" altLang="en-US" sz="2400" dirty="0">
                <a:solidFill>
                  <a:srgbClr val="9BAFB5"/>
                </a:solidFill>
              </a:rPr>
              <a:t>：</a:t>
            </a:r>
            <a:r>
              <a:rPr lang="en-US" altLang="zh-TW" sz="2400" dirty="0">
                <a:solidFill>
                  <a:srgbClr val="9BAFB5"/>
                </a:solidFill>
              </a:rPr>
              <a:t>80%</a:t>
            </a:r>
          </a:p>
          <a:p>
            <a:pPr lvl="2"/>
            <a:r>
              <a:rPr lang="en-US" altLang="zh-TW" sz="2400" dirty="0">
                <a:solidFill>
                  <a:srgbClr val="9BAFB5"/>
                </a:solidFill>
              </a:rPr>
              <a:t>	FI Score</a:t>
            </a:r>
            <a:r>
              <a:rPr lang="zh-TW" altLang="en-US" sz="2400" dirty="0">
                <a:solidFill>
                  <a:srgbClr val="9BAFB5"/>
                </a:solidFill>
              </a:rPr>
              <a:t>：</a:t>
            </a:r>
            <a:r>
              <a:rPr lang="en-US" altLang="zh-TW" sz="2400" dirty="0">
                <a:solidFill>
                  <a:srgbClr val="9BAFB5"/>
                </a:solidFill>
              </a:rPr>
              <a:t>0.74</a:t>
            </a:r>
          </a:p>
        </p:txBody>
      </p:sp>
    </p:spTree>
    <p:extLst>
      <p:ext uri="{BB962C8B-B14F-4D97-AF65-F5344CB8AC3E}">
        <p14:creationId xmlns:p14="http://schemas.microsoft.com/office/powerpoint/2010/main" val="374398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CECAD-2A97-C045-97CC-7BDA889B2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7ED3B3D-F7FA-7AF9-F17B-2895358FD545}"/>
              </a:ext>
            </a:extLst>
          </p:cNvPr>
          <p:cNvSpPr txBox="1"/>
          <p:nvPr/>
        </p:nvSpPr>
        <p:spPr>
          <a:xfrm>
            <a:off x="1165476" y="412949"/>
            <a:ext cx="98610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9BAFB5"/>
                </a:solidFill>
              </a:rPr>
              <a:t>Alzheimer’s diagnosis with MRI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EAC9E4D-3EE6-158F-D24D-5FD0D40325EF}"/>
              </a:ext>
            </a:extLst>
          </p:cNvPr>
          <p:cNvSpPr txBox="1"/>
          <p:nvPr/>
        </p:nvSpPr>
        <p:spPr>
          <a:xfrm>
            <a:off x="423211" y="1895682"/>
            <a:ext cx="113455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我的貢獻</a:t>
            </a:r>
            <a:endParaRPr lang="en-US" altLang="zh-TW" sz="3600" dirty="0">
              <a:solidFill>
                <a:srgbClr val="9BAFB5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我主要與另一位同學研究並訓練</a:t>
            </a:r>
            <a:r>
              <a:rPr lang="en-US" altLang="zh-TW" sz="2400" dirty="0">
                <a:solidFill>
                  <a:srgbClr val="9BAFB5"/>
                </a:solidFill>
              </a:rPr>
              <a:t>Model B</a:t>
            </a:r>
            <a:r>
              <a:rPr lang="zh-TW" altLang="en-US" sz="2400" dirty="0">
                <a:solidFill>
                  <a:srgbClr val="9BAFB5"/>
                </a:solidFill>
              </a:rPr>
              <a:t>。我們一開始的架構為</a:t>
            </a:r>
            <a:r>
              <a:rPr lang="en-US" altLang="zh-TW" sz="2400" dirty="0">
                <a:solidFill>
                  <a:srgbClr val="9BAFB5"/>
                </a:solidFill>
              </a:rPr>
              <a:t>3D CNN</a:t>
            </a:r>
            <a:r>
              <a:rPr lang="zh-TW" altLang="en-US" sz="2400" dirty="0">
                <a:solidFill>
                  <a:srgbClr val="9BAFB5"/>
                </a:solidFill>
              </a:rPr>
              <a:t>負責處理</a:t>
            </a:r>
            <a:r>
              <a:rPr lang="en-US" altLang="zh-TW" sz="2400" dirty="0">
                <a:solidFill>
                  <a:srgbClr val="9BAFB5"/>
                </a:solidFill>
              </a:rPr>
              <a:t>MRI</a:t>
            </a:r>
            <a:r>
              <a:rPr lang="zh-TW" altLang="en-US" sz="2400" dirty="0">
                <a:solidFill>
                  <a:srgbClr val="9BAFB5"/>
                </a:solidFill>
              </a:rPr>
              <a:t>影像，數個</a:t>
            </a:r>
            <a:r>
              <a:rPr lang="en-US" altLang="zh-TW" sz="2400" dirty="0">
                <a:solidFill>
                  <a:srgbClr val="9BAFB5"/>
                </a:solidFill>
              </a:rPr>
              <a:t>FC</a:t>
            </a:r>
            <a:r>
              <a:rPr lang="zh-TW" altLang="en-US" sz="2400" dirty="0">
                <a:solidFill>
                  <a:srgbClr val="9BAFB5"/>
                </a:solidFill>
              </a:rPr>
              <a:t>處理其他資訊，最後兩個</a:t>
            </a:r>
            <a:r>
              <a:rPr lang="en-US" altLang="zh-TW" sz="2400" dirty="0" err="1">
                <a:solidFill>
                  <a:srgbClr val="9BAFB5"/>
                </a:solidFill>
              </a:rPr>
              <a:t>submodel</a:t>
            </a:r>
            <a:r>
              <a:rPr lang="en-US" altLang="zh-TW" sz="2400" dirty="0">
                <a:solidFill>
                  <a:srgbClr val="9BAFB5"/>
                </a:solidFill>
              </a:rPr>
              <a:t> concatenate</a:t>
            </a:r>
            <a:r>
              <a:rPr lang="zh-TW" altLang="en-US" sz="2400" dirty="0">
                <a:solidFill>
                  <a:srgbClr val="9BAFB5"/>
                </a:solidFill>
              </a:rPr>
              <a:t>後再經由</a:t>
            </a:r>
            <a:r>
              <a:rPr lang="en-US" altLang="zh-TW" sz="2400" dirty="0" err="1">
                <a:solidFill>
                  <a:srgbClr val="9BAFB5"/>
                </a:solidFill>
              </a:rPr>
              <a:t>LReLU</a:t>
            </a:r>
            <a:r>
              <a:rPr lang="en-US" altLang="zh-TW" sz="2400" dirty="0">
                <a:solidFill>
                  <a:srgbClr val="9BAFB5"/>
                </a:solidFill>
              </a:rPr>
              <a:t> + Sigmoid + </a:t>
            </a:r>
            <a:r>
              <a:rPr lang="en-US" altLang="zh-TW" sz="2400" dirty="0" err="1">
                <a:solidFill>
                  <a:srgbClr val="9BAFB5"/>
                </a:solidFill>
              </a:rPr>
              <a:t>softmax</a:t>
            </a:r>
            <a:r>
              <a:rPr lang="zh-TW" altLang="en-US" sz="2400" dirty="0">
                <a:solidFill>
                  <a:srgbClr val="9BAFB5"/>
                </a:solidFill>
              </a:rPr>
              <a:t>進行最後的輸出，可惜效果不甚理想。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最後，我們透過嘗試將兩者結合起來，並使用傳統的</a:t>
            </a:r>
            <a:r>
              <a:rPr lang="en-US" altLang="zh-TW" sz="2400" dirty="0">
                <a:solidFill>
                  <a:srgbClr val="9BAFB5"/>
                </a:solidFill>
              </a:rPr>
              <a:t>SVM</a:t>
            </a:r>
            <a:r>
              <a:rPr lang="zh-TW" altLang="en-US" sz="2400" dirty="0">
                <a:solidFill>
                  <a:srgbClr val="9BAFB5"/>
                </a:solidFill>
              </a:rPr>
              <a:t>以及</a:t>
            </a:r>
            <a:r>
              <a:rPr lang="en-US" altLang="zh-TW" sz="2400" dirty="0" err="1">
                <a:solidFill>
                  <a:srgbClr val="9BAFB5"/>
                </a:solidFill>
              </a:rPr>
              <a:t>XGBoost</a:t>
            </a:r>
            <a:r>
              <a:rPr lang="zh-TW" altLang="en-US" sz="2400" dirty="0">
                <a:solidFill>
                  <a:srgbClr val="9BAFB5"/>
                </a:solidFill>
              </a:rPr>
              <a:t>來處理所有資訊，從結果可以證明我們最終取得了不錯的成績。</a:t>
            </a:r>
            <a:endParaRPr lang="en-US" altLang="zh-TW" sz="2400" dirty="0">
              <a:solidFill>
                <a:srgbClr val="9BA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741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B69DD-8ABD-F2E9-0143-4BECF634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D88E84-055D-22C5-0414-B2D3480D3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4665" y="2921032"/>
            <a:ext cx="4275972" cy="1015935"/>
          </a:xfrm>
        </p:spPr>
        <p:txBody>
          <a:bodyPr>
            <a:normAutofit/>
          </a:bodyPr>
          <a:lstStyle/>
          <a:p>
            <a:r>
              <a:rPr lang="zh-TW" altLang="en-US" sz="6000" b="1" dirty="0"/>
              <a:t>專案經驗三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F1E5097-E0C6-206F-0243-970DDB0AEC2D}"/>
              </a:ext>
            </a:extLst>
          </p:cNvPr>
          <p:cNvSpPr txBox="1"/>
          <p:nvPr/>
        </p:nvSpPr>
        <p:spPr>
          <a:xfrm>
            <a:off x="6173676" y="2628780"/>
            <a:ext cx="582535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400" dirty="0">
                <a:solidFill>
                  <a:srgbClr val="9BAFB5"/>
                </a:solidFill>
              </a:rPr>
              <a:t>Transforming the Futures</a:t>
            </a:r>
            <a:br>
              <a:rPr lang="en-US" altLang="zh-TW" sz="4000" dirty="0">
                <a:solidFill>
                  <a:srgbClr val="9BAFB5"/>
                </a:solidFill>
              </a:rPr>
            </a:br>
            <a:r>
              <a:rPr lang="en-US" altLang="zh-TW" sz="4000" dirty="0">
                <a:solidFill>
                  <a:srgbClr val="9BAFB5"/>
                </a:solidFill>
              </a:rPr>
              <a:t>	-	</a:t>
            </a:r>
            <a:r>
              <a:rPr lang="zh-TW" altLang="en-US" sz="2400" dirty="0">
                <a:solidFill>
                  <a:srgbClr val="9BAFB5"/>
                </a:solidFill>
              </a:rPr>
              <a:t>分析在相同的量化交易策略下，透</a:t>
            </a:r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過加入模型預測作為進出場條件對策略</a:t>
            </a:r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的影響。</a:t>
            </a:r>
          </a:p>
        </p:txBody>
      </p:sp>
      <p:sp>
        <p:nvSpPr>
          <p:cNvPr id="3" name="文字版面配置區 3">
            <a:extLst>
              <a:ext uri="{FF2B5EF4-FFF2-40B4-BE49-F238E27FC236}">
                <a16:creationId xmlns:a16="http://schemas.microsoft.com/office/drawing/2014/main" id="{71ECB438-8E01-EC24-0283-386FF6E4DDAA}"/>
              </a:ext>
            </a:extLst>
          </p:cNvPr>
          <p:cNvSpPr txBox="1">
            <a:spLocks/>
          </p:cNvSpPr>
          <p:nvPr/>
        </p:nvSpPr>
        <p:spPr>
          <a:xfrm>
            <a:off x="6096000" y="6101676"/>
            <a:ext cx="6096000" cy="492070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000" dirty="0" err="1">
                <a:solidFill>
                  <a:srgbClr val="9BAFB5"/>
                </a:solidFill>
              </a:rPr>
              <a:t>Github</a:t>
            </a:r>
            <a:r>
              <a:rPr lang="zh-TW" altLang="en-US" sz="2000" dirty="0">
                <a:solidFill>
                  <a:srgbClr val="9BAFB5"/>
                </a:solidFill>
              </a:rPr>
              <a:t>連結：</a:t>
            </a:r>
            <a:r>
              <a:rPr lang="en-US" altLang="zh-TW" sz="2000" dirty="0">
                <a:solidFill>
                  <a:srgbClr val="9BAFB5"/>
                </a:solidFill>
                <a:hlinkClick r:id="rId2"/>
              </a:rPr>
              <a:t>https://github.com/a20082307/Transforming-the-future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3519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C8A1E-C99E-C613-1653-9A05DE9DC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C6DFD69-764E-7BB1-54FB-9A54B0598433}"/>
              </a:ext>
            </a:extLst>
          </p:cNvPr>
          <p:cNvSpPr txBox="1"/>
          <p:nvPr/>
        </p:nvSpPr>
        <p:spPr>
          <a:xfrm>
            <a:off x="2211992" y="412949"/>
            <a:ext cx="7768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9BAFB5"/>
                </a:solidFill>
              </a:rPr>
              <a:t>Transforming the Future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54B9D4-ACE0-3EE4-252B-082100AEB5B2}"/>
              </a:ext>
            </a:extLst>
          </p:cNvPr>
          <p:cNvSpPr txBox="1"/>
          <p:nvPr/>
        </p:nvSpPr>
        <p:spPr>
          <a:xfrm>
            <a:off x="423211" y="1895682"/>
            <a:ext cx="113455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簡介</a:t>
            </a:r>
            <a:endParaRPr lang="en-US" altLang="zh-TW" sz="3600" dirty="0">
              <a:solidFill>
                <a:srgbClr val="9BAFB5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量化交易源於</a:t>
            </a:r>
            <a:r>
              <a:rPr lang="en-US" altLang="zh-TW" sz="2400" dirty="0">
                <a:solidFill>
                  <a:srgbClr val="9BAFB5"/>
                </a:solidFill>
              </a:rPr>
              <a:t>1970</a:t>
            </a:r>
            <a:r>
              <a:rPr lang="zh-TW" altLang="en-US" sz="2400" dirty="0">
                <a:solidFill>
                  <a:srgbClr val="9BAFB5"/>
                </a:solidFill>
              </a:rPr>
              <a:t>年代，當時主要以數學模型以及統計分析為基礎，隨著電腦的發展以及金融市場全球化等因素，量化交易在期貨交易市場更是逐漸成為主要的交易方式。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因為相信在市場中「歷史會一再重演」，所以我們想透過</a:t>
            </a:r>
            <a:r>
              <a:rPr lang="en-US" altLang="zh-TW" sz="2400" dirty="0">
                <a:solidFill>
                  <a:srgbClr val="9BAFB5"/>
                </a:solidFill>
              </a:rPr>
              <a:t>transformer</a:t>
            </a:r>
            <a:r>
              <a:rPr lang="zh-TW" altLang="en-US" sz="2400" dirty="0">
                <a:solidFill>
                  <a:srgbClr val="9BAFB5"/>
                </a:solidFill>
              </a:rPr>
              <a:t>全局捕捉的能力來預測未來的市場價格，並透過預測出的結果新增至已有的交易策略中進出場條件的一環。</a:t>
            </a:r>
            <a:endParaRPr lang="en-US" altLang="zh-TW" sz="2400" dirty="0">
              <a:solidFill>
                <a:srgbClr val="9BA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25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08A49-862C-36C2-47DD-703B80600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AB17D17-9124-AA0F-C395-79FDB2913F4E}"/>
              </a:ext>
            </a:extLst>
          </p:cNvPr>
          <p:cNvSpPr txBox="1"/>
          <p:nvPr/>
        </p:nvSpPr>
        <p:spPr>
          <a:xfrm>
            <a:off x="423210" y="1895682"/>
            <a:ext cx="1159555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資料集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我們透過「</a:t>
            </a:r>
            <a:r>
              <a:rPr lang="en-US" altLang="zh-TW" sz="2400" dirty="0" err="1">
                <a:solidFill>
                  <a:srgbClr val="9BAFB5"/>
                </a:solidFill>
              </a:rPr>
              <a:t>CoCo</a:t>
            </a:r>
            <a:r>
              <a:rPr lang="zh-TW" altLang="en-US" sz="2400" dirty="0">
                <a:solidFill>
                  <a:srgbClr val="9BAFB5"/>
                </a:solidFill>
              </a:rPr>
              <a:t>研究院」網站以及永豐金證卷的</a:t>
            </a:r>
            <a:r>
              <a:rPr lang="en-US" altLang="zh-TW" sz="2400" dirty="0">
                <a:solidFill>
                  <a:srgbClr val="9BAFB5"/>
                </a:solidFill>
              </a:rPr>
              <a:t>API</a:t>
            </a:r>
            <a:r>
              <a:rPr lang="zh-TW" altLang="en-US" sz="2400" dirty="0">
                <a:solidFill>
                  <a:srgbClr val="9BAFB5"/>
                </a:solidFill>
              </a:rPr>
              <a:t>進行下載，其中由前者下載的資料為</a:t>
            </a:r>
            <a:r>
              <a:rPr lang="en-US" altLang="zh-TW" sz="2400" dirty="0">
                <a:solidFill>
                  <a:srgbClr val="9BAFB5"/>
                </a:solidFill>
              </a:rPr>
              <a:t>2011/01/03</a:t>
            </a:r>
            <a:r>
              <a:rPr lang="zh-TW" altLang="en-US" sz="2400" dirty="0">
                <a:solidFill>
                  <a:srgbClr val="9BAFB5"/>
                </a:solidFill>
              </a:rPr>
              <a:t>到</a:t>
            </a:r>
            <a:r>
              <a:rPr lang="en-US" altLang="zh-TW" sz="2400" dirty="0">
                <a:solidFill>
                  <a:srgbClr val="9BAFB5"/>
                </a:solidFill>
              </a:rPr>
              <a:t>2023/12/08</a:t>
            </a:r>
            <a:r>
              <a:rPr lang="zh-TW" altLang="en-US" sz="2400" dirty="0">
                <a:solidFill>
                  <a:srgbClr val="9BAFB5"/>
                </a:solidFill>
              </a:rPr>
              <a:t>的台指期價格，由後者下載的資料為</a:t>
            </a:r>
            <a:r>
              <a:rPr lang="en-US" altLang="zh-TW" sz="2400" dirty="0">
                <a:solidFill>
                  <a:srgbClr val="9BAFB5"/>
                </a:solidFill>
              </a:rPr>
              <a:t>2020/03/02</a:t>
            </a:r>
            <a:r>
              <a:rPr lang="zh-TW" altLang="en-US" sz="2400" dirty="0">
                <a:solidFill>
                  <a:srgbClr val="9BAFB5"/>
                </a:solidFill>
              </a:rPr>
              <a:t>到</a:t>
            </a:r>
            <a:r>
              <a:rPr lang="en-US" altLang="zh-TW" sz="2400" dirty="0">
                <a:solidFill>
                  <a:srgbClr val="9BAFB5"/>
                </a:solidFill>
              </a:rPr>
              <a:t>2024/08/16</a:t>
            </a:r>
            <a:r>
              <a:rPr lang="zh-TW" altLang="en-US" sz="2400" dirty="0">
                <a:solidFill>
                  <a:srgbClr val="9BAFB5"/>
                </a:solidFill>
              </a:rPr>
              <a:t>的台指期價格。兩者的資料皆為</a:t>
            </a:r>
            <a:r>
              <a:rPr lang="en-US" altLang="zh-TW" sz="2400" dirty="0">
                <a:solidFill>
                  <a:srgbClr val="9BAFB5"/>
                </a:solidFill>
              </a:rPr>
              <a:t>1</a:t>
            </a:r>
            <a:r>
              <a:rPr lang="zh-TW" altLang="en-US" sz="2400" dirty="0">
                <a:solidFill>
                  <a:srgbClr val="9BAFB5"/>
                </a:solidFill>
              </a:rPr>
              <a:t>分</a:t>
            </a:r>
            <a:r>
              <a:rPr lang="en-US" altLang="zh-TW" sz="2400" dirty="0">
                <a:solidFill>
                  <a:srgbClr val="9BAFB5"/>
                </a:solidFill>
              </a:rPr>
              <a:t>K</a:t>
            </a:r>
            <a:r>
              <a:rPr lang="zh-TW" altLang="en-US" sz="2400" dirty="0">
                <a:solidFill>
                  <a:srgbClr val="9BAFB5"/>
                </a:solidFill>
              </a:rPr>
              <a:t>。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	</a:t>
            </a:r>
            <a:r>
              <a:rPr lang="zh-TW" altLang="en-US" sz="2400" dirty="0">
                <a:solidFill>
                  <a:srgbClr val="9BAFB5"/>
                </a:solidFill>
              </a:rPr>
              <a:t>我們使用</a:t>
            </a:r>
            <a:r>
              <a:rPr lang="en-US" altLang="zh-TW" sz="2400" dirty="0">
                <a:solidFill>
                  <a:srgbClr val="9BAFB5"/>
                </a:solidFill>
              </a:rPr>
              <a:t>2011</a:t>
            </a:r>
            <a:r>
              <a:rPr lang="zh-TW" altLang="en-US" sz="2400" dirty="0">
                <a:solidFill>
                  <a:srgbClr val="9BAFB5"/>
                </a:solidFill>
              </a:rPr>
              <a:t>年到</a:t>
            </a:r>
            <a:r>
              <a:rPr lang="en-US" altLang="zh-TW" sz="2400" dirty="0">
                <a:solidFill>
                  <a:srgbClr val="9BAFB5"/>
                </a:solidFill>
              </a:rPr>
              <a:t>2022</a:t>
            </a:r>
            <a:r>
              <a:rPr lang="zh-TW" altLang="en-US" sz="2400" dirty="0">
                <a:solidFill>
                  <a:srgbClr val="9BAFB5"/>
                </a:solidFill>
              </a:rPr>
              <a:t>年的資料進行訓練，</a:t>
            </a:r>
            <a:r>
              <a:rPr lang="en-US" altLang="zh-TW" sz="2400" dirty="0">
                <a:solidFill>
                  <a:srgbClr val="9BAFB5"/>
                </a:solidFill>
              </a:rPr>
              <a:t>2022</a:t>
            </a:r>
            <a:r>
              <a:rPr lang="zh-TW" altLang="en-US" sz="2400" dirty="0">
                <a:solidFill>
                  <a:srgbClr val="9BAFB5"/>
                </a:solidFill>
              </a:rPr>
              <a:t>年到</a:t>
            </a:r>
            <a:r>
              <a:rPr lang="en-US" altLang="zh-TW" sz="2400" dirty="0">
                <a:solidFill>
                  <a:srgbClr val="9BAFB5"/>
                </a:solidFill>
              </a:rPr>
              <a:t>2024</a:t>
            </a:r>
            <a:r>
              <a:rPr lang="zh-TW" altLang="en-US" sz="2400" dirty="0">
                <a:solidFill>
                  <a:srgbClr val="9BAFB5"/>
                </a:solidFill>
              </a:rPr>
              <a:t>年的資料進行回測。</a:t>
            </a:r>
            <a:endParaRPr lang="en-US" altLang="zh-TW" sz="2400" dirty="0">
              <a:solidFill>
                <a:srgbClr val="9BAFB5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E3B1933-F1A7-BB23-A705-A44B96B00ECB}"/>
              </a:ext>
            </a:extLst>
          </p:cNvPr>
          <p:cNvSpPr txBox="1"/>
          <p:nvPr/>
        </p:nvSpPr>
        <p:spPr>
          <a:xfrm>
            <a:off x="2211992" y="412949"/>
            <a:ext cx="7768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9BAFB5"/>
                </a:solidFill>
              </a:rPr>
              <a:t>Transforming the Future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6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301B01-AC1E-C544-54F6-4B6FC6E5F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4585" y="2911380"/>
            <a:ext cx="1976354" cy="1035239"/>
          </a:xfrm>
        </p:spPr>
        <p:txBody>
          <a:bodyPr>
            <a:normAutofit/>
          </a:bodyPr>
          <a:lstStyle/>
          <a:p>
            <a:r>
              <a:rPr lang="zh-TW" altLang="en-US" sz="6000" b="1" dirty="0"/>
              <a:t>目錄</a:t>
            </a:r>
          </a:p>
        </p:txBody>
      </p:sp>
      <p:sp>
        <p:nvSpPr>
          <p:cNvPr id="5" name="文字版面配置區 3">
            <a:extLst>
              <a:ext uri="{FF2B5EF4-FFF2-40B4-BE49-F238E27FC236}">
                <a16:creationId xmlns:a16="http://schemas.microsoft.com/office/drawing/2014/main" id="{3187B137-290C-6AF1-E451-C931E0EE976B}"/>
              </a:ext>
            </a:extLst>
          </p:cNvPr>
          <p:cNvSpPr txBox="1">
            <a:spLocks/>
          </p:cNvSpPr>
          <p:nvPr/>
        </p:nvSpPr>
        <p:spPr>
          <a:xfrm>
            <a:off x="7590567" y="3116318"/>
            <a:ext cx="3778205" cy="2989890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1B166D3-1AE5-9F16-46A0-B9F797394884}"/>
              </a:ext>
            </a:extLst>
          </p:cNvPr>
          <p:cNvSpPr txBox="1"/>
          <p:nvPr/>
        </p:nvSpPr>
        <p:spPr>
          <a:xfrm>
            <a:off x="7848452" y="643621"/>
            <a:ext cx="292035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自我介紹</a:t>
            </a:r>
            <a:endParaRPr lang="en-US" altLang="zh-TW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學歷 </a:t>
            </a:r>
            <a:r>
              <a:rPr lang="en-US" altLang="zh-TW" sz="2400" dirty="0">
                <a:solidFill>
                  <a:srgbClr val="9BAFB5"/>
                </a:solidFill>
              </a:rPr>
              <a:t>&amp; </a:t>
            </a:r>
            <a:r>
              <a:rPr lang="zh-TW" altLang="en-US" sz="2400" dirty="0">
                <a:solidFill>
                  <a:srgbClr val="9BAFB5"/>
                </a:solidFill>
              </a:rPr>
              <a:t>技能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專案經驗一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專案經驗二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專案經驗三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endParaRPr lang="en-US" altLang="zh-TW" sz="2400" dirty="0">
              <a:solidFill>
                <a:srgbClr val="9BAFB5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題目回答</a:t>
            </a:r>
            <a:endParaRPr lang="en-US" altLang="zh-TW" sz="36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問題一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問題二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問題三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問題四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問題五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問題六</a:t>
            </a:r>
          </a:p>
        </p:txBody>
      </p:sp>
    </p:spTree>
    <p:extLst>
      <p:ext uri="{BB962C8B-B14F-4D97-AF65-F5344CB8AC3E}">
        <p14:creationId xmlns:p14="http://schemas.microsoft.com/office/powerpoint/2010/main" val="137064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4AB18-885B-A169-5E0E-43C187A27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93462CC-2250-0D18-A984-166F722BDBAD}"/>
              </a:ext>
            </a:extLst>
          </p:cNvPr>
          <p:cNvSpPr txBox="1"/>
          <p:nvPr/>
        </p:nvSpPr>
        <p:spPr>
          <a:xfrm>
            <a:off x="423210" y="1895682"/>
            <a:ext cx="1159555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回測規則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	</a:t>
            </a:r>
            <a:r>
              <a:rPr lang="zh-TW" altLang="en-US" sz="2400" dirty="0">
                <a:solidFill>
                  <a:srgbClr val="9BAFB5"/>
                </a:solidFill>
              </a:rPr>
              <a:t>我們使用</a:t>
            </a:r>
            <a:r>
              <a:rPr lang="en-US" altLang="zh-TW" sz="2400" dirty="0" err="1">
                <a:solidFill>
                  <a:srgbClr val="9BAFB5"/>
                </a:solidFill>
              </a:rPr>
              <a:t>backtrader</a:t>
            </a:r>
            <a:r>
              <a:rPr lang="zh-TW" altLang="en-US" sz="2400" dirty="0">
                <a:solidFill>
                  <a:srgbClr val="9BAFB5"/>
                </a:solidFill>
              </a:rPr>
              <a:t>進行回測，為了模擬真實交易情況，我們制定了以下規則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9BAFB5"/>
                </a:solidFill>
              </a:rPr>
              <a:t>只考慮日盤，盤後交易以及夜盤均不在回測的考慮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9BAFB5"/>
                </a:solidFill>
              </a:rPr>
              <a:t>初始資金為</a:t>
            </a:r>
            <a:r>
              <a:rPr lang="en-US" altLang="zh-TW" sz="2400" dirty="0">
                <a:solidFill>
                  <a:srgbClr val="9BAFB5"/>
                </a:solidFill>
              </a:rPr>
              <a:t>500,000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9BAFB5"/>
                </a:solidFill>
              </a:rPr>
              <a:t>進出場以「一口」（</a:t>
            </a:r>
            <a:r>
              <a:rPr lang="en-US" altLang="zh-TW" sz="2400" dirty="0">
                <a:solidFill>
                  <a:srgbClr val="9BAFB5"/>
                </a:solidFill>
              </a:rPr>
              <a:t>200</a:t>
            </a:r>
            <a:r>
              <a:rPr lang="zh-TW" altLang="en-US" sz="2400" dirty="0">
                <a:solidFill>
                  <a:srgbClr val="9BAFB5"/>
                </a:solidFill>
              </a:rPr>
              <a:t>點）為單位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9BAFB5"/>
                </a:solidFill>
              </a:rPr>
              <a:t>每次進出場時的手續費為</a:t>
            </a:r>
            <a:r>
              <a:rPr lang="en-US" altLang="zh-TW" sz="2400" dirty="0">
                <a:solidFill>
                  <a:srgbClr val="9BAFB5"/>
                </a:solidFill>
              </a:rPr>
              <a:t>2.5</a:t>
            </a:r>
            <a:r>
              <a:rPr lang="en-US" altLang="zh-TW" sz="2400" dirty="0">
                <a:solidFill>
                  <a:srgbClr val="9B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‰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9B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保證金（</a:t>
            </a:r>
            <a:r>
              <a:rPr lang="en-US" altLang="zh-TW" sz="2400" dirty="0">
                <a:solidFill>
                  <a:srgbClr val="9B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zh-TW" altLang="en-US" sz="2400" dirty="0">
                <a:solidFill>
                  <a:srgbClr val="9B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）為</a:t>
            </a:r>
            <a:r>
              <a:rPr lang="en-US" altLang="zh-TW" sz="2400" dirty="0">
                <a:solidFill>
                  <a:srgbClr val="9B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5%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9B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槓桿倍數不限，但不得超過</a:t>
            </a:r>
            <a:r>
              <a:rPr lang="en-US" altLang="zh-TW" sz="2400" dirty="0">
                <a:solidFill>
                  <a:srgbClr val="9B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TW" altLang="en-US" sz="2400" dirty="0">
                <a:solidFill>
                  <a:srgbClr val="9B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endParaRPr lang="en-US" altLang="zh-TW" sz="2400" dirty="0">
              <a:solidFill>
                <a:srgbClr val="9BAF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9B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所有交易為日內交易</a:t>
            </a:r>
            <a:endParaRPr lang="en-US" altLang="zh-TW" sz="2400" dirty="0">
              <a:solidFill>
                <a:srgbClr val="9BAFB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9B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若帳面虧損超過</a:t>
            </a:r>
            <a:r>
              <a:rPr lang="en-US" altLang="zh-TW" sz="2400" dirty="0">
                <a:solidFill>
                  <a:srgbClr val="9B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50%</a:t>
            </a:r>
            <a:r>
              <a:rPr lang="zh-TW" altLang="en-US" sz="2400" dirty="0">
                <a:solidFill>
                  <a:srgbClr val="9BAF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則強平所有倉位</a:t>
            </a:r>
            <a:endParaRPr lang="en-US" altLang="zh-TW" sz="2400" dirty="0">
              <a:solidFill>
                <a:srgbClr val="9BAFB5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A68BE1-7966-84FD-9166-6A738BF1557C}"/>
              </a:ext>
            </a:extLst>
          </p:cNvPr>
          <p:cNvSpPr txBox="1"/>
          <p:nvPr/>
        </p:nvSpPr>
        <p:spPr>
          <a:xfrm>
            <a:off x="2211992" y="412949"/>
            <a:ext cx="7768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9BAFB5"/>
                </a:solidFill>
              </a:rPr>
              <a:t>Transforming the Future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870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8B526-675F-B143-4CCA-2F6B4FC1B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042A6A4-C91B-CEE5-D7A4-146116A5219D}"/>
              </a:ext>
            </a:extLst>
          </p:cNvPr>
          <p:cNvSpPr txBox="1"/>
          <p:nvPr/>
        </p:nvSpPr>
        <p:spPr>
          <a:xfrm>
            <a:off x="423210" y="1895682"/>
            <a:ext cx="115955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回測結果（純交易策略）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	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8960480-9161-6783-D5DE-5BB1652FEF11}"/>
              </a:ext>
            </a:extLst>
          </p:cNvPr>
          <p:cNvSpPr txBox="1"/>
          <p:nvPr/>
        </p:nvSpPr>
        <p:spPr>
          <a:xfrm>
            <a:off x="2211992" y="412949"/>
            <a:ext cx="7768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9BAFB5"/>
                </a:solidFill>
              </a:rPr>
              <a:t>Transforming the Future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47C4256-A143-7A9E-6C96-6E3D71772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012150"/>
              </p:ext>
            </p:extLst>
          </p:nvPr>
        </p:nvGraphicFramePr>
        <p:xfrm>
          <a:off x="955332" y="3361265"/>
          <a:ext cx="10281336" cy="1499175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285167">
                  <a:extLst>
                    <a:ext uri="{9D8B030D-6E8A-4147-A177-3AD203B41FA5}">
                      <a16:colId xmlns:a16="http://schemas.microsoft.com/office/drawing/2014/main" val="1542643005"/>
                    </a:ext>
                  </a:extLst>
                </a:gridCol>
                <a:gridCol w="1285167">
                  <a:extLst>
                    <a:ext uri="{9D8B030D-6E8A-4147-A177-3AD203B41FA5}">
                      <a16:colId xmlns:a16="http://schemas.microsoft.com/office/drawing/2014/main" val="3963484736"/>
                    </a:ext>
                  </a:extLst>
                </a:gridCol>
                <a:gridCol w="1285167">
                  <a:extLst>
                    <a:ext uri="{9D8B030D-6E8A-4147-A177-3AD203B41FA5}">
                      <a16:colId xmlns:a16="http://schemas.microsoft.com/office/drawing/2014/main" val="3649206262"/>
                    </a:ext>
                  </a:extLst>
                </a:gridCol>
                <a:gridCol w="1285167">
                  <a:extLst>
                    <a:ext uri="{9D8B030D-6E8A-4147-A177-3AD203B41FA5}">
                      <a16:colId xmlns:a16="http://schemas.microsoft.com/office/drawing/2014/main" val="3132456534"/>
                    </a:ext>
                  </a:extLst>
                </a:gridCol>
                <a:gridCol w="1285167">
                  <a:extLst>
                    <a:ext uri="{9D8B030D-6E8A-4147-A177-3AD203B41FA5}">
                      <a16:colId xmlns:a16="http://schemas.microsoft.com/office/drawing/2014/main" val="709169370"/>
                    </a:ext>
                  </a:extLst>
                </a:gridCol>
                <a:gridCol w="1285167">
                  <a:extLst>
                    <a:ext uri="{9D8B030D-6E8A-4147-A177-3AD203B41FA5}">
                      <a16:colId xmlns:a16="http://schemas.microsoft.com/office/drawing/2014/main" val="515785922"/>
                    </a:ext>
                  </a:extLst>
                </a:gridCol>
                <a:gridCol w="1285167">
                  <a:extLst>
                    <a:ext uri="{9D8B030D-6E8A-4147-A177-3AD203B41FA5}">
                      <a16:colId xmlns:a16="http://schemas.microsoft.com/office/drawing/2014/main" val="4066554229"/>
                    </a:ext>
                  </a:extLst>
                </a:gridCol>
                <a:gridCol w="1285167">
                  <a:extLst>
                    <a:ext uri="{9D8B030D-6E8A-4147-A177-3AD203B41FA5}">
                      <a16:colId xmlns:a16="http://schemas.microsoft.com/office/drawing/2014/main" val="2082927687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評估指標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最終資金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多單次數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空單次數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勝率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夏普比率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最大回測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SQN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500764"/>
                  </a:ext>
                </a:extLst>
              </a:tr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850566.9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共</a:t>
                      </a:r>
                      <a:r>
                        <a:rPr lang="en-US" altLang="zh-TW" dirty="0"/>
                        <a:t>1202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盈</a:t>
                      </a:r>
                      <a:r>
                        <a:rPr lang="en-US" altLang="zh-TW" dirty="0"/>
                        <a:t>642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虧</a:t>
                      </a:r>
                      <a:r>
                        <a:rPr lang="en-US" altLang="zh-TW" dirty="0"/>
                        <a:t>560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共</a:t>
                      </a:r>
                      <a:r>
                        <a:rPr lang="en-US" altLang="zh-TW" dirty="0"/>
                        <a:t>1129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盈</a:t>
                      </a:r>
                      <a:r>
                        <a:rPr lang="en-US" altLang="zh-TW" dirty="0"/>
                        <a:t>600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虧</a:t>
                      </a:r>
                      <a:r>
                        <a:rPr lang="en-US" altLang="zh-TW" dirty="0"/>
                        <a:t>529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共</a:t>
                      </a:r>
                      <a:r>
                        <a:rPr lang="en-US" altLang="zh-TW" dirty="0"/>
                        <a:t>53.28%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多</a:t>
                      </a:r>
                      <a:r>
                        <a:rPr lang="en-US" altLang="zh-TW" dirty="0"/>
                        <a:t>53.41%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空</a:t>
                      </a:r>
                      <a:r>
                        <a:rPr lang="en-US" altLang="zh-TW" dirty="0"/>
                        <a:t>53.14%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0.866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0.273%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1.555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71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320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7DA17-5F6B-B774-0A76-A8E744B7B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AA408BE-1568-0D42-7E4F-102EA4C13B68}"/>
              </a:ext>
            </a:extLst>
          </p:cNvPr>
          <p:cNvSpPr txBox="1"/>
          <p:nvPr/>
        </p:nvSpPr>
        <p:spPr>
          <a:xfrm>
            <a:off x="2211992" y="412949"/>
            <a:ext cx="7768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9BAFB5"/>
                </a:solidFill>
              </a:rPr>
              <a:t>Transforming the Future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C30DE8-E057-BD76-6498-850E2BA67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29" y="1619911"/>
            <a:ext cx="9794941" cy="482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87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7E2C5-9F1A-D00F-890E-08654C4AA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2E682C7-85BB-AF49-E884-80E3EB4E2C82}"/>
              </a:ext>
            </a:extLst>
          </p:cNvPr>
          <p:cNvSpPr txBox="1"/>
          <p:nvPr/>
        </p:nvSpPr>
        <p:spPr>
          <a:xfrm>
            <a:off x="423211" y="1895682"/>
            <a:ext cx="1134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模型架構</a:t>
            </a:r>
            <a:endParaRPr lang="en-US" altLang="zh-TW" sz="3600" dirty="0">
              <a:solidFill>
                <a:srgbClr val="9BAFB5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E62091B-83F1-48AC-1045-E8A7E89380FC}"/>
              </a:ext>
            </a:extLst>
          </p:cNvPr>
          <p:cNvSpPr txBox="1"/>
          <p:nvPr/>
        </p:nvSpPr>
        <p:spPr>
          <a:xfrm>
            <a:off x="2211992" y="412949"/>
            <a:ext cx="7768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9BAFB5"/>
                </a:solidFill>
              </a:rPr>
              <a:t>Transforming the Future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EF11B19-3180-9722-868B-11962174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230" y="1364200"/>
            <a:ext cx="5559230" cy="53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91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1C22D-4B69-D50D-E953-F3B25C391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931F83B-357C-6691-BDF1-5E4488D85113}"/>
              </a:ext>
            </a:extLst>
          </p:cNvPr>
          <p:cNvSpPr txBox="1"/>
          <p:nvPr/>
        </p:nvSpPr>
        <p:spPr>
          <a:xfrm>
            <a:off x="423210" y="1895682"/>
            <a:ext cx="1159555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回測結果（加入模型預測結果）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	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B7288E1-38E6-D93D-5998-EE3627353409}"/>
              </a:ext>
            </a:extLst>
          </p:cNvPr>
          <p:cNvSpPr txBox="1"/>
          <p:nvPr/>
        </p:nvSpPr>
        <p:spPr>
          <a:xfrm>
            <a:off x="2211992" y="412949"/>
            <a:ext cx="7768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9BAFB5"/>
                </a:solidFill>
              </a:rPr>
              <a:t>Transforming the Future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90A3D1-0B6A-4DC4-6644-7870B0A32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680420"/>
              </p:ext>
            </p:extLst>
          </p:nvPr>
        </p:nvGraphicFramePr>
        <p:xfrm>
          <a:off x="955332" y="3361265"/>
          <a:ext cx="10281336" cy="1499175"/>
        </p:xfrm>
        <a:graphic>
          <a:graphicData uri="http://schemas.openxmlformats.org/drawingml/2006/table">
            <a:tbl>
              <a:tblPr firstCol="1" bandRow="1">
                <a:tableStyleId>{21E4AEA4-8DFA-4A89-87EB-49C32662AFE0}</a:tableStyleId>
              </a:tblPr>
              <a:tblGrid>
                <a:gridCol w="1285167">
                  <a:extLst>
                    <a:ext uri="{9D8B030D-6E8A-4147-A177-3AD203B41FA5}">
                      <a16:colId xmlns:a16="http://schemas.microsoft.com/office/drawing/2014/main" val="1542643005"/>
                    </a:ext>
                  </a:extLst>
                </a:gridCol>
                <a:gridCol w="1285167">
                  <a:extLst>
                    <a:ext uri="{9D8B030D-6E8A-4147-A177-3AD203B41FA5}">
                      <a16:colId xmlns:a16="http://schemas.microsoft.com/office/drawing/2014/main" val="3963484736"/>
                    </a:ext>
                  </a:extLst>
                </a:gridCol>
                <a:gridCol w="1285167">
                  <a:extLst>
                    <a:ext uri="{9D8B030D-6E8A-4147-A177-3AD203B41FA5}">
                      <a16:colId xmlns:a16="http://schemas.microsoft.com/office/drawing/2014/main" val="3649206262"/>
                    </a:ext>
                  </a:extLst>
                </a:gridCol>
                <a:gridCol w="1285167">
                  <a:extLst>
                    <a:ext uri="{9D8B030D-6E8A-4147-A177-3AD203B41FA5}">
                      <a16:colId xmlns:a16="http://schemas.microsoft.com/office/drawing/2014/main" val="3132456534"/>
                    </a:ext>
                  </a:extLst>
                </a:gridCol>
                <a:gridCol w="1285167">
                  <a:extLst>
                    <a:ext uri="{9D8B030D-6E8A-4147-A177-3AD203B41FA5}">
                      <a16:colId xmlns:a16="http://schemas.microsoft.com/office/drawing/2014/main" val="709169370"/>
                    </a:ext>
                  </a:extLst>
                </a:gridCol>
                <a:gridCol w="1285167">
                  <a:extLst>
                    <a:ext uri="{9D8B030D-6E8A-4147-A177-3AD203B41FA5}">
                      <a16:colId xmlns:a16="http://schemas.microsoft.com/office/drawing/2014/main" val="515785922"/>
                    </a:ext>
                  </a:extLst>
                </a:gridCol>
                <a:gridCol w="1285167">
                  <a:extLst>
                    <a:ext uri="{9D8B030D-6E8A-4147-A177-3AD203B41FA5}">
                      <a16:colId xmlns:a16="http://schemas.microsoft.com/office/drawing/2014/main" val="4066554229"/>
                    </a:ext>
                  </a:extLst>
                </a:gridCol>
                <a:gridCol w="1285167">
                  <a:extLst>
                    <a:ext uri="{9D8B030D-6E8A-4147-A177-3AD203B41FA5}">
                      <a16:colId xmlns:a16="http://schemas.microsoft.com/office/drawing/2014/main" val="2082927687"/>
                    </a:ext>
                  </a:extLst>
                </a:gridCol>
              </a:tblGrid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評估指標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最終資金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多單次數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空單次數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勝率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夏普比率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最大回測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SQN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500764"/>
                  </a:ext>
                </a:extLst>
              </a:tr>
              <a:tr h="58477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925718.5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共</a:t>
                      </a:r>
                      <a:r>
                        <a:rPr lang="en-US" altLang="zh-TW" dirty="0"/>
                        <a:t>900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盈</a:t>
                      </a:r>
                      <a:r>
                        <a:rPr lang="en-US" altLang="zh-TW" dirty="0"/>
                        <a:t>496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虧</a:t>
                      </a:r>
                      <a:r>
                        <a:rPr lang="en-US" altLang="zh-TW" dirty="0"/>
                        <a:t>404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共</a:t>
                      </a:r>
                      <a:r>
                        <a:rPr lang="en-US" altLang="zh-TW" dirty="0"/>
                        <a:t>7915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盈</a:t>
                      </a:r>
                      <a:r>
                        <a:rPr lang="en-US" altLang="zh-TW" dirty="0"/>
                        <a:t>3121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虧</a:t>
                      </a:r>
                      <a:r>
                        <a:rPr lang="en-US" altLang="zh-TW" dirty="0"/>
                        <a:t>4794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共</a:t>
                      </a:r>
                      <a:r>
                        <a:rPr lang="en-US" altLang="zh-TW" dirty="0"/>
                        <a:t>41.03%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多</a:t>
                      </a:r>
                      <a:r>
                        <a:rPr lang="en-US" altLang="zh-TW" dirty="0"/>
                        <a:t>55.11%</a:t>
                      </a:r>
                      <a:br>
                        <a:rPr lang="en-US" altLang="zh-TW" dirty="0"/>
                      </a:br>
                      <a:r>
                        <a:rPr lang="zh-TW" altLang="en-US" dirty="0"/>
                        <a:t>空</a:t>
                      </a:r>
                      <a:r>
                        <a:rPr lang="en-US" altLang="zh-TW" dirty="0"/>
                        <a:t>39.43%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0.854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0.459%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1.5001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71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313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92AC9-C8DE-454E-AB47-B5570F653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BA01D53-3D2E-D0BC-EF3B-F931030BF1C5}"/>
              </a:ext>
            </a:extLst>
          </p:cNvPr>
          <p:cNvSpPr txBox="1"/>
          <p:nvPr/>
        </p:nvSpPr>
        <p:spPr>
          <a:xfrm>
            <a:off x="2211992" y="412949"/>
            <a:ext cx="7768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9BAFB5"/>
                </a:solidFill>
              </a:rPr>
              <a:t>Transforming the Future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89A151-9ECD-4A98-C9F2-4464488F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61" y="1501261"/>
            <a:ext cx="9913675" cy="51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16FD7-2007-5488-D660-5480C1A40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2AD1BD5-FFB4-136C-95E4-849F3C3B9320}"/>
              </a:ext>
            </a:extLst>
          </p:cNvPr>
          <p:cNvSpPr txBox="1"/>
          <p:nvPr/>
        </p:nvSpPr>
        <p:spPr>
          <a:xfrm>
            <a:off x="423211" y="1895682"/>
            <a:ext cx="1134557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我的貢獻</a:t>
            </a:r>
            <a:endParaRPr lang="en-US" altLang="zh-TW" sz="3600" dirty="0">
              <a:solidFill>
                <a:srgbClr val="9BAFB5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從前期的資料收集、策略撰寫，到中間策略回測、模型訓練，一直到最後的書面報告主要都是由我負責。其餘兩位組員主要負責他們自己的模型訓練、回測以及報告中關於他們模型的部分，還有最後的專題海報而已。</a:t>
            </a:r>
            <a:endParaRPr lang="en-US" altLang="zh-TW" sz="2400" dirty="0">
              <a:solidFill>
                <a:srgbClr val="9BAFB5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3036606-6F91-5627-6DCB-95E99C7E66DF}"/>
              </a:ext>
            </a:extLst>
          </p:cNvPr>
          <p:cNvSpPr txBox="1"/>
          <p:nvPr/>
        </p:nvSpPr>
        <p:spPr>
          <a:xfrm>
            <a:off x="2211992" y="412949"/>
            <a:ext cx="77680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rgbClr val="9BAFB5"/>
                </a:solidFill>
              </a:rPr>
              <a:t>Transforming the Future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47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6C13-A892-E55C-156C-32A673ADE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988E10-2D5F-0038-7395-BD1C4E64E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94585" y="2911380"/>
            <a:ext cx="1976354" cy="1035239"/>
          </a:xfrm>
        </p:spPr>
        <p:txBody>
          <a:bodyPr>
            <a:normAutofit/>
          </a:bodyPr>
          <a:lstStyle/>
          <a:p>
            <a:r>
              <a:rPr lang="zh-TW" altLang="en-US" sz="6000" b="1" dirty="0"/>
              <a:t>目錄</a:t>
            </a:r>
          </a:p>
        </p:txBody>
      </p:sp>
      <p:sp>
        <p:nvSpPr>
          <p:cNvPr id="5" name="文字版面配置區 3">
            <a:extLst>
              <a:ext uri="{FF2B5EF4-FFF2-40B4-BE49-F238E27FC236}">
                <a16:creationId xmlns:a16="http://schemas.microsoft.com/office/drawing/2014/main" id="{06063248-8BAB-FBCA-19A3-53CF82C81471}"/>
              </a:ext>
            </a:extLst>
          </p:cNvPr>
          <p:cNvSpPr txBox="1">
            <a:spLocks/>
          </p:cNvSpPr>
          <p:nvPr/>
        </p:nvSpPr>
        <p:spPr>
          <a:xfrm>
            <a:off x="7590567" y="3116318"/>
            <a:ext cx="3778205" cy="2989890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26F47C-7B12-C758-6205-5D35FCABA8DD}"/>
              </a:ext>
            </a:extLst>
          </p:cNvPr>
          <p:cNvSpPr txBox="1"/>
          <p:nvPr/>
        </p:nvSpPr>
        <p:spPr>
          <a:xfrm>
            <a:off x="7848452" y="643621"/>
            <a:ext cx="292035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自我介紹</a:t>
            </a:r>
            <a:endParaRPr lang="en-US" altLang="zh-TW" sz="36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學歷 </a:t>
            </a:r>
            <a:r>
              <a:rPr lang="en-US" altLang="zh-TW" sz="2400" dirty="0">
                <a:solidFill>
                  <a:srgbClr val="9BAFB5"/>
                </a:solidFill>
              </a:rPr>
              <a:t>&amp; </a:t>
            </a:r>
            <a:r>
              <a:rPr lang="zh-TW" altLang="en-US" sz="2400" dirty="0">
                <a:solidFill>
                  <a:srgbClr val="9BAFB5"/>
                </a:solidFill>
              </a:rPr>
              <a:t>技能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專案經驗一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專案經驗二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專案經驗三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endParaRPr lang="en-US" altLang="zh-TW" sz="2400" dirty="0">
              <a:solidFill>
                <a:srgbClr val="9BAFB5"/>
              </a:solidFill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題目回答</a:t>
            </a:r>
            <a:endParaRPr lang="en-US" altLang="zh-TW" sz="36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問題一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問題二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問題三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問題四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問題五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問題六</a:t>
            </a:r>
          </a:p>
        </p:txBody>
      </p:sp>
    </p:spTree>
    <p:extLst>
      <p:ext uri="{BB962C8B-B14F-4D97-AF65-F5344CB8AC3E}">
        <p14:creationId xmlns:p14="http://schemas.microsoft.com/office/powerpoint/2010/main" val="753451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80045-87FD-B262-F2C2-14795A59A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10B30AA-316C-D8BD-B957-9264A4814EA8}"/>
              </a:ext>
            </a:extLst>
          </p:cNvPr>
          <p:cNvSpPr txBox="1"/>
          <p:nvPr/>
        </p:nvSpPr>
        <p:spPr>
          <a:xfrm>
            <a:off x="4838905" y="445841"/>
            <a:ext cx="2514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9BAFB5"/>
                </a:solidFill>
              </a:rPr>
              <a:t>問題一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1DFBCD-4FD1-1D2C-07DD-EBA3B756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68" y="1592391"/>
            <a:ext cx="7286063" cy="503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9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31159-5E07-DD79-EDDB-6B6C5C10D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396DDC0-604A-2E92-9B3B-012016432F73}"/>
              </a:ext>
            </a:extLst>
          </p:cNvPr>
          <p:cNvSpPr txBox="1"/>
          <p:nvPr/>
        </p:nvSpPr>
        <p:spPr>
          <a:xfrm>
            <a:off x="4838905" y="445841"/>
            <a:ext cx="2514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9BAFB5"/>
                </a:solidFill>
              </a:rPr>
              <a:t>問題一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76B90A-235C-42EE-EE7A-277132652DBE}"/>
              </a:ext>
            </a:extLst>
          </p:cNvPr>
          <p:cNvSpPr txBox="1"/>
          <p:nvPr/>
        </p:nvSpPr>
        <p:spPr>
          <a:xfrm>
            <a:off x="423211" y="1895682"/>
            <a:ext cx="1134557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TW" altLang="en-US" sz="2400" dirty="0">
                <a:solidFill>
                  <a:srgbClr val="9BAFB5"/>
                </a:solidFill>
              </a:rPr>
              <a:t>我會按照下列的流程來實作</a:t>
            </a:r>
            <a:br>
              <a:rPr lang="en-US" altLang="zh-TW" sz="2400" dirty="0">
                <a:solidFill>
                  <a:srgbClr val="9BAFB5"/>
                </a:solidFill>
              </a:rPr>
            </a:br>
            <a:r>
              <a:rPr lang="zh-TW" altLang="en-US" sz="2400" dirty="0">
                <a:solidFill>
                  <a:srgbClr val="9BAFB5"/>
                </a:solidFill>
              </a:rPr>
              <a:t>假設新的</a:t>
            </a:r>
            <a:r>
              <a:rPr lang="en-US" altLang="zh-TW" sz="2400" dirty="0">
                <a:solidFill>
                  <a:srgbClr val="9BAFB5"/>
                </a:solidFill>
              </a:rPr>
              <a:t>branch</a:t>
            </a:r>
            <a:r>
              <a:rPr lang="zh-TW" altLang="en-US" sz="2400" dirty="0">
                <a:solidFill>
                  <a:srgbClr val="9BAFB5"/>
                </a:solidFill>
              </a:rPr>
              <a:t>名稱為</a:t>
            </a:r>
            <a:r>
              <a:rPr lang="en-US" altLang="zh-TW" sz="2400" dirty="0">
                <a:solidFill>
                  <a:srgbClr val="9BAFB5"/>
                </a:solidFill>
              </a:rPr>
              <a:t>feature</a:t>
            </a:r>
            <a:r>
              <a:rPr lang="zh-TW" altLang="en-US" sz="2400" dirty="0">
                <a:solidFill>
                  <a:srgbClr val="9BAFB5"/>
                </a:solidFill>
              </a:rPr>
              <a:t>，且該名稱並無重複。</a:t>
            </a:r>
            <a:r>
              <a:rPr lang="en-US" altLang="zh-TW" sz="2400" dirty="0">
                <a:solidFill>
                  <a:srgbClr val="9BAFB5"/>
                </a:solidFill>
              </a:rPr>
              <a:t>()</a:t>
            </a:r>
            <a:r>
              <a:rPr lang="zh-TW" altLang="en-US" sz="2400" dirty="0">
                <a:solidFill>
                  <a:srgbClr val="9BAFB5"/>
                </a:solidFill>
              </a:rPr>
              <a:t>內代表目前的</a:t>
            </a:r>
            <a:r>
              <a:rPr lang="en-US" altLang="zh-TW" sz="2400" dirty="0">
                <a:solidFill>
                  <a:srgbClr val="9BAFB5"/>
                </a:solidFill>
              </a:rPr>
              <a:t>branch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srgbClr val="9BAFB5"/>
                </a:solidFill>
              </a:rPr>
              <a:t>(master) git checkout –b feature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srgbClr val="9BAFB5"/>
                </a:solidFill>
              </a:rPr>
              <a:t>(feature) </a:t>
            </a:r>
            <a:r>
              <a:rPr lang="zh-TW" altLang="en-US" sz="2400" dirty="0">
                <a:solidFill>
                  <a:srgbClr val="9BAFB5"/>
                </a:solidFill>
              </a:rPr>
              <a:t>開始實作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srgbClr val="9BAFB5"/>
                </a:solidFill>
              </a:rPr>
              <a:t>(feature) </a:t>
            </a:r>
            <a:r>
              <a:rPr lang="zh-TW" altLang="en-US" sz="2400" dirty="0">
                <a:solidFill>
                  <a:srgbClr val="9BAFB5"/>
                </a:solidFill>
              </a:rPr>
              <a:t>實作完成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srgbClr val="9BAFB5"/>
                </a:solidFill>
              </a:rPr>
              <a:t>(feature) git add &lt;</a:t>
            </a:r>
            <a:r>
              <a:rPr lang="zh-TW" altLang="en-US" sz="2400" dirty="0">
                <a:solidFill>
                  <a:srgbClr val="9BAFB5"/>
                </a:solidFill>
              </a:rPr>
              <a:t>所有更改、新增且需要</a:t>
            </a:r>
            <a:r>
              <a:rPr lang="en-US" altLang="zh-TW" sz="2400" dirty="0">
                <a:solidFill>
                  <a:srgbClr val="9BAFB5"/>
                </a:solidFill>
              </a:rPr>
              <a:t>push</a:t>
            </a:r>
            <a:r>
              <a:rPr lang="zh-TW" altLang="en-US" sz="2400" dirty="0">
                <a:solidFill>
                  <a:srgbClr val="9BAFB5"/>
                </a:solidFill>
              </a:rPr>
              <a:t>到</a:t>
            </a:r>
            <a:r>
              <a:rPr lang="en-US" altLang="zh-TW" sz="2400" dirty="0">
                <a:solidFill>
                  <a:srgbClr val="9BAFB5"/>
                </a:solidFill>
              </a:rPr>
              <a:t>remote</a:t>
            </a:r>
            <a:r>
              <a:rPr lang="zh-TW" altLang="en-US" sz="2400" dirty="0">
                <a:solidFill>
                  <a:srgbClr val="9BAFB5"/>
                </a:solidFill>
              </a:rPr>
              <a:t>的檔案</a:t>
            </a:r>
            <a:r>
              <a:rPr lang="en-US" altLang="zh-TW" sz="2400" dirty="0">
                <a:solidFill>
                  <a:srgbClr val="9BAFB5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srgbClr val="9BAFB5"/>
                </a:solidFill>
              </a:rPr>
              <a:t>(feature) git commit –m “</a:t>
            </a:r>
            <a:r>
              <a:rPr lang="zh-TW" altLang="en-US" sz="2400" dirty="0">
                <a:solidFill>
                  <a:srgbClr val="9BAFB5"/>
                </a:solidFill>
              </a:rPr>
              <a:t>具體改了什麼、新增了什麼</a:t>
            </a:r>
            <a:r>
              <a:rPr lang="en-US" altLang="zh-TW" sz="2400" dirty="0">
                <a:solidFill>
                  <a:srgbClr val="9BAFB5"/>
                </a:solidFill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srgbClr val="9BAFB5"/>
                </a:solidFill>
              </a:rPr>
              <a:t>(feature) git pull origin master						#</a:t>
            </a:r>
            <a:r>
              <a:rPr lang="zh-TW" altLang="en-US" sz="2400" dirty="0">
                <a:solidFill>
                  <a:srgbClr val="9BAFB5"/>
                </a:solidFill>
              </a:rPr>
              <a:t> 在</a:t>
            </a:r>
            <a:r>
              <a:rPr lang="en-US" altLang="zh-TW" sz="2400" dirty="0">
                <a:solidFill>
                  <a:srgbClr val="9BAFB5"/>
                </a:solidFill>
              </a:rPr>
              <a:t>feature branch</a:t>
            </a:r>
            <a:r>
              <a:rPr lang="zh-TW" altLang="en-US" sz="2400" dirty="0">
                <a:solidFill>
                  <a:srgbClr val="9BAFB5"/>
                </a:solidFill>
              </a:rPr>
              <a:t>解</a:t>
            </a:r>
            <a:r>
              <a:rPr lang="en-US" altLang="zh-TW" sz="2400" dirty="0">
                <a:solidFill>
                  <a:srgbClr val="9BAFB5"/>
                </a:solidFill>
              </a:rPr>
              <a:t>conflict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srgbClr val="9BAFB5"/>
                </a:solidFill>
              </a:rPr>
              <a:t>(feature) git checkout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srgbClr val="9BAFB5"/>
                </a:solidFill>
              </a:rPr>
              <a:t>(master) git pull origin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srgbClr val="9BAFB5"/>
                </a:solidFill>
              </a:rPr>
              <a:t>(master) git merge feature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>
                <a:solidFill>
                  <a:srgbClr val="9BAFB5"/>
                </a:solidFill>
              </a:rPr>
              <a:t>(master) git push origin master</a:t>
            </a:r>
          </a:p>
        </p:txBody>
      </p:sp>
    </p:spTree>
    <p:extLst>
      <p:ext uri="{BB962C8B-B14F-4D97-AF65-F5344CB8AC3E}">
        <p14:creationId xmlns:p14="http://schemas.microsoft.com/office/powerpoint/2010/main" val="73559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2FE5F0F-78AD-370B-93AD-F9BB2420CB6D}"/>
              </a:ext>
            </a:extLst>
          </p:cNvPr>
          <p:cNvSpPr txBox="1"/>
          <p:nvPr/>
        </p:nvSpPr>
        <p:spPr>
          <a:xfrm>
            <a:off x="3945817" y="439263"/>
            <a:ext cx="4300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9BAFB5"/>
                </a:solidFill>
              </a:rPr>
              <a:t>學歷</a:t>
            </a:r>
            <a:r>
              <a:rPr lang="zh-TW" altLang="en-US" sz="6000" dirty="0">
                <a:solidFill>
                  <a:srgbClr val="9BAFB5"/>
                </a:solidFill>
              </a:rPr>
              <a:t> </a:t>
            </a:r>
            <a:r>
              <a:rPr lang="en-US" altLang="zh-TW" sz="6000" b="1" dirty="0">
                <a:solidFill>
                  <a:srgbClr val="9BAFB5"/>
                </a:solidFill>
              </a:rPr>
              <a:t>&amp;</a:t>
            </a:r>
            <a:r>
              <a:rPr lang="zh-TW" altLang="en-US" sz="6000" dirty="0">
                <a:solidFill>
                  <a:srgbClr val="9BAFB5"/>
                </a:solidFill>
              </a:rPr>
              <a:t> </a:t>
            </a:r>
            <a:r>
              <a:rPr lang="zh-TW" altLang="en-US" sz="6000" b="1" dirty="0">
                <a:solidFill>
                  <a:srgbClr val="9BAFB5"/>
                </a:solidFill>
              </a:rPr>
              <a:t>技能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5157730-8A77-6456-FA8A-37B8599C88D0}"/>
              </a:ext>
            </a:extLst>
          </p:cNvPr>
          <p:cNvSpPr txBox="1"/>
          <p:nvPr/>
        </p:nvSpPr>
        <p:spPr>
          <a:xfrm>
            <a:off x="423211" y="1895682"/>
            <a:ext cx="1134557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學歷</a:t>
            </a:r>
            <a:endParaRPr lang="en-US" altLang="zh-TW" sz="3600" dirty="0">
              <a:solidFill>
                <a:srgbClr val="9BAFB5"/>
              </a:solidFill>
            </a:endParaRPr>
          </a:p>
          <a:p>
            <a:pPr marL="1143000" lvl="1" indent="-6858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國立清華大學 資訊工程學系碩士班（就讀中）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1143000" lvl="1" indent="-6858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國立清華大學 資訊工程學系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1143000" lvl="1" indent="-685800">
              <a:buFont typeface="Wingdings" panose="05000000000000000000" pitchFamily="2" charset="2"/>
              <a:buChar char="l"/>
            </a:pPr>
            <a:endParaRPr lang="en-US" altLang="zh-TW" sz="2800" dirty="0">
              <a:solidFill>
                <a:srgbClr val="9BAFB5"/>
              </a:solidFill>
            </a:endParaRPr>
          </a:p>
          <a:p>
            <a:pPr lvl="1"/>
            <a:endParaRPr lang="en-US" altLang="zh-TW" sz="2800" dirty="0">
              <a:solidFill>
                <a:srgbClr val="9BAFB5"/>
              </a:solidFill>
            </a:endParaRP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技能</a:t>
            </a:r>
          </a:p>
          <a:p>
            <a:pPr marL="1143000" lvl="1" indent="-685800">
              <a:buFont typeface="Times New Roman" panose="02020603050405020304" pitchFamily="18" charset="0"/>
              <a:buChar char="○"/>
            </a:pPr>
            <a:r>
              <a:rPr lang="en-US" altLang="zh-TW" sz="2400" dirty="0">
                <a:solidFill>
                  <a:srgbClr val="9BAFB5"/>
                </a:solidFill>
              </a:rPr>
              <a:t>Python</a:t>
            </a:r>
            <a:r>
              <a:rPr lang="zh-TW" altLang="en-US" sz="2400" dirty="0">
                <a:solidFill>
                  <a:srgbClr val="9BAFB5"/>
                </a:solidFill>
              </a:rPr>
              <a:t>、</a:t>
            </a:r>
            <a:r>
              <a:rPr lang="en-US" altLang="zh-TW" sz="2400" dirty="0">
                <a:solidFill>
                  <a:srgbClr val="9BAFB5"/>
                </a:solidFill>
              </a:rPr>
              <a:t>C/C++</a:t>
            </a:r>
            <a:r>
              <a:rPr lang="zh-TW" altLang="en-US" sz="2400" dirty="0">
                <a:solidFill>
                  <a:srgbClr val="9BAFB5"/>
                </a:solidFill>
              </a:rPr>
              <a:t>、</a:t>
            </a:r>
            <a:r>
              <a:rPr lang="en-US" altLang="zh-TW" sz="2400" dirty="0">
                <a:solidFill>
                  <a:srgbClr val="9BAFB5"/>
                </a:solidFill>
              </a:rPr>
              <a:t>JS/TS</a:t>
            </a:r>
          </a:p>
          <a:p>
            <a:pPr marL="1143000" lvl="1" indent="-685800">
              <a:buFont typeface="Times New Roman" panose="02020603050405020304" pitchFamily="18" charset="0"/>
              <a:buChar char="○"/>
            </a:pPr>
            <a:r>
              <a:rPr lang="en-US" altLang="zh-TW" sz="2400" dirty="0">
                <a:solidFill>
                  <a:srgbClr val="9BAFB5"/>
                </a:solidFill>
              </a:rPr>
              <a:t>Git</a:t>
            </a:r>
            <a:r>
              <a:rPr lang="zh-TW" altLang="en-US" sz="2400" dirty="0">
                <a:solidFill>
                  <a:srgbClr val="9BAFB5"/>
                </a:solidFill>
              </a:rPr>
              <a:t> 相關工具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1143000" lvl="1" indent="-685800">
              <a:buFont typeface="Times New Roman" panose="02020603050405020304" pitchFamily="18" charset="0"/>
              <a:buChar char="○"/>
            </a:pPr>
            <a:r>
              <a:rPr lang="en-US" altLang="zh-TW" sz="2400" dirty="0">
                <a:solidFill>
                  <a:srgbClr val="9BAFB5"/>
                </a:solidFill>
              </a:rPr>
              <a:t>Firebase</a:t>
            </a:r>
            <a:r>
              <a:rPr lang="zh-TW" altLang="en-US" sz="2400" dirty="0">
                <a:solidFill>
                  <a:srgbClr val="9BAFB5"/>
                </a:solidFill>
              </a:rPr>
              <a:t>基礎功能使用</a:t>
            </a:r>
            <a:endParaRPr lang="en-US" altLang="zh-TW" sz="2400" dirty="0">
              <a:solidFill>
                <a:srgbClr val="9BA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867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A96C2-B00B-DCDD-96BB-8B53F35D7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DBB9053-885E-B2F9-AA1C-C5B1DB4FDB1B}"/>
              </a:ext>
            </a:extLst>
          </p:cNvPr>
          <p:cNvSpPr txBox="1"/>
          <p:nvPr/>
        </p:nvSpPr>
        <p:spPr>
          <a:xfrm>
            <a:off x="4838905" y="445841"/>
            <a:ext cx="2514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9BAFB5"/>
                </a:solidFill>
              </a:rPr>
              <a:t>問題二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08704A-3196-627C-EB79-C9075B1F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405" y="2465523"/>
            <a:ext cx="9161189" cy="328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0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197E9-C864-58AA-2BA5-7E4442EB7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557844B-3737-3E7F-371C-99C86CA476D0}"/>
              </a:ext>
            </a:extLst>
          </p:cNvPr>
          <p:cNvSpPr txBox="1"/>
          <p:nvPr/>
        </p:nvSpPr>
        <p:spPr>
          <a:xfrm>
            <a:off x="423211" y="1895682"/>
            <a:ext cx="1134557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9BAFB5"/>
                </a:solidFill>
              </a:rPr>
              <a:t>（Ａ）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en-US" altLang="zh-TW" sz="2400" dirty="0">
                <a:solidFill>
                  <a:srgbClr val="9BAFB5"/>
                </a:solidFill>
              </a:rPr>
              <a:t>GET</a:t>
            </a:r>
            <a:r>
              <a:rPr lang="zh-TW" altLang="en-US" sz="2400" dirty="0">
                <a:solidFill>
                  <a:srgbClr val="9BAFB5"/>
                </a:solidFill>
              </a:rPr>
              <a:t>：獲取資源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en-US" altLang="zh-TW" sz="2400" dirty="0">
                <a:solidFill>
                  <a:srgbClr val="9BAFB5"/>
                </a:solidFill>
              </a:rPr>
              <a:t>POST</a:t>
            </a:r>
            <a:r>
              <a:rPr lang="zh-TW" altLang="en-US" sz="2400" dirty="0">
                <a:solidFill>
                  <a:srgbClr val="9BAFB5"/>
                </a:solidFill>
              </a:rPr>
              <a:t>：創建資源（不需要提供完整</a:t>
            </a:r>
            <a:r>
              <a:rPr lang="en-US" altLang="zh-TW" sz="2400" dirty="0">
                <a:solidFill>
                  <a:srgbClr val="9BAFB5"/>
                </a:solidFill>
              </a:rPr>
              <a:t>URI</a:t>
            </a:r>
            <a:r>
              <a:rPr lang="zh-TW" altLang="en-US" sz="2400" dirty="0">
                <a:solidFill>
                  <a:srgbClr val="9BAFB5"/>
                </a:solidFill>
              </a:rPr>
              <a:t>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en-US" altLang="zh-TW" sz="2400" dirty="0">
                <a:solidFill>
                  <a:srgbClr val="9BAFB5"/>
                </a:solidFill>
              </a:rPr>
              <a:t>PUT</a:t>
            </a:r>
            <a:r>
              <a:rPr lang="zh-TW" altLang="en-US" sz="2400" dirty="0">
                <a:solidFill>
                  <a:srgbClr val="9BAFB5"/>
                </a:solidFill>
              </a:rPr>
              <a:t>：創建或更新資源（需要提供完整</a:t>
            </a:r>
            <a:r>
              <a:rPr lang="en-US" altLang="zh-TW" sz="2400" dirty="0">
                <a:solidFill>
                  <a:srgbClr val="9BAFB5"/>
                </a:solidFill>
              </a:rPr>
              <a:t>URI</a:t>
            </a:r>
            <a:r>
              <a:rPr lang="zh-TW" altLang="en-US" sz="2400" dirty="0">
                <a:solidFill>
                  <a:srgbClr val="9BAFB5"/>
                </a:solidFill>
              </a:rPr>
              <a:t>以及一筆資料的所有訊息）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en-US" altLang="zh-TW" sz="2400" dirty="0">
                <a:solidFill>
                  <a:srgbClr val="9BAFB5"/>
                </a:solidFill>
              </a:rPr>
              <a:t>PATCH</a:t>
            </a:r>
            <a:r>
              <a:rPr lang="zh-TW" altLang="en-US" sz="2400" dirty="0">
                <a:solidFill>
                  <a:srgbClr val="9BAFB5"/>
                </a:solidFill>
              </a:rPr>
              <a:t>：更新資源（只需提供資料中要修改的訊息）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en-US" altLang="zh-TW" sz="2400" dirty="0">
                <a:solidFill>
                  <a:srgbClr val="9BAFB5"/>
                </a:solidFill>
              </a:rPr>
              <a:t>DELETE</a:t>
            </a:r>
            <a:r>
              <a:rPr lang="zh-TW" altLang="en-US" sz="2400" dirty="0">
                <a:solidFill>
                  <a:srgbClr val="9BAFB5"/>
                </a:solidFill>
              </a:rPr>
              <a:t>：刪除資源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>
              <a:spcAft>
                <a:spcPts val="1200"/>
              </a:spcAft>
            </a:pPr>
            <a:endParaRPr lang="en-US" altLang="zh-TW" sz="2400" dirty="0">
              <a:solidFill>
                <a:srgbClr val="9BAFB5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9BAFB5"/>
                </a:solidFill>
              </a:rPr>
              <a:t>（Ｂ）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spcAft>
                <a:spcPts val="1200"/>
              </a:spcAft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我認為應該是用</a:t>
            </a:r>
            <a:r>
              <a:rPr lang="en-US" altLang="zh-TW" sz="2400" dirty="0">
                <a:solidFill>
                  <a:srgbClr val="9BAFB5"/>
                </a:solidFill>
              </a:rPr>
              <a:t>POST</a:t>
            </a:r>
            <a:r>
              <a:rPr lang="zh-TW" altLang="en-US" sz="2400" dirty="0">
                <a:solidFill>
                  <a:srgbClr val="9BAFB5"/>
                </a:solidFill>
              </a:rPr>
              <a:t>。</a:t>
            </a:r>
            <a:br>
              <a:rPr lang="en-US" altLang="zh-TW" sz="2400" dirty="0">
                <a:solidFill>
                  <a:srgbClr val="9BAFB5"/>
                </a:solidFill>
              </a:rPr>
            </a:br>
            <a:r>
              <a:rPr lang="zh-TW" altLang="en-US" sz="2400" dirty="0">
                <a:solidFill>
                  <a:srgbClr val="9BAFB5"/>
                </a:solidFill>
              </a:rPr>
              <a:t>首先，</a:t>
            </a:r>
            <a:r>
              <a:rPr lang="en-US" altLang="zh-TW" sz="2400" dirty="0">
                <a:solidFill>
                  <a:srgbClr val="9BAFB5"/>
                </a:solidFill>
              </a:rPr>
              <a:t>GET</a:t>
            </a:r>
            <a:r>
              <a:rPr lang="zh-TW" altLang="en-US" sz="2400" dirty="0">
                <a:solidFill>
                  <a:srgbClr val="9BAFB5"/>
                </a:solidFill>
              </a:rPr>
              <a:t>、</a:t>
            </a:r>
            <a:r>
              <a:rPr lang="en-US" altLang="zh-TW" sz="2400" dirty="0">
                <a:solidFill>
                  <a:srgbClr val="9BAFB5"/>
                </a:solidFill>
              </a:rPr>
              <a:t>PATCH</a:t>
            </a:r>
            <a:r>
              <a:rPr lang="zh-TW" altLang="en-US" sz="2400" dirty="0">
                <a:solidFill>
                  <a:srgbClr val="9BAFB5"/>
                </a:solidFill>
              </a:rPr>
              <a:t>跟</a:t>
            </a:r>
            <a:r>
              <a:rPr lang="en-US" altLang="zh-TW" sz="2400" dirty="0">
                <a:solidFill>
                  <a:srgbClr val="9BAFB5"/>
                </a:solidFill>
              </a:rPr>
              <a:t>DELETE</a:t>
            </a:r>
            <a:r>
              <a:rPr lang="zh-TW" altLang="en-US" sz="2400" dirty="0">
                <a:solidFill>
                  <a:srgbClr val="9BAFB5"/>
                </a:solidFill>
              </a:rPr>
              <a:t>很明顯不可能；再來，登入時</a:t>
            </a:r>
            <a:r>
              <a:rPr lang="en-US" altLang="zh-TW" sz="2400" dirty="0">
                <a:solidFill>
                  <a:srgbClr val="9BAFB5"/>
                </a:solidFill>
              </a:rPr>
              <a:t>client</a:t>
            </a:r>
            <a:r>
              <a:rPr lang="zh-TW" altLang="en-US" sz="2400" dirty="0">
                <a:solidFill>
                  <a:srgbClr val="9BAFB5"/>
                </a:solidFill>
              </a:rPr>
              <a:t>端不會知道這組帳號密碼的</a:t>
            </a:r>
            <a:r>
              <a:rPr lang="en-US" altLang="zh-TW" sz="2400" dirty="0">
                <a:solidFill>
                  <a:srgbClr val="9BAFB5"/>
                </a:solidFill>
              </a:rPr>
              <a:t>URI</a:t>
            </a:r>
            <a:r>
              <a:rPr lang="zh-TW" altLang="en-US" sz="2400" dirty="0">
                <a:solidFill>
                  <a:srgbClr val="9BAFB5"/>
                </a:solidFill>
              </a:rPr>
              <a:t>，透過排除法可以知道只能是</a:t>
            </a:r>
            <a:r>
              <a:rPr lang="en-US" altLang="zh-TW" sz="2400" dirty="0">
                <a:solidFill>
                  <a:srgbClr val="9BAFB5"/>
                </a:solidFill>
              </a:rPr>
              <a:t>POST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508F71-4E36-2325-E216-684638D8DEAC}"/>
              </a:ext>
            </a:extLst>
          </p:cNvPr>
          <p:cNvSpPr txBox="1"/>
          <p:nvPr/>
        </p:nvSpPr>
        <p:spPr>
          <a:xfrm>
            <a:off x="4838905" y="445841"/>
            <a:ext cx="2514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9BAFB5"/>
                </a:solidFill>
              </a:rPr>
              <a:t>問題二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89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DD052-9BC8-343B-1BA4-E64A791EB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C294DFA-46E1-4FA3-5AFC-BFD272FA525A}"/>
              </a:ext>
            </a:extLst>
          </p:cNvPr>
          <p:cNvSpPr txBox="1"/>
          <p:nvPr/>
        </p:nvSpPr>
        <p:spPr>
          <a:xfrm>
            <a:off x="4838905" y="445841"/>
            <a:ext cx="2514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9BAFB5"/>
                </a:solidFill>
              </a:rPr>
              <a:t>問題三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6A5176-1083-716A-1805-04407EE8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384" y="1461504"/>
            <a:ext cx="6807477" cy="522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393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09A64-FB0A-22DC-4F18-F5269FDF6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1C758B3-B379-CEC7-0511-A7AC4644801F}"/>
              </a:ext>
            </a:extLst>
          </p:cNvPr>
          <p:cNvSpPr txBox="1"/>
          <p:nvPr/>
        </p:nvSpPr>
        <p:spPr>
          <a:xfrm>
            <a:off x="4838905" y="445841"/>
            <a:ext cx="2514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9BAFB5"/>
                </a:solidFill>
              </a:rPr>
              <a:t>問題三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425FD03-D530-A3BD-80BB-55A5DB68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18" y="1461504"/>
            <a:ext cx="5254956" cy="526987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C4604AA-BAEB-B875-CE25-C962EEDEA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528" y="2636149"/>
            <a:ext cx="5789921" cy="29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97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4D59A-FA25-71C7-BF71-3525B6428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11C6B16-1595-50B5-93FD-AAE1A66A9AE5}"/>
              </a:ext>
            </a:extLst>
          </p:cNvPr>
          <p:cNvSpPr txBox="1"/>
          <p:nvPr/>
        </p:nvSpPr>
        <p:spPr>
          <a:xfrm>
            <a:off x="4838905" y="445841"/>
            <a:ext cx="2514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9BAFB5"/>
                </a:solidFill>
              </a:rPr>
              <a:t>問題四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A25F3D-B03B-7866-F1E5-B40E50B6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758" y="2520754"/>
            <a:ext cx="7870484" cy="28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73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1E895-E8D3-4B9C-2534-78B2A08A7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0BEDC11-07D0-FEF8-C654-C1CCE8062A32}"/>
              </a:ext>
            </a:extLst>
          </p:cNvPr>
          <p:cNvSpPr txBox="1"/>
          <p:nvPr/>
        </p:nvSpPr>
        <p:spPr>
          <a:xfrm>
            <a:off x="423211" y="1895682"/>
            <a:ext cx="113455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9BAFB5"/>
                </a:solidFill>
              </a:rPr>
              <a:t>（Ａ）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我會每寫完一個小功能就測試一下該功能有沒有問題。且每寫完一個功能就會更新到</a:t>
            </a:r>
            <a:r>
              <a:rPr lang="en-US" altLang="zh-TW" sz="2400" dirty="0" err="1">
                <a:solidFill>
                  <a:srgbClr val="9BAFB5"/>
                </a:solidFill>
              </a:rPr>
              <a:t>github</a:t>
            </a:r>
            <a:r>
              <a:rPr lang="zh-TW" altLang="en-US" sz="2400" dirty="0">
                <a:solidFill>
                  <a:srgbClr val="9BAFB5"/>
                </a:solidFill>
              </a:rPr>
              <a:t>上，以確保出錯時能夠快速回檔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endParaRPr lang="en-US" altLang="zh-TW" sz="2400" dirty="0">
              <a:solidFill>
                <a:srgbClr val="9BAFB5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9BAFB5"/>
                </a:solidFill>
              </a:rPr>
              <a:t>（Ｂ）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spcAft>
                <a:spcPts val="1200"/>
              </a:spcAft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白箱測試：會測試</a:t>
            </a:r>
            <a:r>
              <a:rPr lang="en-US" altLang="zh-TW" sz="2400" dirty="0">
                <a:solidFill>
                  <a:srgbClr val="9BAFB5"/>
                </a:solidFill>
              </a:rPr>
              <a:t>code</a:t>
            </a:r>
            <a:r>
              <a:rPr lang="zh-TW" altLang="en-US" sz="2400" dirty="0">
                <a:solidFill>
                  <a:srgbClr val="9BAFB5"/>
                </a:solidFill>
              </a:rPr>
              <a:t>裡面所有變數跟每個</a:t>
            </a:r>
            <a:r>
              <a:rPr lang="en-US" altLang="zh-TW" sz="2400" dirty="0">
                <a:solidFill>
                  <a:srgbClr val="9BAFB5"/>
                </a:solidFill>
              </a:rPr>
              <a:t>branch</a:t>
            </a:r>
            <a:r>
              <a:rPr lang="zh-TW" altLang="en-US" sz="2400" dirty="0">
                <a:solidFill>
                  <a:srgbClr val="9BAFB5"/>
                </a:solidFill>
              </a:rPr>
              <a:t>是否按照預期規劃去執行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spcAft>
                <a:spcPts val="1200"/>
              </a:spcAft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黑箱測試：只在乎輸入跟輸出對不對，不在乎中間的過程如何</a:t>
            </a:r>
            <a:endParaRPr lang="en-US" altLang="zh-TW" sz="2400" dirty="0">
              <a:solidFill>
                <a:srgbClr val="9BAFB5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EA0E96-8093-0AB1-9012-F805C8717E18}"/>
              </a:ext>
            </a:extLst>
          </p:cNvPr>
          <p:cNvSpPr txBox="1"/>
          <p:nvPr/>
        </p:nvSpPr>
        <p:spPr>
          <a:xfrm>
            <a:off x="4838905" y="445841"/>
            <a:ext cx="2514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9BAFB5"/>
                </a:solidFill>
              </a:rPr>
              <a:t>問題四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97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7C9A4-A736-466F-420C-CA4348E2C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4B7388A-E696-04F5-B2A1-8F6A67985A36}"/>
              </a:ext>
            </a:extLst>
          </p:cNvPr>
          <p:cNvSpPr txBox="1"/>
          <p:nvPr/>
        </p:nvSpPr>
        <p:spPr>
          <a:xfrm>
            <a:off x="423211" y="1895682"/>
            <a:ext cx="1134557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9BAFB5"/>
                </a:solidFill>
              </a:rPr>
              <a:t>（</a:t>
            </a:r>
            <a:r>
              <a:rPr lang="en-US" altLang="zh-TW" sz="2400" dirty="0">
                <a:solidFill>
                  <a:srgbClr val="9BAFB5"/>
                </a:solidFill>
              </a:rPr>
              <a:t>C</a:t>
            </a:r>
            <a:r>
              <a:rPr lang="zh-TW" altLang="en-US" sz="2400" dirty="0">
                <a:solidFill>
                  <a:srgbClr val="9BAFB5"/>
                </a:solidFill>
              </a:rPr>
              <a:t>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en-US" altLang="zh-TW" sz="2400" dirty="0">
                <a:solidFill>
                  <a:srgbClr val="9BAFB5"/>
                </a:solidFill>
              </a:rPr>
              <a:t>Unit test</a:t>
            </a:r>
          </a:p>
          <a:p>
            <a:pPr marL="1257300" lvl="2" indent="-342900">
              <a:buFont typeface="Times New Roman" panose="02020603050405020304" pitchFamily="18" charset="0"/>
              <a:buChar char="○"/>
            </a:pPr>
            <a:r>
              <a:rPr lang="zh-TW" altLang="en-GB" sz="2400" dirty="0">
                <a:solidFill>
                  <a:srgbClr val="9BAFB5"/>
                </a:solidFill>
              </a:rPr>
              <a:t>對</a:t>
            </a:r>
            <a:r>
              <a:rPr lang="en-GB" altLang="zh-TW" sz="2400" dirty="0">
                <a:solidFill>
                  <a:srgbClr val="9BAFB5"/>
                </a:solidFill>
              </a:rPr>
              <a:t>code</a:t>
            </a:r>
            <a:r>
              <a:rPr lang="zh-TW" altLang="en-US" sz="2400" dirty="0">
                <a:solidFill>
                  <a:srgbClr val="9BAFB5"/>
                </a:solidFill>
              </a:rPr>
              <a:t>裡面的最小單位進行測試，可能是</a:t>
            </a:r>
            <a:r>
              <a:rPr lang="en-US" altLang="zh-TW" sz="2400" dirty="0">
                <a:solidFill>
                  <a:srgbClr val="9BAFB5"/>
                </a:solidFill>
              </a:rPr>
              <a:t>function</a:t>
            </a:r>
            <a:r>
              <a:rPr lang="zh-TW" altLang="en-US" sz="2400" dirty="0">
                <a:solidFill>
                  <a:srgbClr val="9BAFB5"/>
                </a:solidFill>
              </a:rPr>
              <a:t>、</a:t>
            </a:r>
            <a:r>
              <a:rPr lang="en-US" altLang="zh-TW" sz="2400" dirty="0">
                <a:solidFill>
                  <a:srgbClr val="9BAFB5"/>
                </a:solidFill>
              </a:rPr>
              <a:t>class</a:t>
            </a:r>
            <a:r>
              <a:rPr lang="zh-TW" altLang="en-US" sz="2400" dirty="0">
                <a:solidFill>
                  <a:srgbClr val="9BAFB5"/>
                </a:solidFill>
              </a:rPr>
              <a:t>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1257300" lvl="2" indent="-342900">
              <a:buFont typeface="Times New Roman" panose="02020603050405020304" pitchFamily="18" charset="0"/>
              <a:buChar char="○"/>
            </a:pP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en-US" altLang="zh-TW" sz="2400" dirty="0">
                <a:solidFill>
                  <a:srgbClr val="9BAFB5"/>
                </a:solidFill>
              </a:rPr>
              <a:t>Integration test</a:t>
            </a:r>
          </a:p>
          <a:p>
            <a:pPr marL="1257300" lvl="2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把數個最小單位拼起來一起測試，看他們之間的交互會不會出問題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1257300" lvl="2" indent="-342900">
              <a:buFont typeface="Times New Roman" panose="02020603050405020304" pitchFamily="18" charset="0"/>
              <a:buChar char="○"/>
            </a:pP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en-US" altLang="zh-TW" sz="2400" dirty="0">
                <a:solidFill>
                  <a:srgbClr val="9BAFB5"/>
                </a:solidFill>
              </a:rPr>
              <a:t>End-to-end test</a:t>
            </a:r>
          </a:p>
          <a:p>
            <a:pPr marL="1257300" lvl="2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對整個系統進行測試，主要是模擬</a:t>
            </a:r>
            <a:r>
              <a:rPr lang="en-US" altLang="zh-TW" sz="2400" dirty="0">
                <a:solidFill>
                  <a:srgbClr val="9BAFB5"/>
                </a:solidFill>
              </a:rPr>
              <a:t>user</a:t>
            </a:r>
            <a:r>
              <a:rPr lang="zh-TW" altLang="en-US" sz="2400" dirty="0">
                <a:solidFill>
                  <a:srgbClr val="9BAFB5"/>
                </a:solidFill>
              </a:rPr>
              <a:t>的使用情境</a:t>
            </a:r>
            <a:endParaRPr lang="en-US" altLang="zh-TW" sz="2400" dirty="0">
              <a:solidFill>
                <a:srgbClr val="9BAFB5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400C3F9-19E5-8B2D-EA11-F6A0181AAB01}"/>
              </a:ext>
            </a:extLst>
          </p:cNvPr>
          <p:cNvSpPr txBox="1"/>
          <p:nvPr/>
        </p:nvSpPr>
        <p:spPr>
          <a:xfrm>
            <a:off x="4838905" y="445841"/>
            <a:ext cx="2514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9BAFB5"/>
                </a:solidFill>
              </a:rPr>
              <a:t>問題四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25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600E6-A485-99EB-B37D-B0BA3D84A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D597221-1F18-F087-96C6-50805C20E87C}"/>
              </a:ext>
            </a:extLst>
          </p:cNvPr>
          <p:cNvSpPr txBox="1"/>
          <p:nvPr/>
        </p:nvSpPr>
        <p:spPr>
          <a:xfrm>
            <a:off x="4838905" y="445841"/>
            <a:ext cx="2514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9BAFB5"/>
                </a:solidFill>
              </a:rPr>
              <a:t>問題五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D28149-AB2F-33CA-814D-DC59ADD4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415" y="3194496"/>
            <a:ext cx="7857169" cy="118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27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02082-99D9-FF94-6323-167E9A69B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F8776E5-E0D0-26B3-B740-90B1C262D4AF}"/>
              </a:ext>
            </a:extLst>
          </p:cNvPr>
          <p:cNvSpPr txBox="1"/>
          <p:nvPr/>
        </p:nvSpPr>
        <p:spPr>
          <a:xfrm>
            <a:off x="423211" y="1895682"/>
            <a:ext cx="1134557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9BAFB5"/>
                </a:solidFill>
              </a:rPr>
              <a:t>（Ａ）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在程式執行時，每呼叫一個</a:t>
            </a:r>
            <a:r>
              <a:rPr lang="en-US" altLang="zh-TW" sz="2400" dirty="0">
                <a:solidFill>
                  <a:srgbClr val="9BAFB5"/>
                </a:solidFill>
              </a:rPr>
              <a:t>function</a:t>
            </a:r>
            <a:r>
              <a:rPr lang="zh-TW" altLang="en-US" sz="2400" dirty="0">
                <a:solidFill>
                  <a:srgbClr val="9BAFB5"/>
                </a:solidFill>
              </a:rPr>
              <a:t>就會在</a:t>
            </a:r>
            <a:r>
              <a:rPr lang="en-US" altLang="zh-TW" sz="2400" dirty="0">
                <a:solidFill>
                  <a:srgbClr val="9BAFB5"/>
                </a:solidFill>
              </a:rPr>
              <a:t>OS/VM</a:t>
            </a:r>
            <a:r>
              <a:rPr lang="zh-TW" altLang="en-US" sz="2400" dirty="0">
                <a:solidFill>
                  <a:srgbClr val="9BAFB5"/>
                </a:solidFill>
              </a:rPr>
              <a:t>的</a:t>
            </a:r>
            <a:r>
              <a:rPr lang="en-US" altLang="zh-TW" sz="2400" dirty="0">
                <a:solidFill>
                  <a:srgbClr val="9BAFB5"/>
                </a:solidFill>
              </a:rPr>
              <a:t>stack</a:t>
            </a:r>
            <a:r>
              <a:rPr lang="zh-TW" altLang="en-US" sz="2400" dirty="0">
                <a:solidFill>
                  <a:srgbClr val="9BAFB5"/>
                </a:solidFill>
              </a:rPr>
              <a:t>存放相關的資料，當</a:t>
            </a:r>
            <a:r>
              <a:rPr lang="en-US" altLang="zh-TW" sz="2400" dirty="0">
                <a:solidFill>
                  <a:srgbClr val="9BAFB5"/>
                </a:solidFill>
              </a:rPr>
              <a:t>function</a:t>
            </a:r>
            <a:r>
              <a:rPr lang="zh-TW" altLang="en-US" sz="2400" dirty="0">
                <a:solidFill>
                  <a:srgbClr val="9BAFB5"/>
                </a:solidFill>
              </a:rPr>
              <a:t>結束時，</a:t>
            </a:r>
            <a:r>
              <a:rPr lang="en-US" altLang="zh-TW" sz="2400" dirty="0">
                <a:solidFill>
                  <a:srgbClr val="9BAFB5"/>
                </a:solidFill>
              </a:rPr>
              <a:t>OS/VM</a:t>
            </a:r>
            <a:r>
              <a:rPr lang="zh-TW" altLang="en-US" sz="2400" dirty="0">
                <a:solidFill>
                  <a:srgbClr val="9BAFB5"/>
                </a:solidFill>
              </a:rPr>
              <a:t>會透過</a:t>
            </a:r>
            <a:r>
              <a:rPr lang="en-US" altLang="zh-TW" sz="2400" dirty="0">
                <a:solidFill>
                  <a:srgbClr val="9BAFB5"/>
                </a:solidFill>
              </a:rPr>
              <a:t>stack</a:t>
            </a:r>
            <a:r>
              <a:rPr lang="zh-TW" altLang="en-US" sz="2400" dirty="0">
                <a:solidFill>
                  <a:srgbClr val="9BAFB5"/>
                </a:solidFill>
              </a:rPr>
              <a:t>中的</a:t>
            </a:r>
            <a:r>
              <a:rPr lang="en-US" altLang="zh-TW" sz="2400" dirty="0" err="1">
                <a:solidFill>
                  <a:srgbClr val="9BAFB5"/>
                </a:solidFill>
              </a:rPr>
              <a:t>ra</a:t>
            </a:r>
            <a:r>
              <a:rPr lang="zh-TW" altLang="en-US" sz="2400" dirty="0">
                <a:solidFill>
                  <a:srgbClr val="9BAFB5"/>
                </a:solidFill>
              </a:rPr>
              <a:t>去繼續執行上一層的</a:t>
            </a:r>
            <a:r>
              <a:rPr lang="en-US" altLang="zh-TW" sz="2400" dirty="0">
                <a:solidFill>
                  <a:srgbClr val="9BAFB5"/>
                </a:solidFill>
              </a:rPr>
              <a:t>function</a:t>
            </a:r>
            <a:r>
              <a:rPr lang="zh-TW" altLang="en-US" sz="2400" dirty="0">
                <a:solidFill>
                  <a:srgbClr val="9BAFB5"/>
                </a:solidFill>
              </a:rPr>
              <a:t>。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342900" indent="-342900">
              <a:buFont typeface="Times New Roman" panose="02020603050405020304" pitchFamily="18" charset="0"/>
              <a:buChar char="○"/>
            </a:pPr>
            <a:endParaRPr lang="en-US" altLang="zh-TW" sz="2400" dirty="0">
              <a:solidFill>
                <a:srgbClr val="9BAFB5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9BAFB5"/>
                </a:solidFill>
              </a:rPr>
              <a:t>（Ｂ）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在程式發生錯誤時，我會在</a:t>
            </a:r>
            <a:r>
              <a:rPr lang="en-US" altLang="zh-TW" sz="2400" dirty="0">
                <a:solidFill>
                  <a:srgbClr val="9BAFB5"/>
                </a:solidFill>
              </a:rPr>
              <a:t>terminal</a:t>
            </a:r>
            <a:r>
              <a:rPr lang="zh-TW" altLang="en-US" sz="2400" dirty="0">
                <a:solidFill>
                  <a:srgbClr val="9BAFB5"/>
                </a:solidFill>
              </a:rPr>
              <a:t>的</a:t>
            </a:r>
            <a:r>
              <a:rPr lang="en-US" altLang="zh-TW" sz="2400" dirty="0">
                <a:solidFill>
                  <a:srgbClr val="9BAFB5"/>
                </a:solidFill>
              </a:rPr>
              <a:t>error message</a:t>
            </a:r>
            <a:r>
              <a:rPr lang="zh-TW" altLang="en-US" sz="2400" dirty="0">
                <a:solidFill>
                  <a:srgbClr val="9BAFB5"/>
                </a:solidFill>
              </a:rPr>
              <a:t>去</a:t>
            </a:r>
            <a:r>
              <a:rPr lang="en-US" altLang="zh-TW" sz="2400" dirty="0">
                <a:solidFill>
                  <a:srgbClr val="9BAFB5"/>
                </a:solidFill>
              </a:rPr>
              <a:t>trace</a:t>
            </a:r>
            <a:r>
              <a:rPr lang="zh-TW" altLang="en-US" sz="2400" dirty="0">
                <a:solidFill>
                  <a:srgbClr val="9BAFB5"/>
                </a:solidFill>
              </a:rPr>
              <a:t>錯誤是發生在哪一個文件裡的哪一行，並了解整體的呼叫流程是什麼，以便更精確地抓出問題發生的原因。</a:t>
            </a:r>
            <a:endParaRPr lang="en-US" altLang="zh-TW" sz="2400" dirty="0">
              <a:solidFill>
                <a:srgbClr val="9BAFB5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A22138-3405-40CE-79A2-40338E735670}"/>
              </a:ext>
            </a:extLst>
          </p:cNvPr>
          <p:cNvSpPr txBox="1"/>
          <p:nvPr/>
        </p:nvSpPr>
        <p:spPr>
          <a:xfrm>
            <a:off x="4838905" y="445841"/>
            <a:ext cx="2514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9BAFB5"/>
                </a:solidFill>
              </a:rPr>
              <a:t>問題五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7875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7278-85D9-1147-61CF-FA0DD3ED0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AE4DBE2-C433-7CA0-3276-80E2D49BB011}"/>
              </a:ext>
            </a:extLst>
          </p:cNvPr>
          <p:cNvSpPr txBox="1"/>
          <p:nvPr/>
        </p:nvSpPr>
        <p:spPr>
          <a:xfrm>
            <a:off x="4838905" y="445841"/>
            <a:ext cx="2514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9BAFB5"/>
                </a:solidFill>
              </a:rPr>
              <a:t>問題六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AABB29-A300-0438-A645-9D8191EB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032" y="1638254"/>
            <a:ext cx="6489935" cy="500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8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04D24-79AC-CE5C-F95C-292DDA13D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8E5FE3C-7DC4-975C-298A-6A6FF6E3C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4665" y="2921032"/>
            <a:ext cx="4275972" cy="1015935"/>
          </a:xfrm>
        </p:spPr>
        <p:txBody>
          <a:bodyPr>
            <a:normAutofit/>
          </a:bodyPr>
          <a:lstStyle/>
          <a:p>
            <a:r>
              <a:rPr lang="zh-TW" altLang="en-US" sz="6000" b="1" dirty="0"/>
              <a:t>專案經驗一</a:t>
            </a:r>
          </a:p>
        </p:txBody>
      </p:sp>
      <p:sp>
        <p:nvSpPr>
          <p:cNvPr id="5" name="文字版面配置區 3">
            <a:extLst>
              <a:ext uri="{FF2B5EF4-FFF2-40B4-BE49-F238E27FC236}">
                <a16:creationId xmlns:a16="http://schemas.microsoft.com/office/drawing/2014/main" id="{FD05008C-29A2-4A74-015E-D83C4FB0817E}"/>
              </a:ext>
            </a:extLst>
          </p:cNvPr>
          <p:cNvSpPr txBox="1">
            <a:spLocks/>
          </p:cNvSpPr>
          <p:nvPr/>
        </p:nvSpPr>
        <p:spPr>
          <a:xfrm>
            <a:off x="7590567" y="3116318"/>
            <a:ext cx="3778205" cy="2989890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TW" altLang="en-US" sz="6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890DC0-E37E-16A9-E491-1E97FF166944}"/>
              </a:ext>
            </a:extLst>
          </p:cNvPr>
          <p:cNvSpPr txBox="1"/>
          <p:nvPr/>
        </p:nvSpPr>
        <p:spPr>
          <a:xfrm>
            <a:off x="6763097" y="2767279"/>
            <a:ext cx="4656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sz="4000" dirty="0" err="1">
                <a:solidFill>
                  <a:srgbClr val="9BAFB5"/>
                </a:solidFill>
              </a:rPr>
              <a:t>DaDa</a:t>
            </a:r>
            <a:r>
              <a:rPr lang="zh-TW" altLang="en-US" sz="4000" dirty="0">
                <a:solidFill>
                  <a:srgbClr val="9BAFB5"/>
                </a:solidFill>
              </a:rPr>
              <a:t> </a:t>
            </a:r>
            <a:r>
              <a:rPr lang="en-US" altLang="zh-TW" sz="4000" dirty="0">
                <a:solidFill>
                  <a:srgbClr val="9BAFB5"/>
                </a:solidFill>
              </a:rPr>
              <a:t>Agent</a:t>
            </a:r>
            <a:br>
              <a:rPr lang="en-US" altLang="zh-TW" sz="4000" dirty="0">
                <a:solidFill>
                  <a:srgbClr val="9BAFB5"/>
                </a:solidFill>
              </a:rPr>
            </a:br>
            <a:r>
              <a:rPr lang="en-US" altLang="zh-TW" sz="4000" dirty="0">
                <a:solidFill>
                  <a:srgbClr val="9BAFB5"/>
                </a:solidFill>
              </a:rPr>
              <a:t>	- </a:t>
            </a:r>
            <a:r>
              <a:rPr lang="zh-TW" altLang="en-US" sz="2800" dirty="0">
                <a:solidFill>
                  <a:srgbClr val="9BAFB5"/>
                </a:solidFill>
              </a:rPr>
              <a:t>一款</a:t>
            </a:r>
            <a:r>
              <a:rPr lang="en-US" altLang="zh-TW" sz="2800" dirty="0">
                <a:solidFill>
                  <a:srgbClr val="9BAFB5"/>
                </a:solidFill>
              </a:rPr>
              <a:t>rouge-like</a:t>
            </a:r>
            <a:r>
              <a:rPr lang="zh-TW" altLang="en-US" sz="2800" dirty="0">
                <a:solidFill>
                  <a:srgbClr val="9BAFB5"/>
                </a:solidFill>
              </a:rPr>
              <a:t>網頁遊戲</a:t>
            </a:r>
          </a:p>
        </p:txBody>
      </p:sp>
      <p:sp>
        <p:nvSpPr>
          <p:cNvPr id="3" name="文字版面配置區 3">
            <a:extLst>
              <a:ext uri="{FF2B5EF4-FFF2-40B4-BE49-F238E27FC236}">
                <a16:creationId xmlns:a16="http://schemas.microsoft.com/office/drawing/2014/main" id="{85DCAD1C-D177-806E-80C9-88AC26B6AABF}"/>
              </a:ext>
            </a:extLst>
          </p:cNvPr>
          <p:cNvSpPr txBox="1">
            <a:spLocks/>
          </p:cNvSpPr>
          <p:nvPr/>
        </p:nvSpPr>
        <p:spPr>
          <a:xfrm>
            <a:off x="6096000" y="6455247"/>
            <a:ext cx="6130159" cy="492070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000" dirty="0" err="1">
                <a:solidFill>
                  <a:srgbClr val="9BAFB5"/>
                </a:solidFill>
              </a:rPr>
              <a:t>Github</a:t>
            </a:r>
            <a:r>
              <a:rPr lang="zh-TW" altLang="en-US" sz="2000" dirty="0">
                <a:solidFill>
                  <a:srgbClr val="9BAFB5"/>
                </a:solidFill>
              </a:rPr>
              <a:t>連結：</a:t>
            </a:r>
            <a:r>
              <a:rPr lang="en-US" altLang="zh-TW" sz="2000" dirty="0">
                <a:hlinkClick r:id="rId2"/>
              </a:rPr>
              <a:t>https://github.com/a20082307/DaDa-Agent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23644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0ACF4-445E-44AD-F06C-A51489EA3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A9957F3-02D1-E257-CEFF-15BEB63EAB60}"/>
              </a:ext>
            </a:extLst>
          </p:cNvPr>
          <p:cNvSpPr txBox="1"/>
          <p:nvPr/>
        </p:nvSpPr>
        <p:spPr>
          <a:xfrm>
            <a:off x="423211" y="1895682"/>
            <a:ext cx="1134557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9BAFB5"/>
                </a:solidFill>
              </a:rPr>
              <a:t>（Ａ）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9BAFB5"/>
                </a:solidFill>
              </a:rPr>
              <a:t>首先，這樣子實作可能會有資料不同步的情況發生，像是有記錄到</a:t>
            </a:r>
            <a:r>
              <a:rPr lang="en-US" altLang="zh-TW" sz="2400" dirty="0">
                <a:solidFill>
                  <a:srgbClr val="9BAFB5"/>
                </a:solidFill>
              </a:rPr>
              <a:t>customer A</a:t>
            </a:r>
            <a:r>
              <a:rPr lang="zh-TW" altLang="en-US" sz="2400" dirty="0">
                <a:solidFill>
                  <a:srgbClr val="9BAFB5"/>
                </a:solidFill>
              </a:rPr>
              <a:t>買了</a:t>
            </a:r>
            <a:r>
              <a:rPr lang="en-US" altLang="zh-TW" sz="2400" dirty="0">
                <a:solidFill>
                  <a:srgbClr val="9BAFB5"/>
                </a:solidFill>
              </a:rPr>
              <a:t>product A</a:t>
            </a:r>
            <a:r>
              <a:rPr lang="zh-TW" altLang="en-US" sz="2400" dirty="0">
                <a:solidFill>
                  <a:srgbClr val="9BAFB5"/>
                </a:solidFill>
              </a:rPr>
              <a:t>，但是</a:t>
            </a:r>
            <a:r>
              <a:rPr lang="en-US" altLang="zh-TW" sz="2400" dirty="0">
                <a:solidFill>
                  <a:srgbClr val="9BAFB5"/>
                </a:solidFill>
              </a:rPr>
              <a:t>product A</a:t>
            </a:r>
            <a:r>
              <a:rPr lang="zh-TW" altLang="en-US" sz="2400" dirty="0">
                <a:solidFill>
                  <a:srgbClr val="9BAFB5"/>
                </a:solidFill>
              </a:rPr>
              <a:t>卻沒有記錄到</a:t>
            </a:r>
            <a:r>
              <a:rPr lang="en-US" altLang="zh-TW" sz="2400" dirty="0">
                <a:solidFill>
                  <a:srgbClr val="9BAFB5"/>
                </a:solidFill>
              </a:rPr>
              <a:t>customer</a:t>
            </a:r>
            <a:r>
              <a:rPr lang="zh-TW" altLang="en-US" sz="2400" dirty="0">
                <a:solidFill>
                  <a:srgbClr val="9BAFB5"/>
                </a:solidFill>
              </a:rPr>
              <a:t> </a:t>
            </a:r>
            <a:r>
              <a:rPr lang="en-US" altLang="zh-TW" sz="2400" dirty="0">
                <a:solidFill>
                  <a:srgbClr val="9BAFB5"/>
                </a:solidFill>
              </a:rPr>
              <a:t>A</a:t>
            </a:r>
            <a:r>
              <a:rPr lang="zh-TW" altLang="en-US" sz="2400" dirty="0">
                <a:solidFill>
                  <a:srgbClr val="9BAFB5"/>
                </a:solidFill>
              </a:rPr>
              <a:t>有買。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400" dirty="0">
                <a:solidFill>
                  <a:srgbClr val="9BAFB5"/>
                </a:solidFill>
              </a:rPr>
              <a:t>其次，我們可以發現實作使用的是</a:t>
            </a:r>
            <a:r>
              <a:rPr lang="en-US" altLang="zh-TW" sz="2400" dirty="0">
                <a:solidFill>
                  <a:srgbClr val="9BAFB5"/>
                </a:solidFill>
              </a:rPr>
              <a:t>raw pointer</a:t>
            </a:r>
            <a:r>
              <a:rPr lang="zh-TW" altLang="en-US" sz="2400" dirty="0">
                <a:solidFill>
                  <a:srgbClr val="9BAFB5"/>
                </a:solidFill>
              </a:rPr>
              <a:t>，這會有</a:t>
            </a:r>
            <a:r>
              <a:rPr lang="en-US" altLang="zh-TW" sz="2400" dirty="0">
                <a:solidFill>
                  <a:srgbClr val="9BAFB5"/>
                </a:solidFill>
              </a:rPr>
              <a:t>memory leak</a:t>
            </a:r>
            <a:r>
              <a:rPr lang="zh-TW" altLang="en-US" sz="2400" dirty="0">
                <a:solidFill>
                  <a:srgbClr val="9BAFB5"/>
                </a:solidFill>
              </a:rPr>
              <a:t>等記憶體安全性的問題存在，</a:t>
            </a:r>
            <a:r>
              <a:rPr lang="en-US" altLang="zh-TW" sz="2400" dirty="0">
                <a:solidFill>
                  <a:srgbClr val="9BAFB5"/>
                </a:solidFill>
              </a:rPr>
              <a:t>vector</a:t>
            </a:r>
            <a:r>
              <a:rPr lang="zh-TW" altLang="en-US" sz="2400" dirty="0">
                <a:solidFill>
                  <a:srgbClr val="9BAFB5"/>
                </a:solidFill>
              </a:rPr>
              <a:t>內應該使用</a:t>
            </a:r>
            <a:r>
              <a:rPr lang="en-US" altLang="zh-TW" sz="2400" dirty="0">
                <a:solidFill>
                  <a:srgbClr val="9BAFB5"/>
                </a:solidFill>
              </a:rPr>
              <a:t>smart pointer</a:t>
            </a:r>
            <a:r>
              <a:rPr lang="zh-TW" altLang="en-US" sz="2400" dirty="0">
                <a:solidFill>
                  <a:srgbClr val="9BAFB5"/>
                </a:solidFill>
              </a:rPr>
              <a:t>去避免此問題發生。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lvl="1"/>
            <a:endParaRPr lang="en-US" altLang="zh-TW" sz="2400" dirty="0">
              <a:solidFill>
                <a:srgbClr val="9BAFB5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9BAFB5"/>
                </a:solidFill>
              </a:rPr>
              <a:t>（Ｂ）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marL="800100" lvl="1" indent="-342900">
              <a:buFont typeface="Times New Roman" panose="02020603050405020304" pitchFamily="18" charset="0"/>
              <a:buChar char="○"/>
            </a:pPr>
            <a:r>
              <a:rPr lang="zh-TW" altLang="en-US" sz="2400" dirty="0">
                <a:solidFill>
                  <a:srgbClr val="9BAFB5"/>
                </a:solidFill>
              </a:rPr>
              <a:t>我認為應該要使用第三個</a:t>
            </a:r>
            <a:r>
              <a:rPr lang="en-US" altLang="zh-TW" sz="2400" dirty="0">
                <a:solidFill>
                  <a:srgbClr val="9BAFB5"/>
                </a:solidFill>
              </a:rPr>
              <a:t>class</a:t>
            </a:r>
            <a:r>
              <a:rPr lang="zh-TW" altLang="en-US" sz="2400" dirty="0">
                <a:solidFill>
                  <a:srgbClr val="9BAFB5"/>
                </a:solidFill>
              </a:rPr>
              <a:t>來專門記錄這種購買資訊，並且使用</a:t>
            </a:r>
            <a:r>
              <a:rPr lang="en-US" altLang="zh-TW" sz="2400" dirty="0">
                <a:solidFill>
                  <a:srgbClr val="9BAFB5"/>
                </a:solidFill>
              </a:rPr>
              <a:t>smart pointer</a:t>
            </a:r>
            <a:r>
              <a:rPr lang="zh-TW" altLang="en-US" sz="2400" dirty="0">
                <a:solidFill>
                  <a:srgbClr val="9BAFB5"/>
                </a:solidFill>
              </a:rPr>
              <a:t>去進行實作，這樣既可以避免（Ａ）中提到的各種問題發生，還可以始可讀性以及可維護性上升。</a:t>
            </a:r>
            <a:endParaRPr lang="en-US" altLang="zh-TW" sz="2400" dirty="0">
              <a:solidFill>
                <a:srgbClr val="9BAFB5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DB281E6-EE02-435A-ADD5-57ACB3EC0E6B}"/>
              </a:ext>
            </a:extLst>
          </p:cNvPr>
          <p:cNvSpPr txBox="1"/>
          <p:nvPr/>
        </p:nvSpPr>
        <p:spPr>
          <a:xfrm>
            <a:off x="4838905" y="445841"/>
            <a:ext cx="2514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rgbClr val="9BAFB5"/>
                </a:solidFill>
              </a:rPr>
              <a:t>問題六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9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910D8-3197-44B8-9CED-9D4817E8E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BE0192AE-7800-5B2A-EAC6-9790E6D4C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7697" y="2735011"/>
            <a:ext cx="4376605" cy="1387978"/>
          </a:xfrm>
        </p:spPr>
        <p:txBody>
          <a:bodyPr>
            <a:normAutofit/>
          </a:bodyPr>
          <a:lstStyle/>
          <a:p>
            <a:r>
              <a:rPr lang="zh-TW" altLang="en-US" sz="8000" b="1" dirty="0"/>
              <a:t>報告結束</a:t>
            </a:r>
            <a:endParaRPr lang="en-US" altLang="zh-TW" sz="8000" b="1" dirty="0"/>
          </a:p>
        </p:txBody>
      </p:sp>
    </p:spTree>
    <p:extLst>
      <p:ext uri="{BB962C8B-B14F-4D97-AF65-F5344CB8AC3E}">
        <p14:creationId xmlns:p14="http://schemas.microsoft.com/office/powerpoint/2010/main" val="280519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0E660-B113-72D7-152B-301E82ADA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165ECDB-8941-7BBC-61B7-C9EDB597B01E}"/>
              </a:ext>
            </a:extLst>
          </p:cNvPr>
          <p:cNvSpPr txBox="1"/>
          <p:nvPr/>
        </p:nvSpPr>
        <p:spPr>
          <a:xfrm>
            <a:off x="4102123" y="452420"/>
            <a:ext cx="3987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>
                <a:solidFill>
                  <a:srgbClr val="9BAFB5"/>
                </a:solidFill>
              </a:rPr>
              <a:t>DaDa</a:t>
            </a:r>
            <a:r>
              <a:rPr lang="zh-TW" altLang="en-US" sz="6000" dirty="0">
                <a:solidFill>
                  <a:srgbClr val="9BAFB5"/>
                </a:solidFill>
              </a:rPr>
              <a:t> </a:t>
            </a:r>
            <a:r>
              <a:rPr lang="en-US" altLang="zh-TW" sz="6000" dirty="0">
                <a:solidFill>
                  <a:srgbClr val="9BAFB5"/>
                </a:solidFill>
              </a:rPr>
              <a:t>Agent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AEABC8-F0E5-0DD8-3AC7-1AB6BB18DBD9}"/>
              </a:ext>
            </a:extLst>
          </p:cNvPr>
          <p:cNvSpPr txBox="1"/>
          <p:nvPr/>
        </p:nvSpPr>
        <p:spPr>
          <a:xfrm>
            <a:off x="423211" y="1895682"/>
            <a:ext cx="1134557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3600" dirty="0">
                <a:solidFill>
                  <a:srgbClr val="9BAFB5"/>
                </a:solidFill>
              </a:rPr>
              <a:t>簡介</a:t>
            </a:r>
            <a:endParaRPr lang="en-US" altLang="zh-TW" sz="3600" dirty="0">
              <a:solidFill>
                <a:srgbClr val="9BAFB5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這是修「軟體設計與實驗」時，我與同學四人共同開發的一款</a:t>
            </a:r>
            <a:r>
              <a:rPr lang="en-US" altLang="zh-TW" sz="2400" dirty="0">
                <a:solidFill>
                  <a:srgbClr val="9BAFB5"/>
                </a:solidFill>
              </a:rPr>
              <a:t>rogue-like</a:t>
            </a:r>
            <a:r>
              <a:rPr lang="zh-TW" altLang="en-US" sz="2400" dirty="0">
                <a:solidFill>
                  <a:srgbClr val="9BAFB5"/>
                </a:solidFill>
              </a:rPr>
              <a:t>網頁遊戲，前端由</a:t>
            </a:r>
            <a:r>
              <a:rPr lang="en-US" altLang="zh-TW" sz="2400" dirty="0">
                <a:solidFill>
                  <a:srgbClr val="9BAFB5"/>
                </a:solidFill>
              </a:rPr>
              <a:t>TypeScript + CoCos Creator</a:t>
            </a:r>
            <a:r>
              <a:rPr lang="zh-TW" altLang="en-US" sz="2400" dirty="0">
                <a:solidFill>
                  <a:srgbClr val="9BAFB5"/>
                </a:solidFill>
              </a:rPr>
              <a:t>實現，後端與部屬皆透過</a:t>
            </a:r>
            <a:r>
              <a:rPr lang="en-US" altLang="zh-TW" sz="2400" dirty="0">
                <a:solidFill>
                  <a:srgbClr val="9BAFB5"/>
                </a:solidFill>
              </a:rPr>
              <a:t>Firebase</a:t>
            </a:r>
            <a:r>
              <a:rPr lang="zh-TW" altLang="en-US" sz="2400" dirty="0">
                <a:solidFill>
                  <a:srgbClr val="9BAFB5"/>
                </a:solidFill>
              </a:rPr>
              <a:t>實現。網站支持使用</a:t>
            </a:r>
            <a:r>
              <a:rPr lang="en-US" altLang="zh-TW" sz="2400" dirty="0">
                <a:solidFill>
                  <a:srgbClr val="9BAFB5"/>
                </a:solidFill>
              </a:rPr>
              <a:t>Email</a:t>
            </a:r>
            <a:r>
              <a:rPr lang="zh-TW" altLang="en-US" sz="2400" dirty="0">
                <a:solidFill>
                  <a:srgbClr val="9BAFB5"/>
                </a:solidFill>
              </a:rPr>
              <a:t>進行註冊及登入，未來預計可以透過</a:t>
            </a:r>
            <a:r>
              <a:rPr lang="en-US" altLang="zh-TW" sz="2400" dirty="0">
                <a:solidFill>
                  <a:srgbClr val="9BAFB5"/>
                </a:solidFill>
              </a:rPr>
              <a:t>google</a:t>
            </a:r>
            <a:r>
              <a:rPr lang="zh-TW" altLang="en-US" sz="2400" dirty="0">
                <a:solidFill>
                  <a:srgbClr val="9BAFB5"/>
                </a:solidFill>
              </a:rPr>
              <a:t>進行第三方登入。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遊戲的遊玩方式與「</a:t>
            </a:r>
            <a:r>
              <a:rPr lang="en-US" altLang="zh-TW" sz="2400" dirty="0">
                <a:solidFill>
                  <a:srgbClr val="9BAFB5"/>
                </a:solidFill>
              </a:rPr>
              <a:t>Hades</a:t>
            </a:r>
            <a:r>
              <a:rPr lang="zh-TW" altLang="en-US" sz="2400" dirty="0">
                <a:solidFill>
                  <a:srgbClr val="9BAFB5"/>
                </a:solidFill>
              </a:rPr>
              <a:t>（黑帝斯）」、「弓箭傳說」類似，在局外挑選角色以及武器後便可以開始遊玩。遊戲中透過</a:t>
            </a:r>
            <a:r>
              <a:rPr lang="en-US" altLang="zh-TW" sz="2400" dirty="0">
                <a:solidFill>
                  <a:srgbClr val="9BAFB5"/>
                </a:solidFill>
              </a:rPr>
              <a:t>WASD</a:t>
            </a:r>
            <a:r>
              <a:rPr lang="zh-TW" altLang="en-US" sz="2400" dirty="0">
                <a:solidFill>
                  <a:srgbClr val="9BAFB5"/>
                </a:solidFill>
              </a:rPr>
              <a:t>移動、滑鼠進行瞄準、射擊以及施放大絕。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lvl="1">
              <a:spcAft>
                <a:spcPts val="1200"/>
              </a:spcAft>
            </a:pPr>
            <a:r>
              <a:rPr lang="en-US" altLang="zh-TW" sz="2400" dirty="0">
                <a:solidFill>
                  <a:srgbClr val="9BAFB5"/>
                </a:solidFill>
              </a:rPr>
              <a:t>	</a:t>
            </a:r>
            <a:r>
              <a:rPr lang="zh-TW" altLang="en-US" sz="2400" dirty="0">
                <a:solidFill>
                  <a:srgbClr val="9BAFB5"/>
                </a:solidFill>
              </a:rPr>
              <a:t>每局遊玩時間三分鐘，在前兩分鐘會有小怪來攻擊，玩家需要透過走位以及攻擊的方式擊敗小怪並升級，最後一分鐘時玩家需要對抗</a:t>
            </a:r>
            <a:r>
              <a:rPr lang="en-US" altLang="zh-TW" sz="2400" dirty="0">
                <a:solidFill>
                  <a:srgbClr val="9BAFB5"/>
                </a:solidFill>
              </a:rPr>
              <a:t>boss</a:t>
            </a:r>
            <a:r>
              <a:rPr lang="zh-TW" altLang="en-US" sz="2400" dirty="0">
                <a:solidFill>
                  <a:srgbClr val="9BAFB5"/>
                </a:solidFill>
              </a:rPr>
              <a:t>來解鎖最終的無限射擊模式。</a:t>
            </a:r>
            <a:endParaRPr lang="en-US" altLang="zh-TW" sz="2400" dirty="0">
              <a:solidFill>
                <a:srgbClr val="9BAFB5"/>
              </a:solidFill>
            </a:endParaRPr>
          </a:p>
          <a:p>
            <a:pPr lvl="1">
              <a:spcAft>
                <a:spcPts val="1200"/>
              </a:spcAft>
            </a:pPr>
            <a:endParaRPr lang="en-US" altLang="zh-TW" sz="2400" dirty="0">
              <a:solidFill>
                <a:srgbClr val="9BAF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46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B08E1-88E7-11FA-6C62-BF249789B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87FF022-E482-2EE5-B24B-1B2FE895B734}"/>
              </a:ext>
            </a:extLst>
          </p:cNvPr>
          <p:cNvSpPr txBox="1"/>
          <p:nvPr/>
        </p:nvSpPr>
        <p:spPr>
          <a:xfrm>
            <a:off x="4102123" y="452420"/>
            <a:ext cx="3987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>
                <a:solidFill>
                  <a:srgbClr val="9BAFB5"/>
                </a:solidFill>
              </a:rPr>
              <a:t>DaDa</a:t>
            </a:r>
            <a:r>
              <a:rPr lang="zh-TW" altLang="en-US" sz="6000" dirty="0">
                <a:solidFill>
                  <a:srgbClr val="9BAFB5"/>
                </a:solidFill>
              </a:rPr>
              <a:t> </a:t>
            </a:r>
            <a:r>
              <a:rPr lang="en-US" altLang="zh-TW" sz="6000" dirty="0">
                <a:solidFill>
                  <a:srgbClr val="9BAFB5"/>
                </a:solidFill>
              </a:rPr>
              <a:t>Agent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0D3F40-71C9-6FF1-AED0-F12CCA8C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29" y="1468083"/>
            <a:ext cx="7798742" cy="53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5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1963C-3476-51CD-5690-555BD5E94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0E9E14B-B182-B2DF-FC80-006BADCC30A1}"/>
              </a:ext>
            </a:extLst>
          </p:cNvPr>
          <p:cNvSpPr txBox="1"/>
          <p:nvPr/>
        </p:nvSpPr>
        <p:spPr>
          <a:xfrm>
            <a:off x="4102123" y="452420"/>
            <a:ext cx="3987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>
                <a:solidFill>
                  <a:srgbClr val="9BAFB5"/>
                </a:solidFill>
              </a:rPr>
              <a:t>DaDa</a:t>
            </a:r>
            <a:r>
              <a:rPr lang="zh-TW" altLang="en-US" sz="6000" dirty="0">
                <a:solidFill>
                  <a:srgbClr val="9BAFB5"/>
                </a:solidFill>
              </a:rPr>
              <a:t> </a:t>
            </a:r>
            <a:r>
              <a:rPr lang="en-US" altLang="zh-TW" sz="6000" dirty="0">
                <a:solidFill>
                  <a:srgbClr val="9BAFB5"/>
                </a:solidFill>
              </a:rPr>
              <a:t>Agent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F6154C-CB57-7763-0C4C-6D2C34C5A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397" y="1468083"/>
            <a:ext cx="7075206" cy="528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2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0B060-78D2-0481-9948-C2DF34ABF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8FC9838-89F6-1598-8D85-15E65E8A90E4}"/>
              </a:ext>
            </a:extLst>
          </p:cNvPr>
          <p:cNvSpPr txBox="1"/>
          <p:nvPr/>
        </p:nvSpPr>
        <p:spPr>
          <a:xfrm>
            <a:off x="4102123" y="452420"/>
            <a:ext cx="3987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>
                <a:solidFill>
                  <a:srgbClr val="9BAFB5"/>
                </a:solidFill>
              </a:rPr>
              <a:t>DaDa</a:t>
            </a:r>
            <a:r>
              <a:rPr lang="zh-TW" altLang="en-US" sz="6000" dirty="0">
                <a:solidFill>
                  <a:srgbClr val="9BAFB5"/>
                </a:solidFill>
              </a:rPr>
              <a:t> </a:t>
            </a:r>
            <a:r>
              <a:rPr lang="en-US" altLang="zh-TW" sz="6000" dirty="0">
                <a:solidFill>
                  <a:srgbClr val="9BAFB5"/>
                </a:solidFill>
              </a:rPr>
              <a:t>Agent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027DC1-7B12-B662-F52F-288F9A24B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919" y="1527683"/>
            <a:ext cx="7390161" cy="520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7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453F6-0267-4E6D-9E98-0BFF0386E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7F8FBD2-FF96-CF32-C409-712613209EFB}"/>
              </a:ext>
            </a:extLst>
          </p:cNvPr>
          <p:cNvSpPr txBox="1"/>
          <p:nvPr/>
        </p:nvSpPr>
        <p:spPr>
          <a:xfrm>
            <a:off x="4102123" y="452420"/>
            <a:ext cx="3987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 err="1">
                <a:solidFill>
                  <a:srgbClr val="9BAFB5"/>
                </a:solidFill>
              </a:rPr>
              <a:t>DaDa</a:t>
            </a:r>
            <a:r>
              <a:rPr lang="zh-TW" altLang="en-US" sz="6000" dirty="0">
                <a:solidFill>
                  <a:srgbClr val="9BAFB5"/>
                </a:solidFill>
              </a:rPr>
              <a:t> </a:t>
            </a:r>
            <a:r>
              <a:rPr lang="en-US" altLang="zh-TW" sz="6000" dirty="0">
                <a:solidFill>
                  <a:srgbClr val="9BAFB5"/>
                </a:solidFill>
              </a:rPr>
              <a:t>Agent</a:t>
            </a:r>
            <a:endParaRPr lang="en-US" altLang="zh-TW" sz="6000" b="1" dirty="0">
              <a:solidFill>
                <a:srgbClr val="9BAFB5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29E0B4F-61A9-913E-44D7-F23CADE5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25" y="1468083"/>
            <a:ext cx="7435550" cy="526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82032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1002</TotalTime>
  <Words>1872</Words>
  <Application>Microsoft Office PowerPoint</Application>
  <PresentationFormat>寬螢幕</PresentationFormat>
  <Paragraphs>212</Paragraphs>
  <Slides>41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6" baseType="lpstr">
      <vt:lpstr>Arial</vt:lpstr>
      <vt:lpstr>Gill Sans MT</vt:lpstr>
      <vt:lpstr>Times New Roman</vt:lpstr>
      <vt:lpstr>Wingdings</vt:lpstr>
      <vt:lpstr>包裹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林家逸</dc:creator>
  <cp:lastModifiedBy>林家逸</cp:lastModifiedBy>
  <cp:revision>28</cp:revision>
  <dcterms:created xsi:type="dcterms:W3CDTF">2025-08-18T13:31:23Z</dcterms:created>
  <dcterms:modified xsi:type="dcterms:W3CDTF">2025-08-21T06:56:54Z</dcterms:modified>
</cp:coreProperties>
</file>