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71" r:id="rId4"/>
    <p:sldId id="259" r:id="rId5"/>
    <p:sldId id="258" r:id="rId6"/>
    <p:sldId id="262" r:id="rId7"/>
    <p:sldId id="263" r:id="rId8"/>
    <p:sldId id="264" r:id="rId9"/>
    <p:sldId id="265" r:id="rId10"/>
    <p:sldId id="266" r:id="rId11"/>
    <p:sldId id="267" r:id="rId12"/>
    <p:sldId id="260" r:id="rId13"/>
    <p:sldId id="268" r:id="rId14"/>
    <p:sldId id="269" r:id="rId15"/>
    <p:sldId id="270" r:id="rId16"/>
    <p:sldId id="261" r:id="rId17"/>
    <p:sldId id="272" r:id="rId1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7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426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1702F5-EEC7-43F1-8753-E49F1251FB00}" type="datetimeFigureOut">
              <a:rPr lang="zh-TW" altLang="en-US" smtClean="0"/>
              <a:t>2025/9/8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36AB37-21CE-43C9-98D2-EEC12DC16FE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830484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92238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8403AB-302D-46BA-6254-124C58AB59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B3518CC3-5F46-4AF5-8AB4-73198233F4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80FB197-45EE-1C9A-60FD-B6FC3FCCF7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5040ED32-6426-E5D4-29E3-3BDD3E445F6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67017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4FC8F-2C90-811A-6E10-4CAFBEF41C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879D7DCE-CB7E-BD70-C827-0EB5A29A37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3FC6FB5B-593A-1F61-0E26-A7056D8A21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AD4D38D7-5E60-8790-64FD-E1DEBE1608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51846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7DB9E2-A934-7330-55C6-9604FE368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>
            <a:extLst>
              <a:ext uri="{FF2B5EF4-FFF2-40B4-BE49-F238E27FC236}">
                <a16:creationId xmlns:a16="http://schemas.microsoft.com/office/drawing/2014/main" id="{C024394C-5961-5B5F-F646-47A2F082F7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>
            <a:extLst>
              <a:ext uri="{FF2B5EF4-FFF2-40B4-BE49-F238E27FC236}">
                <a16:creationId xmlns:a16="http://schemas.microsoft.com/office/drawing/2014/main" id="{6E2DB858-B59D-6063-A5F6-9CC4C6AD0B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DAC677C-F127-D403-58EB-9076E37CA9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6639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74437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36AB37-21CE-43C9-98D2-EEC12DC16FEF}" type="slidenum">
              <a:rPr lang="zh-TW" altLang="en-US" smtClean="0"/>
              <a:t>15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25597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AD4DCBA-51AC-D91B-47BB-225CDD2CAE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BD35443-63AB-3EC9-4C95-14517F26F5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AE7DC0BC-8B6B-5D06-F648-6BEC56232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CA1CF83-B8C3-0527-DB73-39EF864D5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D3C2DC4-176A-869E-5524-2BB4AC92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5278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FFA9E8-094A-D4BE-26F7-3C24200EF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6962626-7AC7-B1E5-C4CC-9DEEDC124D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C26FA6-3AB6-5F0F-96BC-7C1E58F0E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79942ED-8906-52F9-E382-E7C8FEF53E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2B9C5B7-32BF-6057-C07A-F35836BF19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1324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C563645D-7CB2-6F76-9456-8622C20F0E4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62D5E55E-6695-B7B7-9C3E-81A7FA8CE09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C7D1E62-79D6-81D5-417F-04A183605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77AB272-8120-A724-2DD5-02DF78AAD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95E0427-9A80-23C2-23DD-0E0788B5D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02078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CE5284-E6A7-DB8E-F4AD-683E72284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DC3518F-E7CF-A5A9-772C-686B8E7618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12D7864-750A-0C68-0679-1E0658508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17D2C57-3681-4A39-E0B0-4A4A93864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8E25840A-99A4-0733-D2A5-3C6DA7AB03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51991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A5DA9-35BA-51E2-0602-E45F73A0E5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970AA28-5A70-EF53-8E37-3BBF60A72F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E086CC4-5AE6-24A5-8E01-5AA15EE9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2E24F4A-A52C-43FE-C759-83753D3DA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9929D9-41D6-A96B-F658-3093CF768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13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0667688-E3C2-365B-E7B1-3A09A26F33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B6CCC1-A33B-201B-5126-CC5DF3A3AE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EDB83EA-3693-E5A1-4DA0-D7C260403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68A9F6EB-DF8A-7785-28B5-E1DD7893C0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B4D81CD-4A15-EB38-5E54-9CF64E96B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07FE8CD-30B4-82D9-6A3D-B5B7948D7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3389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288C8-1A78-D9CD-48BD-C78FC8C85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3F2DA23-D978-4625-4958-134BDCAE95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A290B02-5C50-D04F-76AD-4D18BB038A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0D1D64ED-6A45-9F9E-18DB-FAFE0C0478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15BFBE9D-957A-678B-4E8F-6BF86C2A03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94BA2C9A-E056-8B84-773D-956B58F4A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252D1E4F-C411-E9C1-184F-C47589427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B52ED124-F997-8EDB-DC6D-5791A12779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537539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578DDD-85A0-8A88-85BC-77BC25968E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AD3DC6CF-DE9A-8D77-4454-27F7EC81C8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B63892C1-B560-38AF-0E46-C7384C100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78D7D0F1-C437-5040-82FC-AEB9ADA05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12108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C2FC309F-5D21-2DC0-2299-EECC9A91B4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9B7DFA01-E969-6DD8-CB5B-DDAB9A55D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E4946CC-D32E-B973-93C3-DF7B666B55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82354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0BF451-5FC6-82F6-637D-0F7A83332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9D7F59-F1BE-F3D4-37A5-69E826EB8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1A7818BD-75ED-0ED7-9684-90CF26D314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059D47E-1CD2-7F02-8736-BEA8066F9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F4970CE9-FE59-884B-AA87-6525267E3D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C98824D4-B6A6-7EC0-3559-C0116A43D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53567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9B3BD5F-7280-1728-56F0-858936365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90250C36-27A7-A928-3E18-262A19162A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4326AF92-F7AE-DFE9-668F-2301504B8A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265A76F-A3EE-A51A-DFE1-4ED26DB12C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697C4A-BE63-4EF5-B0E1-B2249042B5A8}" type="datetimeFigureOut">
              <a:rPr lang="zh-TW" altLang="en-US" smtClean="0"/>
              <a:t>2025/9/8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A6173AB-9719-AA37-2A31-BF074D476E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61EE834-E54F-316C-CB95-5DEDD844F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329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AFC02BF7-E234-88FF-25C1-67A0168DBF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FF9B0BC-6ECF-7838-6875-F96D7CEC2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E6892DF-9D40-70F0-ADDE-D0298766F7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697C4A-BE63-4EF5-B0E1-B2249042B5A8}" type="datetimeFigureOut">
              <a:rPr lang="zh-TW" altLang="en-US" smtClean="0"/>
              <a:t>2025/9/8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584B6F0-6550-3CE3-1E23-FA4AEE9213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081F80E-2576-6419-3956-6B702AF86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2FB4CB-5B9C-4887-8DFF-DBBABBC4C80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83010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6E718C-0417-3EF3-A019-EEE0579E7A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88438" y="2329228"/>
            <a:ext cx="9015124" cy="1099772"/>
          </a:xfrm>
        </p:spPr>
        <p:txBody>
          <a:bodyPr>
            <a:noAutofit/>
          </a:bodyPr>
          <a:lstStyle/>
          <a:p>
            <a:r>
              <a:rPr lang="en-US" altLang="zh-TW" sz="7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9/9</a:t>
            </a:r>
            <a:r>
              <a:rPr lang="zh-TW" altLang="en-US" sz="7200" dirty="0">
                <a:latin typeface="標楷體" panose="03000509000000000000" pitchFamily="65" charset="-120"/>
                <a:ea typeface="標楷體" panose="03000509000000000000" pitchFamily="65" charset="-120"/>
              </a:rPr>
              <a:t>個人咪挺</a:t>
            </a:r>
          </a:p>
        </p:txBody>
      </p:sp>
      <p:sp>
        <p:nvSpPr>
          <p:cNvPr id="3" name="標題 1">
            <a:extLst>
              <a:ext uri="{FF2B5EF4-FFF2-40B4-BE49-F238E27FC236}">
                <a16:creationId xmlns:a16="http://schemas.microsoft.com/office/drawing/2014/main" id="{1A08D87A-93B0-CF4A-5C9A-DFFC73592F1E}"/>
              </a:ext>
            </a:extLst>
          </p:cNvPr>
          <p:cNvSpPr txBox="1">
            <a:spLocks/>
          </p:cNvSpPr>
          <p:nvPr/>
        </p:nvSpPr>
        <p:spPr>
          <a:xfrm>
            <a:off x="2778487" y="4068774"/>
            <a:ext cx="6635026" cy="750238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Distillation from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ResNet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</a:t>
            </a:r>
            <a:r>
              <a:rPr lang="en-US" altLang="zh-TW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MobileNet</a:t>
            </a:r>
            <a:r>
              <a:rPr lang="en-US" altLang="zh-TW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Accurate On-Device 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25756840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F9272B5-36FF-0026-F9C0-6324F34DE4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49B038-AF6F-BCAF-0614-7955B5291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Flowchart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357A75AB-705A-63C0-E968-3E0CEEF5B2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569" y="975572"/>
            <a:ext cx="5066862" cy="4906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64054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27942B-827D-FF20-61F7-941FF8E5C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597F27A-D622-271F-DEFC-EFCB5055CB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Algorithm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960E711-D54A-B6B3-2750-5D827629E3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40728" y="365125"/>
            <a:ext cx="5110543" cy="6125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56703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9DB9C-F6D5-7331-136D-21FEAEF97D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ACAA4B-299C-8E26-AD1C-C649F99E6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5A7113-BB9D-B470-7637-4B136EB9B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Method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Experiment</a:t>
            </a:r>
          </a:p>
          <a:p>
            <a:r>
              <a:rPr lang="en-US" altLang="zh-TW" dirty="0"/>
              <a:t>Conclusion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82024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C68912-ADCF-C6CD-F8D8-E34DA00620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F12B1D-B00B-B9E4-9587-02F7EAC07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Experiment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5C30F7-BEBF-3643-FF9B-62775FFF19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1349254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dirty="0"/>
              <a:t>All face images were detected by </a:t>
            </a:r>
            <a:r>
              <a:rPr lang="en-US" altLang="zh-TW" dirty="0">
                <a:solidFill>
                  <a:srgbClr val="FF0000"/>
                </a:solidFill>
              </a:rPr>
              <a:t>MTCNN</a:t>
            </a:r>
            <a:r>
              <a:rPr lang="en-US" altLang="zh-TW" dirty="0"/>
              <a:t> and resized to (112, 112)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dirty="0"/>
              <a:t>Teacher model is a </a:t>
            </a:r>
            <a:r>
              <a:rPr lang="en-US" altLang="zh-TW" dirty="0">
                <a:solidFill>
                  <a:srgbClr val="FF0000"/>
                </a:solidFill>
              </a:rPr>
              <a:t>pre-trained </a:t>
            </a:r>
            <a:r>
              <a:rPr lang="en-US" altLang="zh-TW" dirty="0" err="1">
                <a:solidFill>
                  <a:srgbClr val="FF0000"/>
                </a:solidFill>
              </a:rPr>
              <a:t>ResNet</a:t>
            </a:r>
            <a:r>
              <a:rPr lang="en-US" altLang="zh-TW" dirty="0">
                <a:solidFill>
                  <a:srgbClr val="FF0000"/>
                </a:solidFill>
              </a:rPr>
              <a:t> with </a:t>
            </a:r>
            <a:r>
              <a:rPr lang="en-US" altLang="zh-TW" dirty="0" err="1">
                <a:solidFill>
                  <a:srgbClr val="FF0000"/>
                </a:solidFill>
              </a:rPr>
              <a:t>ArcFace</a:t>
            </a:r>
            <a:r>
              <a:rPr lang="en-US" altLang="zh-TW" dirty="0">
                <a:solidFill>
                  <a:srgbClr val="FF0000"/>
                </a:solidFill>
              </a:rPr>
              <a:t> output head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dirty="0"/>
              <a:t>Student model is a </a:t>
            </a:r>
            <a:r>
              <a:rPr lang="en-US" altLang="zh-TW" dirty="0" err="1">
                <a:solidFill>
                  <a:srgbClr val="FF0000"/>
                </a:solidFill>
              </a:rPr>
              <a:t>MobileNet</a:t>
            </a:r>
            <a:r>
              <a:rPr lang="en-US" altLang="zh-TW" dirty="0">
                <a:solidFill>
                  <a:srgbClr val="FF0000"/>
                </a:solidFill>
              </a:rPr>
              <a:t> backbone augmented by a lightweight projection head 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dirty="0"/>
              <a:t>All models are trained with </a:t>
            </a:r>
            <a:r>
              <a:rPr lang="en-US" altLang="zh-TW" dirty="0">
                <a:solidFill>
                  <a:srgbClr val="FF0000"/>
                </a:solidFill>
              </a:rPr>
              <a:t>CASIA-</a:t>
            </a:r>
            <a:r>
              <a:rPr lang="en-US" altLang="zh-TW" dirty="0" err="1">
                <a:solidFill>
                  <a:srgbClr val="FF0000"/>
                </a:solidFill>
              </a:rPr>
              <a:t>WebFace</a:t>
            </a:r>
            <a:r>
              <a:rPr lang="en-US" altLang="zh-TW" dirty="0">
                <a:solidFill>
                  <a:srgbClr val="FF0000"/>
                </a:solidFill>
              </a:rPr>
              <a:t> dataset</a:t>
            </a:r>
            <a:r>
              <a:rPr lang="en-US" altLang="zh-TW" dirty="0"/>
              <a:t>, leveraging eight GTX 4090 GPU</a:t>
            </a:r>
          </a:p>
          <a:p>
            <a:pPr>
              <a:lnSpc>
                <a:spcPct val="100000"/>
              </a:lnSpc>
              <a:spcBef>
                <a:spcPts val="1200"/>
              </a:spcBef>
            </a:pPr>
            <a:r>
              <a:rPr lang="en-US" altLang="zh-TW" dirty="0"/>
              <a:t>Measure the performance by </a:t>
            </a:r>
            <a:r>
              <a:rPr lang="en-US" altLang="zh-TW" dirty="0">
                <a:solidFill>
                  <a:srgbClr val="FF0000"/>
                </a:solidFill>
              </a:rPr>
              <a:t>Accuracy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Precision</a:t>
            </a:r>
            <a:r>
              <a:rPr lang="en-US" altLang="zh-TW" dirty="0"/>
              <a:t>, </a:t>
            </a:r>
            <a:r>
              <a:rPr lang="en-US" altLang="zh-TW" dirty="0">
                <a:solidFill>
                  <a:srgbClr val="FF0000"/>
                </a:solidFill>
              </a:rPr>
              <a:t>Recall</a:t>
            </a:r>
            <a:r>
              <a:rPr lang="en-US" altLang="zh-TW" dirty="0"/>
              <a:t> and </a:t>
            </a:r>
            <a:r>
              <a:rPr lang="en-US" altLang="zh-TW" dirty="0">
                <a:solidFill>
                  <a:srgbClr val="FF0000"/>
                </a:solidFill>
              </a:rPr>
              <a:t>F1-score</a:t>
            </a:r>
          </a:p>
        </p:txBody>
      </p:sp>
    </p:spTree>
    <p:extLst>
      <p:ext uri="{BB962C8B-B14F-4D97-AF65-F5344CB8AC3E}">
        <p14:creationId xmlns:p14="http://schemas.microsoft.com/office/powerpoint/2010/main" val="29358613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68B37-9D30-A90C-C6DD-FC3D007F29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A9346D-4863-25D6-599C-0E18AC0025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EBD61A51-FCC0-4A84-A95F-21AB3425AD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655" y="1809254"/>
            <a:ext cx="5679419" cy="3671007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ECBDD4AE-A0A7-A369-8493-6E5826337B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730039"/>
            <a:ext cx="5764308" cy="3829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403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12EFC-76D2-F65D-BDBE-192460DDE9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A5AABE7-4544-5725-1C22-478DA89A5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Result</a:t>
            </a:r>
            <a:endParaRPr lang="zh-TW" altLang="en-US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5BAF650-310C-9E5D-3E0F-21779028CC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788" y="1505793"/>
            <a:ext cx="5129142" cy="3356927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DC1C1650-0BAC-1B34-390B-3F4F5234D6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9015" y="1448635"/>
            <a:ext cx="4997938" cy="3414085"/>
          </a:xfrm>
          <a:prstGeom prst="rect">
            <a:avLst/>
          </a:prstGeom>
        </p:spPr>
      </p:pic>
      <p:pic>
        <p:nvPicPr>
          <p:cNvPr id="10" name="圖片 9">
            <a:extLst>
              <a:ext uri="{FF2B5EF4-FFF2-40B4-BE49-F238E27FC236}">
                <a16:creationId xmlns:a16="http://schemas.microsoft.com/office/drawing/2014/main" id="{BE8976A3-8CD2-1EC2-8E55-E4B75239257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35081" y="5216833"/>
            <a:ext cx="6521838" cy="1183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20572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98BFE6-B52F-6B0E-AE7C-B1E8B0BB13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E750C4E-7278-A011-B547-0674001AB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C4443-83CA-3874-A2A2-F33EDB9077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0515600" cy="4351338"/>
          </a:xfrm>
        </p:spPr>
        <p:txBody>
          <a:bodyPr/>
          <a:lstStyle/>
          <a:p>
            <a:r>
              <a:rPr lang="en-US" altLang="zh-TW" dirty="0"/>
              <a:t>Introduction</a:t>
            </a:r>
          </a:p>
          <a:p>
            <a:r>
              <a:rPr lang="en-US" altLang="zh-TW" dirty="0"/>
              <a:t>Method</a:t>
            </a:r>
          </a:p>
          <a:p>
            <a:r>
              <a:rPr lang="en-US" altLang="zh-TW" dirty="0"/>
              <a:t>Experiment</a:t>
            </a:r>
          </a:p>
          <a:p>
            <a:r>
              <a:rPr lang="en-US" altLang="zh-TW" dirty="0">
                <a:solidFill>
                  <a:srgbClr val="FF0000"/>
                </a:solidFill>
              </a:rPr>
              <a:t>Conclusion</a:t>
            </a:r>
            <a:endParaRPr lang="zh-TW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77360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774B41-6704-6723-5E30-C1CF977EA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24C615-BA8C-EEB0-95B3-0F1DF7DE7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Conclusion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D103E43-3B85-D034-42DC-D95920EC81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99" y="1825625"/>
            <a:ext cx="11336981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dirty="0"/>
              <a:t>AFL-KD closes most of the teacher-student gap (only</a:t>
            </a:r>
            <a:r>
              <a:rPr lang="zh-TW" altLang="en-US" dirty="0"/>
              <a:t> </a:t>
            </a:r>
            <a:r>
              <a:rPr lang="en-US" altLang="zh-TW" dirty="0"/>
              <a:t>1.5pp drop in accuracy) while achieving 39x compression and no additional inference cost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686738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A7429B-ADB4-B818-1F50-477DB70A4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00CB90B-02E6-8917-3865-1BEAF177F1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>
                <a:solidFill>
                  <a:srgbClr val="FF0000"/>
                </a:solidFill>
              </a:rPr>
              <a:t>Introduction</a:t>
            </a:r>
          </a:p>
          <a:p>
            <a:r>
              <a:rPr lang="en-US" altLang="zh-TW" sz="2400" dirty="0"/>
              <a:t>Method</a:t>
            </a:r>
          </a:p>
          <a:p>
            <a:r>
              <a:rPr lang="en-US" altLang="zh-TW" sz="2400" dirty="0"/>
              <a:t>Experiment</a:t>
            </a:r>
          </a:p>
          <a:p>
            <a:r>
              <a:rPr lang="en-US" altLang="zh-TW" sz="2400" dirty="0"/>
              <a:t>Conclusion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72333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267472-BE19-1534-6725-04031EC6E1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831A2-6088-EFF2-10A4-D4844E7CD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Introduction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B46286B-CB21-3051-05D5-5105EE57D1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9999" y="1825625"/>
            <a:ext cx="11251063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dirty="0"/>
              <a:t>Published on </a:t>
            </a:r>
            <a:r>
              <a:rPr lang="en-US" altLang="zh-TW" dirty="0">
                <a:solidFill>
                  <a:srgbClr val="FF0000"/>
                </a:solidFill>
              </a:rPr>
              <a:t>AIPA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dirty="0"/>
              <a:t>Compress a 283MB </a:t>
            </a:r>
            <a:r>
              <a:rPr lang="en-US" altLang="zh-TW" dirty="0" err="1"/>
              <a:t>ResNet</a:t>
            </a:r>
            <a:r>
              <a:rPr lang="en-US" altLang="zh-TW" dirty="0"/>
              <a:t> teacher into a 7.2MB </a:t>
            </a:r>
            <a:r>
              <a:rPr lang="en-US" altLang="zh-TW" dirty="0" err="1"/>
              <a:t>MobileNet</a:t>
            </a:r>
            <a:r>
              <a:rPr lang="en-US" altLang="zh-TW" dirty="0"/>
              <a:t> student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dirty="0"/>
              <a:t>Introduce Adaptive Feature Logit Distillation (</a:t>
            </a:r>
            <a:r>
              <a:rPr lang="en-US" altLang="zh-TW" dirty="0">
                <a:solidFill>
                  <a:srgbClr val="FF0000"/>
                </a:solidFill>
              </a:rPr>
              <a:t>AFL-KD</a:t>
            </a:r>
            <a:r>
              <a:rPr lang="en-US" altLang="zh-TW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7590840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BC56C8-2633-EE11-18BE-58AFB868F9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9CD7FAE-30A7-3FBB-2E3D-73FB31A24F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Outline</a:t>
            </a:r>
            <a:endParaRPr lang="zh-TW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08BEBCE-D4A7-5ACE-E1D0-E267E02008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0515600" cy="4351338"/>
          </a:xfrm>
        </p:spPr>
        <p:txBody>
          <a:bodyPr>
            <a:normAutofit/>
          </a:bodyPr>
          <a:lstStyle/>
          <a:p>
            <a:r>
              <a:rPr lang="en-US" altLang="zh-TW" sz="2400" dirty="0"/>
              <a:t>Introduction</a:t>
            </a:r>
          </a:p>
          <a:p>
            <a:r>
              <a:rPr lang="en-US" altLang="zh-TW" sz="2400" dirty="0">
                <a:solidFill>
                  <a:srgbClr val="FF0000"/>
                </a:solidFill>
              </a:rPr>
              <a:t>Method</a:t>
            </a:r>
          </a:p>
          <a:p>
            <a:r>
              <a:rPr lang="en-US" altLang="zh-TW" sz="2400" dirty="0"/>
              <a:t>Experiment</a:t>
            </a:r>
          </a:p>
          <a:p>
            <a:r>
              <a:rPr lang="en-US" altLang="zh-TW" sz="2400" dirty="0"/>
              <a:t>Conclusion</a:t>
            </a:r>
            <a:endParaRPr lang="zh-TW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427176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8AFB2E1-3C31-DE2C-DD5A-82A1899C8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Method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77A887B-8E39-976B-6427-4430E86FC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0000" y="1825625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/>
              <a:t>Use </a:t>
            </a:r>
            <a:r>
              <a:rPr lang="en-US" altLang="zh-TW" sz="2400" dirty="0">
                <a:solidFill>
                  <a:srgbClr val="FF0000"/>
                </a:solidFill>
              </a:rPr>
              <a:t>deep </a:t>
            </a:r>
            <a:r>
              <a:rPr lang="en-US" altLang="zh-TW" sz="2400" dirty="0" err="1">
                <a:solidFill>
                  <a:srgbClr val="FF0000"/>
                </a:solidFill>
              </a:rPr>
              <a:t>ResNet</a:t>
            </a:r>
            <a:r>
              <a:rPr lang="en-US" altLang="zh-TW" sz="2400" dirty="0"/>
              <a:t> as teacher and </a:t>
            </a:r>
            <a:r>
              <a:rPr lang="en-US" altLang="zh-TW" sz="2400" dirty="0">
                <a:solidFill>
                  <a:srgbClr val="FF0000"/>
                </a:solidFill>
              </a:rPr>
              <a:t>lightweight </a:t>
            </a:r>
            <a:r>
              <a:rPr lang="en-US" altLang="zh-TW" sz="2400" dirty="0" err="1">
                <a:solidFill>
                  <a:srgbClr val="FF0000"/>
                </a:solidFill>
              </a:rPr>
              <a:t>MobileNet</a:t>
            </a:r>
            <a:r>
              <a:rPr lang="en-US" altLang="zh-TW" sz="2400" dirty="0">
                <a:solidFill>
                  <a:srgbClr val="FF0000"/>
                </a:solidFill>
              </a:rPr>
              <a:t> </a:t>
            </a:r>
            <a:r>
              <a:rPr lang="en-US" altLang="zh-TW" sz="2400" dirty="0"/>
              <a:t>as student</a:t>
            </a:r>
          </a:p>
          <a:p>
            <a:pPr>
              <a:lnSpc>
                <a:spcPct val="100000"/>
              </a:lnSpc>
              <a:spcBef>
                <a:spcPts val="600"/>
              </a:spcBef>
            </a:pPr>
            <a:r>
              <a:rPr lang="en-US" altLang="zh-TW" sz="2400" dirty="0"/>
              <a:t>Including 3 components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MingLiU" panose="02020500000000000000" pitchFamily="18" charset="-120"/>
              <a:buChar char="。"/>
            </a:pPr>
            <a:r>
              <a:rPr lang="en-US" altLang="zh-TW" dirty="0"/>
              <a:t>Logit value distillation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MingLiU" panose="02020500000000000000" pitchFamily="18" charset="-120"/>
              <a:buChar char="。"/>
            </a:pPr>
            <a:r>
              <a:rPr lang="en-US" altLang="zh-TW" dirty="0"/>
              <a:t>Alignment of intermediate features</a:t>
            </a:r>
          </a:p>
          <a:p>
            <a:pPr lvl="1">
              <a:lnSpc>
                <a:spcPct val="100000"/>
              </a:lnSpc>
              <a:spcBef>
                <a:spcPts val="0"/>
              </a:spcBef>
              <a:buFont typeface="PMingLiU" panose="02020500000000000000" pitchFamily="18" charset="-120"/>
              <a:buChar char="。"/>
            </a:pPr>
            <a:r>
              <a:rPr lang="en-US" altLang="zh-TW" dirty="0"/>
              <a:t>Adaptive loss weighting</a:t>
            </a:r>
          </a:p>
        </p:txBody>
      </p:sp>
    </p:spTree>
    <p:extLst>
      <p:ext uri="{BB962C8B-B14F-4D97-AF65-F5344CB8AC3E}">
        <p14:creationId xmlns:p14="http://schemas.microsoft.com/office/powerpoint/2010/main" val="42637533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DC1A63-77BC-875A-BD34-6D41714EF3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CF6497-EA3C-310A-87D0-9949DCB94A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Logit value distillation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A02A499-BBB7-BA37-13F9-E1BC09AC515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TW" sz="2400" dirty="0"/>
                  <a:t>Let the input image be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br>
                  <a:rPr lang="en-US" altLang="zh-TW" sz="2400" dirty="0"/>
                </a:br>
                <a:r>
                  <a:rPr lang="en-US" altLang="zh-TW" sz="2400" dirty="0"/>
                  <a:t>The output of teacher and student be </a:t>
                </a: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endParaRPr lang="en-US" altLang="zh-TW" sz="2400" dirty="0"/>
              </a:p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TW" sz="2400" dirty="0"/>
                  <a:t>To reveal the dark knowledge of teacher, authors soften both output distribution by</a:t>
                </a: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r>
                  <a:rPr lang="en-US" altLang="zh-TW" sz="2400" dirty="0"/>
                  <a:t>where temperature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&gt;1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BA02A499-BBB7-BA37-13F9-E1BC09AC515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  <a:blipFill>
                <a:blip r:embed="rId3"/>
                <a:stretch>
                  <a:fillRect l="-710" t="-1014" r="-81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24FB94E-0C5B-DAA8-FA11-A639BDAEC7ED}"/>
                  </a:ext>
                </a:extLst>
              </p:cNvPr>
              <p:cNvSpPr txBox="1"/>
              <p:nvPr/>
            </p:nvSpPr>
            <p:spPr>
              <a:xfrm>
                <a:off x="4276995" y="2636120"/>
                <a:ext cx="3638005" cy="4866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zh-TW" sz="2400" dirty="0"/>
                  <a:t>,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</m:d>
                      </m:sup>
                    </m:sSup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sub>
                    </m:sSub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924FB94E-0C5B-DAA8-FA11-A639BDAEC7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6995" y="2636120"/>
                <a:ext cx="3638005" cy="486672"/>
              </a:xfrm>
              <a:prstGeom prst="rect">
                <a:avLst/>
              </a:prstGeom>
              <a:blipFill>
                <a:blip r:embed="rId4"/>
                <a:stretch>
                  <a:fillRect t="-3750" b="-2875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05A79E-1965-7538-757B-F603C96FC8DD}"/>
                  </a:ext>
                </a:extLst>
              </p:cNvPr>
              <p:cNvSpPr txBox="1"/>
              <p:nvPr/>
            </p:nvSpPr>
            <p:spPr>
              <a:xfrm>
                <a:off x="4506793" y="4313828"/>
                <a:ext cx="3178410" cy="92262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</m:sSubSup>
                      <m:r>
                        <a:rPr lang="en-US" altLang="zh-TW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lit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altLang="zh-TW" sz="2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⁡(</m:t>
                          </m:r>
                          <m:sSub>
                            <m:sSub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US" altLang="zh-TW" sz="2400" i="1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nary>
                            <m:naryPr>
                              <m:chr m:val="∑"/>
                              <m:supHide m:val="on"/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  <m:sup/>
                            <m:e>
                              <m:r>
                                <m:rPr>
                                  <m:sty m:val="p"/>
                                </m:rPr>
                                <a:rPr lang="en-US" altLang="zh-TW" sz="240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⁡(</m:t>
                              </m:r>
                              <m:sSub>
                                <m:sSub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b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lit/>
                                </m:r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CA05A79E-1965-7538-757B-F603C96FC8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6793" y="4313828"/>
                <a:ext cx="3178410" cy="92262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68863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BF12C2-16A5-5018-ED07-D6A61923A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1E41B-031D-170D-1D21-FD27653B3C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Logit value distillation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A21B5C3-655B-9E4E-8246-0181F5CF0CF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999" y="1825625"/>
                <a:ext cx="11312433" cy="48083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1200"/>
                  </a:spcBef>
                </a:pPr>
                <a:r>
                  <a:rPr lang="en-US" altLang="zh-TW" sz="2400" dirty="0"/>
                  <a:t>After that, student then guided to mimic these softened probabilities by minimizing </a:t>
                </a: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r>
                  <a:rPr lang="en-US" altLang="zh-TW" sz="2400" dirty="0"/>
                  <a:t>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p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zh-TW" altLang="en-US" sz="2400" dirty="0"/>
                  <a:t> </a:t>
                </a:r>
                <a:r>
                  <a:rPr lang="en-US" altLang="zh-TW" sz="2400" dirty="0"/>
                  <a:t>factor balances the gradient magnitudes</a:t>
                </a:r>
                <a:br>
                  <a:rPr lang="en-US" altLang="zh-TW" sz="2400" dirty="0"/>
                </a:br>
                <a:r>
                  <a:rPr lang="en-US" altLang="zh-TW" sz="2400" dirty="0"/>
                  <a:t>and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𝑇𝐿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(⋅ </m:t>
                    </m:r>
                    <m:r>
                      <m:rPr>
                        <m:lit/>
                      </m:rPr>
                      <a:rPr lang="en-US" altLang="zh-TW" sz="2400" b="0" i="1" smtClean="0">
                        <a:latin typeface="Cambria Math" panose="02040503050406030204" pitchFamily="18" charset="0"/>
                      </a:rPr>
                      <m:t>||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 ⋅)</m:t>
                    </m:r>
                  </m:oMath>
                </a14:m>
                <a:r>
                  <a:rPr lang="en-US" altLang="zh-TW" sz="2400" dirty="0"/>
                  <a:t> denotes the Kullback-</a:t>
                </a:r>
                <a:r>
                  <a:rPr lang="en-US" altLang="zh-TW" sz="2400" dirty="0" err="1"/>
                  <a:t>Leibler</a:t>
                </a:r>
                <a:r>
                  <a:rPr lang="en-US" altLang="zh-TW" sz="2400" dirty="0"/>
                  <a:t> divergence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A21B5C3-655B-9E4E-8246-0181F5CF0CF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999" y="1825625"/>
                <a:ext cx="11312433" cy="4808378"/>
              </a:xfrm>
              <a:blipFill>
                <a:blip r:embed="rId3"/>
                <a:stretch>
                  <a:fillRect l="-700" t="-1014" r="-593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F7B43C9-26B3-BA7C-590C-2F0280E2BA6D}"/>
                  </a:ext>
                </a:extLst>
              </p:cNvPr>
              <p:cNvSpPr txBox="1"/>
              <p:nvPr/>
            </p:nvSpPr>
            <p:spPr>
              <a:xfrm>
                <a:off x="4233231" y="2339641"/>
                <a:ext cx="3725538" cy="549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𝐾𝐷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</m:d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lit/>
                        </m:rP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||</m:t>
                      </m:r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sSubSup>
                        <m:sSubSup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sub>
                        <m:sup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d>
                        </m:sup>
                      </m:sSubSup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4F7B43C9-26B3-BA7C-590C-2F0280E2BA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3231" y="2339641"/>
                <a:ext cx="3725538" cy="54925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DA546D4-433D-AD81-92E2-7934B2976907}"/>
                  </a:ext>
                </a:extLst>
              </p:cNvPr>
              <p:cNvSpPr txBox="1"/>
              <p:nvPr/>
            </p:nvSpPr>
            <p:spPr>
              <a:xfrm>
                <a:off x="3899427" y="4229814"/>
                <a:ext cx="4393145" cy="861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𝐾𝐿</m:t>
                      </m:r>
                      <m:d>
                        <m:d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lit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</m:d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/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d>
                            <m:d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func>
                            <m:func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zh-TW" sz="2400" b="0" i="0" smtClean="0">
                                  <a:latin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f>
                                <m:f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num>
                                <m:den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</m:e>
                          </m:func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7" name="文字方塊 6">
                <a:extLst>
                  <a:ext uri="{FF2B5EF4-FFF2-40B4-BE49-F238E27FC236}">
                    <a16:creationId xmlns:a16="http://schemas.microsoft.com/office/drawing/2014/main" id="{3DA546D4-433D-AD81-92E2-7934B29769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9427" y="4229814"/>
                <a:ext cx="4393145" cy="861326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8107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0FB91B-553C-E429-68D6-8C5BDC616E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298B3E-8279-9604-9C7C-77EABC62BA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Alignment of intermediate features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FA442B-17F4-8CE3-7486-D62EDD1FDD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zh-TW" sz="2400" dirty="0"/>
                  <a:t>Assume for layer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𝓁</m:t>
                    </m:r>
                  </m:oMath>
                </a14:m>
                <a:r>
                  <a:rPr lang="en-US" altLang="zh-TW" sz="2400" b="0" dirty="0"/>
                  <a:t>, the feature maps of teacher and student is</a:t>
                </a: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endParaRPr lang="en-US" altLang="zh-TW" sz="2400" b="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zh-TW" sz="2400" dirty="0"/>
                  <a:t>Let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altLang="zh-TW" sz="2400" b="0" dirty="0"/>
                  <a:t> be a small trainable projection head, which mapping student to teacher’s feature space</a:t>
                </a:r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zh-TW" sz="2400" b="0" dirty="0"/>
                  <a:t>To align the feature, student want to minimizing</a:t>
                </a: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r>
                  <a:rPr lang="en-US" altLang="zh-TW" sz="2400" b="0" dirty="0"/>
                  <a:t>where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altLang="zh-TW" sz="2400" b="0" dirty="0"/>
                  <a:t> is the total number of selected layers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D6FA442B-17F4-8CE3-7486-D62EDD1FDD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  <a:blipFill>
                <a:blip r:embed="rId3"/>
                <a:stretch>
                  <a:fillRect l="-710" t="-10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BC50DE0-B98D-465A-F3A5-5407CE120820}"/>
                  </a:ext>
                </a:extLst>
              </p:cNvPr>
              <p:cNvSpPr txBox="1"/>
              <p:nvPr/>
            </p:nvSpPr>
            <p:spPr>
              <a:xfrm>
                <a:off x="5380803" y="2280179"/>
                <a:ext cx="1657400" cy="5579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sz="2400" b="0" i="1" smtClean="0">
                            <a:latin typeface="Cambria Math" panose="02040503050406030204" pitchFamily="18" charset="0"/>
                          </a:rPr>
                          <m:t>𝓁</m:t>
                        </m:r>
                      </m:sub>
                      <m:sup>
                        <m:d>
                          <m:dPr>
                            <m:ctrlP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</m:oMath>
                </a14:m>
                <a:r>
                  <a:rPr lang="en-US" altLang="zh-TW" sz="2400" dirty="0"/>
                  <a:t>, 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altLang="zh-TW" sz="2400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𝜙</m:t>
                        </m:r>
                      </m:e>
                      <m:sub>
                        <m:r>
                          <a:rPr lang="en-US" altLang="zh-TW" sz="2400" i="1">
                            <a:latin typeface="Cambria Math" panose="02040503050406030204" pitchFamily="18" charset="0"/>
                          </a:rPr>
                          <m:t>𝓁</m:t>
                        </m:r>
                      </m:sub>
                      <m:sup>
                        <m:d>
                          <m:dPr>
                            <m:ctrlPr>
                              <a:rPr lang="en-US" altLang="zh-TW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TW" sz="24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e>
                        </m:d>
                      </m:sup>
                    </m:sSubSup>
                  </m:oMath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5" name="文字方塊 4">
                <a:extLst>
                  <a:ext uri="{FF2B5EF4-FFF2-40B4-BE49-F238E27FC236}">
                    <a16:creationId xmlns:a16="http://schemas.microsoft.com/office/drawing/2014/main" id="{2BC50DE0-B98D-465A-F3A5-5407CE1208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80803" y="2280179"/>
                <a:ext cx="1657400" cy="557973"/>
              </a:xfrm>
              <a:prstGeom prst="rect">
                <a:avLst/>
              </a:prstGeom>
              <a:blipFill>
                <a:blip r:embed="rId4"/>
                <a:stretch>
                  <a:fillRect b="-21739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4F9D796-4AF2-F9E8-24C5-D53E313FCD1C}"/>
                  </a:ext>
                </a:extLst>
              </p:cNvPr>
              <p:cNvSpPr txBox="1"/>
              <p:nvPr/>
            </p:nvSpPr>
            <p:spPr>
              <a:xfrm>
                <a:off x="3714258" y="4640983"/>
                <a:ext cx="4763483" cy="1130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𝑓𝑒𝑎𝑡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sup>
                        <m:e>
                          <m:r>
                            <m:rPr>
                              <m:lit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||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 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Sup>
                            <m:sSubSupPr>
                              <m:ctrlP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𝜙</m:t>
                              </m:r>
                            </m:e>
                            <m:sub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𝓁</m:t>
                              </m:r>
                            </m:sub>
                            <m:sup>
                              <m:d>
                                <m:dPr>
                                  <m:ctrlP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TW" sz="2400" i="1">
                                      <a:latin typeface="Cambria Math" panose="02040503050406030204" pitchFamily="18" charset="0"/>
                                    </a:rPr>
                                    <m:t>𝑇</m:t>
                                  </m:r>
                                </m:e>
                              </m:d>
                            </m:sup>
                          </m:sSubSup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  <m:r>
                            <m:rPr>
                              <m:lit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sSubSup>
                            <m:sSubSup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m:rPr>
                                  <m:lit/>
                                </m:r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|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B4F9D796-4AF2-F9E8-24C5-D53E313FCD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14258" y="4640983"/>
                <a:ext cx="4763483" cy="113082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512580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B8223E-A69E-AA55-57B0-F83D14E038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155522-A94A-B27D-0921-29D4FAA3A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Adaptive loss weighting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330B41-E61D-2C84-5E93-CA1391D3E46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zh-TW" sz="2400" b="0" dirty="0"/>
                  <a:t>To ensure correct classification, authors use standard CE loss</a:t>
                </a: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br>
                  <a:rPr lang="en-US" altLang="zh-TW" sz="2400" b="0" dirty="0"/>
                </a:br>
                <a:endParaRPr lang="en-US" altLang="zh-TW" sz="2400" b="0" dirty="0"/>
              </a:p>
              <a:p>
                <a:pPr>
                  <a:lnSpc>
                    <a:spcPct val="100000"/>
                  </a:lnSpc>
                  <a:spcBef>
                    <a:spcPts val="600"/>
                  </a:spcBef>
                </a:pPr>
                <a:r>
                  <a:rPr lang="en-US" altLang="zh-TW" sz="2400" dirty="0"/>
                  <a:t>At the end, the total loss will become</a:t>
                </a:r>
                <a:br>
                  <a:rPr lang="en-US" altLang="zh-TW" sz="2400" dirty="0"/>
                </a:br>
                <a:br>
                  <a:rPr lang="en-US" altLang="zh-TW" sz="2400" dirty="0"/>
                </a:br>
                <a:br>
                  <a:rPr lang="en-US" altLang="zh-TW" sz="2400" dirty="0"/>
                </a:br>
                <a:r>
                  <a:rPr lang="en-US" altLang="zh-TW" sz="2400" dirty="0"/>
                  <a:t>where </a:t>
                </a:r>
                <a14:m>
                  <m:oMath xmlns:m="http://schemas.openxmlformats.org/officeDocument/2006/math"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altLang="zh-TW" sz="2400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altLang="zh-TW" sz="2400" b="0" dirty="0"/>
                  <a:t> and all of them are dynamic</a:t>
                </a:r>
              </a:p>
            </p:txBody>
          </p:sp>
        </mc:Choice>
        <mc:Fallback xmlns="">
          <p:sp>
            <p:nvSpPr>
              <p:cNvPr id="3" name="內容版面配置區 2">
                <a:extLst>
                  <a:ext uri="{FF2B5EF4-FFF2-40B4-BE49-F238E27FC236}">
                    <a16:creationId xmlns:a16="http://schemas.microsoft.com/office/drawing/2014/main" id="{C8330B41-E61D-2C84-5E93-CA1391D3E46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9999" y="1825625"/>
                <a:ext cx="11159009" cy="4808378"/>
              </a:xfrm>
              <a:blipFill>
                <a:blip r:embed="rId3"/>
                <a:stretch>
                  <a:fillRect l="-710" t="-1014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5D2FB28-F041-2F90-5C32-EDE45ABB1F9D}"/>
                  </a:ext>
                </a:extLst>
              </p:cNvPr>
              <p:cNvSpPr txBox="1"/>
              <p:nvPr/>
            </p:nvSpPr>
            <p:spPr>
              <a:xfrm>
                <a:off x="4336442" y="2327367"/>
                <a:ext cx="3519115" cy="7730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𝐶𝐸</m:t>
                          </m:r>
                        </m:sub>
                      </m:sSub>
                      <m:r>
                        <a:rPr lang="en-US" altLang="zh-TW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𝑙𝑜𝑔</m:t>
                          </m:r>
                          <m:acc>
                            <m:accPr>
                              <m:chr m:val="̂"/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sSub>
                                <m:sSubPr>
                                  <m:ctrlP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altLang="zh-TW" sz="24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acc>
                        </m:e>
                      </m:nary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4" name="文字方塊 3">
                <a:extLst>
                  <a:ext uri="{FF2B5EF4-FFF2-40B4-BE49-F238E27FC236}">
                    <a16:creationId xmlns:a16="http://schemas.microsoft.com/office/drawing/2014/main" id="{85D2FB28-F041-2F90-5C32-EDE45ABB1F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6442" y="2327367"/>
                <a:ext cx="3519115" cy="7730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8FF5BEF-D5A8-8E79-FE15-2C61E0EC5C8B}"/>
                  </a:ext>
                </a:extLst>
              </p:cNvPr>
              <p:cNvSpPr txBox="1"/>
              <p:nvPr/>
            </p:nvSpPr>
            <p:spPr>
              <a:xfrm>
                <a:off x="4209611" y="4229814"/>
                <a:ext cx="3772776" cy="4912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2400" i="1">
                              <a:latin typeface="Cambria Math" panose="02040503050406030204" pitchFamily="18" charset="0"/>
                            </a:rPr>
                            <m:t>ℒ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𝐶𝐸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  <m:sSub>
                            <m:sSubPr>
                              <m:ctrlP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2400" i="1">
                                  <a:latin typeface="Cambria Math" panose="02040503050406030204" pitchFamily="18" charset="0"/>
                                </a:rPr>
                                <m:t>ℒ</m:t>
                              </m:r>
                            </m:e>
                            <m:sub>
                              <m:r>
                                <a:rPr lang="en-US" altLang="zh-TW" sz="2400" b="0" i="1" smtClean="0">
                                  <a:latin typeface="Cambria Math" panose="02040503050406030204" pitchFamily="18" charset="0"/>
                                </a:rPr>
                                <m:t>𝐾𝐷</m:t>
                              </m:r>
                            </m:sub>
                          </m:s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altLang="zh-TW" sz="2400" b="0" i="1" smtClean="0">
                              <a:latin typeface="Cambria Math" panose="02040503050406030204" pitchFamily="18" charset="0"/>
                            </a:rPr>
                            <m:t>𝑓𝑒𝑎𝑡</m:t>
                          </m:r>
                        </m:sub>
                      </m:sSub>
                    </m:oMath>
                  </m:oMathPara>
                </a14:m>
                <a:endParaRPr lang="zh-TW" altLang="en-US" sz="2400" dirty="0"/>
              </a:p>
            </p:txBody>
          </p:sp>
        </mc:Choice>
        <mc:Fallback xmlns=""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38FF5BEF-D5A8-8E79-FE15-2C61E0EC5C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9611" y="4229814"/>
                <a:ext cx="3772776" cy="491288"/>
              </a:xfrm>
              <a:prstGeom prst="rect">
                <a:avLst/>
              </a:prstGeom>
              <a:blipFill>
                <a:blip r:embed="rId5"/>
                <a:stretch>
                  <a:fillRect l="-162" b="-12500"/>
                </a:stretch>
              </a:blipFill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2203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362</TotalTime>
  <Words>402</Words>
  <Application>Microsoft Office PowerPoint</Application>
  <PresentationFormat>寬螢幕</PresentationFormat>
  <Paragraphs>70</Paragraphs>
  <Slides>17</Slides>
  <Notes>6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17</vt:i4>
      </vt:variant>
    </vt:vector>
  </HeadingPairs>
  <TitlesOfParts>
    <vt:vector size="25" baseType="lpstr">
      <vt:lpstr>PMingLiU</vt:lpstr>
      <vt:lpstr>標楷體</vt:lpstr>
      <vt:lpstr>Aptos</vt:lpstr>
      <vt:lpstr>Aptos Display</vt:lpstr>
      <vt:lpstr>Arial</vt:lpstr>
      <vt:lpstr>Cambria Math</vt:lpstr>
      <vt:lpstr>Times New Roman</vt:lpstr>
      <vt:lpstr>Office 佈景主題</vt:lpstr>
      <vt:lpstr>9/9個人咪挺</vt:lpstr>
      <vt:lpstr>Outline</vt:lpstr>
      <vt:lpstr>Introduction</vt:lpstr>
      <vt:lpstr>Outline</vt:lpstr>
      <vt:lpstr>Method</vt:lpstr>
      <vt:lpstr>Logit value distillation</vt:lpstr>
      <vt:lpstr>Logit value distillation</vt:lpstr>
      <vt:lpstr>Alignment of intermediate features</vt:lpstr>
      <vt:lpstr>Adaptive loss weighting</vt:lpstr>
      <vt:lpstr>Flowchart</vt:lpstr>
      <vt:lpstr>Algorithm</vt:lpstr>
      <vt:lpstr>Outline</vt:lpstr>
      <vt:lpstr>Experiment</vt:lpstr>
      <vt:lpstr>Result</vt:lpstr>
      <vt:lpstr>Result</vt:lpstr>
      <vt:lpstr>Outline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林家逸</dc:creator>
  <cp:lastModifiedBy>林家逸</cp:lastModifiedBy>
  <cp:revision>8</cp:revision>
  <dcterms:created xsi:type="dcterms:W3CDTF">2025-09-01T15:41:03Z</dcterms:created>
  <dcterms:modified xsi:type="dcterms:W3CDTF">2025-09-08T07:56:18Z</dcterms:modified>
</cp:coreProperties>
</file>