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6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3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03AB-302D-46BA-6254-124C58AB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3518CC3-5F46-4AF5-8AB4-73198233F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80FB197-45EE-1C9A-60FD-B6FC3FC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0ED32-6426-E5D4-29E3-3BDD3E445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0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FC8F-2C90-811A-6E10-4CAFBEF4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79D7DCE-CB7E-BD70-C827-0EB5A29A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C6FB5B-593A-1F61-0E26-A7056D8A2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D38D7-5E60-8790-64FD-E1DEBE160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DB9E2-A934-7330-55C6-9604FE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24394C-5961-5B5F-F646-47A2F082F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2DB858-B59D-6063-A5F6-9CC4C6AD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C677C-F127-D403-58EB-9076E37CA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3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4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329228"/>
            <a:ext cx="9015124" cy="109977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9/9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08D87A-93B0-CF4A-5C9A-DFFC73592F1E}"/>
              </a:ext>
            </a:extLst>
          </p:cNvPr>
          <p:cNvSpPr txBox="1">
            <a:spLocks/>
          </p:cNvSpPr>
          <p:nvPr/>
        </p:nvSpPr>
        <p:spPr>
          <a:xfrm>
            <a:off x="2778487" y="4068774"/>
            <a:ext cx="6635026" cy="75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 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On-Device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272B5-36FF-0026-F9C0-6324F34D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9B038-AF6F-BCAF-0614-7955B529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7A75AB-705A-63C0-E968-3E0CEEF5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69" y="975572"/>
            <a:ext cx="5066862" cy="49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942B-827D-FF20-61F7-941FF8E5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F27A-D622-271F-DEFC-EFCB505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60E711-D54A-B6B3-2750-5D82762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28" y="365125"/>
            <a:ext cx="5110543" cy="61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9DB9C-F6D5-7331-136D-21FEAEF9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CAA4B-299C-8E26-AD1C-C649F99E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A7113-BB9D-B470-7637-4B136EB9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20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8912-ADCF-C6CD-F8D8-E34DA006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12B1D-B00B-B9E4-9587-02F7EAC0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C30F7-BEBF-3643-FF9B-62775FFF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134925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face images were detected by </a:t>
            </a:r>
            <a:r>
              <a:rPr lang="en-US" altLang="zh-TW" dirty="0">
                <a:solidFill>
                  <a:srgbClr val="FF0000"/>
                </a:solidFill>
              </a:rPr>
              <a:t>MTCNN</a:t>
            </a:r>
            <a:r>
              <a:rPr lang="en-US" altLang="zh-TW" dirty="0"/>
              <a:t> and resized to (112, 112)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Teacher model is a </a:t>
            </a:r>
            <a:r>
              <a:rPr lang="en-US" altLang="zh-TW" dirty="0">
                <a:solidFill>
                  <a:srgbClr val="FF0000"/>
                </a:solidFill>
              </a:rPr>
              <a:t>pre-trained </a:t>
            </a:r>
            <a:r>
              <a:rPr lang="en-US" altLang="zh-TW" dirty="0" err="1">
                <a:solidFill>
                  <a:srgbClr val="FF0000"/>
                </a:solidFill>
              </a:rPr>
              <a:t>ResNet</a:t>
            </a:r>
            <a:r>
              <a:rPr lang="en-US" altLang="zh-TW" dirty="0">
                <a:solidFill>
                  <a:srgbClr val="FF0000"/>
                </a:solidFill>
              </a:rPr>
              <a:t> with </a:t>
            </a:r>
            <a:r>
              <a:rPr lang="en-US" altLang="zh-TW" dirty="0" err="1">
                <a:solidFill>
                  <a:srgbClr val="FF0000"/>
                </a:solidFill>
              </a:rPr>
              <a:t>ArcFace</a:t>
            </a:r>
            <a:r>
              <a:rPr lang="en-US" altLang="zh-TW" dirty="0">
                <a:solidFill>
                  <a:srgbClr val="FF0000"/>
                </a:solidFill>
              </a:rPr>
              <a:t> output head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Student model is a </a:t>
            </a:r>
            <a:r>
              <a:rPr lang="en-US" altLang="zh-TW" dirty="0" err="1">
                <a:solidFill>
                  <a:srgbClr val="FF0000"/>
                </a:solidFill>
              </a:rPr>
              <a:t>MobileNet</a:t>
            </a:r>
            <a:r>
              <a:rPr lang="en-US" altLang="zh-TW" dirty="0">
                <a:solidFill>
                  <a:srgbClr val="FF0000"/>
                </a:solidFill>
              </a:rPr>
              <a:t> backbone augmented by a lightweight projection head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models are trained with </a:t>
            </a:r>
            <a:r>
              <a:rPr lang="en-US" altLang="zh-TW" dirty="0">
                <a:solidFill>
                  <a:srgbClr val="FF0000"/>
                </a:solidFill>
              </a:rPr>
              <a:t>CASIA-</a:t>
            </a:r>
            <a:r>
              <a:rPr lang="en-US" altLang="zh-TW" dirty="0" err="1">
                <a:solidFill>
                  <a:srgbClr val="FF0000"/>
                </a:solidFill>
              </a:rPr>
              <a:t>WebFace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  <a:r>
              <a:rPr lang="en-US" altLang="zh-TW" dirty="0"/>
              <a:t>, leveraging eight GTX 4090 GPU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Measure the performance by </a:t>
            </a:r>
            <a:r>
              <a:rPr lang="en-US" altLang="zh-TW" dirty="0">
                <a:solidFill>
                  <a:srgbClr val="FF0000"/>
                </a:solidFill>
              </a:rPr>
              <a:t>Accuracy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Precision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Recall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293586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8B37-9D30-A90C-C6DD-FC3D007F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346D-4863-25D6-599C-0E18AC0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D61A51-FCC0-4A84-A95F-21AB3425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5" y="1809254"/>
            <a:ext cx="5679419" cy="36710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BDD4AE-A0A7-A369-8493-6E582633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0039"/>
            <a:ext cx="5764308" cy="38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12EFC-76D2-F65D-BDBE-192460DDE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ABE7-4544-5725-1C22-478DA89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BAF650-310C-9E5D-3E0F-21779028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8" y="1505793"/>
            <a:ext cx="5129142" cy="33569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C1650-0BAC-1B34-390B-3F4F5234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15" y="1448635"/>
            <a:ext cx="4997938" cy="34140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8976A3-8CD2-1EC2-8E55-E4B75239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081" y="5216833"/>
            <a:ext cx="6521838" cy="11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BFE6-B52F-6B0E-AE7C-B1E8B0BB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0C4E-7278-A011-B547-0674001A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C4443-83CA-3874-A2A2-F33EDB90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4B41-6704-6723-5E30-C1CF977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4C615-BA8C-EEB0-95B3-0F1DF7D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03E43-3B85-D034-42DC-D95920EC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99" y="1825625"/>
            <a:ext cx="1133698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AFL-KD closes most of the teacher-student gap (</a:t>
            </a:r>
            <a:r>
              <a:rPr lang="en-US" altLang="zh-TW" dirty="0">
                <a:solidFill>
                  <a:srgbClr val="FF0000"/>
                </a:solidFill>
              </a:rPr>
              <a:t>only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1.5pp drop in accuracy</a:t>
            </a:r>
            <a:r>
              <a:rPr lang="en-US" altLang="zh-TW" dirty="0"/>
              <a:t>) while achieving </a:t>
            </a:r>
            <a:r>
              <a:rPr lang="en-US" altLang="zh-TW" dirty="0">
                <a:solidFill>
                  <a:srgbClr val="FF0000"/>
                </a:solidFill>
              </a:rPr>
              <a:t>39x compression </a:t>
            </a:r>
            <a:r>
              <a:rPr lang="en-US" altLang="zh-TW" dirty="0"/>
              <a:t>and no additional inference cost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67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7429B-ADB4-B818-1F50-477DB70A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B90B-02E6-8917-3865-1BEAF177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sz="2400" dirty="0"/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233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7472-BE19-1534-6725-04031EC6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831A2-6088-EFF2-10A4-D4844E7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6286B-CB21-3051-05D5-5105EE57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99" y="1825625"/>
            <a:ext cx="1125106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Published on </a:t>
            </a:r>
            <a:r>
              <a:rPr lang="en-US" altLang="zh-TW" dirty="0">
                <a:solidFill>
                  <a:srgbClr val="FF0000"/>
                </a:solidFill>
              </a:rPr>
              <a:t>AIPA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Compress a 283MB </a:t>
            </a:r>
            <a:r>
              <a:rPr lang="en-US" altLang="zh-TW" dirty="0" err="1"/>
              <a:t>ResNet</a:t>
            </a:r>
            <a:r>
              <a:rPr lang="en-US" altLang="zh-TW" dirty="0"/>
              <a:t> teacher into a 7.2MB </a:t>
            </a:r>
            <a:r>
              <a:rPr lang="en-US" altLang="zh-TW" dirty="0" err="1"/>
              <a:t>MobileNet</a:t>
            </a:r>
            <a:r>
              <a:rPr lang="en-US" altLang="zh-TW" dirty="0"/>
              <a:t>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Introduce Adaptive Feature Logit Distillation (</a:t>
            </a:r>
            <a:r>
              <a:rPr lang="en-US" altLang="zh-TW" dirty="0">
                <a:solidFill>
                  <a:srgbClr val="FF0000"/>
                </a:solidFill>
              </a:rPr>
              <a:t>AFL-KD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0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56C8-2633-EE11-18BE-58AFB868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D7FAE-30A7-3FBB-2E3D-73FB31A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BEBCE-D4A7-5ACE-E1D0-E267E020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1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FB2E1-3C31-DE2C-DD5A-82A1899C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A887B-8E39-976B-6427-4430E86F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deep </a:t>
            </a:r>
            <a:r>
              <a:rPr lang="en-US" altLang="zh-TW" sz="2400" dirty="0" err="1">
                <a:solidFill>
                  <a:srgbClr val="FF0000"/>
                </a:solidFill>
              </a:rPr>
              <a:t>ResNet</a:t>
            </a:r>
            <a:r>
              <a:rPr lang="en-US" altLang="zh-TW" sz="2400" dirty="0"/>
              <a:t> as teacher and </a:t>
            </a:r>
            <a:r>
              <a:rPr lang="en-US" altLang="zh-TW" sz="2400" dirty="0">
                <a:solidFill>
                  <a:srgbClr val="FF0000"/>
                </a:solidFill>
              </a:rPr>
              <a:t>lightweight </a:t>
            </a:r>
            <a:r>
              <a:rPr lang="en-US" altLang="zh-TW" sz="2400" dirty="0" err="1">
                <a:solidFill>
                  <a:srgbClr val="FF0000"/>
                </a:solidFill>
              </a:rPr>
              <a:t>MobileNet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as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Including 3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Logit value distillation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Alignment of intermediate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Adaptive loss weighting</a:t>
            </a:r>
          </a:p>
        </p:txBody>
      </p:sp>
    </p:spTree>
    <p:extLst>
      <p:ext uri="{BB962C8B-B14F-4D97-AF65-F5344CB8AC3E}">
        <p14:creationId xmlns:p14="http://schemas.microsoft.com/office/powerpoint/2010/main" val="42637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C1A63-77BC-875A-BD34-6D41714E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F6497-EA3C-310A-87D0-9949DCB9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Let the input image be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2400" dirty="0"/>
                  <a:t>The output of teacher and student be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To reveal the dark knowledge of teacher, authors soften both output distribution by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temperature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 r="-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/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blipFill>
                <a:blip r:embed="rId4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/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88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12C2-16A5-5018-ED07-D6A61923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1E41B-031D-170D-1D21-FD27653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After that, student then guided to mimic these softened probabilities by minimizing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factor balances the gradient magnitudes</a:t>
                </a:r>
                <a:br>
                  <a:rPr lang="en-US" altLang="zh-TW" sz="2400" dirty="0"/>
                </a:b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(⋅ </m:t>
                    </m:r>
                    <m:r>
                      <m:rPr>
                        <m:lit/>
                      </m:rPr>
                      <a:rPr lang="en-US" altLang="zh-TW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⋅)</m:t>
                    </m:r>
                  </m:oMath>
                </a14:m>
                <a:r>
                  <a:rPr lang="en-US" altLang="zh-TW" sz="2400" dirty="0"/>
                  <a:t> denotes the Kullback-</a:t>
                </a:r>
                <a:r>
                  <a:rPr lang="en-US" altLang="zh-TW" sz="2400" dirty="0" err="1"/>
                  <a:t>Leibler</a:t>
                </a:r>
                <a:r>
                  <a:rPr lang="en-US" altLang="zh-TW" sz="2400" dirty="0"/>
                  <a:t> divergence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  <a:blipFill>
                <a:blip r:embed="rId3"/>
                <a:stretch>
                  <a:fillRect l="-700" t="-1014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/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𝐾𝐷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/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0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B91B-553C-E429-68D6-8C5BDC61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8B3E-8279-9604-9C7C-77EABC6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Alignment of intermediate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Assume for layer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𝓁</m:t>
                    </m:r>
                  </m:oMath>
                </a14:m>
                <a:r>
                  <a:rPr lang="en-US" altLang="zh-TW" sz="2400" b="0" dirty="0"/>
                  <a:t>, the feature maps of teacher and student is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400" b="0" dirty="0"/>
                  <a:t> be a small trainable projection head, which mapping student to teacher’s feature space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align the feature, student want to minimizing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r>
                  <a:rPr lang="en-US" altLang="zh-TW" sz="2400" b="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b="0" dirty="0"/>
                  <a:t> is the total number of selected layers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/>
              <p:nvPr/>
            </p:nvSpPr>
            <p:spPr>
              <a:xfrm>
                <a:off x="5380803" y="2280179"/>
                <a:ext cx="1657400" cy="55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03" y="2280179"/>
                <a:ext cx="1657400" cy="557973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/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223E-A69E-AA55-57B0-F83D14E03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55522-A94A-B27D-0921-29D4FAA3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Adaptive loss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ensure correct classification, authors use standard CE loss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At the end, the total loss will become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b="0" dirty="0"/>
                  <a:t> and all of them are dynamic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/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/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𝐾𝐷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blipFill>
                <a:blip r:embed="rId5"/>
                <a:stretch>
                  <a:fillRect l="-162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2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402</Words>
  <Application>Microsoft Office PowerPoint</Application>
  <PresentationFormat>寬螢幕</PresentationFormat>
  <Paragraphs>70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9/9個人咪挺</vt:lpstr>
      <vt:lpstr>Outline</vt:lpstr>
      <vt:lpstr>Introduction</vt:lpstr>
      <vt:lpstr>Outline</vt:lpstr>
      <vt:lpstr>Method</vt:lpstr>
      <vt:lpstr>Logit value distillation</vt:lpstr>
      <vt:lpstr>Logit value distillation</vt:lpstr>
      <vt:lpstr>Alignment of intermediate features</vt:lpstr>
      <vt:lpstr>Adaptive loss weighting</vt:lpstr>
      <vt:lpstr>Flowchart</vt:lpstr>
      <vt:lpstr>Algorithm</vt:lpstr>
      <vt:lpstr>Outline</vt:lpstr>
      <vt:lpstr>Experiment</vt:lpstr>
      <vt:lpstr>Result</vt:lpstr>
      <vt:lpstr>Result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9</cp:revision>
  <dcterms:created xsi:type="dcterms:W3CDTF">2025-09-01T15:41:03Z</dcterms:created>
  <dcterms:modified xsi:type="dcterms:W3CDTF">2025-09-08T16:18:42Z</dcterms:modified>
</cp:coreProperties>
</file>