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5" r:id="rId3"/>
    <p:sldId id="276" r:id="rId4"/>
    <p:sldId id="257" r:id="rId5"/>
    <p:sldId id="274" r:id="rId6"/>
    <p:sldId id="27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02F5-EEC7-43F1-8753-E49F1251FB00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6AB37-21CE-43C9-98D2-EEC12DC16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04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2FE39-6F11-6748-3356-7CA95FE39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AE43BC4-0C7D-23A4-9DA1-9D91FC763D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D3916A1-7087-F16A-6B25-6FFF2E7C6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620490-A7A5-5818-DAC1-A466729B5B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19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96621-9C64-3FE4-EA7E-48A971E20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AFB8119-E3AB-229F-8640-FC48F95158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C66C406-E458-9A42-A0A3-B2C6D7794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28C91D-6664-5AC9-A6BA-85ACE7B42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369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79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9E7B7-B338-AAD0-4E54-B8CE65FD7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A22C84E-B76C-179B-2DC1-85326FF091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E5C7C0A-201A-B8E9-FCF4-0D9989617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260D70-1BFC-FB3D-6C6A-B4591BBF08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742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2F23D-A020-9439-9061-B8BA8F1F8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B14975B-9B0E-4C5A-DC37-C3E7946D3E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B8E33CA-6165-1387-A9F5-23F7C7BF9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4BACF4-AEC8-2255-F4FD-4986F532EF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60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4DCBA-51AC-D91B-47BB-225CDD2CA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D35443-63AB-3EC9-4C95-14517F26F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7DC0BC-8B6B-5D06-F648-6BEC5623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A1CF83-B8C3-0527-DB73-39EF864D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3C2DC4-176A-869E-5524-2BB4AC92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27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FA9E8-094A-D4BE-26F7-3C24200E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962626-7AC7-B1E5-C4CC-9DEEDC124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C26FA6-3AB6-5F0F-96BC-7C1E58F0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9942ED-8906-52F9-E382-E7C8FEF5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B9C5B7-32BF-6057-C07A-F35836BF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32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563645D-7CB2-6F76-9456-8622C20F0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D5E55E-6695-B7B7-9C3E-81A7FA8C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7D1E62-79D6-81D5-417F-04A18360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7AB272-8120-A724-2DD5-02DF78A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5E0427-9A80-23C2-23DD-0E0788B5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07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CE5284-E6A7-DB8E-F4AD-683E7228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C3518F-E7CF-A5A9-772C-686B8E76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2D7864-750A-0C68-0679-1E065850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7D2C57-3681-4A39-E0B0-4A4A9386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25840A-99A4-0733-D2A5-3C6DA7AB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99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A5DA9-35BA-51E2-0602-E45F73A0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70AA28-5A70-EF53-8E37-3BBF60A72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086CC4-5AE6-24A5-8E01-5AA15EE9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E24F4A-A52C-43FE-C759-83753D3D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9929D9-41D6-A96B-F658-3093CF76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13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667688-E3C2-365B-E7B1-3A09A26F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6CCC1-A33B-201B-5126-CC5DF3A3A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DB83EA-3693-E5A1-4DA0-D7C260403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A9F6EB-DF8A-7785-28B5-E1DD7893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4D81CD-4A15-EB38-5E54-9CF64E96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7FE8CD-30B4-82D9-6A3D-B5B7948D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33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288C8-1A78-D9CD-48BD-C78FC8C8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F2DA23-D978-4625-4958-134BDCAE9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290B02-5C50-D04F-76AD-4D18BB038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1D64ED-6A45-9F9E-18DB-FAFE0C047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BFBE9D-957A-678B-4E8F-6BF86C2A0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BA2C9A-E056-8B84-773D-956B58F4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2D1E4F-C411-E9C1-184F-C4758942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52ED124-F997-8EDB-DC6D-5791A127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75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78DDD-85A0-8A88-85BC-77BC2596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3DC6CF-DE9A-8D77-4454-27F7EC81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3892C1-B560-38AF-0E46-C7384C10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D7D0F1-C437-5040-82FC-AEB9ADA0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10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FC309F-5D21-2DC0-2299-EECC9A91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B7DFA01-E969-6DD8-CB5B-DDAB9A55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4946CC-D32E-B973-93C3-DF7B666B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35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BF451-5FC6-82F6-637D-0F7A8333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9D7F59-F1BE-F3D4-37A5-69E826EB8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7818BD-75ED-0ED7-9684-90CF26D31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59D47E-1CD2-7F02-8736-BEA8066F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970CE9-FE59-884B-AA87-6525267E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8824D4-B6A6-7EC0-3559-C0116A43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5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3BD5F-7280-1728-56F0-85893636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0250C36-27A7-A928-3E18-262A19162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26AF92-F7AE-DFE9-668F-2301504B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65A76F-A3EE-A51A-DFE1-4ED26DB1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173AB-9719-AA37-2A31-BF074D47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1EE834-E54F-316C-CB95-5DEDD844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29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FC02BF7-E234-88FF-25C1-67A0168DB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F9B0BC-6ECF-7838-6875-F96D7CEC2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6892DF-9D40-70F0-ADDE-D0298766F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97C4A-BE63-4EF5-B0E1-B2249042B5A8}" type="datetimeFigureOut">
              <a:rPr lang="zh-TW" altLang="en-US" smtClean="0"/>
              <a:t>2025/9/16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84B6F0-6550-3CE3-1E23-FA4AEE921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81F80E-2576-6419-3956-6B702AF86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30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E718C-0417-3EF3-A019-EEE0579E7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438" y="2879114"/>
            <a:ext cx="9015124" cy="1099772"/>
          </a:xfrm>
        </p:spPr>
        <p:txBody>
          <a:bodyPr>
            <a:noAutofit/>
          </a:bodyPr>
          <a:lstStyle/>
          <a:p>
            <a:r>
              <a:rPr lang="en-US" altLang="zh-TW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9/16</a:t>
            </a:r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個人咪挺</a:t>
            </a:r>
            <a:br>
              <a:rPr lang="en-US" altLang="zh-TW" sz="7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Handover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（采潔）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568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EB1C9-27E2-71F8-B1D5-982912B05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F6F8AB93-8450-244A-CD1A-A3C5D8CFA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84859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/>
                  <a:t>FAR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False Acceptance Rate</a:t>
                </a:r>
                <a:r>
                  <a:rPr lang="zh-TW" altLang="en-US" dirty="0"/>
                  <a:t>）</a:t>
                </a:r>
                <a:endParaRPr lang="en-US" altLang="zh-TW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PMingLiU" panose="02020500000000000000" pitchFamily="18" charset="-120"/>
                  <a:buChar char="。"/>
                </a:pPr>
                <a:r>
                  <a:rPr lang="en-US" altLang="zh-TW" dirty="0"/>
                  <a:t>The fraction of impostor trials whose match scores exceed a given threshold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br>
                  <a:rPr lang="en-US" altLang="zh-TW" b="0" dirty="0"/>
                </a:br>
                <a:endParaRPr lang="en-US" altLang="zh-TW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/>
                  <a:t>FRR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False Rejection Rate</a:t>
                </a:r>
                <a:r>
                  <a:rPr lang="zh-TW" altLang="en-US" dirty="0"/>
                  <a:t>）</a:t>
                </a:r>
                <a:endParaRPr lang="en-US" altLang="zh-TW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PMingLiU" panose="02020500000000000000" pitchFamily="18" charset="-120"/>
                  <a:buChar char="。"/>
                </a:pPr>
                <a:r>
                  <a:rPr lang="en-US" altLang="zh-TW" dirty="0"/>
                  <a:t>The fraction of genuine trials whose match scores below a given threshold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br>
                  <a:rPr lang="en-US" altLang="zh-TW" b="0" dirty="0"/>
                </a:br>
                <a:endParaRPr lang="en-US" altLang="zh-TW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/>
                  <a:t>EER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Equal-Error Rate</a:t>
                </a:r>
                <a:r>
                  <a:rPr lang="zh-TW" altLang="en-US" dirty="0"/>
                  <a:t>）</a:t>
                </a:r>
                <a:endParaRPr lang="en-US" altLang="zh-TW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PMingLiU" panose="02020500000000000000" pitchFamily="18" charset="-120"/>
                  <a:buChar char="。"/>
                </a:pPr>
                <a:r>
                  <a:rPr lang="en-US" altLang="zh-TW" dirty="0"/>
                  <a:t>The operating point where FAR == FRR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F6F8AB93-8450-244A-CD1A-A3C5D8CFA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84859" cy="4351338"/>
              </a:xfrm>
              <a:blipFill>
                <a:blip r:embed="rId3"/>
                <a:stretch>
                  <a:fillRect l="-935" t="-16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8FCA8D1E-3907-A5ED-D2CD-3DF8CF31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5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7C22C-A5AF-2A03-B0FE-A642E290D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470DB4E8-3FBD-43FB-75DE-1FCBD560BE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84859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/>
                  <a:t>Corner Error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PMingLiU" panose="02020500000000000000" pitchFamily="18" charset="-120"/>
                  <a:buChar char="。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=1, …, 4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altLang="zh-TW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buFont typeface="PMingLiU" panose="02020500000000000000" pitchFamily="18" charset="-120"/>
                  <a:buChar char="。"/>
                </a:pPr>
                <a:endParaRPr lang="en-US" altLang="zh-TW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/>
                  <a:t>MCE</a:t>
                </a:r>
                <a:r>
                  <a:rPr lang="zh-TW" altLang="en-US" dirty="0"/>
                  <a:t>（</a:t>
                </a:r>
                <a:r>
                  <a:rPr lang="en-US" altLang="zh-TW" dirty="0"/>
                  <a:t>Mean Corner Error</a:t>
                </a:r>
                <a:r>
                  <a:rPr lang="zh-TW" altLang="en-US" dirty="0"/>
                  <a:t>）</a:t>
                </a:r>
                <a:endParaRPr lang="en-US" altLang="zh-TW" dirty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PMingLiU" panose="02020500000000000000" pitchFamily="18" charset="-120"/>
                  <a:buChar char="。"/>
                </a:pPr>
                <a:r>
                  <a:rPr lang="en-US" altLang="zh-TW" dirty="0"/>
                  <a:t>The average Corner Error across all test pairs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altLang="zh-TW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TW" dirty="0"/>
                  <a:t>Corner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Accuracy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PMingLiU" panose="02020500000000000000" pitchFamily="18" charset="-120"/>
                  <a:buChar char="。"/>
                </a:pPr>
                <a:r>
                  <a:rPr lang="en-US" altLang="zh-TW" dirty="0"/>
                  <a:t>The percentage of test pairs whose Corner Error is below a fixed threshold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TW" dirty="0"/>
                  <a:t>px</a:t>
                </a:r>
              </a:p>
            </p:txBody>
          </p:sp>
        </mc:Choice>
        <mc:Fallback xmlns="">
          <p:sp>
            <p:nvSpPr>
              <p:cNvPr id="4" name="內容版面配置區 3">
                <a:extLst>
                  <a:ext uri="{FF2B5EF4-FFF2-40B4-BE49-F238E27FC236}">
                    <a16:creationId xmlns:a16="http://schemas.microsoft.com/office/drawing/2014/main" id="{470DB4E8-3FBD-43FB-75DE-1FCBD560B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84859" cy="4351338"/>
              </a:xfrm>
              <a:blipFill>
                <a:blip r:embed="rId3"/>
                <a:stretch>
                  <a:fillRect l="-935" t="-1401" r="-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2768B0E5-C6EC-4AD2-B574-1C6A36567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62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7429B-ADB4-B818-1F50-477DB70A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Curve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pretrained weight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11" name="圖片 10" descr="一張含有 文字, 圖表, 行, 繪圖 的圖片&#10;&#10;AI 產生的內容可能不正確。">
            <a:extLst>
              <a:ext uri="{FF2B5EF4-FFF2-40B4-BE49-F238E27FC236}">
                <a16:creationId xmlns:a16="http://schemas.microsoft.com/office/drawing/2014/main" id="{A33DA52A-C581-5B62-589A-127CF2F94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007" y="1785528"/>
            <a:ext cx="5933746" cy="4431532"/>
          </a:xfrm>
          <a:prstGeom prst="rect">
            <a:avLst/>
          </a:prstGeom>
        </p:spPr>
      </p:pic>
      <p:pic>
        <p:nvPicPr>
          <p:cNvPr id="7" name="圖片 6" descr="一張含有 文字, 行, 圖表, 繪圖 的圖片&#10;&#10;AI 產生的內容可能不正確。">
            <a:extLst>
              <a:ext uri="{FF2B5EF4-FFF2-40B4-BE49-F238E27FC236}">
                <a16:creationId xmlns:a16="http://schemas.microsoft.com/office/drawing/2014/main" id="{B5DE1148-90C6-A787-580E-69DA6206C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98" y="1831738"/>
            <a:ext cx="4339111" cy="43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3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20348-1906-0FED-2011-4DC0FB21A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6B223A-EF72-A961-A6F0-126125D2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 Curve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pretrained weight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5" name="內容版面配置區 4" descr="一張含有 文字, 行, 圖表, 繪圖 的圖片&#10;&#10;AI 產生的內容可能不正確。">
            <a:extLst>
              <a:ext uri="{FF2B5EF4-FFF2-40B4-BE49-F238E27FC236}">
                <a16:creationId xmlns:a16="http://schemas.microsoft.com/office/drawing/2014/main" id="{A1F37FC4-D6AF-A38C-3906-5B0946533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93" y="1825625"/>
            <a:ext cx="4351338" cy="4351338"/>
          </a:xfrm>
        </p:spPr>
      </p:pic>
      <p:pic>
        <p:nvPicPr>
          <p:cNvPr id="11" name="圖片 10" descr="一張含有 文字, 圖表, 行, 繪圖 的圖片&#10;&#10;AI 產生的內容可能不正確。">
            <a:extLst>
              <a:ext uri="{FF2B5EF4-FFF2-40B4-BE49-F238E27FC236}">
                <a16:creationId xmlns:a16="http://schemas.microsoft.com/office/drawing/2014/main" id="{AC838212-EAB1-A549-FF2B-28E7A896F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007" y="1785528"/>
            <a:ext cx="5933746" cy="443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0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880D2-03B7-2B9E-6D53-69D9F8C1A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4D224866-764D-6C33-49DF-5A955A8CE4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3410066"/>
              </p:ext>
            </p:extLst>
          </p:nvPr>
        </p:nvGraphicFramePr>
        <p:xfrm>
          <a:off x="688624" y="1934303"/>
          <a:ext cx="10814752" cy="2989393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1351844">
                  <a:extLst>
                    <a:ext uri="{9D8B030D-6E8A-4147-A177-3AD203B41FA5}">
                      <a16:colId xmlns:a16="http://schemas.microsoft.com/office/drawing/2014/main" val="1705184164"/>
                    </a:ext>
                  </a:extLst>
                </a:gridCol>
                <a:gridCol w="1351844">
                  <a:extLst>
                    <a:ext uri="{9D8B030D-6E8A-4147-A177-3AD203B41FA5}">
                      <a16:colId xmlns:a16="http://schemas.microsoft.com/office/drawing/2014/main" val="2819851831"/>
                    </a:ext>
                  </a:extLst>
                </a:gridCol>
                <a:gridCol w="1351844">
                  <a:extLst>
                    <a:ext uri="{9D8B030D-6E8A-4147-A177-3AD203B41FA5}">
                      <a16:colId xmlns:a16="http://schemas.microsoft.com/office/drawing/2014/main" val="1001142230"/>
                    </a:ext>
                  </a:extLst>
                </a:gridCol>
                <a:gridCol w="1351844">
                  <a:extLst>
                    <a:ext uri="{9D8B030D-6E8A-4147-A177-3AD203B41FA5}">
                      <a16:colId xmlns:a16="http://schemas.microsoft.com/office/drawing/2014/main" val="1742212169"/>
                    </a:ext>
                  </a:extLst>
                </a:gridCol>
                <a:gridCol w="1351844">
                  <a:extLst>
                    <a:ext uri="{9D8B030D-6E8A-4147-A177-3AD203B41FA5}">
                      <a16:colId xmlns:a16="http://schemas.microsoft.com/office/drawing/2014/main" val="186020929"/>
                    </a:ext>
                  </a:extLst>
                </a:gridCol>
                <a:gridCol w="1351844">
                  <a:extLst>
                    <a:ext uri="{9D8B030D-6E8A-4147-A177-3AD203B41FA5}">
                      <a16:colId xmlns:a16="http://schemas.microsoft.com/office/drawing/2014/main" val="1469426527"/>
                    </a:ext>
                  </a:extLst>
                </a:gridCol>
                <a:gridCol w="1351844">
                  <a:extLst>
                    <a:ext uri="{9D8B030D-6E8A-4147-A177-3AD203B41FA5}">
                      <a16:colId xmlns:a16="http://schemas.microsoft.com/office/drawing/2014/main" val="2671750377"/>
                    </a:ext>
                  </a:extLst>
                </a:gridCol>
                <a:gridCol w="1351844">
                  <a:extLst>
                    <a:ext uri="{9D8B030D-6E8A-4147-A177-3AD203B41FA5}">
                      <a16:colId xmlns:a16="http://schemas.microsoft.com/office/drawing/2014/main" val="3155241221"/>
                    </a:ext>
                  </a:extLst>
                </a:gridCol>
              </a:tblGrid>
              <a:tr h="332516">
                <a:tc rowSpan="2"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EER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FRR(0.1%)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FRR(0.01%)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FRR(1e-3%)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Corner ACC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bg1"/>
                          </a:solidFill>
                        </a:rPr>
                        <a:t>MCE</a:t>
                      </a:r>
                      <a:endParaRPr lang="zh-TW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263329"/>
                  </a:ext>
                </a:extLst>
              </a:tr>
              <a:tr h="62853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&lt;= 5px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&lt;= 10px</a:t>
                      </a:r>
                      <a:endParaRPr lang="zh-TW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297921"/>
                  </a:ext>
                </a:extLst>
              </a:tr>
              <a:tr h="6650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學姊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2.255 %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1.676 %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2.256 %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4.404 %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85.48 %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90.33 %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6.24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249636"/>
                  </a:ext>
                </a:extLst>
              </a:tr>
              <a:tr h="665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 pretrained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35.585%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89.183 %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92.556 %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93.998 %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3.03 %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6.48 %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69.72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92694"/>
                  </a:ext>
                </a:extLst>
              </a:tr>
              <a:tr h="665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With pretrained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4.213 %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5.349 %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6.265 %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7.607 %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90.99 %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94.55 %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5.855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2209061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8BD8B548-7126-06EB-8B15-BF0DFBE7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67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182</Words>
  <Application>Microsoft Office PowerPoint</Application>
  <PresentationFormat>寬螢幕</PresentationFormat>
  <Paragraphs>57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PMingLiU</vt:lpstr>
      <vt:lpstr>標楷體</vt:lpstr>
      <vt:lpstr>Aptos</vt:lpstr>
      <vt:lpstr>Aptos Display</vt:lpstr>
      <vt:lpstr>Arial</vt:lpstr>
      <vt:lpstr>Cambria Math</vt:lpstr>
      <vt:lpstr>Times New Roman</vt:lpstr>
      <vt:lpstr>Office 佈景主題</vt:lpstr>
      <vt:lpstr>9/16個人咪挺 Handover（采潔）</vt:lpstr>
      <vt:lpstr>Metrics</vt:lpstr>
      <vt:lpstr>Metrics</vt:lpstr>
      <vt:lpstr>DET Curve（No pretrained weight）</vt:lpstr>
      <vt:lpstr>DET Curve（With pretrained weight）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林家逸</dc:creator>
  <cp:lastModifiedBy>林家逸</cp:lastModifiedBy>
  <cp:revision>22</cp:revision>
  <dcterms:created xsi:type="dcterms:W3CDTF">2025-09-01T15:41:03Z</dcterms:created>
  <dcterms:modified xsi:type="dcterms:W3CDTF">2025-09-16T01:21:56Z</dcterms:modified>
</cp:coreProperties>
</file>