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DBEC3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89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0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3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10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84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41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6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48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1752F4-BB47-49FF-BA95-7700B426D875}" type="datetimeFigureOut">
              <a:rPr lang="zh-TW" altLang="en-US" smtClean="0"/>
              <a:t>2023/11/17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6CF644-C74C-4980-8046-3E68D1636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95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what-k-line-candlestick-chart-fundamentals-ftftx-glob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3bFc_VL7T1CnZ6k3oADa6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59634EED-6CC2-CE10-5007-C3EE9BB5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8429" y="2304535"/>
            <a:ext cx="7915141" cy="2248930"/>
          </a:xfrm>
        </p:spPr>
        <p:txBody>
          <a:bodyPr>
            <a:normAutofit fontScale="92500"/>
          </a:bodyPr>
          <a:lstStyle/>
          <a:p>
            <a:r>
              <a:rPr lang="zh-TW" altLang="en-US" sz="4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金融組 </a:t>
            </a:r>
            <a:r>
              <a:rPr lang="en-US" altLang="zh-TW" sz="4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 </a:t>
            </a:r>
            <a:r>
              <a:rPr lang="zh-TW" altLang="en-US" sz="4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第二次</a:t>
            </a:r>
            <a:r>
              <a:rPr lang="en-US" altLang="zh-TW" sz="4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Meeting</a:t>
            </a:r>
          </a:p>
          <a:p>
            <a:r>
              <a:rPr lang="en-US" altLang="zh-TW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110062333</a:t>
            </a:r>
          </a:p>
          <a:p>
            <a:endParaRPr lang="en-US" altLang="zh-TW" dirty="0"/>
          </a:p>
          <a:p>
            <a:r>
              <a:rPr lang="en-US" altLang="zh-TW" sz="2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Python</a:t>
            </a:r>
            <a:r>
              <a:rPr lang="zh-TW" altLang="en-US" sz="2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：股票</a:t>
            </a:r>
            <a:r>
              <a:rPr lang="en-US" altLang="zh-TW" sz="2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×</a:t>
            </a:r>
            <a:r>
              <a:rPr lang="zh-TW" altLang="en-US" sz="2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期貨交易策略</a:t>
            </a:r>
            <a:r>
              <a:rPr lang="en-US" altLang="zh-TW" sz="2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116</a:t>
            </a:r>
            <a:r>
              <a:rPr lang="zh-TW" altLang="en-US" sz="28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個關鍵技巧詳解</a:t>
            </a:r>
          </a:p>
        </p:txBody>
      </p:sp>
    </p:spTree>
    <p:extLst>
      <p:ext uri="{BB962C8B-B14F-4D97-AF65-F5344CB8AC3E}">
        <p14:creationId xmlns:p14="http://schemas.microsoft.com/office/powerpoint/2010/main" val="300833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4122D-9F93-B13A-352B-2FCD0814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421" y="2263201"/>
            <a:ext cx="3748628" cy="2331598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zh-TW" altLang="en-US" sz="28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常見的投資錯誤</a:t>
            </a:r>
            <a:r>
              <a:rPr lang="en-US" altLang="zh-TW" sz="28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/</a:t>
            </a:r>
            <a:r>
              <a:rPr lang="zh-TW" altLang="en-US" sz="28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風險</a:t>
            </a:r>
            <a:endParaRPr lang="en-US" altLang="zh-TW" sz="28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14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14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US" altLang="zh-TW" sz="28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K</a:t>
            </a:r>
            <a:r>
              <a:rPr lang="zh-TW" altLang="en-US" sz="28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線介紹</a:t>
            </a:r>
            <a:endParaRPr lang="en-US" altLang="zh-TW" sz="28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14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14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28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技術指標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FB3F3F-907E-81A9-BA46-F0DD8BD2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5746" y="3102287"/>
            <a:ext cx="1246550" cy="653425"/>
          </a:xfrm>
        </p:spPr>
        <p:txBody>
          <a:bodyPr>
            <a:normAutofit lnSpcReduction="10000"/>
          </a:bodyPr>
          <a:lstStyle/>
          <a:p>
            <a:r>
              <a:rPr lang="zh-TW" altLang="en-US" sz="4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05817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3E32A14-EC79-7494-E60C-7C7BD6E459A9}"/>
              </a:ext>
            </a:extLst>
          </p:cNvPr>
          <p:cNvSpPr txBox="1"/>
          <p:nvPr/>
        </p:nvSpPr>
        <p:spPr>
          <a:xfrm>
            <a:off x="3007068" y="481914"/>
            <a:ext cx="595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9BAFB5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常見的投資錯誤</a:t>
            </a:r>
            <a:r>
              <a:rPr lang="en-US" altLang="zh-TW" sz="4800" b="1" dirty="0">
                <a:solidFill>
                  <a:srgbClr val="9BAFB5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/</a:t>
            </a:r>
            <a:r>
              <a:rPr lang="zh-TW" altLang="en-US" sz="4800" b="1" dirty="0">
                <a:solidFill>
                  <a:srgbClr val="9BAFB5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風險</a:t>
            </a:r>
            <a:endParaRPr lang="en-US" altLang="zh-TW" sz="4800" b="1" dirty="0">
              <a:solidFill>
                <a:srgbClr val="9BAFB5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11528D-6B7B-AF69-066B-528A2B2902C7}"/>
              </a:ext>
            </a:extLst>
          </p:cNvPr>
          <p:cNvSpPr txBox="1"/>
          <p:nvPr/>
        </p:nvSpPr>
        <p:spPr>
          <a:xfrm>
            <a:off x="801130" y="1682494"/>
            <a:ext cx="1058974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1" i="1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單邊重壓</a:t>
            </a:r>
            <a:endParaRPr lang="en-US" altLang="zh-TW" sz="2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zh-TW" altLang="en-US" sz="300" b="1" i="1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ˋ</a:t>
            </a:r>
            <a:endParaRPr lang="en-US" altLang="zh-TW" sz="3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zh-TW" altLang="en-US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將多數資金壓在性質相同或類似的商品上</a:t>
            </a: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1" i="1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凹單</a:t>
            </a:r>
            <a:endParaRPr lang="en-US" altLang="zh-TW" sz="2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zh-TW" altLang="en-US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損失已達到認賠的金額，但卻不願意出場，並期待趨勢反轉</a:t>
            </a: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1" i="1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人為干預</a:t>
            </a:r>
            <a:endParaRPr lang="en-US" altLang="zh-TW" sz="2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zh-TW" altLang="en-US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手動停止程式後自行手動交易</a:t>
            </a: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1" i="1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本金虧損</a:t>
            </a:r>
            <a:endParaRPr lang="en-US" altLang="zh-TW" sz="2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zh-TW" altLang="en-US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有些投資商品不保證取回本金</a:t>
            </a: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1" i="1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出金風險</a:t>
            </a:r>
            <a:endParaRPr lang="en-US" altLang="zh-TW" sz="2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en-US" altLang="zh-TW" sz="400" b="1" i="1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lvl="1"/>
            <a:r>
              <a:rPr lang="zh-TW" altLang="en-US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無法將資金從投資帳戶轉移到一般（存款）帳戶</a:t>
            </a:r>
            <a:endParaRPr lang="en-US" altLang="zh-TW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9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3E32A14-EC79-7494-E60C-7C7BD6E459A9}"/>
              </a:ext>
            </a:extLst>
          </p:cNvPr>
          <p:cNvSpPr txBox="1"/>
          <p:nvPr/>
        </p:nvSpPr>
        <p:spPr>
          <a:xfrm>
            <a:off x="4867658" y="481912"/>
            <a:ext cx="2664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9BAFB5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Ｋ線介紹</a:t>
            </a:r>
            <a:endParaRPr lang="en-US" altLang="zh-TW" sz="4800" b="1" dirty="0">
              <a:solidFill>
                <a:srgbClr val="9BAFB5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C4AC74-8416-DD08-1763-CAF23747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57" y="1405919"/>
            <a:ext cx="5495284" cy="48833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9C6433-4D1D-AAF6-DDD3-359C43FD52CD}"/>
              </a:ext>
            </a:extLst>
          </p:cNvPr>
          <p:cNvSpPr txBox="1"/>
          <p:nvPr/>
        </p:nvSpPr>
        <p:spPr>
          <a:xfrm>
            <a:off x="1655803" y="6382266"/>
            <a:ext cx="908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Source:   </a:t>
            </a:r>
            <a:r>
              <a:rPr lang="en-US" altLang="zh-TW" dirty="0">
                <a:latin typeface="Yu Gothic Medium" panose="020B0500000000000000" pitchFamily="34" charset="-128"/>
                <a:ea typeface="Yu Gothic Medium" panose="020B0500000000000000" pitchFamily="34" charset="-128"/>
                <a:hlinkClick r:id="rId3"/>
              </a:rPr>
              <a:t>What is a K-line or Candlestick Chart; The fundamentals (linkedin.com)</a:t>
            </a:r>
            <a:endParaRPr lang="zh-TW" altLang="en-US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09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3E32A14-EC79-7494-E60C-7C7BD6E459A9}"/>
              </a:ext>
            </a:extLst>
          </p:cNvPr>
          <p:cNvSpPr txBox="1"/>
          <p:nvPr/>
        </p:nvSpPr>
        <p:spPr>
          <a:xfrm>
            <a:off x="4735855" y="481913"/>
            <a:ext cx="272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9BAFB5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技術指標</a:t>
            </a:r>
            <a:endParaRPr lang="en-US" altLang="zh-TW" sz="4800" b="1" dirty="0">
              <a:solidFill>
                <a:srgbClr val="9BAFB5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AAD68E-0223-F6CE-35B1-D10EB1BED0B7}"/>
              </a:ext>
            </a:extLst>
          </p:cNvPr>
          <p:cNvSpPr txBox="1"/>
          <p:nvPr/>
        </p:nvSpPr>
        <p:spPr>
          <a:xfrm>
            <a:off x="801129" y="2459504"/>
            <a:ext cx="10589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移動平均 </a:t>
            </a:r>
            <a:r>
              <a:rPr lang="en-US" altLang="zh-TW" sz="2400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(Moving Average) (MA)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相對強弱指數 </a:t>
            </a:r>
            <a:r>
              <a:rPr lang="en-US" altLang="zh-TW" sz="2400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(Relative Strength Index) (RSI)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ADBEC3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布林通道 </a:t>
            </a:r>
            <a:r>
              <a:rPr lang="en-US" altLang="zh-TW" sz="2400" dirty="0">
                <a:solidFill>
                  <a:srgbClr val="ADBEC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(Bollinger Bands) (BBANDS)</a:t>
            </a:r>
          </a:p>
        </p:txBody>
      </p:sp>
    </p:spTree>
    <p:extLst>
      <p:ext uri="{BB962C8B-B14F-4D97-AF65-F5344CB8AC3E}">
        <p14:creationId xmlns:p14="http://schemas.microsoft.com/office/powerpoint/2010/main" val="275751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4122D-9F93-B13A-352B-2FCD0814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18" y="2304535"/>
            <a:ext cx="5346357" cy="22489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用來衡量一段時間的成交價均值的指標</a:t>
            </a: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需要定義週期</a:t>
            </a: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計算方式為取收盤價的平均值</a:t>
            </a: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依照不同的平均值取法又可分為數種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FB3F3F-907E-81A9-BA46-F0DD8BD2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1157" y="2903158"/>
            <a:ext cx="2434281" cy="105168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2F2F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移動平均</a:t>
            </a:r>
            <a:endParaRPr lang="en-US" altLang="zh-TW" sz="4000" dirty="0">
              <a:solidFill>
                <a:srgbClr val="F2F2F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en-US" altLang="zh-TW" sz="2000" dirty="0">
                <a:solidFill>
                  <a:srgbClr val="F2F2F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88895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04122D-9F93-B13A-352B-2FCD08148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8763" y="2448265"/>
                <a:ext cx="5346357" cy="196146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TW" altLang="en-US" sz="2000" dirty="0">
                    <a:solidFill>
                      <a:srgbClr val="9BAFB5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用來衡量目前市場多空力道的指標</a:t>
                </a:r>
                <a:endParaRPr lang="en-US" altLang="zh-TW" sz="2000" dirty="0">
                  <a:solidFill>
                    <a:srgbClr val="9BAFB5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TW" sz="2000" dirty="0">
                  <a:solidFill>
                    <a:srgbClr val="9BAFB5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TW" altLang="en-US" sz="2000" dirty="0">
                    <a:solidFill>
                      <a:srgbClr val="9BAFB5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需要定義週期</a:t>
                </a:r>
                <a:endParaRPr lang="en-US" altLang="zh-TW" sz="2000" dirty="0">
                  <a:solidFill>
                    <a:srgbClr val="9BAFB5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TW" sz="2000" dirty="0">
                  <a:solidFill>
                    <a:srgbClr val="9BAFB5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TW" altLang="en-US" sz="2000" dirty="0">
                    <a:solidFill>
                      <a:srgbClr val="9BAFB5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計算方式為透過一段時間內的漲幅來計算</a:t>
                </a:r>
                <a:endParaRPr lang="en-US" altLang="zh-TW" sz="2000" dirty="0">
                  <a:solidFill>
                    <a:srgbClr val="9BAFB5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RSI</m:t>
                      </m:r>
                      <m:r>
                        <m:rPr>
                          <m:nor/>
                        </m:rPr>
                        <a:rPr lang="zh-TW" altLang="en-US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 漲幅 </m:t>
                      </m:r>
                      <m:r>
                        <m:rPr>
                          <m:nor/>
                        </m:rPr>
                        <a:rPr lang="en-US" altLang="zh-TW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/ (</m:t>
                      </m:r>
                      <m:r>
                        <m:rPr>
                          <m:nor/>
                        </m:rPr>
                        <a:rPr lang="zh-TW" altLang="en-US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漲幅 </m:t>
                      </m:r>
                      <m:r>
                        <m:rPr>
                          <m:nor/>
                        </m:rPr>
                        <a:rPr lang="en-US" altLang="zh-TW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+ </m:t>
                      </m:r>
                      <m:r>
                        <m:rPr>
                          <m:nor/>
                        </m:rPr>
                        <a:rPr lang="zh-TW" altLang="en-US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跌幅</m:t>
                      </m:r>
                      <m:r>
                        <m:rPr>
                          <m:nor/>
                        </m:rPr>
                        <a:rPr lang="en-US" altLang="zh-TW" sz="2000" dirty="0">
                          <a:solidFill>
                            <a:srgbClr val="9BAFB5"/>
                          </a:solidFill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rgbClr val="9BAFB5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04122D-9F93-B13A-352B-2FCD08148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8763" y="2448265"/>
                <a:ext cx="5346357" cy="1961468"/>
              </a:xfrm>
              <a:blipFill>
                <a:blip r:embed="rId2"/>
                <a:stretch>
                  <a:fillRect l="-1026" t="-2181" b="-3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FB3F3F-907E-81A9-BA46-F0DD8BD2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3955" y="2909676"/>
            <a:ext cx="3319851" cy="1038647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2F2F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相對強弱指數</a:t>
            </a:r>
            <a:r>
              <a:rPr lang="en-US" altLang="zh-TW" sz="2150" dirty="0">
                <a:solidFill>
                  <a:srgbClr val="F2F2F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69526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4122D-9F93-B13A-352B-2FCD0814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375" y="2579879"/>
            <a:ext cx="5603788" cy="16982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透過</a:t>
            </a:r>
            <a:r>
              <a:rPr lang="en-US" altLang="zh-TW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MA</a:t>
            </a: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所衍生出來的技術指標</a:t>
            </a: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需要定義「移動平均週期」、「標準差倍數」</a:t>
            </a: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0"/>
              </a:spcBef>
            </a:pPr>
            <a:r>
              <a:rPr lang="zh-TW" altLang="en-US" sz="2000" dirty="0">
                <a:solidFill>
                  <a:srgbClr val="9BAFB5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計算完後會得到「上界」、「中值」、「下界」</a:t>
            </a:r>
            <a:endParaRPr lang="en-US" altLang="zh-TW" sz="2000" dirty="0">
              <a:solidFill>
                <a:srgbClr val="9BAFB5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FB3F3F-907E-81A9-BA46-F0DD8BD2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0" y="2891311"/>
            <a:ext cx="2275703" cy="1075378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2F2F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布林通道</a:t>
            </a:r>
          </a:p>
          <a:p>
            <a:pPr>
              <a:spcBef>
                <a:spcPts val="0"/>
              </a:spcBef>
            </a:pPr>
            <a:r>
              <a:rPr lang="en-US" altLang="zh-TW" sz="2150" dirty="0">
                <a:solidFill>
                  <a:srgbClr val="F2F2F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226027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59634EED-6CC2-CE10-5007-C3EE9BB5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2536" y="2631332"/>
            <a:ext cx="8086928" cy="159533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報告結束</a:t>
            </a:r>
            <a:endParaRPr lang="en-US" altLang="zh-TW" sz="6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zh-TW" altLang="en-U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筆記：</a:t>
            </a:r>
            <a:r>
              <a:rPr lang="en-US" altLang="zh-TW" sz="2000" dirty="0">
                <a:hlinkClick r:id="rId2"/>
              </a:rPr>
              <a:t>Python </a:t>
            </a:r>
            <a:r>
              <a:rPr lang="zh-TW" altLang="en-US" sz="2000" dirty="0">
                <a:hlinkClick r:id="rId2"/>
              </a:rPr>
              <a:t>股票</a:t>
            </a:r>
            <a:r>
              <a:rPr lang="en-US" altLang="zh-TW" sz="2000" dirty="0">
                <a:hlinkClick r:id="rId2"/>
              </a:rPr>
              <a:t>X</a:t>
            </a:r>
            <a:r>
              <a:rPr lang="zh-TW" altLang="en-US" sz="2000" dirty="0">
                <a:hlinkClick r:id="rId2"/>
              </a:rPr>
              <a:t>期貨交易策略 </a:t>
            </a:r>
            <a:r>
              <a:rPr lang="en-US" altLang="zh-TW" sz="2000" dirty="0">
                <a:hlinkClick r:id="rId2"/>
              </a:rPr>
              <a:t>116</a:t>
            </a:r>
            <a:r>
              <a:rPr lang="zh-TW" altLang="en-US" sz="2000" dirty="0">
                <a:hlinkClick r:id="rId2"/>
              </a:rPr>
              <a:t>個關鍵技巧詳解 重點 </a:t>
            </a:r>
            <a:r>
              <a:rPr lang="en-US" altLang="zh-TW" sz="2000" dirty="0">
                <a:hlinkClick r:id="rId2"/>
              </a:rPr>
              <a:t>- </a:t>
            </a:r>
            <a:r>
              <a:rPr lang="en-US" altLang="zh-TW" sz="2000" dirty="0" err="1">
                <a:hlinkClick r:id="rId2"/>
              </a:rPr>
              <a:t>HackMD</a:t>
            </a:r>
            <a:endParaRPr lang="zh-TW" altLang="en-U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08120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134</TotalTime>
  <Words>294</Words>
  <Application>Microsoft Office PowerPoint</Application>
  <PresentationFormat>寬螢幕</PresentationFormat>
  <Paragraphs>65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Yu Gothic Medium</vt:lpstr>
      <vt:lpstr>Yu Gothic UI Light</vt:lpstr>
      <vt:lpstr>Yu Gothic UI Semibold</vt:lpstr>
      <vt:lpstr>Yu Mincho Demibold</vt:lpstr>
      <vt:lpstr>Arial</vt:lpstr>
      <vt:lpstr>Gill Sans MT</vt:lpstr>
      <vt:lpstr>Wingdings</vt:lpstr>
      <vt:lpstr>包裹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家逸 林</dc:creator>
  <cp:lastModifiedBy>家逸 林</cp:lastModifiedBy>
  <cp:revision>2</cp:revision>
  <dcterms:created xsi:type="dcterms:W3CDTF">2023-11-16T13:03:29Z</dcterms:created>
  <dcterms:modified xsi:type="dcterms:W3CDTF">2023-11-17T10:56:06Z</dcterms:modified>
</cp:coreProperties>
</file>