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embeddedFontLst>
    <p:embeddedFont>
      <p:font typeface="Gill Sans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i7BDxcO1Hw3Pwi+MehVGJYtgI9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015AC8-D249-464A-96E0-962F7FA0DC3C}">
  <a:tblStyle styleId="{C7015AC8-D249-464A-96E0-962F7FA0DC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GillSans-regular.fnt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GillSans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6074fd07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66074fd079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6074fd07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66074fd079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6074fd07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66074fd079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6074fd07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66074fd079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6074fd07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66074fd079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6074fd07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66074fd079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6074fd07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66074fd079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6074fd07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66074fd079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6074fd0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66074fd07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bg>
      <p:bgPr>
        <a:solidFill>
          <a:schemeClr val="accent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1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2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" type="body"/>
          </p:nvPr>
        </p:nvSpPr>
        <p:spPr>
          <a:xfrm rot="5400000">
            <a:off x="4545009" y="324172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 rot="5400000">
            <a:off x="2838641" y="329756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4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27" name="Google Shape;27;p14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8" name="Google Shape;28;p1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bg>
      <p:bgPr>
        <a:solidFill>
          <a:schemeClr val="accen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8" name="Google Shape;38;p1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bg>
      <p:bgPr>
        <a:solidFill>
          <a:schemeClr val="accen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1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19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8" name="Google Shape;68;p1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2" name="Google Shape;22;p1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backtrader.com/docu/" TargetMode="External"/><Relationship Id="rId4" Type="http://schemas.openxmlformats.org/officeDocument/2006/relationships/hyperlink" Target="https://stockbuzzai.wordpress.com/category/%e4%b8%8d%e8%b2%a0%e8%b2%ac%e7%be%8e%e8%82%a1%e5%af%a6%e9%a9%97%e5%ae%a4/%e7%94%a8%e7%a8%8b%e5%bc%8f%e5%9b%9e%e6%b8%ac%e6%95%b8%e6%93%9a/?fbclid=IwAR2lrvx6QzViLJU-kF29YhYAqCYKmFt3tTm9qjL3b1HpXx1l4ZjinY908PA" TargetMode="External"/><Relationship Id="rId5" Type="http://schemas.openxmlformats.org/officeDocument/2006/relationships/hyperlink" Target="https://www.mitrade.com/zh/insights/forex/forex-education/what-is-simple-moving-average" TargetMode="External"/><Relationship Id="rId6" Type="http://schemas.openxmlformats.org/officeDocument/2006/relationships/hyperlink" Target="https://www.oanda.com/bvi-ft/lab-education/technical_analysis/bollinger_bands/" TargetMode="External"/><Relationship Id="rId7" Type="http://schemas.openxmlformats.org/officeDocument/2006/relationships/hyperlink" Target="https://www.sinotrade.com.tw/richclub/Financialfreedom/%E5%B8%83%E6%9E%97%E9%80%9A%E9%81%93%E6%98%AF%E4%BB%80%E9%BA%BC-%E5%B8%83%E6%9E%97%E9%80%9A%E9%81%93%E6%87%89%E7%94%A8%E6%95%99%E5%AD%B8-%E6%96%B0%E6%89%8B%E6%8A%80%E8%A1%93%E5%88%86%E6%9E%90-654343c11e5ef06ff81bc80d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a20082307/senior_project/blob/main/version_1.ipyn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idx="1" type="subTitle"/>
          </p:nvPr>
        </p:nvSpPr>
        <p:spPr>
          <a:xfrm>
            <a:off x="2138400" y="2357100"/>
            <a:ext cx="7915200" cy="21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TW" sz="4800">
                <a:latin typeface="Arial"/>
                <a:ea typeface="Arial"/>
                <a:cs typeface="Arial"/>
                <a:sym typeface="Arial"/>
              </a:rPr>
              <a:t>金融組 - 第三次Meeting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110062333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zh-TW" sz="2100">
                <a:latin typeface="Arial"/>
                <a:ea typeface="Arial"/>
                <a:cs typeface="Arial"/>
                <a:sym typeface="Arial"/>
              </a:rPr>
              <a:t>實作交易策略&amp;回測</a:t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6074fd079_0_64"/>
          <p:cNvSpPr txBox="1"/>
          <p:nvPr/>
        </p:nvSpPr>
        <p:spPr>
          <a:xfrm>
            <a:off x="5394750" y="488275"/>
            <a:ext cx="1402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>
                <a:solidFill>
                  <a:srgbClr val="9BAFB5"/>
                </a:solidFill>
              </a:rPr>
              <a:t>結果</a:t>
            </a:r>
            <a:endParaRPr b="1" sz="4800">
              <a:solidFill>
                <a:srgbClr val="9BAF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266074fd079_0_64"/>
          <p:cNvSpPr txBox="1"/>
          <p:nvPr/>
        </p:nvSpPr>
        <p:spPr>
          <a:xfrm>
            <a:off x="819900" y="1582125"/>
            <a:ext cx="10552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400"/>
              <a:buChar char="●"/>
            </a:pPr>
            <a:r>
              <a:rPr b="1" lang="zh-TW" sz="2400">
                <a:solidFill>
                  <a:srgbClr val="ADBEC3"/>
                </a:solidFill>
              </a:rPr>
              <a:t>策略二</a:t>
            </a:r>
            <a:endParaRPr b="1" sz="2400">
              <a:solidFill>
                <a:srgbClr val="ADBEC3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ADBEC3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200"/>
              <a:buChar char="○"/>
            </a:pPr>
            <a:r>
              <a:rPr lang="zh-TW" sz="2200">
                <a:solidFill>
                  <a:srgbClr val="ADBEC3"/>
                </a:solidFill>
              </a:rPr>
              <a:t>最終總資產為</a:t>
            </a:r>
            <a:r>
              <a:rPr lang="zh-TW" sz="2200">
                <a:solidFill>
                  <a:srgbClr val="ADBEC3"/>
                </a:solidFill>
              </a:rPr>
              <a:t>158017.7516971306</a:t>
            </a:r>
            <a:r>
              <a:rPr lang="zh-TW" sz="2200">
                <a:solidFill>
                  <a:srgbClr val="ADBEC3"/>
                </a:solidFill>
              </a:rPr>
              <a:t>元</a:t>
            </a:r>
            <a:br>
              <a:rPr lang="zh-TW" sz="2200">
                <a:solidFill>
                  <a:srgbClr val="ADBEC3"/>
                </a:solidFill>
              </a:rPr>
            </a:br>
            <a:endParaRPr sz="600">
              <a:solidFill>
                <a:srgbClr val="ADBEC3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200"/>
              <a:buChar char="○"/>
            </a:pPr>
            <a:r>
              <a:rPr lang="zh-TW" sz="2200">
                <a:solidFill>
                  <a:srgbClr val="ADBEC3"/>
                </a:solidFill>
              </a:rPr>
              <a:t>每年的年化收益率(Annual Return)為</a:t>
            </a:r>
            <a:br>
              <a:rPr lang="zh-TW" sz="2200">
                <a:solidFill>
                  <a:srgbClr val="ADBEC3"/>
                </a:solidFill>
              </a:rPr>
            </a:br>
            <a:endParaRPr sz="2200">
              <a:solidFill>
                <a:srgbClr val="ADBEC3"/>
              </a:solidFill>
            </a:endParaRPr>
          </a:p>
        </p:txBody>
      </p:sp>
      <p:graphicFrame>
        <p:nvGraphicFramePr>
          <p:cNvPr id="157" name="Google Shape;157;g266074fd079_0_64"/>
          <p:cNvGraphicFramePr/>
          <p:nvPr/>
        </p:nvGraphicFramePr>
        <p:xfrm>
          <a:off x="1850650" y="287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{C7015AC8-D249-464A-96E0-962F7FA0DC3C}</a:tableStyleId>
              </a:tblPr>
              <a:tblGrid>
                <a:gridCol w="2230100"/>
                <a:gridCol w="2230100"/>
              </a:tblGrid>
              <a:tr h="38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ADBEC3"/>
                          </a:solidFill>
                        </a:rPr>
                        <a:t>2019</a:t>
                      </a:r>
                      <a:endParaRPr>
                        <a:solidFill>
                          <a:srgbClr val="ADBEC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ADBEC3"/>
                          </a:solidFill>
                        </a:rPr>
                        <a:t>2.614</a:t>
                      </a:r>
                      <a:endParaRPr>
                        <a:solidFill>
                          <a:srgbClr val="ADBEC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ADBEC3"/>
                          </a:solidFill>
                        </a:rPr>
                        <a:t>2020</a:t>
                      </a:r>
                      <a:endParaRPr>
                        <a:solidFill>
                          <a:srgbClr val="ADBEC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ADBEC3"/>
                          </a:solidFill>
                        </a:rPr>
                        <a:t>0.968</a:t>
                      </a:r>
                      <a:endParaRPr>
                        <a:solidFill>
                          <a:srgbClr val="ADBEC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ADBEC3"/>
                          </a:solidFill>
                        </a:rPr>
                        <a:t>2021</a:t>
                      </a:r>
                      <a:endParaRPr>
                        <a:solidFill>
                          <a:srgbClr val="ADBEC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ADBEC3"/>
                          </a:solidFill>
                        </a:rPr>
                        <a:t>0.427</a:t>
                      </a:r>
                      <a:endParaRPr>
                        <a:solidFill>
                          <a:srgbClr val="ADBEC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ADBEC3"/>
                          </a:solidFill>
                        </a:rPr>
                        <a:t>2022</a:t>
                      </a:r>
                      <a:endParaRPr>
                        <a:solidFill>
                          <a:srgbClr val="ADBEC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ADBEC3"/>
                          </a:solidFill>
                        </a:rPr>
                        <a:t>0.010</a:t>
                      </a:r>
                      <a:endParaRPr>
                        <a:solidFill>
                          <a:srgbClr val="ADBEC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ADBEC3"/>
                          </a:solidFill>
                        </a:rPr>
                        <a:t>2023</a:t>
                      </a:r>
                      <a:endParaRPr>
                        <a:solidFill>
                          <a:srgbClr val="ADBEC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ADBEC3"/>
                          </a:solidFill>
                        </a:rPr>
                        <a:t>0.542</a:t>
                      </a:r>
                      <a:endParaRPr>
                        <a:solidFill>
                          <a:srgbClr val="ADBEC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8" name="Google Shape;158;g266074fd079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7250" y="2212725"/>
            <a:ext cx="4836449" cy="3308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6074fd079_0_71"/>
          <p:cNvSpPr txBox="1"/>
          <p:nvPr/>
        </p:nvSpPr>
        <p:spPr>
          <a:xfrm>
            <a:off x="5394750" y="488275"/>
            <a:ext cx="1402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>
                <a:solidFill>
                  <a:srgbClr val="9BAFB5"/>
                </a:solidFill>
              </a:rPr>
              <a:t>結果</a:t>
            </a:r>
            <a:endParaRPr b="1" sz="4800">
              <a:solidFill>
                <a:srgbClr val="9BAF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266074fd079_0_71"/>
          <p:cNvSpPr txBox="1"/>
          <p:nvPr/>
        </p:nvSpPr>
        <p:spPr>
          <a:xfrm>
            <a:off x="819900" y="1582125"/>
            <a:ext cx="10552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400"/>
              <a:buChar char="●"/>
            </a:pPr>
            <a:r>
              <a:rPr b="1" lang="zh-TW" sz="2400">
                <a:solidFill>
                  <a:srgbClr val="ADBEC3"/>
                </a:solidFill>
              </a:rPr>
              <a:t>策略三</a:t>
            </a:r>
            <a:endParaRPr b="1" sz="2400">
              <a:solidFill>
                <a:srgbClr val="ADBEC3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ADBEC3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200"/>
              <a:buChar char="○"/>
            </a:pPr>
            <a:r>
              <a:rPr lang="zh-TW" sz="2200">
                <a:solidFill>
                  <a:srgbClr val="ADBEC3"/>
                </a:solidFill>
              </a:rPr>
              <a:t>最終總資產為</a:t>
            </a:r>
            <a:r>
              <a:rPr lang="zh-TW" sz="2200">
                <a:solidFill>
                  <a:srgbClr val="ADBEC3"/>
                </a:solidFill>
              </a:rPr>
              <a:t>165547.64562841062</a:t>
            </a:r>
            <a:r>
              <a:rPr lang="zh-TW" sz="2200">
                <a:solidFill>
                  <a:srgbClr val="ADBEC3"/>
                </a:solidFill>
              </a:rPr>
              <a:t>元</a:t>
            </a:r>
            <a:br>
              <a:rPr lang="zh-TW" sz="2200">
                <a:solidFill>
                  <a:srgbClr val="ADBEC3"/>
                </a:solidFill>
              </a:rPr>
            </a:br>
            <a:endParaRPr sz="600">
              <a:solidFill>
                <a:srgbClr val="ADBEC3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200"/>
              <a:buChar char="○"/>
            </a:pPr>
            <a:r>
              <a:rPr lang="zh-TW" sz="2200">
                <a:solidFill>
                  <a:srgbClr val="ADBEC3"/>
                </a:solidFill>
              </a:rPr>
              <a:t>每年的年化收益率(Annual Return)為</a:t>
            </a:r>
            <a:br>
              <a:rPr lang="zh-TW" sz="2200">
                <a:solidFill>
                  <a:srgbClr val="ADBEC3"/>
                </a:solidFill>
              </a:rPr>
            </a:br>
            <a:endParaRPr sz="2200">
              <a:solidFill>
                <a:srgbClr val="ADBEC3"/>
              </a:solidFill>
            </a:endParaRPr>
          </a:p>
        </p:txBody>
      </p:sp>
      <p:graphicFrame>
        <p:nvGraphicFramePr>
          <p:cNvPr id="165" name="Google Shape;165;g266074fd079_0_71"/>
          <p:cNvGraphicFramePr/>
          <p:nvPr/>
        </p:nvGraphicFramePr>
        <p:xfrm>
          <a:off x="1850650" y="287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{C7015AC8-D249-464A-96E0-962F7FA0DC3C}</a:tableStyleId>
              </a:tblPr>
              <a:tblGrid>
                <a:gridCol w="2230100"/>
                <a:gridCol w="2230100"/>
              </a:tblGrid>
              <a:tr h="38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ADBEC3"/>
                          </a:solidFill>
                        </a:rPr>
                        <a:t>2019</a:t>
                      </a:r>
                      <a:endParaRPr>
                        <a:solidFill>
                          <a:srgbClr val="ADBEC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ADBEC3"/>
                          </a:solidFill>
                        </a:rPr>
                        <a:t>2.458</a:t>
                      </a:r>
                      <a:endParaRPr>
                        <a:solidFill>
                          <a:srgbClr val="ADBEC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ADBEC3"/>
                          </a:solidFill>
                        </a:rPr>
                        <a:t>2020</a:t>
                      </a:r>
                      <a:endParaRPr>
                        <a:solidFill>
                          <a:srgbClr val="ADBEC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ADBEC3"/>
                          </a:solidFill>
                        </a:rPr>
                        <a:t>0.955</a:t>
                      </a:r>
                      <a:endParaRPr>
                        <a:solidFill>
                          <a:srgbClr val="ADBEC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ADBEC3"/>
                          </a:solidFill>
                        </a:rPr>
                        <a:t>2021</a:t>
                      </a:r>
                      <a:endParaRPr>
                        <a:solidFill>
                          <a:srgbClr val="ADBEC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ADBEC3"/>
                          </a:solidFill>
                        </a:rPr>
                        <a:t>0.375</a:t>
                      </a:r>
                      <a:endParaRPr>
                        <a:solidFill>
                          <a:srgbClr val="ADBEC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ADBEC3"/>
                          </a:solidFill>
                        </a:rPr>
                        <a:t>2022</a:t>
                      </a:r>
                      <a:endParaRPr>
                        <a:solidFill>
                          <a:srgbClr val="ADBEC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ADBEC3"/>
                          </a:solidFill>
                        </a:rPr>
                        <a:t>0.158</a:t>
                      </a:r>
                      <a:endParaRPr>
                        <a:solidFill>
                          <a:srgbClr val="ADBEC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ADBEC3"/>
                          </a:solidFill>
                        </a:rPr>
                        <a:t>2023</a:t>
                      </a:r>
                      <a:endParaRPr>
                        <a:solidFill>
                          <a:srgbClr val="ADBEC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ADBEC3"/>
                          </a:solidFill>
                        </a:rPr>
                        <a:t>0.537</a:t>
                      </a:r>
                      <a:endParaRPr>
                        <a:solidFill>
                          <a:srgbClr val="ADBEC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6" name="Google Shape;166;g266074fd079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7250" y="2212713"/>
            <a:ext cx="4876826" cy="3308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6074fd079_0_82"/>
          <p:cNvSpPr txBox="1"/>
          <p:nvPr/>
        </p:nvSpPr>
        <p:spPr>
          <a:xfrm>
            <a:off x="5394750" y="488275"/>
            <a:ext cx="1402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>
                <a:solidFill>
                  <a:srgbClr val="9BAFB5"/>
                </a:solidFill>
              </a:rPr>
              <a:t>比較</a:t>
            </a:r>
            <a:endParaRPr b="1" sz="4800">
              <a:solidFill>
                <a:srgbClr val="9BAF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66074fd079_0_82"/>
          <p:cNvSpPr txBox="1"/>
          <p:nvPr/>
        </p:nvSpPr>
        <p:spPr>
          <a:xfrm>
            <a:off x="819900" y="1582125"/>
            <a:ext cx="10552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400"/>
              <a:buChar char="●"/>
            </a:pPr>
            <a:r>
              <a:rPr b="1" lang="zh-TW" sz="2400">
                <a:solidFill>
                  <a:srgbClr val="ADBEC3"/>
                </a:solidFill>
              </a:rPr>
              <a:t>存銀行（</a:t>
            </a:r>
            <a:r>
              <a:rPr b="1" lang="zh-TW" sz="2400">
                <a:solidFill>
                  <a:srgbClr val="ADBEC3"/>
                </a:solidFill>
              </a:rPr>
              <a:t>以華南銀行為例）</a:t>
            </a:r>
            <a:endParaRPr b="1" sz="2400">
              <a:solidFill>
                <a:srgbClr val="ADBEC3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ADBEC3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200"/>
              <a:buChar char="○"/>
            </a:pPr>
            <a:r>
              <a:rPr lang="zh-TW" sz="2200">
                <a:solidFill>
                  <a:srgbClr val="ADBEC3"/>
                </a:solidFill>
              </a:rPr>
              <a:t>10000元用整存整付，年利率1.585%</a:t>
            </a:r>
            <a:endParaRPr sz="2200">
              <a:solidFill>
                <a:srgbClr val="ADBEC3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ADBEC3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200"/>
              <a:buChar char="○"/>
            </a:pPr>
            <a:r>
              <a:rPr lang="zh-TW" sz="2200">
                <a:solidFill>
                  <a:srgbClr val="ADBEC3"/>
                </a:solidFill>
              </a:rPr>
              <a:t>每個月的2000元用零存整付，年利率1.77%</a:t>
            </a:r>
            <a:endParaRPr sz="2200">
              <a:solidFill>
                <a:srgbClr val="ADBEC3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ADBEC3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200"/>
              <a:buChar char="○"/>
            </a:pPr>
            <a:r>
              <a:rPr lang="zh-TW" sz="2200">
                <a:solidFill>
                  <a:srgbClr val="ADBEC3"/>
                </a:solidFill>
              </a:rPr>
              <a:t>經過五年後，總資產為10824 + 125559 = 136383</a:t>
            </a:r>
            <a:endParaRPr sz="2200">
              <a:solidFill>
                <a:srgbClr val="ADBEC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"/>
          <p:cNvSpPr txBox="1"/>
          <p:nvPr/>
        </p:nvSpPr>
        <p:spPr>
          <a:xfrm>
            <a:off x="4462950" y="481925"/>
            <a:ext cx="3266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>
                <a:solidFill>
                  <a:srgbClr val="9BAFB5"/>
                </a:solidFill>
              </a:rPr>
              <a:t>遇到的問題</a:t>
            </a:r>
            <a:endParaRPr b="1" sz="4800">
              <a:solidFill>
                <a:srgbClr val="9BAF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 txBox="1"/>
          <p:nvPr/>
        </p:nvSpPr>
        <p:spPr>
          <a:xfrm>
            <a:off x="903954" y="1582129"/>
            <a:ext cx="105897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400"/>
              <a:buFont typeface="Noto Sans Symbols"/>
              <a:buChar char="●"/>
            </a:pPr>
            <a:r>
              <a:rPr lang="zh-TW" sz="2400">
                <a:solidFill>
                  <a:srgbClr val="ADBEC3"/>
                </a:solidFill>
              </a:rPr>
              <a:t>Backtest frames買賣的預設價格為Close price</a:t>
            </a:r>
            <a:br>
              <a:rPr lang="zh-TW" sz="2400">
                <a:solidFill>
                  <a:srgbClr val="ADBEC3"/>
                </a:solidFill>
              </a:rPr>
            </a:br>
            <a:r>
              <a:rPr lang="zh-TW" sz="2400">
                <a:solidFill>
                  <a:srgbClr val="ADBEC3"/>
                </a:solidFill>
              </a:rPr>
              <a:t>但我覺得用Open Price比較合理（不確定對不對）</a:t>
            </a:r>
            <a:br>
              <a:rPr lang="zh-TW" sz="2400">
                <a:solidFill>
                  <a:srgbClr val="ADBEC3"/>
                </a:solidFill>
              </a:rPr>
            </a:br>
            <a:endParaRPr sz="2400">
              <a:solidFill>
                <a:srgbClr val="ADBEC3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400"/>
              <a:buChar char="●"/>
            </a:pPr>
            <a:r>
              <a:rPr lang="zh-TW" sz="2400">
                <a:solidFill>
                  <a:srgbClr val="ADBEC3"/>
                </a:solidFill>
              </a:rPr>
              <a:t>查了一下資料發現零股交易分為盤中及盤後交易</a:t>
            </a:r>
            <a:br>
              <a:rPr lang="zh-TW" sz="2400">
                <a:solidFill>
                  <a:srgbClr val="ADBEC3"/>
                </a:solidFill>
              </a:rPr>
            </a:br>
            <a:r>
              <a:rPr lang="zh-TW" sz="2400">
                <a:solidFill>
                  <a:srgbClr val="ADBEC3"/>
                </a:solidFill>
              </a:rPr>
              <a:t>兩者在成交量、價上會有差別</a:t>
            </a:r>
            <a:br>
              <a:rPr lang="zh-TW" sz="2400">
                <a:solidFill>
                  <a:srgbClr val="ADBEC3"/>
                </a:solidFill>
              </a:rPr>
            </a:br>
            <a:r>
              <a:rPr lang="zh-TW" sz="2400">
                <a:solidFill>
                  <a:srgbClr val="ADBEC3"/>
                </a:solidFill>
              </a:rPr>
              <a:t>因為資料為較熱門的ETF，不曉得這樣回測是否有誤差</a:t>
            </a:r>
            <a:endParaRPr sz="2400">
              <a:solidFill>
                <a:srgbClr val="ADBEC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6074fd079_0_15"/>
          <p:cNvSpPr txBox="1"/>
          <p:nvPr/>
        </p:nvSpPr>
        <p:spPr>
          <a:xfrm>
            <a:off x="4514975" y="481925"/>
            <a:ext cx="316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>
                <a:solidFill>
                  <a:srgbClr val="9BAFB5"/>
                </a:solidFill>
              </a:rPr>
              <a:t>Reference</a:t>
            </a:r>
            <a:endParaRPr b="1" sz="4800">
              <a:solidFill>
                <a:srgbClr val="9BAF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266074fd079_0_15"/>
          <p:cNvSpPr txBox="1"/>
          <p:nvPr/>
        </p:nvSpPr>
        <p:spPr>
          <a:xfrm>
            <a:off x="801129" y="2389179"/>
            <a:ext cx="105897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1800"/>
              <a:buChar char="●"/>
            </a:pPr>
            <a:r>
              <a:rPr lang="zh-TW" sz="1800" u="sng">
                <a:solidFill>
                  <a:schemeClr val="hlink"/>
                </a:solidFill>
                <a:hlinkClick r:id="rId3"/>
              </a:rPr>
              <a:t>Introduction - Backtrader</a:t>
            </a:r>
            <a:endParaRPr sz="1800">
              <a:solidFill>
                <a:srgbClr val="ADBEC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ADBEC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ADBEC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1800"/>
              <a:buChar char="●"/>
            </a:pPr>
            <a:r>
              <a:rPr lang="zh-TW" sz="1800" u="sng">
                <a:solidFill>
                  <a:schemeClr val="hlink"/>
                </a:solidFill>
                <a:hlinkClick r:id="rId4"/>
              </a:rPr>
              <a:t>用程式回測數據 – 美股紅綠燈 (wordpress.com)</a:t>
            </a:r>
            <a:endParaRPr sz="1800">
              <a:solidFill>
                <a:srgbClr val="ADBEC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ADBEC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ADBEC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1800"/>
              <a:buChar char="●"/>
            </a:pPr>
            <a:r>
              <a:rPr lang="zh-TW" sz="1800" u="sng">
                <a:solidFill>
                  <a:schemeClr val="hlink"/>
                </a:solidFill>
                <a:hlinkClick r:id="rId5"/>
              </a:rPr>
              <a:t>簡單移動平均線（SMA）是什麼？如何利用SMA進行交易？ (mitrade.com)</a:t>
            </a:r>
            <a:endParaRPr sz="1800">
              <a:solidFill>
                <a:srgbClr val="ADBEC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ADBEC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ADBEC3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1800"/>
              <a:buChar char="●"/>
            </a:pPr>
            <a:r>
              <a:rPr lang="zh-TW" sz="1800" u="sng">
                <a:solidFill>
                  <a:schemeClr val="hlink"/>
                </a:solidFill>
                <a:hlinkClick r:id="rId6"/>
              </a:rPr>
              <a:t>布林通道（Bollinger Bands）教學與交易策略 - OANDA Lab</a:t>
            </a:r>
            <a:endParaRPr sz="1800">
              <a:solidFill>
                <a:srgbClr val="ADBEC3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ADBEC3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ADBEC3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1800"/>
              <a:buChar char="●"/>
            </a:pPr>
            <a:r>
              <a:rPr lang="zh-TW" sz="1800" u="sng">
                <a:solidFill>
                  <a:schemeClr val="hlink"/>
                </a:solidFill>
                <a:hlinkClick r:id="rId7"/>
              </a:rPr>
              <a:t>布林通道是什麼？布林通道應用教學｜新手技術分析｜豐雲學堂 2024 年 01 月 (sinotrade.com.tw)</a:t>
            </a:r>
            <a:endParaRPr sz="2400">
              <a:solidFill>
                <a:srgbClr val="ADBEC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/>
          <p:nvPr>
            <p:ph idx="1" type="subTitle"/>
          </p:nvPr>
        </p:nvSpPr>
        <p:spPr>
          <a:xfrm>
            <a:off x="2052450" y="2626800"/>
            <a:ext cx="8087100" cy="1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zh-TW" sz="6000">
                <a:latin typeface="Arial"/>
                <a:ea typeface="Arial"/>
                <a:cs typeface="Arial"/>
                <a:sym typeface="Arial"/>
              </a:rPr>
              <a:t>報告結束</a:t>
            </a:r>
            <a:endParaRPr sz="6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zh-TW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Code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8136650" y="1869738"/>
            <a:ext cx="2211000" cy="31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zh-TW" sz="2800">
                <a:solidFill>
                  <a:srgbClr val="9BAFB5"/>
                </a:solidFill>
                <a:latin typeface="Arial"/>
                <a:ea typeface="Arial"/>
                <a:cs typeface="Arial"/>
                <a:sym typeface="Arial"/>
              </a:rPr>
              <a:t>環境參數</a:t>
            </a:r>
            <a:endParaRPr sz="2800">
              <a:solidFill>
                <a:srgbClr val="9BAF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223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rgbClr val="9BAF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6367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rgbClr val="9BAF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934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zh-TW" sz="2800">
                <a:solidFill>
                  <a:srgbClr val="9BAFB5"/>
                </a:solidFill>
                <a:latin typeface="Arial"/>
                <a:ea typeface="Arial"/>
                <a:cs typeface="Arial"/>
                <a:sym typeface="Arial"/>
              </a:rPr>
              <a:t>策略&amp;實作</a:t>
            </a:r>
            <a:endParaRPr sz="2800">
              <a:solidFill>
                <a:srgbClr val="9BAF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BAF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BAF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934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AFB5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rgbClr val="9BAFB5"/>
                </a:solidFill>
                <a:latin typeface="Arial"/>
                <a:ea typeface="Arial"/>
                <a:cs typeface="Arial"/>
                <a:sym typeface="Arial"/>
              </a:rPr>
              <a:t>結果</a:t>
            </a:r>
            <a:endParaRPr sz="2800">
              <a:solidFill>
                <a:srgbClr val="9BAF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6367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rgbClr val="9BAF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6367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rgbClr val="9BAF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934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zh-TW" sz="2800">
                <a:solidFill>
                  <a:srgbClr val="9BAFB5"/>
                </a:solidFill>
                <a:latin typeface="Arial"/>
                <a:ea typeface="Arial"/>
                <a:cs typeface="Arial"/>
                <a:sym typeface="Arial"/>
              </a:rPr>
              <a:t>遇到的問題</a:t>
            </a:r>
            <a:endParaRPr/>
          </a:p>
        </p:txBody>
      </p:sp>
      <p:sp>
        <p:nvSpPr>
          <p:cNvPr id="104" name="Google Shape;104;p2"/>
          <p:cNvSpPr txBox="1"/>
          <p:nvPr>
            <p:ph idx="2" type="body"/>
          </p:nvPr>
        </p:nvSpPr>
        <p:spPr>
          <a:xfrm>
            <a:off x="2415746" y="3102287"/>
            <a:ext cx="1246550" cy="653425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zh-TW" sz="4000">
                <a:latin typeface="Arial"/>
                <a:ea typeface="Arial"/>
                <a:cs typeface="Arial"/>
                <a:sym typeface="Arial"/>
              </a:rPr>
              <a:t>大綱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4777775" y="488325"/>
            <a:ext cx="2636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>
                <a:solidFill>
                  <a:srgbClr val="9BAFB5"/>
                </a:solidFill>
              </a:rPr>
              <a:t>環境參數</a:t>
            </a:r>
            <a:endParaRPr b="1" sz="4800">
              <a:solidFill>
                <a:srgbClr val="9BAF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3604475" y="2154725"/>
            <a:ext cx="49830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400"/>
              <a:buChar char="●"/>
            </a:pPr>
            <a:r>
              <a:rPr lang="zh-TW" sz="2400">
                <a:solidFill>
                  <a:srgbClr val="ADBEC3"/>
                </a:solidFill>
              </a:rPr>
              <a:t>python 				3.11.4</a:t>
            </a:r>
            <a:endParaRPr sz="2400">
              <a:solidFill>
                <a:srgbClr val="ADBEC3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DBEC3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400"/>
              <a:buChar char="●"/>
            </a:pPr>
            <a:r>
              <a:rPr lang="zh-TW" sz="2400">
                <a:solidFill>
                  <a:srgbClr val="ADBEC3"/>
                </a:solidFill>
              </a:rPr>
              <a:t>yfinance 				0.2.35</a:t>
            </a:r>
            <a:endParaRPr sz="2400">
              <a:solidFill>
                <a:srgbClr val="ADBEC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DBEC3"/>
              </a:solidFill>
            </a:endParaRPr>
          </a:p>
          <a:p>
            <a:pPr indent="-3873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500"/>
              <a:buChar char="●"/>
            </a:pPr>
            <a:r>
              <a:rPr lang="zh-TW" sz="2400">
                <a:solidFill>
                  <a:srgbClr val="ADBEC3"/>
                </a:solidFill>
              </a:rPr>
              <a:t>backtrader 			1.9.78.123</a:t>
            </a:r>
            <a:endParaRPr sz="2400">
              <a:solidFill>
                <a:srgbClr val="ADBEC3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DBEC3"/>
              </a:solidFill>
            </a:endParaRPr>
          </a:p>
          <a:p>
            <a:pPr indent="-3873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500"/>
              <a:buChar char="●"/>
            </a:pPr>
            <a:r>
              <a:rPr lang="zh-TW" sz="2400">
                <a:solidFill>
                  <a:srgbClr val="ADBEC3"/>
                </a:solidFill>
              </a:rPr>
              <a:t>pandas 				2.1.4</a:t>
            </a:r>
            <a:endParaRPr sz="2400">
              <a:solidFill>
                <a:srgbClr val="ADBEC3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DBEC3"/>
              </a:solidFill>
            </a:endParaRPr>
          </a:p>
          <a:p>
            <a:pPr indent="-3873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500"/>
              <a:buChar char="●"/>
            </a:pPr>
            <a:r>
              <a:rPr lang="zh-TW" sz="2400">
                <a:solidFill>
                  <a:srgbClr val="ADBEC3"/>
                </a:solidFill>
              </a:rPr>
              <a:t>numpy 				1.26.3</a:t>
            </a:r>
            <a:endParaRPr sz="2400">
              <a:solidFill>
                <a:srgbClr val="ADBEC3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DBEC3"/>
              </a:solidFill>
            </a:endParaRPr>
          </a:p>
          <a:p>
            <a:pPr indent="-3873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500"/>
              <a:buChar char="●"/>
            </a:pPr>
            <a:r>
              <a:rPr lang="zh-TW" sz="2400">
                <a:solidFill>
                  <a:srgbClr val="ADBEC3"/>
                </a:solidFill>
              </a:rPr>
              <a:t>matplotlib				3.8.2</a:t>
            </a:r>
            <a:endParaRPr sz="2400">
              <a:solidFill>
                <a:srgbClr val="ADBEC3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DBEC3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400"/>
              <a:buChar char="●"/>
            </a:pPr>
            <a:r>
              <a:rPr lang="zh-TW" sz="2400">
                <a:solidFill>
                  <a:srgbClr val="ADBEC3"/>
                </a:solidFill>
              </a:rPr>
              <a:t>arrow					1.3.0</a:t>
            </a:r>
            <a:endParaRPr sz="2400">
              <a:solidFill>
                <a:srgbClr val="ADBEC3"/>
              </a:solidFill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1615650" y="1534625"/>
            <a:ext cx="89607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4548000" y="481900"/>
            <a:ext cx="3096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>
                <a:solidFill>
                  <a:srgbClr val="9BAFB5"/>
                </a:solidFill>
              </a:rPr>
              <a:t>策略&amp;實作</a:t>
            </a:r>
            <a:endParaRPr b="1" sz="4800">
              <a:solidFill>
                <a:srgbClr val="9BAF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819900" y="1582125"/>
            <a:ext cx="10552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400"/>
              <a:buChar char="●"/>
            </a:pPr>
            <a:r>
              <a:rPr b="1" lang="zh-TW" sz="2400">
                <a:solidFill>
                  <a:srgbClr val="ADBEC3"/>
                </a:solidFill>
              </a:rPr>
              <a:t>我們採取以下三種交易策略</a:t>
            </a:r>
            <a:endParaRPr b="1" sz="2400">
              <a:solidFill>
                <a:srgbClr val="ADBEC3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ADBEC3"/>
              </a:solidFill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200"/>
              <a:buChar char="○"/>
            </a:pPr>
            <a:r>
              <a:rPr lang="zh-TW" sz="2200">
                <a:solidFill>
                  <a:srgbClr val="ADBEC3"/>
                </a:solidFill>
              </a:rPr>
              <a:t>固定每月存錢+買入一定數量的股份，但不賣出</a:t>
            </a:r>
            <a:endParaRPr sz="2200">
              <a:solidFill>
                <a:srgbClr val="ADBEC3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ADBEC3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200"/>
              <a:buChar char="○"/>
            </a:pPr>
            <a:r>
              <a:rPr lang="zh-TW" sz="2200">
                <a:solidFill>
                  <a:srgbClr val="ADBEC3"/>
                </a:solidFill>
              </a:rPr>
              <a:t>固定每月存錢+買入一定數量的股份</a:t>
            </a:r>
            <a:br>
              <a:rPr lang="zh-TW" sz="2200">
                <a:solidFill>
                  <a:srgbClr val="ADBEC3"/>
                </a:solidFill>
              </a:rPr>
            </a:br>
            <a:r>
              <a:rPr lang="zh-TW" sz="2200">
                <a:solidFill>
                  <a:srgbClr val="ADBEC3"/>
                </a:solidFill>
              </a:rPr>
              <a:t>每隔一段時間用短期與長期sma來判斷是否要買進／賣出</a:t>
            </a:r>
            <a:endParaRPr sz="2200">
              <a:solidFill>
                <a:srgbClr val="ADBEC3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ADBEC3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200"/>
              <a:buChar char="○"/>
            </a:pPr>
            <a:r>
              <a:rPr lang="zh-TW" sz="2200">
                <a:solidFill>
                  <a:srgbClr val="ADBEC3"/>
                </a:solidFill>
              </a:rPr>
              <a:t>固定每月存錢</a:t>
            </a:r>
            <a:br>
              <a:rPr lang="zh-TW" sz="2200">
                <a:solidFill>
                  <a:srgbClr val="ADBEC3"/>
                </a:solidFill>
              </a:rPr>
            </a:br>
            <a:r>
              <a:rPr lang="zh-TW" sz="2200">
                <a:solidFill>
                  <a:srgbClr val="ADBEC3"/>
                </a:solidFill>
              </a:rPr>
              <a:t>每隔一段時間用布林通道(Bollinger Bands)與K線</a:t>
            </a:r>
            <a:br>
              <a:rPr lang="zh-TW" sz="2200">
                <a:solidFill>
                  <a:srgbClr val="ADBEC3"/>
                </a:solidFill>
              </a:rPr>
            </a:br>
            <a:r>
              <a:rPr lang="zh-TW" sz="2200">
                <a:solidFill>
                  <a:srgbClr val="ADBEC3"/>
                </a:solidFill>
              </a:rPr>
              <a:t>來判斷是否買進／賣出</a:t>
            </a:r>
            <a:endParaRPr sz="2200">
              <a:solidFill>
                <a:srgbClr val="ADBEC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6074fd079_0_42"/>
          <p:cNvSpPr txBox="1"/>
          <p:nvPr/>
        </p:nvSpPr>
        <p:spPr>
          <a:xfrm>
            <a:off x="4548000" y="481900"/>
            <a:ext cx="3096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>
                <a:solidFill>
                  <a:srgbClr val="9BAFB5"/>
                </a:solidFill>
              </a:rPr>
              <a:t>策略&amp;實作</a:t>
            </a:r>
            <a:endParaRPr b="1" sz="4800">
              <a:solidFill>
                <a:srgbClr val="9BAF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266074fd079_0_42"/>
          <p:cNvSpPr txBox="1"/>
          <p:nvPr/>
        </p:nvSpPr>
        <p:spPr>
          <a:xfrm>
            <a:off x="819900" y="1582125"/>
            <a:ext cx="105522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400"/>
              <a:buChar char="●"/>
            </a:pPr>
            <a:r>
              <a:rPr b="1" lang="zh-TW" sz="2400">
                <a:solidFill>
                  <a:srgbClr val="ADBEC3"/>
                </a:solidFill>
              </a:rPr>
              <a:t>策略一</a:t>
            </a:r>
            <a:endParaRPr b="1" sz="2400">
              <a:solidFill>
                <a:srgbClr val="ADBEC3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ADBEC3"/>
              </a:solidFill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200"/>
              <a:buChar char="○"/>
            </a:pPr>
            <a:r>
              <a:rPr lang="zh-TW" sz="2200">
                <a:solidFill>
                  <a:srgbClr val="ADBEC3"/>
                </a:solidFill>
              </a:rPr>
              <a:t>每個月5號存2000元</a:t>
            </a:r>
            <a:endParaRPr sz="2200">
              <a:solidFill>
                <a:srgbClr val="ADBEC3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ADBEC3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200"/>
              <a:buChar char="○"/>
            </a:pPr>
            <a:r>
              <a:rPr lang="zh-TW" sz="2200">
                <a:solidFill>
                  <a:srgbClr val="ADBEC3"/>
                </a:solidFill>
              </a:rPr>
              <a:t>每個月10號將所有觀測的股票都買進</a:t>
            </a:r>
            <a:endParaRPr sz="2200">
              <a:solidFill>
                <a:srgbClr val="ADBEC3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ADBEC3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200"/>
              <a:buChar char="○"/>
            </a:pPr>
            <a:r>
              <a:rPr lang="zh-TW" sz="2200">
                <a:solidFill>
                  <a:srgbClr val="ADBEC3"/>
                </a:solidFill>
              </a:rPr>
              <a:t>每支股票的預算為 </a:t>
            </a:r>
            <a:r>
              <a:rPr i="1" lang="zh-TW" sz="2200">
                <a:solidFill>
                  <a:srgbClr val="ADBEC3"/>
                </a:solidFill>
              </a:rPr>
              <a:t>目前身上的現金 / (觀測的股票數 + 1)</a:t>
            </a:r>
            <a:br>
              <a:rPr i="1" lang="zh-TW" sz="2200">
                <a:solidFill>
                  <a:srgbClr val="ADBEC3"/>
                </a:solidFill>
              </a:rPr>
            </a:br>
            <a:endParaRPr sz="600">
              <a:solidFill>
                <a:srgbClr val="ADBEC3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200"/>
              <a:buChar char="○"/>
            </a:pPr>
            <a:r>
              <a:rPr lang="zh-TW" sz="2200">
                <a:solidFill>
                  <a:srgbClr val="ADBEC3"/>
                </a:solidFill>
              </a:rPr>
              <a:t>每支股票買進 ⌊預算 / 當日開盤價⌋ 股</a:t>
            </a:r>
            <a:endParaRPr sz="2200">
              <a:solidFill>
                <a:srgbClr val="ADBEC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6074fd079_0_50"/>
          <p:cNvSpPr txBox="1"/>
          <p:nvPr/>
        </p:nvSpPr>
        <p:spPr>
          <a:xfrm>
            <a:off x="4548000" y="481900"/>
            <a:ext cx="3096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>
                <a:solidFill>
                  <a:srgbClr val="9BAFB5"/>
                </a:solidFill>
              </a:rPr>
              <a:t>策略&amp;實作</a:t>
            </a:r>
            <a:endParaRPr b="1" sz="4800">
              <a:solidFill>
                <a:srgbClr val="9BAF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266074fd079_0_50"/>
          <p:cNvSpPr txBox="1"/>
          <p:nvPr/>
        </p:nvSpPr>
        <p:spPr>
          <a:xfrm>
            <a:off x="819900" y="1582125"/>
            <a:ext cx="110769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400"/>
              <a:buChar char="●"/>
            </a:pPr>
            <a:r>
              <a:rPr b="1" lang="zh-TW" sz="2400">
                <a:solidFill>
                  <a:srgbClr val="ADBEC3"/>
                </a:solidFill>
              </a:rPr>
              <a:t>策略二</a:t>
            </a:r>
            <a:endParaRPr b="1" sz="2400">
              <a:solidFill>
                <a:srgbClr val="ADBEC3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ADBEC3"/>
              </a:solidFill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200"/>
              <a:buChar char="○"/>
            </a:pPr>
            <a:r>
              <a:rPr lang="zh-TW" sz="2200">
                <a:solidFill>
                  <a:srgbClr val="ADBEC3"/>
                </a:solidFill>
              </a:rPr>
              <a:t>每個月5號存2000元</a:t>
            </a:r>
            <a:endParaRPr sz="2200">
              <a:solidFill>
                <a:srgbClr val="ADBEC3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ADBEC3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200"/>
              <a:buChar char="○"/>
            </a:pPr>
            <a:r>
              <a:rPr lang="zh-TW" sz="2200">
                <a:solidFill>
                  <a:srgbClr val="ADBEC3"/>
                </a:solidFill>
              </a:rPr>
              <a:t>每個月10號將所有觀測的股票都買進</a:t>
            </a:r>
            <a:endParaRPr sz="2200">
              <a:solidFill>
                <a:srgbClr val="ADBEC3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ADBEC3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200"/>
              <a:buChar char="○"/>
            </a:pPr>
            <a:r>
              <a:rPr lang="zh-TW" sz="2200">
                <a:solidFill>
                  <a:srgbClr val="ADBEC3"/>
                </a:solidFill>
              </a:rPr>
              <a:t>每支股票的預算為 </a:t>
            </a:r>
            <a:r>
              <a:rPr i="1" lang="zh-TW" sz="2200">
                <a:solidFill>
                  <a:srgbClr val="ADBEC3"/>
                </a:solidFill>
              </a:rPr>
              <a:t>目前身上的現金 / (觀測的股票數 + 1)</a:t>
            </a:r>
            <a:br>
              <a:rPr i="1" lang="zh-TW" sz="2200">
                <a:solidFill>
                  <a:srgbClr val="ADBEC3"/>
                </a:solidFill>
              </a:rPr>
            </a:br>
            <a:endParaRPr sz="600">
              <a:solidFill>
                <a:srgbClr val="ADBEC3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200"/>
              <a:buChar char="○"/>
            </a:pPr>
            <a:r>
              <a:rPr lang="zh-TW" sz="2200">
                <a:solidFill>
                  <a:srgbClr val="ADBEC3"/>
                </a:solidFill>
              </a:rPr>
              <a:t>每支股票買進 ⌊預算 / 當日開盤價⌋ 股</a:t>
            </a:r>
            <a:br>
              <a:rPr lang="zh-TW" sz="2200">
                <a:solidFill>
                  <a:srgbClr val="ADBEC3"/>
                </a:solidFill>
              </a:rPr>
            </a:br>
            <a:endParaRPr sz="2200">
              <a:solidFill>
                <a:srgbClr val="ADBEC3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200"/>
              <a:buChar char="○"/>
            </a:pPr>
            <a:r>
              <a:rPr lang="zh-TW" sz="2200">
                <a:solidFill>
                  <a:srgbClr val="ADBEC3"/>
                </a:solidFill>
              </a:rPr>
              <a:t>計算sma10、sma60</a:t>
            </a:r>
            <a:br>
              <a:rPr lang="zh-TW" sz="2200">
                <a:solidFill>
                  <a:srgbClr val="ADBEC3"/>
                </a:solidFill>
              </a:rPr>
            </a:br>
            <a:endParaRPr sz="600">
              <a:solidFill>
                <a:srgbClr val="ADBEC3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200"/>
              <a:buChar char="○"/>
            </a:pPr>
            <a:r>
              <a:rPr lang="zh-TW" sz="2200">
                <a:solidFill>
                  <a:srgbClr val="ADBEC3"/>
                </a:solidFill>
              </a:rPr>
              <a:t>若sma10 &gt; sma60，則代表市場短期內看漲</a:t>
            </a:r>
            <a:endParaRPr sz="2200">
              <a:solidFill>
                <a:srgbClr val="ADBEC3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ADBEC3"/>
                </a:solidFill>
              </a:rPr>
              <a:t>我們按照每月買進的計算方式買進對應數量的股數</a:t>
            </a:r>
            <a:br>
              <a:rPr lang="zh-TW" sz="2200">
                <a:solidFill>
                  <a:srgbClr val="ADBEC3"/>
                </a:solidFill>
              </a:rPr>
            </a:br>
            <a:endParaRPr sz="600">
              <a:solidFill>
                <a:srgbClr val="ADBEC3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200"/>
              <a:buChar char="○"/>
            </a:pPr>
            <a:r>
              <a:rPr lang="zh-TW" sz="2200">
                <a:solidFill>
                  <a:srgbClr val="ADBEC3"/>
                </a:solidFill>
              </a:rPr>
              <a:t>若sma10 &lt; sma60，則代表市場短期內看跌</a:t>
            </a:r>
            <a:br>
              <a:rPr lang="zh-TW" sz="2200">
                <a:solidFill>
                  <a:srgbClr val="ADBEC3"/>
                </a:solidFill>
              </a:rPr>
            </a:br>
            <a:r>
              <a:rPr lang="zh-TW" sz="2200">
                <a:solidFill>
                  <a:srgbClr val="ADBEC3"/>
                </a:solidFill>
              </a:rPr>
              <a:t>我們賣出手上持有的一半股份</a:t>
            </a:r>
            <a:endParaRPr sz="2200">
              <a:solidFill>
                <a:srgbClr val="ADBEC3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ADBEC3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200"/>
              <a:buChar char="○"/>
            </a:pPr>
            <a:r>
              <a:rPr lang="zh-TW" sz="2200">
                <a:solidFill>
                  <a:srgbClr val="ADBEC3"/>
                </a:solidFill>
              </a:rPr>
              <a:t>不論買進還賣出，每支股票在買賣後最快需等到3日後才能再進行下一次買賣</a:t>
            </a:r>
            <a:endParaRPr sz="2200">
              <a:solidFill>
                <a:srgbClr val="ADBEC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ADBEC3"/>
                </a:solidFill>
              </a:rPr>
              <a:t>	</a:t>
            </a:r>
            <a:endParaRPr sz="2200">
              <a:solidFill>
                <a:srgbClr val="ADBEC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6074fd079_0_55"/>
          <p:cNvSpPr txBox="1"/>
          <p:nvPr/>
        </p:nvSpPr>
        <p:spPr>
          <a:xfrm>
            <a:off x="4548000" y="481900"/>
            <a:ext cx="3096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>
                <a:solidFill>
                  <a:srgbClr val="9BAFB5"/>
                </a:solidFill>
              </a:rPr>
              <a:t>策略&amp;實作</a:t>
            </a:r>
            <a:endParaRPr b="1" sz="4800">
              <a:solidFill>
                <a:srgbClr val="9BAF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266074fd079_0_55"/>
          <p:cNvSpPr txBox="1"/>
          <p:nvPr/>
        </p:nvSpPr>
        <p:spPr>
          <a:xfrm>
            <a:off x="819900" y="1582125"/>
            <a:ext cx="110769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400"/>
              <a:buChar char="●"/>
            </a:pPr>
            <a:r>
              <a:rPr b="1" lang="zh-TW" sz="2400">
                <a:solidFill>
                  <a:srgbClr val="ADBEC3"/>
                </a:solidFill>
              </a:rPr>
              <a:t>策略三</a:t>
            </a:r>
            <a:endParaRPr b="1" sz="2400">
              <a:solidFill>
                <a:srgbClr val="ADBEC3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ADBEC3"/>
              </a:solidFill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200"/>
              <a:buChar char="○"/>
            </a:pPr>
            <a:r>
              <a:rPr lang="zh-TW" sz="2200">
                <a:solidFill>
                  <a:srgbClr val="ADBEC3"/>
                </a:solidFill>
              </a:rPr>
              <a:t>每個月5號存2000元</a:t>
            </a:r>
            <a:endParaRPr sz="2200">
              <a:solidFill>
                <a:srgbClr val="ADBEC3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ADBEC3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200"/>
              <a:buChar char="○"/>
            </a:pPr>
            <a:r>
              <a:rPr lang="zh-TW" sz="2200">
                <a:solidFill>
                  <a:srgbClr val="ADBEC3"/>
                </a:solidFill>
              </a:rPr>
              <a:t>用sma20，2個標準差去計算bollinger bands</a:t>
            </a:r>
            <a:br>
              <a:rPr lang="zh-TW" sz="2200">
                <a:solidFill>
                  <a:srgbClr val="ADBEC3"/>
                </a:solidFill>
              </a:rPr>
            </a:br>
            <a:endParaRPr sz="600">
              <a:solidFill>
                <a:srgbClr val="ADBEC3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200"/>
              <a:buChar char="○"/>
            </a:pPr>
            <a:r>
              <a:rPr lang="zh-TW" sz="2200">
                <a:solidFill>
                  <a:srgbClr val="ADBEC3"/>
                </a:solidFill>
              </a:rPr>
              <a:t>每支股票的預算為 </a:t>
            </a:r>
            <a:r>
              <a:rPr i="1" lang="zh-TW" sz="2200">
                <a:solidFill>
                  <a:srgbClr val="ADBEC3"/>
                </a:solidFill>
              </a:rPr>
              <a:t>目前身上的現金 / (觀測的股票數 + 1)</a:t>
            </a:r>
            <a:endParaRPr i="1" sz="2200">
              <a:solidFill>
                <a:srgbClr val="ADBEC3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i="1" lang="zh-TW" sz="2200">
                <a:solidFill>
                  <a:srgbClr val="ADBEC3"/>
                </a:solidFill>
              </a:rPr>
            </a:br>
            <a:endParaRPr sz="600">
              <a:solidFill>
                <a:srgbClr val="ADBEC3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200"/>
              <a:buChar char="○"/>
            </a:pPr>
            <a:r>
              <a:rPr lang="zh-TW" sz="2200">
                <a:solidFill>
                  <a:srgbClr val="ADBEC3"/>
                </a:solidFill>
              </a:rPr>
              <a:t>根據4天前與昨天的bollinger bands上中下軌來計算signal</a:t>
            </a:r>
            <a:br>
              <a:rPr lang="zh-TW" sz="2200">
                <a:solidFill>
                  <a:srgbClr val="ADBEC3"/>
                </a:solidFill>
              </a:rPr>
            </a:br>
            <a:endParaRPr sz="600">
              <a:solidFill>
                <a:srgbClr val="ADBEC3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200"/>
              <a:buChar char="○"/>
            </a:pPr>
            <a:r>
              <a:rPr lang="zh-TW" sz="2200">
                <a:solidFill>
                  <a:srgbClr val="ADBEC3"/>
                </a:solidFill>
              </a:rPr>
              <a:t>若signal &gt; 0，則代表市場看漲</a:t>
            </a:r>
            <a:br>
              <a:rPr lang="zh-TW" sz="2200">
                <a:solidFill>
                  <a:srgbClr val="ADBEC3"/>
                </a:solidFill>
              </a:rPr>
            </a:br>
            <a:r>
              <a:rPr lang="zh-TW" sz="2200">
                <a:solidFill>
                  <a:srgbClr val="ADBEC3"/>
                </a:solidFill>
              </a:rPr>
              <a:t>我們買進 ⌊(預算 / 當日開盤價) * (signal / 3)⌋ 股</a:t>
            </a:r>
            <a:br>
              <a:rPr lang="zh-TW" sz="2200">
                <a:solidFill>
                  <a:srgbClr val="ADBEC3"/>
                </a:solidFill>
              </a:rPr>
            </a:br>
            <a:endParaRPr sz="600">
              <a:solidFill>
                <a:srgbClr val="ADBEC3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200"/>
              <a:buChar char="○"/>
            </a:pPr>
            <a:r>
              <a:rPr lang="zh-TW" sz="2200">
                <a:solidFill>
                  <a:srgbClr val="ADBEC3"/>
                </a:solidFill>
              </a:rPr>
              <a:t>若signal &lt; 0，則代表市場看跌</a:t>
            </a:r>
            <a:br>
              <a:rPr lang="zh-TW" sz="2200">
                <a:solidFill>
                  <a:srgbClr val="ADBEC3"/>
                </a:solidFill>
              </a:rPr>
            </a:br>
            <a:r>
              <a:rPr lang="zh-TW" sz="2200">
                <a:solidFill>
                  <a:srgbClr val="ADBEC3"/>
                </a:solidFill>
              </a:rPr>
              <a:t>我們賣出 ⌊(持有股數 / 2) * (-signal / 2)⌋ 股</a:t>
            </a:r>
            <a:br>
              <a:rPr lang="zh-TW" sz="2200">
                <a:solidFill>
                  <a:srgbClr val="ADBEC3"/>
                </a:solidFill>
              </a:rPr>
            </a:br>
            <a:endParaRPr sz="600">
              <a:solidFill>
                <a:srgbClr val="ADBEC3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200"/>
              <a:buChar char="○"/>
            </a:pPr>
            <a:r>
              <a:rPr lang="zh-TW" sz="2200">
                <a:solidFill>
                  <a:srgbClr val="ADBEC3"/>
                </a:solidFill>
              </a:rPr>
              <a:t>不論買進還賣出，每支股票在買賣後最快需等到10日後才能再進行下一次買賣</a:t>
            </a:r>
            <a:endParaRPr sz="2200">
              <a:solidFill>
                <a:srgbClr val="ADBEC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6074fd079_0_23"/>
          <p:cNvSpPr txBox="1"/>
          <p:nvPr/>
        </p:nvSpPr>
        <p:spPr>
          <a:xfrm>
            <a:off x="4548000" y="481900"/>
            <a:ext cx="3096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>
                <a:solidFill>
                  <a:srgbClr val="9BAFB5"/>
                </a:solidFill>
              </a:rPr>
              <a:t>策略&amp;實作</a:t>
            </a:r>
            <a:endParaRPr b="1" sz="4800">
              <a:solidFill>
                <a:srgbClr val="9BAF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266074fd079_0_23"/>
          <p:cNvSpPr txBox="1"/>
          <p:nvPr/>
        </p:nvSpPr>
        <p:spPr>
          <a:xfrm>
            <a:off x="819900" y="1582125"/>
            <a:ext cx="105522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400"/>
              <a:buChar char="●"/>
            </a:pPr>
            <a:r>
              <a:rPr b="1" lang="zh-TW" sz="2400">
                <a:solidFill>
                  <a:srgbClr val="ADBEC3"/>
                </a:solidFill>
              </a:rPr>
              <a:t>以下列資料進行回測</a:t>
            </a:r>
            <a:endParaRPr b="1" sz="2400">
              <a:solidFill>
                <a:srgbClr val="ADBEC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 u="sng">
              <a:solidFill>
                <a:srgbClr val="ADBEC3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200"/>
              <a:buChar char="○"/>
            </a:pPr>
            <a:r>
              <a:rPr lang="zh-TW" sz="2200">
                <a:solidFill>
                  <a:srgbClr val="ADBEC3"/>
                </a:solidFill>
              </a:rPr>
              <a:t>用0050、0056兩個ETF在2019/01/01~2024/01/01的股價</a:t>
            </a:r>
            <a:endParaRPr sz="2200">
              <a:solidFill>
                <a:srgbClr val="ADBEC3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ADBEC3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200"/>
              <a:buChar char="○"/>
            </a:pPr>
            <a:r>
              <a:rPr lang="zh-TW" sz="2200">
                <a:solidFill>
                  <a:srgbClr val="ADBEC3"/>
                </a:solidFill>
              </a:rPr>
              <a:t>初始資金為10000元</a:t>
            </a:r>
            <a:br>
              <a:rPr lang="zh-TW" sz="2200">
                <a:solidFill>
                  <a:srgbClr val="ADBEC3"/>
                </a:solidFill>
              </a:rPr>
            </a:br>
            <a:endParaRPr sz="600">
              <a:solidFill>
                <a:srgbClr val="ADBEC3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200"/>
              <a:buChar char="○"/>
            </a:pPr>
            <a:r>
              <a:rPr lang="zh-TW" sz="2200">
                <a:solidFill>
                  <a:srgbClr val="ADBEC3"/>
                </a:solidFill>
              </a:rPr>
              <a:t>手續費為	</a:t>
            </a:r>
            <a:r>
              <a:rPr i="1" lang="zh-TW" sz="2200">
                <a:solidFill>
                  <a:srgbClr val="ADBEC3"/>
                </a:solidFill>
              </a:rPr>
              <a:t>max(股價 * 股數 * 0.001425, 20)</a:t>
            </a:r>
            <a:br>
              <a:rPr lang="zh-TW" sz="2200">
                <a:solidFill>
                  <a:srgbClr val="ADBEC3"/>
                </a:solidFill>
              </a:rPr>
            </a:br>
            <a:endParaRPr sz="600">
              <a:solidFill>
                <a:srgbClr val="ADBEC3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200"/>
              <a:buChar char="○"/>
            </a:pPr>
            <a:r>
              <a:rPr lang="zh-TW" sz="2200">
                <a:solidFill>
                  <a:srgbClr val="ADBEC3"/>
                </a:solidFill>
              </a:rPr>
              <a:t>證交稅為	</a:t>
            </a:r>
            <a:r>
              <a:rPr i="1" lang="zh-TW" sz="2200">
                <a:solidFill>
                  <a:srgbClr val="ADBEC3"/>
                </a:solidFill>
              </a:rPr>
              <a:t>股價 * 股數 * 0.003</a:t>
            </a:r>
            <a:endParaRPr i="1" sz="2200">
              <a:solidFill>
                <a:srgbClr val="ADBEC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6074fd079_0_0"/>
          <p:cNvSpPr txBox="1"/>
          <p:nvPr/>
        </p:nvSpPr>
        <p:spPr>
          <a:xfrm>
            <a:off x="5394750" y="488275"/>
            <a:ext cx="1402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>
                <a:solidFill>
                  <a:srgbClr val="9BAFB5"/>
                </a:solidFill>
              </a:rPr>
              <a:t>結果</a:t>
            </a:r>
            <a:endParaRPr b="1" sz="4800">
              <a:solidFill>
                <a:srgbClr val="9BAF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266074fd079_0_0"/>
          <p:cNvSpPr txBox="1"/>
          <p:nvPr/>
        </p:nvSpPr>
        <p:spPr>
          <a:xfrm>
            <a:off x="819900" y="1582125"/>
            <a:ext cx="10552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400"/>
              <a:buChar char="●"/>
            </a:pPr>
            <a:r>
              <a:rPr b="1" lang="zh-TW" sz="2400">
                <a:solidFill>
                  <a:srgbClr val="ADBEC3"/>
                </a:solidFill>
              </a:rPr>
              <a:t>策略一</a:t>
            </a:r>
            <a:endParaRPr b="1" sz="2400">
              <a:solidFill>
                <a:srgbClr val="ADBEC3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ADBEC3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200"/>
              <a:buChar char="○"/>
            </a:pPr>
            <a:r>
              <a:rPr lang="zh-TW" sz="2200">
                <a:solidFill>
                  <a:srgbClr val="ADBEC3"/>
                </a:solidFill>
              </a:rPr>
              <a:t>最終總資產為163653.8515071869元</a:t>
            </a:r>
            <a:br>
              <a:rPr lang="zh-TW" sz="2200">
                <a:solidFill>
                  <a:srgbClr val="ADBEC3"/>
                </a:solidFill>
              </a:rPr>
            </a:br>
            <a:endParaRPr sz="600">
              <a:solidFill>
                <a:srgbClr val="ADBEC3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2200"/>
              <a:buChar char="○"/>
            </a:pPr>
            <a:r>
              <a:rPr lang="zh-TW" sz="2200">
                <a:solidFill>
                  <a:srgbClr val="ADBEC3"/>
                </a:solidFill>
              </a:rPr>
              <a:t>每年的年化收益率(Annual Return)</a:t>
            </a:r>
            <a:r>
              <a:rPr baseline="30000" lang="zh-TW" sz="2200">
                <a:solidFill>
                  <a:srgbClr val="ADBEC3"/>
                </a:solidFill>
              </a:rPr>
              <a:t>1</a:t>
            </a:r>
            <a:r>
              <a:rPr lang="zh-TW" sz="2200">
                <a:solidFill>
                  <a:srgbClr val="ADBEC3"/>
                </a:solidFill>
              </a:rPr>
              <a:t>為</a:t>
            </a:r>
            <a:br>
              <a:rPr lang="zh-TW" sz="2200">
                <a:solidFill>
                  <a:srgbClr val="ADBEC3"/>
                </a:solidFill>
              </a:rPr>
            </a:br>
            <a:endParaRPr sz="2200">
              <a:solidFill>
                <a:srgbClr val="ADBEC3"/>
              </a:solidFill>
            </a:endParaRPr>
          </a:p>
        </p:txBody>
      </p:sp>
      <p:graphicFrame>
        <p:nvGraphicFramePr>
          <p:cNvPr id="148" name="Google Shape;148;g266074fd079_0_0"/>
          <p:cNvGraphicFramePr/>
          <p:nvPr/>
        </p:nvGraphicFramePr>
        <p:xfrm>
          <a:off x="1850650" y="287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{C7015AC8-D249-464A-96E0-962F7FA0DC3C}</a:tableStyleId>
              </a:tblPr>
              <a:tblGrid>
                <a:gridCol w="2230100"/>
                <a:gridCol w="2230100"/>
              </a:tblGrid>
              <a:tr h="38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ADBEC3"/>
                          </a:solidFill>
                        </a:rPr>
                        <a:t>2019</a:t>
                      </a:r>
                      <a:endParaRPr>
                        <a:solidFill>
                          <a:srgbClr val="ADBEC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ADBEC3"/>
                          </a:solidFill>
                        </a:rPr>
                        <a:t>2.870</a:t>
                      </a:r>
                      <a:endParaRPr>
                        <a:solidFill>
                          <a:srgbClr val="ADBEC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ADBEC3"/>
                          </a:solidFill>
                        </a:rPr>
                        <a:t>2020</a:t>
                      </a:r>
                      <a:endParaRPr>
                        <a:solidFill>
                          <a:srgbClr val="ADBEC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ADBEC3"/>
                          </a:solidFill>
                        </a:rPr>
                        <a:t>0.851</a:t>
                      </a:r>
                      <a:endParaRPr>
                        <a:solidFill>
                          <a:srgbClr val="ADBEC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ADBEC3"/>
                          </a:solidFill>
                        </a:rPr>
                        <a:t>2021</a:t>
                      </a:r>
                      <a:endParaRPr>
                        <a:solidFill>
                          <a:srgbClr val="ADBEC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ADBEC3"/>
                          </a:solidFill>
                        </a:rPr>
                        <a:t>0.498</a:t>
                      </a:r>
                      <a:endParaRPr>
                        <a:solidFill>
                          <a:srgbClr val="ADBEC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ADBEC3"/>
                          </a:solidFill>
                        </a:rPr>
                        <a:t>2022</a:t>
                      </a:r>
                      <a:endParaRPr>
                        <a:solidFill>
                          <a:srgbClr val="ADBEC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ADBEC3"/>
                          </a:solidFill>
                        </a:rPr>
                        <a:t>-0.046</a:t>
                      </a:r>
                      <a:endParaRPr>
                        <a:solidFill>
                          <a:srgbClr val="ADBEC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ADBEC3"/>
                          </a:solidFill>
                        </a:rPr>
                        <a:t>2023</a:t>
                      </a:r>
                      <a:endParaRPr>
                        <a:solidFill>
                          <a:srgbClr val="ADBEC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ADBEC3"/>
                          </a:solidFill>
                        </a:rPr>
                        <a:t>0.601</a:t>
                      </a:r>
                      <a:endParaRPr>
                        <a:solidFill>
                          <a:srgbClr val="ADBEC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9" name="Google Shape;149;g266074fd079_0_0"/>
          <p:cNvSpPr txBox="1"/>
          <p:nvPr/>
        </p:nvSpPr>
        <p:spPr>
          <a:xfrm>
            <a:off x="3106350" y="6179925"/>
            <a:ext cx="597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ADBEC3"/>
              </a:buClr>
              <a:buSzPts val="1800"/>
              <a:buAutoNum type="arabicPeriod"/>
            </a:pPr>
            <a:r>
              <a:rPr lang="zh-TW" sz="1600">
                <a:solidFill>
                  <a:srgbClr val="ADBEC3"/>
                </a:solidFill>
              </a:rPr>
              <a:t>年化收益率(Annual Return)為這一年的收益為本金的多少倍</a:t>
            </a:r>
            <a:endParaRPr sz="1900">
              <a:solidFill>
                <a:srgbClr val="ADBEC3"/>
              </a:solidFill>
            </a:endParaRPr>
          </a:p>
        </p:txBody>
      </p:sp>
      <p:pic>
        <p:nvPicPr>
          <p:cNvPr id="150" name="Google Shape;150;g266074fd07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7250" y="2212713"/>
            <a:ext cx="4876826" cy="3308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2023-11-16T13:03:29Z</dcterms:created>
  <dc:creator>家逸 林</dc:creator>
</cp:coreProperties>
</file>