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258" r:id="rId4"/>
    <p:sldId id="260" r:id="rId6"/>
    <p:sldId id="262" r:id="rId7"/>
    <p:sldId id="270" r:id="rId8"/>
    <p:sldId id="271" r:id="rId9"/>
    <p:sldId id="272" r:id="rId10"/>
    <p:sldId id="281" r:id="rId11"/>
    <p:sldId id="273" r:id="rId12"/>
    <p:sldId id="267" r:id="rId13"/>
    <p:sldId id="276" r:id="rId14"/>
    <p:sldId id="277" r:id="rId15"/>
    <p:sldId id="289" r:id="rId16"/>
    <p:sldId id="290" r:id="rId17"/>
    <p:sldId id="279" r:id="rId18"/>
    <p:sldId id="280" r:id="rId19"/>
    <p:sldId id="291" r:id="rId20"/>
    <p:sldId id="292" r:id="rId21"/>
    <p:sldId id="295" r:id="rId22"/>
    <p:sldId id="296"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692" y="-78"/>
      </p:cViewPr>
      <p:guideLst>
        <p:guide orient="horz" pos="2159"/>
        <p:guide pos="290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物联网与位置定位服务相关性越来越高，研究者开始评估无线定位技术，例如指纹定位。</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123 529 messages </a:t>
            </a:r>
            <a:endParaRPr lang="zh-CN" altLang="en-US"/>
          </a:p>
          <a:p>
            <a:r>
              <a:rPr lang="zh-CN" altLang="en-US"/>
              <a:t>twenty cars of Antwerp’s postal service drove around in the city center whil</a:t>
            </a:r>
            <a:r>
              <a:rPr lang="en-US" altLang="zh-CN"/>
              <a:t>e</a:t>
            </a:r>
            <a:r>
              <a:rPr lang="zh-CN" altLang="en-US"/>
              <a:t> carrying this hardware</a:t>
            </a:r>
            <a:endParaRPr lang="zh-CN" altLang="en-US"/>
          </a:p>
          <a:p>
            <a:r>
              <a:rPr lang="zh-CN" altLang="en-US"/>
              <a:t> the Firefly X1 GPS receiver</a:t>
            </a:r>
            <a:r>
              <a:rPr lang="en-US" altLang="zh-CN"/>
              <a:t>: latitude and longitude ; the HDOP of the GPS signal</a:t>
            </a:r>
            <a:endParaRPr lang="en-US" altLang="zh-CN"/>
          </a:p>
          <a:p>
            <a:r>
              <a:rPr lang="en-US" altLang="zh-CN"/>
              <a:t> LoRaWAN implements a much wider bandwidth and higher data rate</a:t>
            </a:r>
            <a:endParaRPr lang="en-US" altLang="zh-CN"/>
          </a:p>
          <a:p>
            <a:r>
              <a:rPr lang="en-US" altLang="zh-CN"/>
              <a:t>However, the GPS coordinates at receiving time could still differ from the GPS coordinates at transmission time, especially if the transmitter is moving at high speeds.</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Measurements were conducted by people who commute by car in the rural area between Antwerp and Ghent, </a:t>
            </a:r>
            <a:endParaRPr lang="zh-CN" altLang="en-US"/>
          </a:p>
          <a:p>
            <a:r>
              <a:rPr lang="zh-CN" altLang="en-US"/>
              <a:t>but a major part of these measurements were taken while the cars were parked, usually even on the same parking spot. </a:t>
            </a:r>
            <a:endParaRPr lang="zh-CN" altLang="en-US"/>
          </a:p>
          <a:p>
            <a:r>
              <a:rPr lang="zh-CN" altLang="en-US"/>
              <a:t>Therefore, the rural Sigfox dataset mainly consists of dense message clusters on several small parking lots which are far apart from each other. </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本文描述了三种大型LPWAN数据集的收集方法，以及它们对基于指纹的定位的适用性。通过这些数据集，我们打算为全球研究社区提供一个基准工具，以评估LPWAN标准的指纹算法。</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ltLang="zh-CN" dirty="0" smtClean="0">
                <a:sym typeface="+mn-ea"/>
              </a:rPr>
              <a:t>The Internet of Things (IoT) its growing importance creates a rapidly increasing necessity for wide area communication standards</a:t>
            </a:r>
            <a:endParaRPr altLang="zh-CN" dirty="0" smtClean="0">
              <a:sym typeface="+mn-ea"/>
            </a:endParaRPr>
          </a:p>
          <a:p>
            <a:r>
              <a:rPr altLang="zh-CN" dirty="0" smtClean="0">
                <a:sym typeface="+mn-ea"/>
              </a:rPr>
              <a:t> that guarantee reliable connectivity between a multitude of IoT devices.</a:t>
            </a:r>
            <a:endParaRPr altLang="zh-CN" dirty="0" smtClean="0">
              <a:sym typeface="+mn-ea"/>
            </a:endParaRPr>
          </a:p>
          <a:p>
            <a:r>
              <a:rPr altLang="zh-CN" dirty="0" smtClean="0">
                <a:sym typeface="+mn-ea"/>
              </a:rPr>
              <a:t>For this purpose, researchers have been developing various Low Power Wide Area Network (LPWAN) standards.</a:t>
            </a:r>
            <a:endParaRPr altLang="zh-CN" dirty="0" smtClean="0">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非授权频段广域网技术：</a:t>
            </a:r>
            <a:r>
              <a:rPr lang="en-US" altLang="zh-CN"/>
              <a:t>sigfox</a:t>
            </a:r>
            <a:r>
              <a:rPr lang="zh-CN" altLang="zh-CN"/>
              <a:t>和</a:t>
            </a:r>
            <a:r>
              <a:rPr lang="en-US" altLang="zh-CN"/>
              <a:t>LoRaWAN</a:t>
            </a:r>
            <a:endParaRPr lang="en-US" altLang="zh-CN"/>
          </a:p>
          <a:p>
            <a:r>
              <a:rPr lang="zh-CN" altLang="en-US"/>
              <a:t>从接入网络：</a:t>
            </a:r>
            <a:endParaRPr lang="zh-CN" altLang="en-US"/>
          </a:p>
          <a:p>
            <a:r>
              <a:rPr lang="en-US" altLang="zh-CN"/>
              <a:t>sigfox:</a:t>
            </a:r>
            <a:r>
              <a:rPr lang="zh-CN" altLang="zh-CN"/>
              <a:t>采用超窄宽带调制技术（</a:t>
            </a:r>
            <a:r>
              <a:rPr lang="en-US" altLang="zh-CN"/>
              <a:t>UNB</a:t>
            </a:r>
            <a:r>
              <a:rPr lang="zh-CN" altLang="en-US"/>
              <a:t>）</a:t>
            </a:r>
            <a:r>
              <a:rPr lang="zh-CN" altLang="zh-CN"/>
              <a:t>，最大上行吞吐量（每秒数据传输）为</a:t>
            </a:r>
            <a:r>
              <a:rPr lang="en-US" altLang="zh-CN"/>
              <a:t>100bps</a:t>
            </a:r>
            <a:r>
              <a:rPr lang="zh-CN" altLang="en-US"/>
              <a:t>，</a:t>
            </a:r>
            <a:r>
              <a:rPr lang="en-US" altLang="zh-CN">
                <a:sym typeface="+mn-ea"/>
              </a:rPr>
              <a:t>1GHz</a:t>
            </a:r>
            <a:r>
              <a:rPr lang="zh-CN" altLang="en-US">
                <a:sym typeface="+mn-ea"/>
              </a:rPr>
              <a:t>免许频段，每条消息宽度：</a:t>
            </a:r>
            <a:r>
              <a:rPr lang="en-US" altLang="zh-CN">
                <a:sym typeface="+mn-ea"/>
              </a:rPr>
              <a:t>100Hz</a:t>
            </a:r>
            <a:endParaRPr lang="en-US" altLang="zh-CN">
              <a:sym typeface="+mn-ea"/>
            </a:endParaRPr>
          </a:p>
          <a:p>
            <a:r>
              <a:rPr lang="zh-CN" altLang="en-US">
                <a:sym typeface="+mn-ea"/>
              </a:rPr>
              <a:t>轻量级协议：处理小的数据信息，更少能源消耗。电池寿命更长</a:t>
            </a:r>
            <a:endParaRPr lang="zh-CN" altLang="en-US">
              <a:sym typeface="+mn-ea"/>
            </a:endParaRPr>
          </a:p>
          <a:p>
            <a:r>
              <a:rPr lang="zh-CN" altLang="en-US">
                <a:sym typeface="+mn-ea"/>
              </a:rPr>
              <a:t>小的有效载荷：上行消息具有</a:t>
            </a:r>
            <a:r>
              <a:rPr lang="en-US" altLang="zh-CN">
                <a:sym typeface="+mn-ea"/>
              </a:rPr>
              <a:t>12</a:t>
            </a:r>
            <a:r>
              <a:rPr lang="zh-CN" altLang="en-US">
                <a:sym typeface="+mn-ea"/>
              </a:rPr>
              <a:t>字节的有效载荷，下行消息有效负载容量</a:t>
            </a:r>
            <a:r>
              <a:rPr lang="en-US" altLang="zh-CN">
                <a:sym typeface="+mn-ea"/>
              </a:rPr>
              <a:t>8</a:t>
            </a:r>
            <a:r>
              <a:rPr lang="zh-CN" altLang="en-US">
                <a:sym typeface="+mn-ea"/>
              </a:rPr>
              <a:t>个字节</a:t>
            </a:r>
            <a:endParaRPr lang="zh-CN" altLang="en-US">
              <a:sym typeface="+mn-ea"/>
            </a:endParaRPr>
          </a:p>
          <a:p>
            <a:r>
              <a:rPr lang="zh-CN" altLang="en-US">
                <a:sym typeface="+mn-ea"/>
              </a:rPr>
              <a:t>从技术上：</a:t>
            </a:r>
            <a:endParaRPr lang="zh-CN" altLang="en-US">
              <a:sym typeface="+mn-ea"/>
            </a:endParaRPr>
          </a:p>
          <a:p>
            <a:r>
              <a:rPr lang="zh-CN" altLang="en-US">
                <a:sym typeface="+mn-ea"/>
              </a:rPr>
              <a:t>星型网络架构</a:t>
            </a:r>
            <a:endParaRPr lang="zh-CN" altLang="en-US">
              <a:sym typeface="+mn-ea"/>
            </a:endParaRPr>
          </a:p>
          <a:p>
            <a:r>
              <a:rPr lang="en-US" altLang="zh-CN">
                <a:sym typeface="+mn-ea"/>
              </a:rPr>
              <a:t>---------------------------------------------------------------------------------------------------------------------------------</a:t>
            </a:r>
            <a:endParaRPr lang="en-US" altLang="zh-CN">
              <a:sym typeface="+mn-ea"/>
            </a:endParaRPr>
          </a:p>
          <a:p>
            <a:r>
              <a:rPr lang="zh-CN" altLang="en-US">
                <a:sym typeface="+mn-ea"/>
              </a:rPr>
              <a:t>从接入网络：</a:t>
            </a:r>
            <a:endParaRPr lang="zh-CN" altLang="en-US"/>
          </a:p>
          <a:p>
            <a:r>
              <a:rPr lang="en-US" altLang="zh-CN">
                <a:sym typeface="+mn-ea"/>
              </a:rPr>
              <a:t>LoRaWAN:</a:t>
            </a:r>
            <a:r>
              <a:rPr lang="zh-CN" altLang="zh-CN">
                <a:sym typeface="+mn-ea"/>
              </a:rPr>
              <a:t>采用线性扩频调制技术（</a:t>
            </a:r>
            <a:r>
              <a:rPr lang="en-US" altLang="zh-CN">
                <a:sym typeface="+mn-ea"/>
              </a:rPr>
              <a:t>LoRa</a:t>
            </a:r>
            <a:r>
              <a:rPr lang="zh-CN" altLang="en-US">
                <a:sym typeface="+mn-ea"/>
              </a:rPr>
              <a:t>）的远距离无线传输</a:t>
            </a:r>
            <a:r>
              <a:rPr lang="zh-CN" altLang="zh-CN">
                <a:sym typeface="+mn-ea"/>
              </a:rPr>
              <a:t>，每秒数据传输远程为</a:t>
            </a:r>
            <a:r>
              <a:rPr lang="en-US" altLang="zh-CN">
                <a:sym typeface="+mn-ea"/>
              </a:rPr>
              <a:t>300bps</a:t>
            </a:r>
            <a:r>
              <a:rPr lang="zh-CN" altLang="en-US">
                <a:sym typeface="+mn-ea"/>
              </a:rPr>
              <a:t>最高可为</a:t>
            </a:r>
            <a:r>
              <a:rPr lang="en-US" altLang="zh-CN">
                <a:sym typeface="+mn-ea"/>
              </a:rPr>
              <a:t>37.5kbps,1GHz</a:t>
            </a:r>
            <a:r>
              <a:rPr lang="zh-CN" altLang="en-US">
                <a:sym typeface="+mn-ea"/>
              </a:rPr>
              <a:t>免许频段</a:t>
            </a:r>
            <a:endParaRPr lang="zh-CN" altLang="en-US">
              <a:sym typeface="+mn-ea"/>
            </a:endParaRPr>
          </a:p>
          <a:p>
            <a:r>
              <a:rPr lang="zh-CN" altLang="en-US">
                <a:sym typeface="+mn-ea"/>
              </a:rPr>
              <a:t>有效载荷：，支持多通道，</a:t>
            </a:r>
            <a:r>
              <a:rPr lang="en-US" altLang="zh-CN">
                <a:sym typeface="+mn-ea"/>
              </a:rPr>
              <a:t>250b</a:t>
            </a:r>
            <a:r>
              <a:rPr lang="zh-CN" altLang="en-US">
                <a:sym typeface="+mn-ea"/>
              </a:rPr>
              <a:t>有效载荷</a:t>
            </a:r>
            <a:endParaRPr lang="zh-CN" altLang="en-US">
              <a:sym typeface="+mn-ea"/>
            </a:endParaRPr>
          </a:p>
          <a:p>
            <a:r>
              <a:rPr lang="zh-CN" altLang="en-US">
                <a:sym typeface="+mn-ea"/>
              </a:rPr>
              <a:t>从技术上：</a:t>
            </a:r>
            <a:endParaRPr lang="zh-CN" altLang="en-US">
              <a:sym typeface="+mn-ea"/>
            </a:endParaRPr>
          </a:p>
          <a:p>
            <a:r>
              <a:rPr lang="zh-CN" altLang="en-US">
                <a:sym typeface="+mn-ea"/>
              </a:rPr>
              <a:t>星型网络架构</a:t>
            </a:r>
            <a:endParaRPr lang="zh-CN" altLang="en-US">
              <a:sym typeface="+mn-ea"/>
            </a:endParaRPr>
          </a:p>
          <a:p>
            <a:r>
              <a:rPr lang="en-US" altLang="zh-CN">
                <a:sym typeface="+mn-ea"/>
              </a:rPr>
              <a:t>```````````````````````````````````````````````````````````````````````````````````````````````````````````````````````````````````````````````````````````````````````````````````````````````</a:t>
            </a:r>
            <a:endParaRPr lang="en-US" altLang="zh-CN">
              <a:sym typeface="+mn-ea"/>
            </a:endParaRPr>
          </a:p>
          <a:p>
            <a:r>
              <a:rPr lang="zh-CN" altLang="en-US">
                <a:sym typeface="+mn-ea"/>
              </a:rPr>
              <a:t>授权频段广域网技术：</a:t>
            </a:r>
            <a:r>
              <a:rPr lang="en-US" altLang="zh-CN">
                <a:sym typeface="+mn-ea"/>
              </a:rPr>
              <a:t>NB-loT</a:t>
            </a:r>
            <a:endParaRPr lang="en-US" altLang="zh-CN">
              <a:sym typeface="+mn-ea"/>
            </a:endParaRPr>
          </a:p>
          <a:p>
            <a:r>
              <a:rPr lang="zh-CN" altLang="en-US">
                <a:sym typeface="+mn-ea"/>
              </a:rPr>
              <a:t>从接入网络：</a:t>
            </a:r>
            <a:endParaRPr lang="zh-CN" altLang="en-US"/>
          </a:p>
          <a:p>
            <a:r>
              <a:rPr lang="en-US" altLang="zh-CN">
                <a:sym typeface="+mn-ea"/>
              </a:rPr>
              <a:t>NB-loT:</a:t>
            </a:r>
            <a:r>
              <a:rPr lang="zh-CN" altLang="zh-CN">
                <a:sym typeface="+mn-ea"/>
              </a:rPr>
              <a:t>采用</a:t>
            </a:r>
            <a:r>
              <a:rPr>
                <a:sym typeface="+mn-ea"/>
              </a:rPr>
              <a:t>基于蜂窝的窄带物联网</a:t>
            </a:r>
            <a:r>
              <a:rPr lang="zh-CN">
                <a:sym typeface="+mn-ea"/>
              </a:rPr>
              <a:t>，</a:t>
            </a:r>
            <a:r>
              <a:t>构建于蜂窝网络，180KHz的带宽，可直接部署于LTE网络，以降低部署成本、实现平滑升级</a:t>
            </a:r>
            <a:endParaRPr lang="zh-CN" altLang="en-U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l"/>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l"/>
            <a:r>
              <a:rPr lang="zh-CN" altLang="en-US">
                <a:sym typeface="+mn-ea"/>
              </a:rPr>
              <a:t>25 638 Sigfox messages  </a:t>
            </a:r>
            <a:endParaRPr lang="zh-CN" altLang="en-US"/>
          </a:p>
          <a:p>
            <a:pPr algn="l"/>
            <a:r>
              <a:rPr lang="zh-CN" altLang="en-US">
                <a:sym typeface="+mn-ea"/>
              </a:rPr>
              <a:t>ten Sensolus Stickntrack devices contain a Ublox CAM-M8C GPS receiver, which obtains a GPS fix every ten minutes.</a:t>
            </a:r>
            <a:endParaRPr lang="zh-CN" altLang="en-US"/>
          </a:p>
          <a:p>
            <a:pPr algn="l"/>
            <a:r>
              <a:rPr lang="zh-CN" altLang="en-US">
                <a:sym typeface="+mn-ea"/>
              </a:rPr>
              <a:t>carried by people who commute</a:t>
            </a:r>
            <a:endParaRPr lang="zh-CN" altLang="en-US"/>
          </a:p>
          <a:p>
            <a:pPr algn="l"/>
            <a:r>
              <a:rPr lang="zh-CN" altLang="en-US">
                <a:sym typeface="+mn-ea"/>
              </a:rPr>
              <a:t>transmission time of a Sigfox message six seconds,</a:t>
            </a:r>
            <a:endParaRPr lang="zh-CN" altLang="en-US"/>
          </a:p>
          <a:p>
            <a:pPr algn="l"/>
            <a:r>
              <a:rPr lang="zh-CN" altLang="en-US">
                <a:sym typeface="+mn-ea"/>
              </a:rPr>
              <a:t>the received coordinates of the transmitting device could differ from the actual device coordinates at receiving time. </a:t>
            </a:r>
            <a:endParaRPr lang="zh-CN" altLang="en-US"/>
          </a:p>
          <a:p>
            <a:pPr algn="l"/>
            <a:r>
              <a:rPr lang="zh-CN" altLang="en-US">
                <a:sym typeface="+mn-ea"/>
              </a:rPr>
              <a:t>hold an additional GPS location estimation error of tens of meters, depending on the ground speed of the transmitting device</a:t>
            </a:r>
            <a:endParaRPr lang="zh-CN" altLang="en-US"/>
          </a:p>
          <a:p>
            <a:pPr algn="l"/>
            <a:r>
              <a:rPr lang="zh-CN" altLang="en-US">
                <a:sym typeface="+mn-ea"/>
              </a:rPr>
              <a:t>Additional information such as the ground speed of the devicecould not be included in the message because of the limited Sigfox payload size</a:t>
            </a:r>
            <a:endParaRPr lang="zh-CN" altLang="en-US"/>
          </a:p>
          <a:p>
            <a:r>
              <a:rPr lang="en-US" altLang="zh-CN"/>
              <a:t>----------------------------------------------------------------------------------------------------------------------------------------------------------------</a:t>
            </a:r>
            <a:endParaRPr lang="en-US" altLang="zh-CN"/>
          </a:p>
          <a:p>
            <a:r>
              <a:rPr lang="en-US" altLang="zh-CN">
                <a:solidFill>
                  <a:srgbClr val="C00000"/>
                </a:solidFill>
              </a:rPr>
              <a:t>After receiving a message from a Stickntrack device, a callback function in the Sigfox backend forwards a JSON string for every base station that received that message.</a:t>
            </a:r>
            <a:endParaRPr lang="en-US" altLang="zh-CN">
              <a:solidFill>
                <a:srgbClr val="C00000"/>
              </a:solidFill>
            </a:endParaRPr>
          </a:p>
          <a:p>
            <a:r>
              <a:rPr lang="en-US" altLang="zh-CN">
                <a:solidFill>
                  <a:srgbClr val="C00000"/>
                </a:solidFill>
              </a:rPr>
              <a:t>the collection methodology for an indoor WiFi fingerprinting database</a:t>
            </a:r>
            <a:r>
              <a:rPr lang="zh-CN" altLang="en-US">
                <a:solidFill>
                  <a:srgbClr val="C00000"/>
                </a:solidFill>
              </a:rPr>
              <a:t>（</a:t>
            </a:r>
            <a:r>
              <a:rPr lang="en-US" altLang="zh-CN">
                <a:solidFill>
                  <a:srgbClr val="C00000"/>
                </a:solidFill>
              </a:rPr>
              <a:t>在收到来自Stickntrack设备的消息后，</a:t>
            </a:r>
            <a:endParaRPr lang="en-US" altLang="zh-CN">
              <a:solidFill>
                <a:srgbClr val="C00000"/>
              </a:solidFill>
            </a:endParaRPr>
          </a:p>
          <a:p>
            <a:r>
              <a:rPr lang="en-US" altLang="zh-CN">
                <a:solidFill>
                  <a:srgbClr val="C00000"/>
                </a:solidFill>
              </a:rPr>
              <a:t>Sigfox后台的一个回调函数为接收到该消息的每个基站转发一个JSON字符串。</a:t>
            </a:r>
            <a:r>
              <a:rPr lang="zh-CN" altLang="en-US">
                <a:solidFill>
                  <a:srgbClr val="C00000"/>
                </a:solidFill>
              </a:rPr>
              <a:t>存储在当地的数据库中）</a:t>
            </a:r>
            <a:endParaRPr lang="zh-CN" altLang="en-US">
              <a:solidFill>
                <a:srgbClr val="C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hold an additional GPS error. However, this error will be less severe compared to the rural Sigfox dataset, as traffic in the city center does not move as fast as in rural areas.</a:t>
            </a:r>
            <a:endParaRPr lang="zh-CN" altLang="en-US"/>
          </a:p>
          <a:p>
            <a:r>
              <a:rPr lang="en-US" altLang="zh-CN"/>
              <a:t>---------------------------------------------------------------------------------------------------------------------------------------------------------------------------------------------</a:t>
            </a:r>
            <a:endParaRPr lang="en-US" altLang="zh-CN"/>
          </a:p>
          <a:p>
            <a:r>
              <a:rPr lang="zh-CN" altLang="en-US"/>
              <a:t>Top left: TD1207R RF module for Sigfox communication.</a:t>
            </a:r>
            <a:endParaRPr lang="zh-CN" altLang="en-US"/>
          </a:p>
          <a:p>
            <a:r>
              <a:rPr lang="zh-CN" altLang="en-US"/>
              <a:t>Top right: IM880B-L RF module for LoRaWAN communication</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D204E3D-D708-42CC-82BD-B869212DD2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9BACD1-6613-4D06-B533-6A5775D477E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204E3D-D708-42CC-82BD-B869212DD2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9BACD1-6613-4D06-B533-6A5775D477E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204E3D-D708-42CC-82BD-B869212DD2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9BACD1-6613-4D06-B533-6A5775D477E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4" name="图片 1" descr="ppt.tif"/>
          <p:cNvPicPr>
            <a:picLocks noChangeAspect="1"/>
          </p:cNvPicPr>
          <p:nvPr userDrawn="1"/>
        </p:nvPicPr>
        <p:blipFill>
          <a:blip r:embed="rId2"/>
          <a:srcRect/>
          <a:stretch>
            <a:fillRect/>
          </a:stretch>
        </p:blipFill>
        <p:spPr bwMode="auto">
          <a:xfrm>
            <a:off x="3175" y="0"/>
            <a:ext cx="9137650" cy="6858000"/>
          </a:xfrm>
          <a:prstGeom prst="rect">
            <a:avLst/>
          </a:prstGeom>
          <a:noFill/>
          <a:ln w="9525">
            <a:noFill/>
            <a:miter lim="800000"/>
            <a:headEnd/>
            <a:tailEnd/>
          </a:ln>
        </p:spPr>
      </p:pic>
      <p:sp>
        <p:nvSpPr>
          <p:cNvPr id="2" name="标题 1"/>
          <p:cNvSpPr>
            <a:spLocks noGrp="1"/>
          </p:cNvSpPr>
          <p:nvPr>
            <p:ph type="ctrTitle"/>
          </p:nvPr>
        </p:nvSpPr>
        <p:spPr>
          <a:xfrm>
            <a:off x="500034" y="1766882"/>
            <a:ext cx="7772400" cy="1470025"/>
          </a:xfrm>
          <a:prstGeom prst="rect">
            <a:avLst/>
          </a:prstGeom>
        </p:spPr>
        <p:txBody>
          <a:bodyPr/>
          <a:lstStyle>
            <a:lvl1pPr algn="l">
              <a:defRPr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500034" y="2552700"/>
            <a:ext cx="6400800" cy="1752600"/>
          </a:xfrm>
          <a:prstGeom prst="rect">
            <a:avLst/>
          </a:prstGeom>
        </p:spPr>
        <p:txBody>
          <a:bodyPr/>
          <a:lstStyle>
            <a:lvl1pPr marL="0" indent="0" algn="l">
              <a:buNone/>
              <a:defRPr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0" y="6284913"/>
            <a:ext cx="9144000" cy="1587"/>
          </a:xfrm>
          <a:prstGeom prst="line">
            <a:avLst/>
          </a:prstGeom>
        </p:spPr>
        <p:style>
          <a:lnRef idx="3">
            <a:schemeClr val="accent1"/>
          </a:lnRef>
          <a:fillRef idx="0">
            <a:schemeClr val="accent1"/>
          </a:fillRef>
          <a:effectRef idx="2">
            <a:schemeClr val="accent1"/>
          </a:effectRef>
          <a:fontRef idx="minor">
            <a:schemeClr val="tx1"/>
          </a:fontRef>
        </p:style>
      </p:cxnSp>
      <p:pic>
        <p:nvPicPr>
          <p:cNvPr id="4" name="图片 3" descr="ppt2.tif"/>
          <p:cNvPicPr>
            <a:picLocks noChangeAspect="1"/>
          </p:cNvPicPr>
          <p:nvPr userDrawn="1"/>
        </p:nvPicPr>
        <p:blipFill>
          <a:blip r:embed="rId2"/>
          <a:stretch>
            <a:fillRect/>
          </a:stretch>
        </p:blipFill>
        <p:spPr>
          <a:xfrm>
            <a:off x="0" y="0"/>
            <a:ext cx="9144000" cy="1257300"/>
          </a:xfrm>
          <a:prstGeom prst="rect">
            <a:avLst/>
          </a:prstGeom>
          <a:ln>
            <a:noFill/>
          </a:ln>
          <a:effectLst>
            <a:outerShdw blurRad="190500" algn="tl" rotWithShape="0">
              <a:srgbClr val="000000">
                <a:alpha val="70000"/>
              </a:srgbClr>
            </a:outerShdw>
          </a:effectLst>
        </p:spPr>
      </p:pic>
      <p:sp>
        <p:nvSpPr>
          <p:cNvPr id="18" name="内容占位符 2"/>
          <p:cNvSpPr>
            <a:spLocks noGrp="1"/>
          </p:cNvSpPr>
          <p:nvPr>
            <p:ph idx="13"/>
          </p:nvPr>
        </p:nvSpPr>
        <p:spPr>
          <a:xfrm>
            <a:off x="357158" y="1543062"/>
            <a:ext cx="8064500" cy="3600450"/>
          </a:xfrm>
          <a:prstGeom prst="rect">
            <a:avLst/>
          </a:prstGeom>
        </p:spPr>
        <p:txBody>
          <a:bodyPr/>
          <a:lstStyle>
            <a:lvl1pPr>
              <a:defRPr b="1">
                <a:solidFill>
                  <a:srgbClr val="00478B"/>
                </a:solidFill>
                <a:latin typeface="微软雅黑" panose="020B0503020204020204" pitchFamily="34" charset="-122"/>
                <a:ea typeface="微软雅黑" panose="020B0503020204020204" pitchFamily="34" charset="-122"/>
              </a:defRPr>
            </a:lvl1pPr>
            <a:lvl2pPr>
              <a:defRPr b="1">
                <a:solidFill>
                  <a:schemeClr val="tx1"/>
                </a:solidFill>
                <a:latin typeface="微软雅黑" panose="020B0503020204020204" pitchFamily="34" charset="-122"/>
                <a:ea typeface="微软雅黑" panose="020B0503020204020204" pitchFamily="34" charset="-122"/>
              </a:defRPr>
            </a:lvl2pPr>
            <a:lvl3pPr>
              <a:defRPr b="1">
                <a:solidFill>
                  <a:schemeClr val="tx1"/>
                </a:solidFill>
                <a:latin typeface="微软雅黑" panose="020B0503020204020204" pitchFamily="34" charset="-122"/>
                <a:ea typeface="微软雅黑" panose="020B0503020204020204" pitchFamily="34" charset="-122"/>
              </a:defRPr>
            </a:lvl3pPr>
            <a:lvl4pPr>
              <a:defRPr b="1">
                <a:solidFill>
                  <a:schemeClr val="tx1"/>
                </a:solidFill>
                <a:latin typeface="微软雅黑" panose="020B0503020204020204" pitchFamily="34" charset="-122"/>
                <a:ea typeface="微软雅黑" panose="020B0503020204020204" pitchFamily="34" charset="-122"/>
              </a:defRPr>
            </a:lvl4pPr>
            <a:lvl5pPr>
              <a:defRPr b="1">
                <a:solidFill>
                  <a:schemeClr val="tx1"/>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灯片编号占位符 5"/>
          <p:cNvSpPr>
            <a:spLocks noGrp="1"/>
          </p:cNvSpPr>
          <p:nvPr>
            <p:ph type="sldNum" sz="quarter" idx="14"/>
          </p:nvPr>
        </p:nvSpPr>
        <p:spPr>
          <a:xfrm>
            <a:off x="6553200" y="6423025"/>
            <a:ext cx="2133600" cy="365125"/>
          </a:xfrm>
          <a:prstGeom prst="rect">
            <a:avLst/>
          </a:prstGeom>
        </p:spPr>
        <p:txBody>
          <a:bodyPr/>
          <a:lstStyle>
            <a:lvl1pPr algn="r" fontAlgn="auto">
              <a:spcBef>
                <a:spcPts val="0"/>
              </a:spcBef>
              <a:spcAft>
                <a:spcPts val="0"/>
              </a:spcAft>
              <a:defRPr>
                <a:solidFill>
                  <a:schemeClr val="tx1"/>
                </a:solidFill>
                <a:effectLst/>
                <a:latin typeface="Times New Roman" panose="02020603050405020304" pitchFamily="18" charset="0"/>
                <a:ea typeface="+mn-ea"/>
                <a:cs typeface="Times New Roman" panose="02020603050405020304" pitchFamily="18" charset="0"/>
              </a:defRPr>
            </a:lvl1pPr>
          </a:lstStyle>
          <a:p>
            <a:pPr>
              <a:defRPr/>
            </a:pPr>
            <a:fld id="{EBDF1B41-DAFB-445E-B440-8EDF437B5E57}" type="slidenum">
              <a:rPr lang="zh-CN" altLang="en-US"/>
            </a:fld>
            <a:endParaRPr lang="zh-CN" altLang="en-US" dirty="0"/>
          </a:p>
        </p:txBody>
      </p:sp>
      <p:sp>
        <p:nvSpPr>
          <p:cNvPr id="6" name="Rectangle 4"/>
          <p:cNvSpPr>
            <a:spLocks noGrp="1" noChangeArrowheads="1"/>
          </p:cNvSpPr>
          <p:nvPr>
            <p:ph type="dt" sz="half" idx="15"/>
          </p:nvPr>
        </p:nvSpPr>
        <p:spPr>
          <a:xfrm>
            <a:off x="457200" y="6381750"/>
            <a:ext cx="2133600" cy="476250"/>
          </a:xfrm>
          <a:prstGeom prst="rect">
            <a:avLst/>
          </a:prstGeom>
        </p:spPr>
        <p:txBody>
          <a:bodyPr/>
          <a:lstStyle>
            <a:lvl1pPr fontAlgn="auto">
              <a:spcBef>
                <a:spcPts val="0"/>
              </a:spcBef>
              <a:spcAft>
                <a:spcPts val="0"/>
              </a:spcAft>
              <a:defRPr b="1">
                <a:solidFill>
                  <a:srgbClr val="00478B"/>
                </a:solidFill>
                <a:latin typeface="微软雅黑" panose="020B0503020204020204" pitchFamily="34" charset="-122"/>
                <a:ea typeface="微软雅黑" panose="020B0503020204020204" pitchFamily="34" charset="-122"/>
              </a:defRPr>
            </a:lvl1pPr>
          </a:lstStyle>
          <a:p>
            <a:pPr>
              <a:defRPr/>
            </a:pPr>
            <a:endParaRPr lang="en-US" altLang="zh-CN"/>
          </a:p>
        </p:txBody>
      </p:sp>
      <p:sp>
        <p:nvSpPr>
          <p:cNvPr id="7" name="Rectangle 5"/>
          <p:cNvSpPr>
            <a:spLocks noGrp="1" noChangeArrowheads="1"/>
          </p:cNvSpPr>
          <p:nvPr>
            <p:ph type="ftr" sz="quarter" idx="16"/>
          </p:nvPr>
        </p:nvSpPr>
        <p:spPr>
          <a:xfrm>
            <a:off x="3124200" y="6381750"/>
            <a:ext cx="2895600" cy="476250"/>
          </a:xfrm>
          <a:prstGeom prst="rect">
            <a:avLst/>
          </a:prstGeom>
        </p:spPr>
        <p:txBody>
          <a:bodyPr/>
          <a:lstStyle>
            <a:lvl1pPr fontAlgn="auto">
              <a:spcBef>
                <a:spcPts val="0"/>
              </a:spcBef>
              <a:spcAft>
                <a:spcPts val="0"/>
              </a:spcAft>
              <a:defRPr b="1">
                <a:solidFill>
                  <a:srgbClr val="00478B"/>
                </a:solidFill>
                <a:latin typeface="微软雅黑" panose="020B0503020204020204" pitchFamily="34" charset="-122"/>
                <a:ea typeface="微软雅黑" panose="020B0503020204020204" pitchFamily="34" charset="-122"/>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204E3D-D708-42CC-82BD-B869212DD2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9BACD1-6613-4D06-B533-6A5775D477E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D204E3D-D708-42CC-82BD-B869212DD2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9BACD1-6613-4D06-B533-6A5775D477E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D204E3D-D708-42CC-82BD-B869212DD2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9BACD1-6613-4D06-B533-6A5775D477E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D204E3D-D708-42CC-82BD-B869212DD21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C9BACD1-6613-4D06-B533-6A5775D477E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D204E3D-D708-42CC-82BD-B869212DD21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C9BACD1-6613-4D06-B533-6A5775D477E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204E3D-D708-42CC-82BD-B869212DD21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C9BACD1-6613-4D06-B533-6A5775D477E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D204E3D-D708-42CC-82BD-B869212DD2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9BACD1-6613-4D06-B533-6A5775D477E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D204E3D-D708-42CC-82BD-B869212DD2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9BACD1-6613-4D06-B533-6A5775D477E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04E3D-D708-42CC-82BD-B869212DD21C}"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9BACD1-6613-4D06-B533-6A5775D477E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3.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bwMode="auto">
          <a:xfrm>
            <a:off x="810895" y="2270125"/>
            <a:ext cx="6546850" cy="958215"/>
          </a:xfrm>
          <a:noFill/>
          <a:ln>
            <a:miter lim="800000"/>
          </a:ln>
        </p:spPr>
        <p:txBody>
          <a:bodyPr vert="horz" wrap="square" lIns="91440" tIns="45720" rIns="91440" bIns="45720" numCol="1" anchor="t" anchorCtr="0" compatLnSpc="1">
            <a:normAutofit/>
          </a:bodyPr>
          <a:lstStyle/>
          <a:p>
            <a:r>
              <a:rPr lang="en-US" altLang="zh-CN" sz="2000" dirty="0" smtClean="0">
                <a:solidFill>
                  <a:schemeClr val="tx1"/>
                </a:solidFill>
              </a:rPr>
              <a:t>Sigfox and LoRaWAN Datasets for Fingerprint </a:t>
            </a:r>
            <a:br>
              <a:rPr lang="en-US" altLang="zh-CN" sz="2000" dirty="0" smtClean="0">
                <a:solidFill>
                  <a:schemeClr val="tx1"/>
                </a:solidFill>
              </a:rPr>
            </a:br>
            <a:r>
              <a:rPr lang="en-US" altLang="zh-CN" sz="2000" dirty="0" smtClean="0">
                <a:solidFill>
                  <a:schemeClr val="tx1"/>
                </a:solidFill>
              </a:rPr>
              <a:t>Localization in Large Urban and Rural Areas</a:t>
            </a:r>
            <a:endParaRPr lang="en-US" altLang="zh-CN" sz="2000" dirty="0" smtClean="0">
              <a:solidFill>
                <a:schemeClr val="tx1"/>
              </a:solidFill>
            </a:endParaRPr>
          </a:p>
        </p:txBody>
      </p:sp>
      <p:sp>
        <p:nvSpPr>
          <p:cNvPr id="2" name="标题 1"/>
          <p:cNvSpPr>
            <a:spLocks noGrp="1"/>
          </p:cNvSpPr>
          <p:nvPr/>
        </p:nvSpPr>
        <p:spPr bwMode="auto">
          <a:xfrm>
            <a:off x="1250950" y="4178935"/>
            <a:ext cx="2454275" cy="565785"/>
          </a:xfrm>
          <a:prstGeom prst="rect">
            <a:avLst/>
          </a:prstGeom>
          <a:noFill/>
          <a:ln>
            <a:miter lim="800000"/>
          </a:ln>
        </p:spPr>
        <p:txBody>
          <a:bodyPr vert="horz" wrap="square" lIns="91440" tIns="45720" rIns="91440" bIns="45720" numCol="1" rtlCol="0" anchor="t" anchorCtr="0" compatLnSpc="1">
            <a:normAutofit/>
          </a:bodyPr>
          <a:lstStyle>
            <a:lvl1pPr algn="l" defTabSz="914400" rtl="0" eaLnBrk="1" latinLnBrk="0" hangingPunct="1">
              <a:spcBef>
                <a:spcPct val="0"/>
              </a:spcBef>
              <a:buNone/>
              <a:defRPr sz="4400" b="1" kern="1200">
                <a:solidFill>
                  <a:schemeClr val="bg1"/>
                </a:solidFill>
                <a:latin typeface="微软雅黑" panose="020B0503020204020204" pitchFamily="34" charset="-122"/>
                <a:ea typeface="微软雅黑" panose="020B0503020204020204" pitchFamily="34" charset="-122"/>
                <a:cs typeface="+mj-cs"/>
              </a:defRPr>
            </a:lvl1pPr>
          </a:lstStyle>
          <a:p>
            <a:r>
              <a:rPr lang="zh-CN" altLang="zh-CN" sz="1600" dirty="0" smtClean="0">
                <a:solidFill>
                  <a:schemeClr val="tx1"/>
                </a:solidFill>
              </a:rPr>
              <a:t>汇报人：任晓琪</a:t>
            </a:r>
            <a:endParaRPr lang="zh-CN" altLang="zh-CN" sz="1600" dirty="0"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7145" y="1269365"/>
            <a:ext cx="5722620" cy="2187575"/>
          </a:xfrm>
          <a:prstGeom prst="rect">
            <a:avLst/>
          </a:prstGeom>
        </p:spPr>
      </p:pic>
      <p:pic>
        <p:nvPicPr>
          <p:cNvPr id="5" name="图片 4"/>
          <p:cNvPicPr>
            <a:picLocks noChangeAspect="1"/>
          </p:cNvPicPr>
          <p:nvPr/>
        </p:nvPicPr>
        <p:blipFill>
          <a:blip r:embed="rId2"/>
          <a:stretch>
            <a:fillRect/>
          </a:stretch>
        </p:blipFill>
        <p:spPr>
          <a:xfrm>
            <a:off x="5552440" y="2066290"/>
            <a:ext cx="3395980" cy="3200400"/>
          </a:xfrm>
          <a:prstGeom prst="rect">
            <a:avLst/>
          </a:prstGeom>
        </p:spPr>
      </p:pic>
      <p:pic>
        <p:nvPicPr>
          <p:cNvPr id="6" name="图片 5"/>
          <p:cNvPicPr>
            <a:picLocks noChangeAspect="1"/>
          </p:cNvPicPr>
          <p:nvPr/>
        </p:nvPicPr>
        <p:blipFill>
          <a:blip r:embed="rId3"/>
          <a:stretch>
            <a:fillRect/>
          </a:stretch>
        </p:blipFill>
        <p:spPr>
          <a:xfrm>
            <a:off x="17145" y="5469890"/>
            <a:ext cx="7500620" cy="111379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3"/>
          </p:nvPr>
        </p:nvSpPr>
        <p:spPr>
          <a:xfrm>
            <a:off x="356870" y="1543050"/>
            <a:ext cx="8064500" cy="4765040"/>
          </a:xfrm>
        </p:spPr>
        <p:txBody>
          <a:bodyPr/>
          <a:p>
            <a:r>
              <a:rPr dirty="0" smtClean="0">
                <a:sym typeface="+mn-ea"/>
              </a:rPr>
              <a:t>3.</a:t>
            </a:r>
            <a:r>
              <a:rPr lang="en-US" dirty="0" smtClean="0">
                <a:sym typeface="+mn-ea"/>
              </a:rPr>
              <a:t>3</a:t>
            </a:r>
            <a:r>
              <a:rPr dirty="0" smtClean="0">
                <a:sym typeface="+mn-ea"/>
              </a:rPr>
              <a:t>  LoRaWAN Antwerp</a:t>
            </a:r>
            <a:endParaRPr dirty="0" smtClean="0">
              <a:sym typeface="+mn-ea"/>
            </a:endParaRPr>
          </a:p>
          <a:p>
            <a:endParaRPr dirty="0" smtClean="0">
              <a:sym typeface="+mn-ea"/>
            </a:endParaRPr>
          </a:p>
        </p:txBody>
      </p:sp>
      <p:pic>
        <p:nvPicPr>
          <p:cNvPr id="3" name="图片 2"/>
          <p:cNvPicPr>
            <a:picLocks noChangeAspect="1"/>
          </p:cNvPicPr>
          <p:nvPr/>
        </p:nvPicPr>
        <p:blipFill>
          <a:blip r:embed="rId1"/>
          <a:stretch>
            <a:fillRect/>
          </a:stretch>
        </p:blipFill>
        <p:spPr>
          <a:xfrm>
            <a:off x="922655" y="2035810"/>
            <a:ext cx="6933565" cy="40652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内容占位符 2"/>
          <p:cNvPicPr>
            <a:picLocks noChangeAspect="1"/>
          </p:cNvPicPr>
          <p:nvPr>
            <p:ph idx="13"/>
          </p:nvPr>
        </p:nvPicPr>
        <p:blipFill>
          <a:blip r:embed="rId1"/>
          <a:stretch>
            <a:fillRect/>
          </a:stretch>
        </p:blipFill>
        <p:spPr>
          <a:xfrm>
            <a:off x="85725" y="1359535"/>
            <a:ext cx="6195060" cy="2540635"/>
          </a:xfrm>
          <a:prstGeom prst="rect">
            <a:avLst/>
          </a:prstGeom>
        </p:spPr>
      </p:pic>
      <p:pic>
        <p:nvPicPr>
          <p:cNvPr id="4" name="图片 3"/>
          <p:cNvPicPr>
            <a:picLocks noChangeAspect="1"/>
          </p:cNvPicPr>
          <p:nvPr/>
        </p:nvPicPr>
        <p:blipFill>
          <a:blip r:embed="rId2"/>
          <a:stretch>
            <a:fillRect/>
          </a:stretch>
        </p:blipFill>
        <p:spPr>
          <a:xfrm>
            <a:off x="85725" y="4410710"/>
            <a:ext cx="8431530" cy="10788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内容占位符 2"/>
          <p:cNvPicPr>
            <a:picLocks noChangeAspect="1"/>
          </p:cNvPicPr>
          <p:nvPr>
            <p:ph idx="13"/>
          </p:nvPr>
        </p:nvPicPr>
        <p:blipFill>
          <a:blip r:embed="rId1"/>
          <a:stretch>
            <a:fillRect/>
          </a:stretch>
        </p:blipFill>
        <p:spPr>
          <a:xfrm>
            <a:off x="1037590" y="1322705"/>
            <a:ext cx="6252845" cy="47358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3"/>
          </p:nvPr>
        </p:nvSpPr>
        <p:spPr/>
        <p:txBody>
          <a:bodyPr/>
          <a:p>
            <a:r>
              <a:rPr lang="zh-CN" altLang="en-US"/>
              <a:t>4. Analysis</a:t>
            </a:r>
            <a:endParaRPr lang="zh-CN" altLang="en-US"/>
          </a:p>
          <a:p>
            <a:r>
              <a:rPr lang="zh-CN" altLang="en-US" sz="2000"/>
              <a:t>Firstly, a distance matrix</a:t>
            </a:r>
            <a:endParaRPr lang="zh-CN" altLang="en-US" sz="2000"/>
          </a:p>
          <a:p>
            <a:endParaRPr lang="zh-CN" altLang="en-US" sz="2000"/>
          </a:p>
          <a:p>
            <a:r>
              <a:rPr lang="zh-CN" altLang="en-US" sz="2000"/>
              <a:t>Secondly, this distance matrix is used to find the k Nearest Neighbors (kNN) of an evaluation fingerprint</a:t>
            </a:r>
            <a:endParaRPr lang="zh-CN" altLang="en-US" sz="2000"/>
          </a:p>
          <a:p>
            <a:endParaRPr lang="zh-CN" altLang="en-US" sz="2000"/>
          </a:p>
          <a:p>
            <a:r>
              <a:rPr lang="zh-CN" altLang="en-US" sz="2000"/>
              <a:t>Lastly, the test subset is used to validate this optimal k with fingerprints that do not occur in the training or evaluation subset.</a:t>
            </a:r>
            <a:endParaRPr lang="zh-CN"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3"/>
          </p:nvPr>
        </p:nvSpPr>
        <p:spPr/>
        <p:txBody>
          <a:bodyPr/>
          <a:p>
            <a:r>
              <a:rPr lang="zh-CN" altLang="en-US"/>
              <a:t>5. Results</a:t>
            </a:r>
            <a:endParaRPr lang="zh-CN" altLang="en-US"/>
          </a:p>
          <a:p>
            <a:endParaRPr lang="zh-CN" altLang="en-US"/>
          </a:p>
        </p:txBody>
      </p:sp>
      <p:pic>
        <p:nvPicPr>
          <p:cNvPr id="4" name="图片 3"/>
          <p:cNvPicPr>
            <a:picLocks noChangeAspect="1"/>
          </p:cNvPicPr>
          <p:nvPr/>
        </p:nvPicPr>
        <p:blipFill>
          <a:blip r:embed="rId1"/>
          <a:stretch>
            <a:fillRect/>
          </a:stretch>
        </p:blipFill>
        <p:spPr>
          <a:xfrm>
            <a:off x="356870" y="2380615"/>
            <a:ext cx="7875905" cy="1504950"/>
          </a:xfrm>
          <a:prstGeom prst="rect">
            <a:avLst/>
          </a:prstGeom>
        </p:spPr>
      </p:pic>
      <p:sp>
        <p:nvSpPr>
          <p:cNvPr id="5" name="文本框 4"/>
          <p:cNvSpPr txBox="1"/>
          <p:nvPr/>
        </p:nvSpPr>
        <p:spPr>
          <a:xfrm>
            <a:off x="388620" y="4030980"/>
            <a:ext cx="8366125" cy="2061210"/>
          </a:xfrm>
          <a:prstGeom prst="rect">
            <a:avLst/>
          </a:prstGeom>
          <a:noFill/>
        </p:spPr>
        <p:txBody>
          <a:bodyPr wrap="square" rtlCol="0" anchor="t">
            <a:spAutoFit/>
          </a:bodyPr>
          <a:p>
            <a:pPr algn="l">
              <a:spcBef>
                <a:spcPct val="20000"/>
              </a:spcBef>
              <a:buNone/>
            </a:pPr>
            <a:r>
              <a:rPr sz="2000" b="1">
                <a:solidFill>
                  <a:srgbClr val="00478B"/>
                </a:solidFill>
                <a:latin typeface="微软雅黑" panose="020B0503020204020204" pitchFamily="34" charset="-122"/>
                <a:ea typeface="微软雅黑" panose="020B0503020204020204" pitchFamily="34" charset="-122"/>
              </a:rPr>
              <a:t>To evaluate the usability of our LPWAN datasets, we have executed the fingerprinting algorithm that was described in Section 4 on all three datasets. </a:t>
            </a:r>
            <a:endParaRPr sz="2000" b="1">
              <a:solidFill>
                <a:srgbClr val="00478B"/>
              </a:solidFill>
              <a:latin typeface="微软雅黑" panose="020B0503020204020204" pitchFamily="34" charset="-122"/>
              <a:ea typeface="微软雅黑" panose="020B0503020204020204" pitchFamily="34" charset="-122"/>
            </a:endParaRPr>
          </a:p>
          <a:p>
            <a:pPr algn="l">
              <a:spcBef>
                <a:spcPct val="20000"/>
              </a:spcBef>
              <a:buNone/>
            </a:pPr>
            <a:endParaRPr sz="2000" b="1">
              <a:solidFill>
                <a:srgbClr val="00478B"/>
              </a:solidFill>
              <a:latin typeface="微软雅黑" panose="020B0503020204020204" pitchFamily="34" charset="-122"/>
              <a:ea typeface="微软雅黑" panose="020B0503020204020204" pitchFamily="34" charset="-122"/>
            </a:endParaRPr>
          </a:p>
          <a:p>
            <a:pPr algn="l">
              <a:spcBef>
                <a:spcPct val="20000"/>
              </a:spcBef>
              <a:buNone/>
            </a:pPr>
            <a:r>
              <a:rPr sz="2000" b="1">
                <a:solidFill>
                  <a:srgbClr val="00478B"/>
                </a:solidFill>
                <a:latin typeface="微软雅黑" panose="020B0503020204020204" pitchFamily="34" charset="-122"/>
                <a:ea typeface="微软雅黑" panose="020B0503020204020204" pitchFamily="34" charset="-122"/>
              </a:rPr>
              <a:t>It becomes clear that the fingerprinting method has the best results on the rural Sigfox dataset.</a:t>
            </a:r>
            <a:endParaRPr sz="2000" b="1">
              <a:solidFill>
                <a:srgbClr val="00478B"/>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3"/>
          </p:nvPr>
        </p:nvSpPr>
        <p:spPr>
          <a:xfrm>
            <a:off x="356870" y="1315720"/>
            <a:ext cx="8064500" cy="4855845"/>
          </a:xfrm>
        </p:spPr>
        <p:txBody>
          <a:bodyPr>
            <a:normAutofit lnSpcReduction="10000"/>
          </a:bodyPr>
          <a:p>
            <a:pPr marL="0" indent="0">
              <a:buNone/>
            </a:pPr>
            <a:r>
              <a:rPr sz="2000"/>
              <a:t> </a:t>
            </a:r>
            <a:r>
              <a:rPr lang="zh-CN" altLang="en-US">
                <a:sym typeface="+mn-ea"/>
              </a:rPr>
              <a:t>5.</a:t>
            </a:r>
            <a:r>
              <a:rPr lang="en-US" altLang="zh-CN">
                <a:sym typeface="+mn-ea"/>
              </a:rPr>
              <a:t>1 </a:t>
            </a:r>
            <a:r>
              <a:rPr lang="zh-CN" altLang="en-US">
                <a:sym typeface="+mn-ea"/>
              </a:rPr>
              <a:t> Results</a:t>
            </a:r>
            <a:endParaRPr lang="zh-CN" altLang="en-US">
              <a:sym typeface="+mn-ea"/>
            </a:endParaRPr>
          </a:p>
          <a:p>
            <a:pPr marL="0" indent="0">
              <a:buNone/>
            </a:pPr>
            <a:r>
              <a:rPr sz="2000"/>
              <a:t>the spatial spread of this dataset, in Figure 1.</a:t>
            </a:r>
            <a:endParaRPr sz="2000"/>
          </a:p>
          <a:p>
            <a:pPr marL="0" indent="0">
              <a:buNone/>
            </a:pPr>
            <a:endParaRPr lang="en-US" sz="2000"/>
          </a:p>
          <a:p>
            <a:pPr marL="0" indent="0">
              <a:buNone/>
            </a:pPr>
            <a:r>
              <a:rPr sz="2000"/>
              <a:t>but a major part of these measurements were taken while the cars were parked, usually even on the same parking spot.</a:t>
            </a:r>
            <a:endParaRPr sz="2000"/>
          </a:p>
          <a:p>
            <a:pPr marL="0" indent="0">
              <a:buNone/>
            </a:pPr>
            <a:endParaRPr sz="2000"/>
          </a:p>
          <a:p>
            <a:pPr marL="0" indent="0">
              <a:buNone/>
            </a:pPr>
            <a:r>
              <a:rPr sz="2000"/>
              <a:t> dataset  consists of dense message clusters on several small parking lots which are far apart from each other. </a:t>
            </a:r>
            <a:endParaRPr sz="2000"/>
          </a:p>
          <a:p>
            <a:pPr marL="0" indent="0">
              <a:buNone/>
            </a:pPr>
            <a:endParaRPr sz="2000"/>
          </a:p>
          <a:p>
            <a:pPr marL="0" indent="0">
              <a:buNone/>
            </a:pPr>
            <a:r>
              <a:rPr sz="2000"/>
              <a:t> the best results : there is a high probability that the nearest neighbor of a test sample is located in the same message cluster.</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3"/>
          </p:nvPr>
        </p:nvSpPr>
        <p:spPr>
          <a:xfrm>
            <a:off x="356870" y="1543050"/>
            <a:ext cx="8064500" cy="4424680"/>
          </a:xfrm>
        </p:spPr>
        <p:txBody>
          <a:bodyPr>
            <a:normAutofit/>
          </a:bodyPr>
          <a:p>
            <a:pPr marL="0" indent="0">
              <a:buNone/>
            </a:pPr>
            <a:r>
              <a:rPr>
                <a:sym typeface="+mn-ea"/>
              </a:rPr>
              <a:t> </a:t>
            </a:r>
            <a:r>
              <a:rPr lang="zh-CN" altLang="en-US">
                <a:sym typeface="+mn-ea"/>
              </a:rPr>
              <a:t>5.</a:t>
            </a:r>
            <a:r>
              <a:rPr lang="en-US" altLang="zh-CN">
                <a:sym typeface="+mn-ea"/>
              </a:rPr>
              <a:t>2 </a:t>
            </a:r>
            <a:r>
              <a:rPr lang="zh-CN" altLang="en-US">
                <a:sym typeface="+mn-ea"/>
              </a:rPr>
              <a:t> Results</a:t>
            </a:r>
            <a:endParaRPr lang="zh-CN" altLang="en-US">
              <a:sym typeface="+mn-ea"/>
            </a:endParaRPr>
          </a:p>
          <a:p>
            <a:pPr marL="0" indent="0">
              <a:buNone/>
            </a:pPr>
            <a:r>
              <a:rPr sz="2000">
                <a:sym typeface="+mn-ea"/>
              </a:rPr>
              <a:t>As shown in Figure 4, this dataset has a more equal spatial density compared to the rural Sigfox dataset.</a:t>
            </a:r>
            <a:endParaRPr sz="2000">
              <a:sym typeface="+mn-ea"/>
            </a:endParaRPr>
          </a:p>
          <a:p>
            <a:pPr marL="0" indent="0">
              <a:buNone/>
            </a:pPr>
            <a:endParaRPr sz="2000">
              <a:sym typeface="+mn-ea"/>
            </a:endParaRPr>
          </a:p>
          <a:p>
            <a:pPr marL="0" indent="0">
              <a:buNone/>
            </a:pPr>
            <a:r>
              <a:rPr sz="2000">
                <a:sym typeface="+mn-ea"/>
              </a:rPr>
              <a:t> Consequently, location estimations will be based on a higher number of nearest neighbors: we evaluated that the optimal k for this dataset equals 10.</a:t>
            </a:r>
            <a:endParaRPr sz="2000"/>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3"/>
          </p:nvPr>
        </p:nvSpPr>
        <p:spPr/>
        <p:txBody>
          <a:bodyPr>
            <a:normAutofit fontScale="80000"/>
          </a:bodyPr>
          <a:p>
            <a:pPr marL="0" indent="0">
              <a:buNone/>
            </a:pPr>
            <a:r>
              <a:rPr>
                <a:sym typeface="+mn-ea"/>
              </a:rPr>
              <a:t> </a:t>
            </a:r>
            <a:r>
              <a:rPr lang="zh-CN" altLang="en-US">
                <a:sym typeface="+mn-ea"/>
              </a:rPr>
              <a:t>5.</a:t>
            </a:r>
            <a:r>
              <a:rPr lang="en-US" altLang="zh-CN">
                <a:sym typeface="+mn-ea"/>
              </a:rPr>
              <a:t>3 </a:t>
            </a:r>
            <a:r>
              <a:rPr lang="zh-CN" altLang="en-US">
                <a:sym typeface="+mn-ea"/>
              </a:rPr>
              <a:t> Results</a:t>
            </a:r>
            <a:endParaRPr lang="zh-CN" altLang="en-US">
              <a:sym typeface="+mn-ea"/>
            </a:endParaRPr>
          </a:p>
          <a:p>
            <a:pPr marL="0" indent="0">
              <a:buNone/>
            </a:pPr>
            <a:r>
              <a:rPr sz="2000">
                <a:sym typeface="+mn-ea"/>
              </a:rPr>
              <a:t>The mean and median estimation error of the LoRaWAN dataset are significantly lower than those of the urban Sigfox dataset, which is mainly a consequence of the large size of the LoRaWAN dataset (123529 messages).</a:t>
            </a:r>
            <a:endParaRPr sz="2000">
              <a:sym typeface="+mn-ea"/>
            </a:endParaRPr>
          </a:p>
          <a:p>
            <a:pPr marL="0" indent="0">
              <a:buNone/>
            </a:pPr>
            <a:endParaRPr sz="2000">
              <a:sym typeface="+mn-ea"/>
            </a:endParaRPr>
          </a:p>
          <a:p>
            <a:pPr marL="0" indent="0">
              <a:buNone/>
            </a:pPr>
            <a:r>
              <a:rPr sz="2000">
                <a:sym typeface="+mn-ea"/>
              </a:rPr>
              <a:t>. In the LoRaWAN set, it is more likely that the 11 nearest neighbors of a test sample are close to the actual location of the test sample, as the dataset holds more messages in the same urban area. This can also be empirically evaluated by comparing Figures 4 and 7, which display the spatial spread of the urban Sigfox dataset and the LoRaWAN dataset respectively. Hence, we expect to decrease the location estimation error of the urban Sigfox dataset by adding more messages to this set</a:t>
            </a:r>
            <a:endParaRPr sz="200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3"/>
          </p:nvPr>
        </p:nvSpPr>
        <p:spPr>
          <a:xfrm>
            <a:off x="19685" y="1543050"/>
            <a:ext cx="8982075" cy="3600450"/>
          </a:xfrm>
        </p:spPr>
        <p:txBody>
          <a:bodyPr>
            <a:normAutofit/>
          </a:bodyPr>
          <a:p>
            <a:r>
              <a:rPr lang="zh-CN" altLang="en-US" sz="2000"/>
              <a:t>This paper has described the collection methodology of three large LPWAN datasets, as well as their suitability for fingerprint-based localization. With these datasets, we intend to provide the global research community with a benchmark tool to evaluate fingerprinting algorithms for LPWAN standards.</a:t>
            </a:r>
            <a:endParaRPr lang="zh-CN"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1"/>
          <p:cNvSpPr>
            <a:spLocks noGrp="1"/>
          </p:cNvSpPr>
          <p:nvPr>
            <p:ph idx="13"/>
          </p:nvPr>
        </p:nvSpPr>
        <p:spPr bwMode="auto">
          <a:xfrm>
            <a:off x="357505" y="1404620"/>
            <a:ext cx="8064500" cy="4049395"/>
          </a:xfrm>
          <a:noFill/>
          <a:ln>
            <a:miter lim="800000"/>
          </a:ln>
        </p:spPr>
        <p:txBody>
          <a:bodyPr vert="horz" wrap="square" lIns="91440" tIns="45720" rIns="91440" bIns="45720" numCol="1" anchor="t" anchorCtr="0" compatLnSpc="1">
            <a:normAutofit lnSpcReduction="10000"/>
          </a:bodyPr>
          <a:lstStyle/>
          <a:p>
            <a:pPr marL="0" indent="0" algn="ctr">
              <a:buNone/>
            </a:pPr>
            <a:endParaRPr lang="zh-CN" altLang="en-US" sz="2000" dirty="0" smtClean="0"/>
          </a:p>
          <a:p>
            <a:endParaRPr lang="zh-CN" altLang="en-US" sz="2000" dirty="0" smtClean="0"/>
          </a:p>
          <a:p>
            <a:endParaRPr lang="zh-CN" altLang="en-US" sz="2000" dirty="0" smtClean="0"/>
          </a:p>
          <a:p>
            <a:endParaRPr lang="zh-CN" altLang="en-US" sz="2000" dirty="0" smtClean="0"/>
          </a:p>
          <a:p>
            <a:r>
              <a:rPr lang="zh-CN" altLang="en-US" sz="2000" dirty="0" smtClean="0"/>
              <a:t>Because of the increasing relevance of the Internet of Things and location based services, researchers are evaluating wireless positioning techniques, such as fingerprinting, on LPWAN communication.</a:t>
            </a:r>
            <a:endParaRPr lang="zh-CN" altLang="en-US" sz="2000" dirty="0" smtClean="0"/>
          </a:p>
          <a:p>
            <a:endParaRPr lang="zh-CN" altLang="en-US" sz="2000" dirty="0" smtClean="0"/>
          </a:p>
          <a:p>
            <a:r>
              <a:rPr lang="zh-CN" altLang="en-US" sz="2000" dirty="0" smtClean="0"/>
              <a:t>The goal is to provide the research community with a tool to evaluate fingerprinting algorithms in large outdoor environments</a:t>
            </a:r>
            <a:endParaRPr lang="zh-CN" altLang="en-US" sz="2000" dirty="0" smtClean="0"/>
          </a:p>
          <a:p>
            <a:endParaRPr lang="zh-CN" altLang="en-US" sz="2000" dirty="0" smtClean="0"/>
          </a:p>
          <a:p>
            <a:endParaRPr lang="zh-CN" altLang="en-US" sz="2000" dirty="0" smtClean="0"/>
          </a:p>
          <a:p>
            <a:pPr>
              <a:buNone/>
            </a:pPr>
            <a:endParaRPr lang="zh-CN"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3"/>
          </p:nvPr>
        </p:nvSpPr>
        <p:spPr/>
        <p:txBody>
          <a:bodyPr>
            <a:noAutofit/>
          </a:bodyPr>
          <a:p>
            <a:pPr marL="0" indent="0" algn="ctr">
              <a:lnSpc>
                <a:spcPct val="330000"/>
              </a:lnSpc>
              <a:buNone/>
            </a:pPr>
            <a:r>
              <a:rPr lang="en-US" altLang="zh-CN" sz="6000"/>
              <a:t> </a:t>
            </a:r>
            <a:r>
              <a:rPr lang="zh-CN" altLang="zh-CN" sz="6000"/>
              <a:t>谢谢观看</a:t>
            </a:r>
            <a:endParaRPr lang="zh-CN" altLang="zh-CN" sz="6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1"/>
          <p:cNvSpPr>
            <a:spLocks noGrp="1"/>
          </p:cNvSpPr>
          <p:nvPr>
            <p:ph idx="13"/>
          </p:nvPr>
        </p:nvSpPr>
        <p:spPr bwMode="auto">
          <a:xfrm>
            <a:off x="357505" y="1543050"/>
            <a:ext cx="8473440" cy="4695190"/>
          </a:xfrm>
          <a:noFill/>
          <a:ln>
            <a:miter lim="800000"/>
          </a:ln>
        </p:spPr>
        <p:txBody>
          <a:bodyPr vert="horz" wrap="square" lIns="91440" tIns="45720" rIns="91440" bIns="45720" numCol="1" anchor="t" anchorCtr="0" compatLnSpc="1">
            <a:normAutofit lnSpcReduction="20000"/>
          </a:bodyPr>
          <a:lstStyle/>
          <a:p>
            <a:pPr marL="0" indent="0">
              <a:buNone/>
            </a:pPr>
            <a:endParaRPr lang="en-US" altLang="zh-CN" dirty="0" smtClean="0"/>
          </a:p>
          <a:p>
            <a:r>
              <a:rPr lang="en-US" sz="2000" dirty="0" smtClean="0"/>
              <a:t>LPWAN standards </a:t>
            </a:r>
            <a:endParaRPr lang="en-US" sz="2000" dirty="0" smtClean="0"/>
          </a:p>
          <a:p>
            <a:endParaRPr lang="en-US" sz="2000" dirty="0" smtClean="0"/>
          </a:p>
          <a:p>
            <a:r>
              <a:rPr lang="en-US" sz="1200" dirty="0" smtClean="0"/>
              <a:t>long-range communication and </a:t>
            </a:r>
            <a:r>
              <a:rPr altLang="zh-CN" sz="1200" dirty="0" smtClean="0"/>
              <a:t>high scalability of end-devices at a low cost</a:t>
            </a:r>
            <a:endParaRPr altLang="zh-CN" sz="1200" dirty="0" smtClean="0"/>
          </a:p>
          <a:p>
            <a:r>
              <a:rPr altLang="zh-CN" sz="1200" dirty="0" smtClean="0">
                <a:sym typeface="+mn-ea"/>
              </a:rPr>
              <a:t>be used outdoor as well as indoor</a:t>
            </a:r>
            <a:endParaRPr altLang="zh-CN" sz="1200" dirty="0" smtClean="0">
              <a:sym typeface="+mn-ea"/>
            </a:endParaRPr>
          </a:p>
          <a:p>
            <a:endParaRPr altLang="zh-CN" sz="1200" dirty="0" smtClean="0">
              <a:sym typeface="+mn-ea"/>
            </a:endParaRPr>
          </a:p>
          <a:p>
            <a:endParaRPr altLang="zh-CN" sz="1200" dirty="0" smtClean="0">
              <a:sym typeface="+mn-ea"/>
            </a:endParaRPr>
          </a:p>
          <a:p>
            <a:endParaRPr altLang="zh-CN" sz="1200" dirty="0" smtClean="0">
              <a:sym typeface="+mn-ea"/>
            </a:endParaRPr>
          </a:p>
          <a:p>
            <a:r>
              <a:rPr altLang="zh-CN" sz="2000" dirty="0" smtClean="0"/>
              <a:t>Global Navigation Satellite Systems(GNSS)</a:t>
            </a:r>
            <a:endParaRPr altLang="zh-CN" sz="2000" dirty="0" smtClean="0"/>
          </a:p>
          <a:p>
            <a:endParaRPr altLang="zh-CN" sz="2000" dirty="0" smtClean="0"/>
          </a:p>
          <a:p>
            <a:r>
              <a:rPr altLang="zh-CN" sz="1200" dirty="0" smtClean="0"/>
              <a:t> consume a lot of power</a:t>
            </a:r>
            <a:endParaRPr altLang="zh-CN" sz="1200" dirty="0" smtClean="0"/>
          </a:p>
          <a:p>
            <a:r>
              <a:rPr altLang="zh-CN" sz="1200" dirty="0" smtClean="0"/>
              <a:t>lose connectivity in indoor environments</a:t>
            </a:r>
            <a:endParaRPr altLang="zh-CN" sz="1200" dirty="0" smtClean="0"/>
          </a:p>
          <a:p>
            <a:r>
              <a:rPr altLang="zh-CN" sz="1200" dirty="0" smtClean="0"/>
              <a:t>high accuracy localization  more interest in long battery life-time</a:t>
            </a:r>
            <a:endParaRPr altLang="zh-CN" sz="1200" dirty="0" smtClean="0"/>
          </a:p>
          <a:p>
            <a:endParaRPr altLang="zh-CN" sz="1200" dirty="0" smtClean="0">
              <a:sym typeface="+mn-ea"/>
            </a:endParaRPr>
          </a:p>
          <a:p>
            <a:endParaRPr altLang="zh-CN" sz="1200" dirty="0" smtClean="0">
              <a:sym typeface="+mn-ea"/>
            </a:endParaRPr>
          </a:p>
          <a:p>
            <a:endParaRPr altLang="zh-CN"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1"/>
          <p:cNvSpPr>
            <a:spLocks noGrp="1"/>
          </p:cNvSpPr>
          <p:nvPr>
            <p:ph idx="13"/>
          </p:nvPr>
        </p:nvSpPr>
        <p:spPr bwMode="auto">
          <a:xfrm>
            <a:off x="180975" y="1543050"/>
            <a:ext cx="8382635" cy="4020185"/>
          </a:xfrm>
          <a:noFill/>
          <a:ln>
            <a:miter lim="800000"/>
          </a:ln>
        </p:spPr>
        <p:txBody>
          <a:bodyPr vert="horz" wrap="square" lIns="91440" tIns="45720" rIns="91440" bIns="45720" numCol="1" anchor="t" anchorCtr="0" compatLnSpc="1">
            <a:normAutofit/>
          </a:bodyPr>
          <a:lstStyle/>
          <a:p>
            <a:r>
              <a:rPr lang="en-US" altLang="zh-CN" dirty="0" smtClean="0">
                <a:sym typeface="+mn-ea"/>
              </a:rPr>
              <a:t>2.</a:t>
            </a:r>
            <a:r>
              <a:rPr lang="zh-CN" altLang="en-US" dirty="0" smtClean="0">
                <a:sym typeface="+mn-ea"/>
              </a:rPr>
              <a:t>  Sigfox , LoRaWAN and NB-IoT </a:t>
            </a:r>
            <a:endParaRPr lang="zh-CN" altLang="en-US" dirty="0" smtClean="0">
              <a:sym typeface="+mn-ea"/>
            </a:endParaRPr>
          </a:p>
          <a:p>
            <a:endParaRPr sz="2000" dirty="0" smtClean="0"/>
          </a:p>
          <a:p>
            <a:pPr>
              <a:buNone/>
            </a:pPr>
            <a:endParaRPr lang="zh-CN" altLang="en-US" dirty="0" smtClean="0"/>
          </a:p>
        </p:txBody>
      </p:sp>
      <p:pic>
        <p:nvPicPr>
          <p:cNvPr id="2" name="图片 1"/>
          <p:cNvPicPr>
            <a:picLocks noChangeAspect="1"/>
          </p:cNvPicPr>
          <p:nvPr/>
        </p:nvPicPr>
        <p:blipFill>
          <a:blip r:embed="rId1"/>
          <a:stretch>
            <a:fillRect/>
          </a:stretch>
        </p:blipFill>
        <p:spPr>
          <a:xfrm>
            <a:off x="458470" y="2247900"/>
            <a:ext cx="8227695" cy="379222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1"/>
          <p:cNvSpPr>
            <a:spLocks noGrp="1"/>
          </p:cNvSpPr>
          <p:nvPr>
            <p:ph idx="13"/>
          </p:nvPr>
        </p:nvSpPr>
        <p:spPr bwMode="auto">
          <a:xfrm>
            <a:off x="357505" y="1543050"/>
            <a:ext cx="8511540" cy="5148580"/>
          </a:xfrm>
          <a:noFill/>
          <a:ln>
            <a:miter lim="800000"/>
          </a:ln>
        </p:spPr>
        <p:txBody>
          <a:bodyPr vert="horz" wrap="square" lIns="91440" tIns="45720" rIns="91440" bIns="45720" numCol="1" anchor="t" anchorCtr="0" compatLnSpc="1">
            <a:normAutofit/>
          </a:bodyPr>
          <a:lstStyle/>
          <a:p>
            <a:r>
              <a:rPr sz="3800" dirty="0" smtClean="0">
                <a:sym typeface="+mn-ea"/>
              </a:rPr>
              <a:t>3. Collection Methodology</a:t>
            </a:r>
            <a:endParaRPr sz="3800" dirty="0" smtClean="0">
              <a:sym typeface="+mn-ea"/>
            </a:endParaRPr>
          </a:p>
          <a:p>
            <a:r>
              <a:rPr lang="en-US" altLang="zh-CN" sz="2000" dirty="0" smtClean="0"/>
              <a:t>Firstly, a Sigfox dataset  between Antwerp and Ghent (± 1068 km2 )</a:t>
            </a:r>
            <a:endParaRPr lang="en-US" altLang="zh-CN" sz="2000" dirty="0" smtClean="0"/>
          </a:p>
          <a:p>
            <a:r>
              <a:rPr lang="en-US" altLang="zh-CN" sz="2000" dirty="0" smtClean="0"/>
              <a:t>Secondly, another Sigfox dataset around the city center of Antwerp(52.97 km2 ). </a:t>
            </a:r>
            <a:endParaRPr lang="en-US" altLang="zh-CN" sz="2000" dirty="0" smtClean="0"/>
          </a:p>
          <a:p>
            <a:r>
              <a:rPr lang="en-US" altLang="zh-CN" sz="2000" dirty="0" smtClean="0"/>
              <a:t>Lastly, a LoRaWAN dataset in the same urban area. </a:t>
            </a:r>
            <a:endParaRPr lang="en-US" altLang="zh-CN" sz="2000" dirty="0" smtClean="0"/>
          </a:p>
          <a:p>
            <a:endParaRPr lang="en-US" altLang="zh-CN" sz="2000" dirty="0" smtClean="0"/>
          </a:p>
          <a:p>
            <a:pPr marL="0" indent="0">
              <a:buNone/>
            </a:pPr>
            <a:r>
              <a:rPr lang="en-US" altLang="zh-CN" sz="2000" dirty="0" smtClean="0">
                <a:sym typeface="+mn-ea"/>
              </a:rPr>
              <a:t>Sigfox datasets:a proprietary, nation-wide Sigfox network which was deployed by EngieM2M was used. </a:t>
            </a:r>
            <a:r>
              <a:rPr lang="en-US" altLang="zh-CN" sz="1600" dirty="0" smtClean="0">
                <a:sym typeface="+mn-ea"/>
              </a:rPr>
              <a:t>专有的，全国性的Sigfox网络。</a:t>
            </a:r>
            <a:endParaRPr lang="en-US" altLang="zh-CN" sz="1600" dirty="0" smtClean="0">
              <a:sym typeface="+mn-ea"/>
            </a:endParaRPr>
          </a:p>
          <a:p>
            <a:pPr marL="0" indent="0">
              <a:buNone/>
            </a:pPr>
            <a:endParaRPr lang="en-US" altLang="zh-CN" sz="1600" dirty="0" smtClean="0">
              <a:sym typeface="+mn-ea"/>
            </a:endParaRPr>
          </a:p>
          <a:p>
            <a:pPr marL="0" indent="0">
              <a:buNone/>
            </a:pPr>
            <a:r>
              <a:rPr lang="en-US" altLang="zh-CN" sz="2000" dirty="0" smtClean="0">
                <a:sym typeface="+mn-ea"/>
              </a:rPr>
              <a:t>The LoRaWAN dataset was collected over a proprietary, nation-wide network that was rolled out by Proximus. </a:t>
            </a:r>
            <a:endParaRPr lang="zh-CN" altLang="en-US" sz="2000"/>
          </a:p>
          <a:p>
            <a:pPr marL="0" indent="0">
              <a:buNone/>
            </a:pPr>
            <a:endParaRPr lang="en-US" altLang="zh-CN" sz="2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1"/>
          <p:cNvSpPr>
            <a:spLocks noGrp="1"/>
          </p:cNvSpPr>
          <p:nvPr>
            <p:ph idx="13"/>
          </p:nvPr>
        </p:nvSpPr>
        <p:spPr bwMode="auto">
          <a:xfrm>
            <a:off x="357505" y="1543050"/>
            <a:ext cx="8064500" cy="5148580"/>
          </a:xfrm>
          <a:noFill/>
          <a:ln>
            <a:miter lim="800000"/>
          </a:ln>
        </p:spPr>
        <p:txBody>
          <a:bodyPr vert="horz" wrap="square" lIns="91440" tIns="45720" rIns="91440" bIns="45720" numCol="1" anchor="t" anchorCtr="0" compatLnSpc="1">
            <a:normAutofit/>
          </a:bodyPr>
          <a:lstStyle/>
          <a:p>
            <a:r>
              <a:rPr sz="3800" dirty="0" smtClean="0">
                <a:sym typeface="+mn-ea"/>
              </a:rPr>
              <a:t>3.1 Sigfox Rural</a:t>
            </a:r>
            <a:endParaRPr sz="3800" dirty="0" smtClean="0">
              <a:sym typeface="+mn-ea"/>
            </a:endParaRPr>
          </a:p>
          <a:p>
            <a:endParaRPr lang="en-US" altLang="zh-CN" sz="2000" dirty="0" smtClean="0"/>
          </a:p>
        </p:txBody>
      </p:sp>
      <p:pic>
        <p:nvPicPr>
          <p:cNvPr id="2" name="图片 1"/>
          <p:cNvPicPr>
            <a:picLocks noChangeAspect="1"/>
          </p:cNvPicPr>
          <p:nvPr/>
        </p:nvPicPr>
        <p:blipFill>
          <a:blip r:embed="rId1"/>
          <a:stretch>
            <a:fillRect/>
          </a:stretch>
        </p:blipFill>
        <p:spPr>
          <a:xfrm>
            <a:off x="584200" y="2198370"/>
            <a:ext cx="7837805" cy="449326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433195" y="1266190"/>
            <a:ext cx="6519545" cy="55118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3"/>
          </p:nvPr>
        </p:nvPicPr>
        <p:blipFill>
          <a:blip r:embed="rId1"/>
          <a:stretch>
            <a:fillRect/>
          </a:stretch>
        </p:blipFill>
        <p:spPr>
          <a:xfrm>
            <a:off x="356870" y="2261235"/>
            <a:ext cx="8064500" cy="21634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1"/>
          <p:cNvSpPr>
            <a:spLocks noGrp="1"/>
          </p:cNvSpPr>
          <p:nvPr>
            <p:ph idx="13"/>
          </p:nvPr>
        </p:nvSpPr>
        <p:spPr bwMode="auto">
          <a:xfrm>
            <a:off x="369570" y="1272540"/>
            <a:ext cx="8064500" cy="5148580"/>
          </a:xfrm>
          <a:noFill/>
          <a:ln>
            <a:miter lim="800000"/>
          </a:ln>
        </p:spPr>
        <p:txBody>
          <a:bodyPr vert="horz" wrap="square" lIns="91440" tIns="45720" rIns="91440" bIns="45720" numCol="1" anchor="t" anchorCtr="0" compatLnSpc="1">
            <a:normAutofit/>
          </a:bodyPr>
          <a:lstStyle/>
          <a:p>
            <a:r>
              <a:rPr sz="3800" dirty="0" smtClean="0">
                <a:sym typeface="+mn-ea"/>
              </a:rPr>
              <a:t>3.</a:t>
            </a:r>
            <a:r>
              <a:rPr lang="en-US" sz="3800" dirty="0" smtClean="0">
                <a:sym typeface="+mn-ea"/>
              </a:rPr>
              <a:t>2</a:t>
            </a:r>
            <a:r>
              <a:rPr sz="3800" dirty="0" smtClean="0">
                <a:sym typeface="+mn-ea"/>
              </a:rPr>
              <a:t> Sigfox Antwerp</a:t>
            </a:r>
            <a:endParaRPr sz="3800" dirty="0" smtClean="0">
              <a:sym typeface="+mn-ea"/>
            </a:endParaRPr>
          </a:p>
        </p:txBody>
      </p:sp>
      <p:pic>
        <p:nvPicPr>
          <p:cNvPr id="2" name="图片 1"/>
          <p:cNvPicPr>
            <a:picLocks noChangeAspect="1"/>
          </p:cNvPicPr>
          <p:nvPr/>
        </p:nvPicPr>
        <p:blipFill>
          <a:blip r:embed="rId1"/>
          <a:stretch>
            <a:fillRect/>
          </a:stretch>
        </p:blipFill>
        <p:spPr>
          <a:xfrm>
            <a:off x="632460" y="1951990"/>
            <a:ext cx="7879080" cy="478091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3482</Words>
  <Application>WPS 演示</Application>
  <PresentationFormat>全屏显示(4:3)</PresentationFormat>
  <Paragraphs>90</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宋体</vt:lpstr>
      <vt:lpstr>Wingdings</vt:lpstr>
      <vt:lpstr>微软雅黑</vt:lpstr>
      <vt:lpstr>Times New Roman</vt:lpstr>
      <vt:lpstr>Arial Unicode MS</vt:lpstr>
      <vt:lpstr>Calibri</vt:lpstr>
      <vt:lpstr>Office 主题</vt:lpstr>
      <vt:lpstr>Sigfox and LoRaWAN Datasets for Fingerprint  Localization in Large Urban and Rural Areas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基于骨导麦克风的自动鼾声检测与自动分类</dc:title>
  <dc:creator>lenovo</dc:creator>
  <cp:lastModifiedBy>DELL</cp:lastModifiedBy>
  <cp:revision>169</cp:revision>
  <dcterms:created xsi:type="dcterms:W3CDTF">2016-12-28T13:05:00Z</dcterms:created>
  <dcterms:modified xsi:type="dcterms:W3CDTF">2018-04-17T08:49:00Z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