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30" r:id="rId2"/>
    <p:sldId id="336" r:id="rId3"/>
    <p:sldId id="337" r:id="rId4"/>
    <p:sldId id="338" r:id="rId5"/>
    <p:sldId id="309" r:id="rId6"/>
    <p:sldId id="334" r:id="rId7"/>
    <p:sldId id="310" r:id="rId8"/>
    <p:sldId id="311" r:id="rId9"/>
    <p:sldId id="313" r:id="rId10"/>
    <p:sldId id="314" r:id="rId11"/>
    <p:sldId id="315" r:id="rId12"/>
    <p:sldId id="339" r:id="rId13"/>
    <p:sldId id="316" r:id="rId14"/>
    <p:sldId id="317" r:id="rId15"/>
    <p:sldId id="340" r:id="rId16"/>
    <p:sldId id="341" r:id="rId17"/>
    <p:sldId id="318" r:id="rId18"/>
    <p:sldId id="319" r:id="rId19"/>
    <p:sldId id="342" r:id="rId20"/>
    <p:sldId id="320" r:id="rId21"/>
    <p:sldId id="343" r:id="rId22"/>
    <p:sldId id="346" r:id="rId23"/>
    <p:sldId id="321" r:id="rId24"/>
    <p:sldId id="328" r:id="rId25"/>
    <p:sldId id="329" r:id="rId26"/>
    <p:sldId id="322" r:id="rId27"/>
    <p:sldId id="323" r:id="rId28"/>
    <p:sldId id="324" r:id="rId29"/>
    <p:sldId id="325" r:id="rId30"/>
    <p:sldId id="326" r:id="rId31"/>
    <p:sldId id="327" r:id="rId32"/>
    <p:sldId id="335" r:id="rId33"/>
    <p:sldId id="345" r:id="rId34"/>
    <p:sldId id="331" r:id="rId35"/>
    <p:sldId id="333" r:id="rId36"/>
    <p:sldId id="312" r:id="rId37"/>
    <p:sldId id="344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4660"/>
  </p:normalViewPr>
  <p:slideViewPr>
    <p:cSldViewPr>
      <p:cViewPr varScale="1">
        <p:scale>
          <a:sx n="70" d="100"/>
          <a:sy n="70" d="100"/>
        </p:scale>
        <p:origin x="8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C603C-C673-4361-B015-8C119A837FC8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C2E00-6964-47FB-B087-F3A94AC892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14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71169"/>
            <a:ext cx="476884" cy="5910580"/>
          </a:xfrm>
          <a:custGeom>
            <a:avLst/>
            <a:gdLst/>
            <a:ahLst/>
            <a:cxnLst/>
            <a:rect l="l" t="t" r="r" b="b"/>
            <a:pathLst>
              <a:path w="476884" h="5910580">
                <a:moveTo>
                  <a:pt x="0" y="5910580"/>
                </a:moveTo>
                <a:lnTo>
                  <a:pt x="476377" y="5910580"/>
                </a:lnTo>
                <a:lnTo>
                  <a:pt x="476377" y="0"/>
                </a:lnTo>
                <a:lnTo>
                  <a:pt x="0" y="0"/>
                </a:lnTo>
                <a:lnTo>
                  <a:pt x="0" y="5910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123676" y="1270"/>
            <a:ext cx="1068705" cy="469900"/>
          </a:xfrm>
          <a:custGeom>
            <a:avLst/>
            <a:gdLst/>
            <a:ahLst/>
            <a:cxnLst/>
            <a:rect l="l" t="t" r="r" b="b"/>
            <a:pathLst>
              <a:path w="1068704" h="469900">
                <a:moveTo>
                  <a:pt x="0" y="469899"/>
                </a:moveTo>
                <a:lnTo>
                  <a:pt x="1068324" y="469899"/>
                </a:lnTo>
                <a:lnTo>
                  <a:pt x="1068324" y="0"/>
                </a:lnTo>
                <a:lnTo>
                  <a:pt x="0" y="0"/>
                </a:lnTo>
                <a:lnTo>
                  <a:pt x="0" y="469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270"/>
            <a:ext cx="10438130" cy="469900"/>
          </a:xfrm>
          <a:custGeom>
            <a:avLst/>
            <a:gdLst/>
            <a:ahLst/>
            <a:cxnLst/>
            <a:rect l="l" t="t" r="r" b="b"/>
            <a:pathLst>
              <a:path w="10438130" h="469900">
                <a:moveTo>
                  <a:pt x="0" y="469899"/>
                </a:moveTo>
                <a:lnTo>
                  <a:pt x="10437876" y="469899"/>
                </a:lnTo>
                <a:lnTo>
                  <a:pt x="10437876" y="0"/>
                </a:lnTo>
                <a:lnTo>
                  <a:pt x="0" y="0"/>
                </a:lnTo>
                <a:lnTo>
                  <a:pt x="0" y="469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709272" y="471423"/>
            <a:ext cx="483234" cy="5910580"/>
          </a:xfrm>
          <a:custGeom>
            <a:avLst/>
            <a:gdLst/>
            <a:ahLst/>
            <a:cxnLst/>
            <a:rect l="l" t="t" r="r" b="b"/>
            <a:pathLst>
              <a:path w="483234" h="5910580">
                <a:moveTo>
                  <a:pt x="482726" y="0"/>
                </a:moveTo>
                <a:lnTo>
                  <a:pt x="0" y="0"/>
                </a:lnTo>
                <a:lnTo>
                  <a:pt x="0" y="5910326"/>
                </a:lnTo>
                <a:lnTo>
                  <a:pt x="482726" y="5910326"/>
                </a:lnTo>
                <a:lnTo>
                  <a:pt x="4827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932" y="2846273"/>
            <a:ext cx="6652259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33932" y="3669919"/>
            <a:ext cx="679450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09076" y="5867400"/>
            <a:ext cx="9906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99476" y="9144"/>
            <a:ext cx="1600200" cy="160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60248" y="1866900"/>
            <a:ext cx="11277600" cy="4533900"/>
          </a:xfrm>
          <a:custGeom>
            <a:avLst/>
            <a:gdLst/>
            <a:ahLst/>
            <a:cxnLst/>
            <a:rect l="l" t="t" r="r" b="b"/>
            <a:pathLst>
              <a:path w="11277600" h="4533900">
                <a:moveTo>
                  <a:pt x="0" y="0"/>
                </a:moveTo>
                <a:lnTo>
                  <a:pt x="0" y="4533900"/>
                </a:lnTo>
                <a:lnTo>
                  <a:pt x="11277600" y="4533900"/>
                </a:lnTo>
                <a:lnTo>
                  <a:pt x="11277600" y="400050"/>
                </a:lnTo>
                <a:lnTo>
                  <a:pt x="6013450" y="400050"/>
                </a:lnTo>
                <a:lnTo>
                  <a:pt x="5546725" y="398399"/>
                </a:lnTo>
                <a:lnTo>
                  <a:pt x="4648200" y="381000"/>
                </a:lnTo>
                <a:lnTo>
                  <a:pt x="4006850" y="357124"/>
                </a:lnTo>
                <a:lnTo>
                  <a:pt x="3205099" y="314325"/>
                </a:lnTo>
                <a:lnTo>
                  <a:pt x="2471674" y="265049"/>
                </a:lnTo>
                <a:lnTo>
                  <a:pt x="2131949" y="238125"/>
                </a:lnTo>
                <a:lnTo>
                  <a:pt x="1519174" y="180975"/>
                </a:lnTo>
                <a:lnTo>
                  <a:pt x="773112" y="99949"/>
                </a:lnTo>
                <a:lnTo>
                  <a:pt x="403224" y="55499"/>
                </a:lnTo>
                <a:lnTo>
                  <a:pt x="0" y="0"/>
                </a:lnTo>
                <a:close/>
              </a:path>
              <a:path w="11277600" h="4533900">
                <a:moveTo>
                  <a:pt x="11277600" y="1524"/>
                </a:moveTo>
                <a:lnTo>
                  <a:pt x="10510774" y="115824"/>
                </a:lnTo>
                <a:lnTo>
                  <a:pt x="9740900" y="209550"/>
                </a:lnTo>
                <a:lnTo>
                  <a:pt x="9486900" y="234950"/>
                </a:lnTo>
                <a:lnTo>
                  <a:pt x="8974074" y="280924"/>
                </a:lnTo>
                <a:lnTo>
                  <a:pt x="8467725" y="319024"/>
                </a:lnTo>
                <a:lnTo>
                  <a:pt x="8215249" y="334899"/>
                </a:lnTo>
                <a:lnTo>
                  <a:pt x="7465949" y="371475"/>
                </a:lnTo>
                <a:lnTo>
                  <a:pt x="6731000" y="392049"/>
                </a:lnTo>
                <a:lnTo>
                  <a:pt x="6013450" y="400050"/>
                </a:lnTo>
                <a:lnTo>
                  <a:pt x="11277600" y="400050"/>
                </a:lnTo>
                <a:lnTo>
                  <a:pt x="11277600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471169"/>
            <a:ext cx="476884" cy="5910580"/>
          </a:xfrm>
          <a:custGeom>
            <a:avLst/>
            <a:gdLst/>
            <a:ahLst/>
            <a:cxnLst/>
            <a:rect l="l" t="t" r="r" b="b"/>
            <a:pathLst>
              <a:path w="476884" h="5910580">
                <a:moveTo>
                  <a:pt x="0" y="5910580"/>
                </a:moveTo>
                <a:lnTo>
                  <a:pt x="476377" y="5910580"/>
                </a:lnTo>
                <a:lnTo>
                  <a:pt x="476377" y="0"/>
                </a:lnTo>
                <a:lnTo>
                  <a:pt x="0" y="0"/>
                </a:lnTo>
                <a:lnTo>
                  <a:pt x="0" y="5910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1123676" y="1270"/>
            <a:ext cx="1068705" cy="469900"/>
          </a:xfrm>
          <a:custGeom>
            <a:avLst/>
            <a:gdLst/>
            <a:ahLst/>
            <a:cxnLst/>
            <a:rect l="l" t="t" r="r" b="b"/>
            <a:pathLst>
              <a:path w="1068704" h="469900">
                <a:moveTo>
                  <a:pt x="0" y="469899"/>
                </a:moveTo>
                <a:lnTo>
                  <a:pt x="1068324" y="469899"/>
                </a:lnTo>
                <a:lnTo>
                  <a:pt x="1068324" y="0"/>
                </a:lnTo>
                <a:lnTo>
                  <a:pt x="0" y="0"/>
                </a:lnTo>
                <a:lnTo>
                  <a:pt x="0" y="469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1270"/>
            <a:ext cx="10438130" cy="469900"/>
          </a:xfrm>
          <a:custGeom>
            <a:avLst/>
            <a:gdLst/>
            <a:ahLst/>
            <a:cxnLst/>
            <a:rect l="l" t="t" r="r" b="b"/>
            <a:pathLst>
              <a:path w="10438130" h="469900">
                <a:moveTo>
                  <a:pt x="0" y="469899"/>
                </a:moveTo>
                <a:lnTo>
                  <a:pt x="10437876" y="469899"/>
                </a:lnTo>
                <a:lnTo>
                  <a:pt x="10437876" y="0"/>
                </a:lnTo>
                <a:lnTo>
                  <a:pt x="0" y="0"/>
                </a:lnTo>
                <a:lnTo>
                  <a:pt x="0" y="469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1709272" y="471423"/>
            <a:ext cx="483234" cy="5910580"/>
          </a:xfrm>
          <a:custGeom>
            <a:avLst/>
            <a:gdLst/>
            <a:ahLst/>
            <a:cxnLst/>
            <a:rect l="l" t="t" r="r" b="b"/>
            <a:pathLst>
              <a:path w="483234" h="5910580">
                <a:moveTo>
                  <a:pt x="482726" y="0"/>
                </a:moveTo>
                <a:lnTo>
                  <a:pt x="0" y="0"/>
                </a:lnTo>
                <a:lnTo>
                  <a:pt x="0" y="5910326"/>
                </a:lnTo>
                <a:lnTo>
                  <a:pt x="482726" y="5910326"/>
                </a:lnTo>
                <a:lnTo>
                  <a:pt x="4827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09076" y="5867400"/>
            <a:ext cx="9906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99476" y="9144"/>
            <a:ext cx="1600200" cy="160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60248" y="1866900"/>
            <a:ext cx="11277600" cy="4533900"/>
          </a:xfrm>
          <a:custGeom>
            <a:avLst/>
            <a:gdLst/>
            <a:ahLst/>
            <a:cxnLst/>
            <a:rect l="l" t="t" r="r" b="b"/>
            <a:pathLst>
              <a:path w="11277600" h="4533900">
                <a:moveTo>
                  <a:pt x="0" y="0"/>
                </a:moveTo>
                <a:lnTo>
                  <a:pt x="0" y="4533900"/>
                </a:lnTo>
                <a:lnTo>
                  <a:pt x="11277600" y="4533900"/>
                </a:lnTo>
                <a:lnTo>
                  <a:pt x="11277600" y="400050"/>
                </a:lnTo>
                <a:lnTo>
                  <a:pt x="6013450" y="400050"/>
                </a:lnTo>
                <a:lnTo>
                  <a:pt x="5546725" y="398399"/>
                </a:lnTo>
                <a:lnTo>
                  <a:pt x="4648200" y="381000"/>
                </a:lnTo>
                <a:lnTo>
                  <a:pt x="4006850" y="357124"/>
                </a:lnTo>
                <a:lnTo>
                  <a:pt x="3205099" y="314325"/>
                </a:lnTo>
                <a:lnTo>
                  <a:pt x="2471674" y="265049"/>
                </a:lnTo>
                <a:lnTo>
                  <a:pt x="2131949" y="238125"/>
                </a:lnTo>
                <a:lnTo>
                  <a:pt x="1519174" y="180975"/>
                </a:lnTo>
                <a:lnTo>
                  <a:pt x="773112" y="99949"/>
                </a:lnTo>
                <a:lnTo>
                  <a:pt x="403224" y="55499"/>
                </a:lnTo>
                <a:lnTo>
                  <a:pt x="0" y="0"/>
                </a:lnTo>
                <a:close/>
              </a:path>
              <a:path w="11277600" h="4533900">
                <a:moveTo>
                  <a:pt x="11277600" y="1524"/>
                </a:moveTo>
                <a:lnTo>
                  <a:pt x="10510774" y="115824"/>
                </a:lnTo>
                <a:lnTo>
                  <a:pt x="9740900" y="209550"/>
                </a:lnTo>
                <a:lnTo>
                  <a:pt x="9486900" y="234950"/>
                </a:lnTo>
                <a:lnTo>
                  <a:pt x="8974074" y="280924"/>
                </a:lnTo>
                <a:lnTo>
                  <a:pt x="8467725" y="319024"/>
                </a:lnTo>
                <a:lnTo>
                  <a:pt x="8215249" y="334899"/>
                </a:lnTo>
                <a:lnTo>
                  <a:pt x="7465949" y="371475"/>
                </a:lnTo>
                <a:lnTo>
                  <a:pt x="6731000" y="392049"/>
                </a:lnTo>
                <a:lnTo>
                  <a:pt x="6013450" y="400050"/>
                </a:lnTo>
                <a:lnTo>
                  <a:pt x="11277600" y="400050"/>
                </a:lnTo>
                <a:lnTo>
                  <a:pt x="11277600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471169"/>
            <a:ext cx="476884" cy="5910580"/>
          </a:xfrm>
          <a:custGeom>
            <a:avLst/>
            <a:gdLst/>
            <a:ahLst/>
            <a:cxnLst/>
            <a:rect l="l" t="t" r="r" b="b"/>
            <a:pathLst>
              <a:path w="476884" h="5910580">
                <a:moveTo>
                  <a:pt x="0" y="5910580"/>
                </a:moveTo>
                <a:lnTo>
                  <a:pt x="476377" y="5910580"/>
                </a:lnTo>
                <a:lnTo>
                  <a:pt x="476377" y="0"/>
                </a:lnTo>
                <a:lnTo>
                  <a:pt x="0" y="0"/>
                </a:lnTo>
                <a:lnTo>
                  <a:pt x="0" y="5910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1123676" y="1270"/>
            <a:ext cx="1068705" cy="469900"/>
          </a:xfrm>
          <a:custGeom>
            <a:avLst/>
            <a:gdLst/>
            <a:ahLst/>
            <a:cxnLst/>
            <a:rect l="l" t="t" r="r" b="b"/>
            <a:pathLst>
              <a:path w="1068704" h="469900">
                <a:moveTo>
                  <a:pt x="0" y="469899"/>
                </a:moveTo>
                <a:lnTo>
                  <a:pt x="1068324" y="469899"/>
                </a:lnTo>
                <a:lnTo>
                  <a:pt x="1068324" y="0"/>
                </a:lnTo>
                <a:lnTo>
                  <a:pt x="0" y="0"/>
                </a:lnTo>
                <a:lnTo>
                  <a:pt x="0" y="469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1270"/>
            <a:ext cx="10438130" cy="469900"/>
          </a:xfrm>
          <a:custGeom>
            <a:avLst/>
            <a:gdLst/>
            <a:ahLst/>
            <a:cxnLst/>
            <a:rect l="l" t="t" r="r" b="b"/>
            <a:pathLst>
              <a:path w="10438130" h="469900">
                <a:moveTo>
                  <a:pt x="0" y="469899"/>
                </a:moveTo>
                <a:lnTo>
                  <a:pt x="10437876" y="469899"/>
                </a:lnTo>
                <a:lnTo>
                  <a:pt x="10437876" y="0"/>
                </a:lnTo>
                <a:lnTo>
                  <a:pt x="0" y="0"/>
                </a:lnTo>
                <a:lnTo>
                  <a:pt x="0" y="469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1709272" y="471423"/>
            <a:ext cx="483234" cy="5910580"/>
          </a:xfrm>
          <a:custGeom>
            <a:avLst/>
            <a:gdLst/>
            <a:ahLst/>
            <a:cxnLst/>
            <a:rect l="l" t="t" r="r" b="b"/>
            <a:pathLst>
              <a:path w="483234" h="5910580">
                <a:moveTo>
                  <a:pt x="482726" y="0"/>
                </a:moveTo>
                <a:lnTo>
                  <a:pt x="0" y="0"/>
                </a:lnTo>
                <a:lnTo>
                  <a:pt x="0" y="5910326"/>
                </a:lnTo>
                <a:lnTo>
                  <a:pt x="482726" y="5910326"/>
                </a:lnTo>
                <a:lnTo>
                  <a:pt x="4827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09076" y="5867400"/>
            <a:ext cx="9906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99476" y="9144"/>
            <a:ext cx="1600200" cy="160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60248" y="1866900"/>
            <a:ext cx="11277600" cy="4533900"/>
          </a:xfrm>
          <a:custGeom>
            <a:avLst/>
            <a:gdLst/>
            <a:ahLst/>
            <a:cxnLst/>
            <a:rect l="l" t="t" r="r" b="b"/>
            <a:pathLst>
              <a:path w="11277600" h="4533900">
                <a:moveTo>
                  <a:pt x="0" y="0"/>
                </a:moveTo>
                <a:lnTo>
                  <a:pt x="0" y="4533900"/>
                </a:lnTo>
                <a:lnTo>
                  <a:pt x="11277600" y="4533900"/>
                </a:lnTo>
                <a:lnTo>
                  <a:pt x="11277600" y="400050"/>
                </a:lnTo>
                <a:lnTo>
                  <a:pt x="6013450" y="400050"/>
                </a:lnTo>
                <a:lnTo>
                  <a:pt x="5546725" y="398399"/>
                </a:lnTo>
                <a:lnTo>
                  <a:pt x="4648200" y="381000"/>
                </a:lnTo>
                <a:lnTo>
                  <a:pt x="4006850" y="357124"/>
                </a:lnTo>
                <a:lnTo>
                  <a:pt x="3205099" y="314325"/>
                </a:lnTo>
                <a:lnTo>
                  <a:pt x="2471674" y="265049"/>
                </a:lnTo>
                <a:lnTo>
                  <a:pt x="2131949" y="238125"/>
                </a:lnTo>
                <a:lnTo>
                  <a:pt x="1519174" y="180975"/>
                </a:lnTo>
                <a:lnTo>
                  <a:pt x="773112" y="99949"/>
                </a:lnTo>
                <a:lnTo>
                  <a:pt x="403224" y="55499"/>
                </a:lnTo>
                <a:lnTo>
                  <a:pt x="0" y="0"/>
                </a:lnTo>
                <a:close/>
              </a:path>
              <a:path w="11277600" h="4533900">
                <a:moveTo>
                  <a:pt x="11277600" y="1524"/>
                </a:moveTo>
                <a:lnTo>
                  <a:pt x="10510774" y="115824"/>
                </a:lnTo>
                <a:lnTo>
                  <a:pt x="9740900" y="209550"/>
                </a:lnTo>
                <a:lnTo>
                  <a:pt x="9486900" y="234950"/>
                </a:lnTo>
                <a:lnTo>
                  <a:pt x="8974074" y="280924"/>
                </a:lnTo>
                <a:lnTo>
                  <a:pt x="8467725" y="319024"/>
                </a:lnTo>
                <a:lnTo>
                  <a:pt x="8215249" y="334899"/>
                </a:lnTo>
                <a:lnTo>
                  <a:pt x="7465949" y="371475"/>
                </a:lnTo>
                <a:lnTo>
                  <a:pt x="6731000" y="392049"/>
                </a:lnTo>
                <a:lnTo>
                  <a:pt x="6013450" y="400050"/>
                </a:lnTo>
                <a:lnTo>
                  <a:pt x="11277600" y="400050"/>
                </a:lnTo>
                <a:lnTo>
                  <a:pt x="11277600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471169"/>
            <a:ext cx="476884" cy="5910580"/>
          </a:xfrm>
          <a:custGeom>
            <a:avLst/>
            <a:gdLst/>
            <a:ahLst/>
            <a:cxnLst/>
            <a:rect l="l" t="t" r="r" b="b"/>
            <a:pathLst>
              <a:path w="476884" h="5910580">
                <a:moveTo>
                  <a:pt x="0" y="5910580"/>
                </a:moveTo>
                <a:lnTo>
                  <a:pt x="476377" y="5910580"/>
                </a:lnTo>
                <a:lnTo>
                  <a:pt x="476377" y="0"/>
                </a:lnTo>
                <a:lnTo>
                  <a:pt x="0" y="0"/>
                </a:lnTo>
                <a:lnTo>
                  <a:pt x="0" y="5910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1123676" y="1270"/>
            <a:ext cx="1068705" cy="469900"/>
          </a:xfrm>
          <a:custGeom>
            <a:avLst/>
            <a:gdLst/>
            <a:ahLst/>
            <a:cxnLst/>
            <a:rect l="l" t="t" r="r" b="b"/>
            <a:pathLst>
              <a:path w="1068704" h="469900">
                <a:moveTo>
                  <a:pt x="0" y="469899"/>
                </a:moveTo>
                <a:lnTo>
                  <a:pt x="1068324" y="469899"/>
                </a:lnTo>
                <a:lnTo>
                  <a:pt x="1068324" y="0"/>
                </a:lnTo>
                <a:lnTo>
                  <a:pt x="0" y="0"/>
                </a:lnTo>
                <a:lnTo>
                  <a:pt x="0" y="469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1270"/>
            <a:ext cx="10438130" cy="469900"/>
          </a:xfrm>
          <a:custGeom>
            <a:avLst/>
            <a:gdLst/>
            <a:ahLst/>
            <a:cxnLst/>
            <a:rect l="l" t="t" r="r" b="b"/>
            <a:pathLst>
              <a:path w="10438130" h="469900">
                <a:moveTo>
                  <a:pt x="0" y="469899"/>
                </a:moveTo>
                <a:lnTo>
                  <a:pt x="10437876" y="469899"/>
                </a:lnTo>
                <a:lnTo>
                  <a:pt x="10437876" y="0"/>
                </a:lnTo>
                <a:lnTo>
                  <a:pt x="0" y="0"/>
                </a:lnTo>
                <a:lnTo>
                  <a:pt x="0" y="469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1709272" y="471423"/>
            <a:ext cx="483234" cy="5910580"/>
          </a:xfrm>
          <a:custGeom>
            <a:avLst/>
            <a:gdLst/>
            <a:ahLst/>
            <a:cxnLst/>
            <a:rect l="l" t="t" r="r" b="b"/>
            <a:pathLst>
              <a:path w="483234" h="5910580">
                <a:moveTo>
                  <a:pt x="482726" y="0"/>
                </a:moveTo>
                <a:lnTo>
                  <a:pt x="0" y="0"/>
                </a:lnTo>
                <a:lnTo>
                  <a:pt x="0" y="5910326"/>
                </a:lnTo>
                <a:lnTo>
                  <a:pt x="482726" y="5910326"/>
                </a:lnTo>
                <a:lnTo>
                  <a:pt x="4827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3932" y="613664"/>
            <a:ext cx="852551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3932" y="2442007"/>
            <a:ext cx="7162165" cy="154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71600" y="1600200"/>
            <a:ext cx="10058400" cy="3829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GB" dirty="0"/>
              <a:t>Object classiﬁcation in 3D baggage security </a:t>
            </a:r>
            <a:r>
              <a:rPr lang="en-GB" dirty="0" smtClean="0"/>
              <a:t>computed    tomography </a:t>
            </a:r>
            <a:r>
              <a:rPr lang="en-GB" dirty="0"/>
              <a:t>imagery using visual codebooks </a:t>
            </a:r>
            <a:r>
              <a:rPr lang="en-GB" sz="3200" dirty="0"/>
              <a:t/>
            </a:r>
            <a:br>
              <a:rPr lang="en-GB" sz="3200" dirty="0"/>
            </a:br>
            <a:endParaRPr sz="3200" spc="5" dirty="0"/>
          </a:p>
        </p:txBody>
      </p:sp>
    </p:spTree>
    <p:extLst>
      <p:ext uri="{BB962C8B-B14F-4D97-AF65-F5344CB8AC3E}">
        <p14:creationId xmlns:p14="http://schemas.microsoft.com/office/powerpoint/2010/main" val="316975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1157883" y="3886200"/>
            <a:ext cx="9296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⋆</a:t>
            </a:r>
            <a:r>
              <a:rPr lang="en-GB" dirty="0" smtClean="0"/>
              <a:t>  represents </a:t>
            </a:r>
            <a:r>
              <a:rPr lang="en-GB" dirty="0"/>
              <a:t>the </a:t>
            </a:r>
            <a:r>
              <a:rPr lang="en-GB" dirty="0" smtClean="0"/>
              <a:t>convolution operator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k</a:t>
            </a:r>
            <a:r>
              <a:rPr lang="en-GB" dirty="0" smtClean="0"/>
              <a:t> </a:t>
            </a:r>
            <a:r>
              <a:rPr lang="en-GB" dirty="0"/>
              <a:t>is an integer in the range </a:t>
            </a:r>
            <a:r>
              <a:rPr lang="en-GB" dirty="0" smtClean="0"/>
              <a:t>1 …</a:t>
            </a:r>
            <a:r>
              <a:rPr lang="en-GB" dirty="0"/>
              <a:t>5 representing the scale </a:t>
            </a:r>
            <a:r>
              <a:rPr lang="en-GB" dirty="0" smtClean="0"/>
              <a:t>index  </a:t>
            </a:r>
          </a:p>
          <a:p>
            <a:endParaRPr lang="en-GB" dirty="0"/>
          </a:p>
          <a:p>
            <a:r>
              <a:rPr lang="en-GB" dirty="0" smtClean="0"/>
              <a:t>                                                      are </a:t>
            </a:r>
            <a:r>
              <a:rPr lang="en-GB" dirty="0"/>
              <a:t>defined in voxel coordinates.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 </a:t>
            </a:r>
            <a:r>
              <a:rPr lang="en-GB" dirty="0"/>
              <a:t>three level </a:t>
            </a:r>
            <a:r>
              <a:rPr lang="en-GB" dirty="0" smtClean="0"/>
              <a:t>pyramid l=(0,1,2)</a:t>
            </a:r>
          </a:p>
          <a:p>
            <a:endParaRPr lang="en-GB" dirty="0"/>
          </a:p>
          <a:p>
            <a:r>
              <a:rPr lang="en-GB" dirty="0" smtClean="0"/>
              <a:t> is </a:t>
            </a:r>
            <a:r>
              <a:rPr lang="en-GB" dirty="0"/>
              <a:t>constructed up by subsampling the Gaussian filtered volume for </a:t>
            </a:r>
            <a:r>
              <a:rPr lang="en-GB" dirty="0" smtClean="0">
                <a:solidFill>
                  <a:srgbClr val="FF0000"/>
                </a:solidFill>
              </a:rPr>
              <a:t>k=4</a:t>
            </a:r>
            <a:r>
              <a:rPr lang="en-GB" dirty="0" smtClean="0"/>
              <a:t> </a:t>
            </a:r>
            <a:r>
              <a:rPr lang="en-GB" dirty="0"/>
              <a:t>and repeating the process</a:t>
            </a: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63" y="2996326"/>
            <a:ext cx="6372225" cy="487076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5055036"/>
            <a:ext cx="1828800" cy="247650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129181"/>
            <a:ext cx="152400" cy="1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838200" y="2286000"/>
            <a:ext cx="10287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Key point refinement</a:t>
            </a:r>
          </a:p>
          <a:p>
            <a:endParaRPr lang="en-GB" sz="3200" dirty="0" smtClean="0"/>
          </a:p>
          <a:p>
            <a:r>
              <a:rPr lang="en-GB" sz="3200" dirty="0" smtClean="0"/>
              <a:t> </a:t>
            </a:r>
            <a:r>
              <a:rPr lang="en-GB" sz="3200" dirty="0"/>
              <a:t>The candidate </a:t>
            </a:r>
            <a:r>
              <a:rPr lang="en-GB" sz="3200" dirty="0" smtClean="0"/>
              <a:t>key points </a:t>
            </a:r>
            <a:r>
              <a:rPr lang="en-GB" sz="3200" dirty="0"/>
              <a:t>are refined by rejecting </a:t>
            </a:r>
            <a:r>
              <a:rPr lang="en-GB" sz="3200" dirty="0" smtClean="0"/>
              <a:t>poor-</a:t>
            </a:r>
          </a:p>
          <a:p>
            <a:endParaRPr lang="en-GB" sz="3200" dirty="0"/>
          </a:p>
          <a:p>
            <a:r>
              <a:rPr lang="en-GB" sz="3200" dirty="0" smtClean="0"/>
              <a:t>contrast key points </a:t>
            </a:r>
            <a:r>
              <a:rPr lang="en-GB" sz="3200" dirty="0"/>
              <a:t>and </a:t>
            </a:r>
            <a:r>
              <a:rPr lang="en-GB" sz="3200" dirty="0" smtClean="0"/>
              <a:t>key points </a:t>
            </a:r>
            <a:r>
              <a:rPr lang="en-GB" sz="3200" dirty="0"/>
              <a:t>poorly localised on edges.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990600" y="58674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The removal of low-contrast keypoints (determined by a density </a:t>
            </a:r>
            <a:r>
              <a:rPr lang="en-GB" b="1" dirty="0">
                <a:solidFill>
                  <a:srgbClr val="FF0000"/>
                </a:solidFill>
              </a:rPr>
              <a:t>threshold τc = 0:05</a:t>
            </a: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71466"/>
            <a:ext cx="152400" cy="183612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4" y="5960260"/>
            <a:ext cx="152400" cy="1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151" y="2590531"/>
            <a:ext cx="5092687" cy="1219200"/>
          </a:xfrm>
          <a:prstGeom prst="rect">
            <a:avLst/>
          </a:prstGeom>
        </p:spPr>
      </p:pic>
      <p:sp>
        <p:nvSpPr>
          <p:cNvPr id="3" name="مستطيل 2"/>
          <p:cNvSpPr/>
          <p:nvPr/>
        </p:nvSpPr>
        <p:spPr>
          <a:xfrm>
            <a:off x="3352800" y="3991510"/>
            <a:ext cx="531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H </a:t>
            </a:r>
            <a:r>
              <a:rPr lang="en-GB" dirty="0"/>
              <a:t>is the 3 * 3 Hessian matrix at a given candidate point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5274914" y="47244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τ</a:t>
            </a:r>
            <a:r>
              <a:rPr lang="en-GB" dirty="0">
                <a:solidFill>
                  <a:srgbClr val="FF0000"/>
                </a:solidFill>
              </a:rPr>
              <a:t>e </a:t>
            </a:r>
            <a:r>
              <a:rPr lang="en-GB" dirty="0" smtClean="0">
                <a:solidFill>
                  <a:srgbClr val="FF0000"/>
                </a:solidFill>
              </a:rPr>
              <a:t>= </a:t>
            </a:r>
            <a:r>
              <a:rPr lang="en-GB" dirty="0">
                <a:solidFill>
                  <a:srgbClr val="FF0000"/>
                </a:solidFill>
              </a:rPr>
              <a:t>40</a:t>
            </a: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864" y="5453796"/>
            <a:ext cx="5050426" cy="43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609600" y="2362200"/>
            <a:ext cx="6881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Interest-point neighbourhood weighting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1066800" y="3505200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 Gaussian window function, </a:t>
            </a:r>
            <a:r>
              <a:rPr lang="en-GB" dirty="0" smtClean="0">
                <a:solidFill>
                  <a:srgbClr val="FF0000"/>
                </a:solidFill>
              </a:rPr>
              <a:t>w(d, σ), </a:t>
            </a:r>
          </a:p>
          <a:p>
            <a:endParaRPr lang="en-GB" dirty="0"/>
          </a:p>
          <a:p>
            <a:r>
              <a:rPr lang="en-GB" dirty="0" smtClean="0"/>
              <a:t>is </a:t>
            </a:r>
            <a:r>
              <a:rPr lang="en-GB" dirty="0"/>
              <a:t>used to limit the contribution of voxels around the point of interest 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those in the local neighbourhood</a:t>
            </a:r>
          </a:p>
        </p:txBody>
      </p:sp>
    </p:spTree>
    <p:extLst>
      <p:ext uri="{BB962C8B-B14F-4D97-AF65-F5344CB8AC3E}">
        <p14:creationId xmlns:p14="http://schemas.microsoft.com/office/powerpoint/2010/main" val="40644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533400" y="2372114"/>
            <a:ext cx="6881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Interest-point neighbourhood weighting</a:t>
            </a: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449" y="3163696"/>
            <a:ext cx="3429000" cy="1143000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1981200" y="4513503"/>
            <a:ext cx="90414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</a:t>
            </a:r>
            <a:r>
              <a:rPr lang="en-GB" dirty="0" smtClean="0"/>
              <a:t> </a:t>
            </a:r>
            <a:r>
              <a:rPr lang="en-GB" dirty="0"/>
              <a:t>is the voxel distance from the point of interest to the contributing voxel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σ </a:t>
            </a:r>
            <a:r>
              <a:rPr lang="en-GB" dirty="0"/>
              <a:t>defines the extent of the local contribution. 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function is used in conjunction with each of the four descriptors</a:t>
            </a:r>
          </a:p>
        </p:txBody>
      </p:sp>
    </p:spTree>
    <p:extLst>
      <p:ext uri="{BB962C8B-B14F-4D97-AF65-F5344CB8AC3E}">
        <p14:creationId xmlns:p14="http://schemas.microsoft.com/office/powerpoint/2010/main" val="19408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838200" y="2438400"/>
            <a:ext cx="37226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Density histogram (DH) descriptor</a:t>
            </a:r>
          </a:p>
        </p:txBody>
      </p:sp>
      <p:sp>
        <p:nvSpPr>
          <p:cNvPr id="3" name="مستطيل 2"/>
          <p:cNvSpPr/>
          <p:nvPr/>
        </p:nvSpPr>
        <p:spPr>
          <a:xfrm>
            <a:off x="1143000" y="3124200"/>
            <a:ext cx="990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This descriptor defines the local density variation at a given interest point as an N-bin histogram defined over a continuous density range.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3" y="2518852"/>
            <a:ext cx="198544" cy="239206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59" y="4038600"/>
            <a:ext cx="198544" cy="239206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838200" y="3973537"/>
            <a:ext cx="6077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Density Gradient Magnitude Histogram (DGH) descriptor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952500" y="4724400"/>
            <a:ext cx="1028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for a given interest point quantifies the distribution of the density gradient magnitude in the local neighbourhood of that </a:t>
            </a:r>
            <a:r>
              <a:rPr lang="en-GB" b="1" dirty="0" smtClean="0"/>
              <a:t>point.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7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990600" y="2514600"/>
            <a:ext cx="4020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Rotation Invariant Feature Transform</a:t>
            </a: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6" y="2595052"/>
            <a:ext cx="198544" cy="239206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1020170" y="3200400"/>
            <a:ext cx="975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Examines </a:t>
            </a:r>
            <a:r>
              <a:rPr lang="en-GB" b="1" dirty="0"/>
              <a:t>the local neighbourhood gradients with reference to a radial vector emanating from the point of interest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981501" y="4343400"/>
            <a:ext cx="3835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Scale-Invariant Feature </a:t>
            </a:r>
            <a:r>
              <a:rPr lang="en-GB" sz="2000" dirty="0" smtClean="0">
                <a:solidFill>
                  <a:srgbClr val="FF0000"/>
                </a:solidFill>
              </a:rPr>
              <a:t>Transform</a:t>
            </a:r>
            <a:endParaRPr lang="en-GB" sz="2000" dirty="0">
              <a:solidFill>
                <a:srgbClr val="FF0000"/>
              </a:solidFill>
            </a:endParaRP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6" y="4423852"/>
            <a:ext cx="198544" cy="239206"/>
          </a:xfrm>
          <a:prstGeom prst="rect">
            <a:avLst/>
          </a:prstGeom>
        </p:spPr>
      </p:pic>
      <p:sp>
        <p:nvSpPr>
          <p:cNvPr id="9" name="مستطيل 8"/>
          <p:cNvSpPr/>
          <p:nvPr/>
        </p:nvSpPr>
        <p:spPr>
          <a:xfrm>
            <a:off x="821626" y="5171207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Considering </a:t>
            </a:r>
            <a:r>
              <a:rPr lang="en-GB" b="1" dirty="0"/>
              <a:t>the correct definition of 3D orientation, based on azimuth, elevation and tilt</a:t>
            </a:r>
          </a:p>
        </p:txBody>
      </p:sp>
    </p:spTree>
    <p:extLst>
      <p:ext uri="{BB962C8B-B14F-4D97-AF65-F5344CB8AC3E}">
        <p14:creationId xmlns:p14="http://schemas.microsoft.com/office/powerpoint/2010/main" val="179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762000" y="2219742"/>
            <a:ext cx="10287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Hard </a:t>
            </a:r>
            <a:r>
              <a:rPr lang="en-GB" sz="3200" dirty="0" smtClean="0">
                <a:solidFill>
                  <a:srgbClr val="FF0000"/>
                </a:solidFill>
              </a:rPr>
              <a:t>assignment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sz="3200" dirty="0" smtClean="0"/>
              <a:t>Is </a:t>
            </a:r>
            <a:r>
              <a:rPr lang="en-GB" sz="3200" dirty="0"/>
              <a:t>the original and the most basic codebook assignment approach </a:t>
            </a: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343400"/>
            <a:ext cx="6221532" cy="910164"/>
          </a:xfrm>
          <a:prstGeom prst="rect">
            <a:avLst/>
          </a:prstGeom>
        </p:spPr>
      </p:pic>
      <p:sp>
        <p:nvSpPr>
          <p:cNvPr id="8" name="مستطيل 7"/>
          <p:cNvSpPr/>
          <p:nvPr/>
        </p:nvSpPr>
        <p:spPr>
          <a:xfrm>
            <a:off x="1143000" y="5791200"/>
            <a:ext cx="2939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k </a:t>
            </a:r>
            <a:r>
              <a:rPr lang="en-GB" sz="2000" dirty="0"/>
              <a:t>is the number of clusters</a:t>
            </a:r>
          </a:p>
        </p:txBody>
      </p:sp>
      <p:sp>
        <p:nvSpPr>
          <p:cNvPr id="9" name="مستطيل 8"/>
          <p:cNvSpPr/>
          <p:nvPr/>
        </p:nvSpPr>
        <p:spPr>
          <a:xfrm>
            <a:off x="6270135" y="5806589"/>
            <a:ext cx="448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</a:t>
            </a:r>
            <a:r>
              <a:rPr lang="en-GB" dirty="0"/>
              <a:t> is the number of descriptors in the volume.</a:t>
            </a:r>
          </a:p>
        </p:txBody>
      </p:sp>
    </p:spTree>
    <p:extLst>
      <p:ext uri="{BB962C8B-B14F-4D97-AF65-F5344CB8AC3E}">
        <p14:creationId xmlns:p14="http://schemas.microsoft.com/office/powerpoint/2010/main" val="15247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834133" y="2362200"/>
            <a:ext cx="10134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Kernel </a:t>
            </a:r>
            <a:r>
              <a:rPr lang="en-GB" sz="3200" dirty="0" smtClean="0">
                <a:solidFill>
                  <a:srgbClr val="FF0000"/>
                </a:solidFill>
              </a:rPr>
              <a:t>assignment</a:t>
            </a:r>
          </a:p>
          <a:p>
            <a:endParaRPr lang="en-GB" sz="2400" dirty="0" smtClean="0"/>
          </a:p>
          <a:p>
            <a:r>
              <a:rPr lang="en-GB" sz="2400" dirty="0" smtClean="0"/>
              <a:t> </a:t>
            </a:r>
            <a:r>
              <a:rPr lang="en-GB" sz="2400" dirty="0"/>
              <a:t>In order to overcome the </a:t>
            </a:r>
            <a:r>
              <a:rPr lang="en-GB" sz="2400" dirty="0" smtClean="0"/>
              <a:t>problems  associated </a:t>
            </a:r>
            <a:r>
              <a:rPr lang="en-GB" sz="2400" dirty="0"/>
              <a:t>with a hard </a:t>
            </a:r>
            <a:r>
              <a:rPr lang="en-GB" sz="2400" dirty="0" smtClean="0"/>
              <a:t>   assignment methodology.</a:t>
            </a:r>
          </a:p>
          <a:p>
            <a:endParaRPr lang="en-GB" sz="2400" dirty="0" smtClean="0"/>
          </a:p>
          <a:p>
            <a:r>
              <a:rPr lang="en-GB" sz="2400" dirty="0" smtClean="0"/>
              <a:t>Is </a:t>
            </a:r>
            <a:r>
              <a:rPr lang="en-GB" sz="2400" dirty="0"/>
              <a:t>used to provide the assignment ambiguity in the </a:t>
            </a:r>
            <a:r>
              <a:rPr lang="en-GB" sz="2400" dirty="0" smtClean="0"/>
              <a:t>codebook.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9475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90800"/>
            <a:ext cx="5787528" cy="1219200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1676400" y="4038600"/>
            <a:ext cx="7768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σ</a:t>
            </a:r>
            <a:r>
              <a:rPr lang="en-GB" dirty="0"/>
              <a:t> </a:t>
            </a:r>
            <a:r>
              <a:rPr lang="en-GB" dirty="0" smtClean="0"/>
              <a:t>  is </a:t>
            </a:r>
            <a:r>
              <a:rPr lang="en-GB" dirty="0"/>
              <a:t>the smoothing parameter defining the degree of assignment ‘fuzziness’ 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1676400" y="4636532"/>
            <a:ext cx="282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k  </a:t>
            </a:r>
            <a:r>
              <a:rPr lang="en-GB" dirty="0" smtClean="0"/>
              <a:t>  is </a:t>
            </a:r>
            <a:r>
              <a:rPr lang="en-GB" dirty="0"/>
              <a:t>the number of clusters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1676400" y="5234464"/>
            <a:ext cx="448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</a:t>
            </a:r>
            <a:r>
              <a:rPr lang="en-GB" dirty="0"/>
              <a:t> is the number of descriptors in the volume </a:t>
            </a:r>
          </a:p>
        </p:txBody>
      </p:sp>
    </p:spTree>
    <p:extLst>
      <p:ext uri="{BB962C8B-B14F-4D97-AF65-F5344CB8AC3E}">
        <p14:creationId xmlns:p14="http://schemas.microsoft.com/office/powerpoint/2010/main" val="11035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 rot="1696838">
            <a:off x="610323" y="947312"/>
            <a:ext cx="25533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spc="25" dirty="0">
                <a:solidFill>
                  <a:schemeClr val="bg1"/>
                </a:solidFill>
              </a:rPr>
              <a:t>Introduction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1371600" y="3020845"/>
            <a:ext cx="10134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Baggage screening plays a central role within the aviation </a:t>
            </a:r>
            <a:r>
              <a:rPr lang="en-GB" sz="2400" dirty="0" smtClean="0"/>
              <a:t>security domain.</a:t>
            </a:r>
            <a:endParaRPr lang="en-GB" sz="2400" dirty="0"/>
          </a:p>
        </p:txBody>
      </p:sp>
      <p:sp>
        <p:nvSpPr>
          <p:cNvPr id="5" name="مستطيل 4"/>
          <p:cNvSpPr/>
          <p:nvPr/>
        </p:nvSpPr>
        <p:spPr>
          <a:xfrm>
            <a:off x="1143000" y="4343400"/>
            <a:ext cx="1104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This </a:t>
            </a:r>
            <a:r>
              <a:rPr lang="en-GB" sz="2800" dirty="0"/>
              <a:t>has led to increased research interest in the potential use of object </a:t>
            </a:r>
            <a:r>
              <a:rPr lang="ar-YE" sz="2800" dirty="0" smtClean="0"/>
              <a:t>   </a:t>
            </a:r>
            <a:r>
              <a:rPr lang="en-GB" sz="2800" dirty="0" smtClean="0"/>
              <a:t>detection </a:t>
            </a:r>
            <a:r>
              <a:rPr lang="en-GB" sz="2800" dirty="0"/>
              <a:t>and classification techniques to perform </a:t>
            </a:r>
            <a:r>
              <a:rPr lang="en-GB" sz="2800" dirty="0" smtClean="0"/>
              <a:t>automated analyses </a:t>
            </a:r>
            <a:r>
              <a:rPr lang="en-GB" sz="2800" dirty="0"/>
              <a:t>tasks on such 3D-baggage </a:t>
            </a:r>
            <a:r>
              <a:rPr lang="en-GB" sz="2800" dirty="0" smtClean="0"/>
              <a:t>imagery.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812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752953" y="2743200"/>
            <a:ext cx="115824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Uncertainty assignment: 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 smtClean="0"/>
          </a:p>
          <a:p>
            <a:r>
              <a:rPr lang="en-GB" sz="2800" dirty="0" smtClean="0"/>
              <a:t>The </a:t>
            </a:r>
            <a:r>
              <a:rPr lang="en-GB" sz="2800" dirty="0"/>
              <a:t>aforementioned limitation of the kernel assignment procedure may be addressed by adopting a normalisation scheme whereby each descriptor contributes the same cumulative (sum) value to the codebook</a:t>
            </a:r>
          </a:p>
        </p:txBody>
      </p:sp>
    </p:spTree>
    <p:extLst>
      <p:ext uri="{BB962C8B-B14F-4D97-AF65-F5344CB8AC3E}">
        <p14:creationId xmlns:p14="http://schemas.microsoft.com/office/powerpoint/2010/main" val="39559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38400"/>
            <a:ext cx="7307548" cy="1869570"/>
          </a:xfrm>
          <a:prstGeom prst="rect">
            <a:avLst/>
          </a:prstGeom>
        </p:spPr>
      </p:pic>
      <p:sp>
        <p:nvSpPr>
          <p:cNvPr id="3" name="مستطيل 2"/>
          <p:cNvSpPr/>
          <p:nvPr/>
        </p:nvSpPr>
        <p:spPr>
          <a:xfrm>
            <a:off x="2209800" y="4123304"/>
            <a:ext cx="2663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k</a:t>
            </a:r>
            <a:r>
              <a:rPr lang="en-GB" dirty="0"/>
              <a:t> is the number of clusters</a:t>
            </a:r>
          </a:p>
        </p:txBody>
      </p:sp>
      <p:sp>
        <p:nvSpPr>
          <p:cNvPr id="4" name="مستطيل 3"/>
          <p:cNvSpPr/>
          <p:nvPr/>
        </p:nvSpPr>
        <p:spPr>
          <a:xfrm>
            <a:off x="2196152" y="4572000"/>
            <a:ext cx="448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</a:t>
            </a:r>
            <a:r>
              <a:rPr lang="en-GB" dirty="0"/>
              <a:t> is the number of descriptors in the volume.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2196152" y="5205362"/>
            <a:ext cx="4813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Ci  </a:t>
            </a:r>
            <a:r>
              <a:rPr lang="en-GB" dirty="0"/>
              <a:t>Essentially the closest cluster to the descriptor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2241645" y="5654058"/>
            <a:ext cx="3069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σ</a:t>
            </a:r>
            <a:r>
              <a:rPr lang="en-GB" dirty="0"/>
              <a:t> </a:t>
            </a:r>
            <a:r>
              <a:rPr lang="en-GB" dirty="0" smtClean="0"/>
              <a:t>  is </a:t>
            </a:r>
            <a:r>
              <a:rPr lang="en-GB" dirty="0"/>
              <a:t>the smoothing parameter</a:t>
            </a:r>
          </a:p>
        </p:txBody>
      </p:sp>
    </p:spTree>
    <p:extLst>
      <p:ext uri="{BB962C8B-B14F-4D97-AF65-F5344CB8AC3E}">
        <p14:creationId xmlns:p14="http://schemas.microsoft.com/office/powerpoint/2010/main" val="18176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762000" y="2438400"/>
            <a:ext cx="5110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Object classification methodology</a:t>
            </a:r>
          </a:p>
        </p:txBody>
      </p:sp>
      <p:sp>
        <p:nvSpPr>
          <p:cNvPr id="4" name="مستطيل 3"/>
          <p:cNvSpPr/>
          <p:nvPr/>
        </p:nvSpPr>
        <p:spPr>
          <a:xfrm>
            <a:off x="799530" y="3381233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A set of training descriptors is extracted from a given set of training volumes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760862" y="4043690"/>
            <a:ext cx="10364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These descriptors are passed to the </a:t>
            </a:r>
            <a:r>
              <a:rPr lang="en-GB" b="1" dirty="0" smtClean="0"/>
              <a:t>k means </a:t>
            </a:r>
            <a:r>
              <a:rPr lang="en-GB" b="1" dirty="0"/>
              <a:t>algorithm to derive a set of cluster centres or visual words 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799530" y="4832635"/>
            <a:ext cx="1028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The </a:t>
            </a:r>
            <a:r>
              <a:rPr lang="en-GB" b="1" dirty="0"/>
              <a:t>algorithm is executed 10 times and the result with the minimal cluster compactness is chosen</a:t>
            </a: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6" y="3475075"/>
            <a:ext cx="198544" cy="239206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6" y="4115638"/>
            <a:ext cx="198544" cy="239206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21" y="4846444"/>
            <a:ext cx="198544" cy="2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 rot="1041421">
            <a:off x="1749748" y="939669"/>
            <a:ext cx="18194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14600"/>
            <a:ext cx="7648575" cy="1295400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4038600"/>
            <a:ext cx="7696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 rot="1041421">
            <a:off x="1749748" y="939669"/>
            <a:ext cx="18194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108204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 rot="1041421">
            <a:off x="1749748" y="939669"/>
            <a:ext cx="18194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438400"/>
            <a:ext cx="10287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 rot="1041421">
            <a:off x="1749748" y="939669"/>
            <a:ext cx="18194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" name="مستطيل 1"/>
          <p:cNvSpPr/>
          <p:nvPr/>
        </p:nvSpPr>
        <p:spPr>
          <a:xfrm>
            <a:off x="1371600" y="2362200"/>
            <a:ext cx="2901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Handgun results</a:t>
            </a: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581400"/>
            <a:ext cx="8048625" cy="28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 rot="1041421">
            <a:off x="1749748" y="939669"/>
            <a:ext cx="18194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95600"/>
            <a:ext cx="8734425" cy="3248693"/>
          </a:xfrm>
          <a:prstGeom prst="rect">
            <a:avLst/>
          </a:prstGeom>
        </p:spPr>
      </p:pic>
      <p:sp>
        <p:nvSpPr>
          <p:cNvPr id="3" name="مستطيل 2"/>
          <p:cNvSpPr/>
          <p:nvPr/>
        </p:nvSpPr>
        <p:spPr>
          <a:xfrm>
            <a:off x="1375775" y="2328410"/>
            <a:ext cx="2901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Handgun results</a:t>
            </a:r>
          </a:p>
        </p:txBody>
      </p:sp>
    </p:spTree>
    <p:extLst>
      <p:ext uri="{BB962C8B-B14F-4D97-AF65-F5344CB8AC3E}">
        <p14:creationId xmlns:p14="http://schemas.microsoft.com/office/powerpoint/2010/main" val="241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 rot="1041421">
            <a:off x="1749748" y="939669"/>
            <a:ext cx="18194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77" y="2971800"/>
            <a:ext cx="7820025" cy="2908590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1371600" y="2514600"/>
            <a:ext cx="2901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Handgun results</a:t>
            </a:r>
          </a:p>
        </p:txBody>
      </p:sp>
    </p:spTree>
    <p:extLst>
      <p:ext uri="{BB962C8B-B14F-4D97-AF65-F5344CB8AC3E}">
        <p14:creationId xmlns:p14="http://schemas.microsoft.com/office/powerpoint/2010/main" val="27011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 rot="1041421">
            <a:off x="1749748" y="939669"/>
            <a:ext cx="18194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" name="مستطيل 1"/>
          <p:cNvSpPr/>
          <p:nvPr/>
        </p:nvSpPr>
        <p:spPr>
          <a:xfrm>
            <a:off x="1247298" y="2590800"/>
            <a:ext cx="2395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Bottle results</a:t>
            </a: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76600"/>
            <a:ext cx="7562850" cy="28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1458036" y="2514600"/>
            <a:ext cx="27681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P</a:t>
            </a:r>
            <a:r>
              <a:rPr lang="en-GB" sz="3200" b="1" dirty="0" smtClean="0">
                <a:solidFill>
                  <a:srgbClr val="FF0000"/>
                </a:solidFill>
              </a:rPr>
              <a:t>revious </a:t>
            </a:r>
            <a:r>
              <a:rPr lang="en-GB" sz="3200" b="1" dirty="0">
                <a:solidFill>
                  <a:srgbClr val="FF0000"/>
                </a:solidFill>
              </a:rPr>
              <a:t>works</a:t>
            </a: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72" y="2661910"/>
            <a:ext cx="174428" cy="228600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1273372" y="3352800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There is limited prior work in the area of automatic recognition </a:t>
            </a:r>
            <a:r>
              <a:rPr lang="en-GB" b="1" dirty="0" smtClean="0"/>
              <a:t>of   items </a:t>
            </a:r>
            <a:r>
              <a:rPr lang="en-GB" b="1" dirty="0"/>
              <a:t>in scanned baggage-CT imagery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892372" y="3537466"/>
            <a:ext cx="1165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  </a:t>
            </a:r>
            <a:r>
              <a:rPr lang="en-GB" sz="6000" dirty="0" smtClean="0">
                <a:solidFill>
                  <a:schemeClr val="tx2"/>
                </a:solidFill>
              </a:rPr>
              <a:t>. </a:t>
            </a:r>
            <a:r>
              <a:rPr lang="en-GB" dirty="0" smtClean="0">
                <a:solidFill>
                  <a:schemeClr val="tx2"/>
                </a:solidFill>
              </a:rPr>
              <a:t>Several </a:t>
            </a:r>
            <a:r>
              <a:rPr lang="en-GB" dirty="0">
                <a:solidFill>
                  <a:schemeClr val="tx2"/>
                </a:solidFill>
              </a:rPr>
              <a:t>techniques have been presented for the detection of </a:t>
            </a:r>
            <a:r>
              <a:rPr lang="en-GB" dirty="0" smtClean="0">
                <a:solidFill>
                  <a:schemeClr val="tx2"/>
                </a:solidFill>
              </a:rPr>
              <a:t>handguns  use </a:t>
            </a:r>
            <a:r>
              <a:rPr lang="en-GB" dirty="0">
                <a:solidFill>
                  <a:schemeClr val="tx2"/>
                </a:solidFill>
              </a:rPr>
              <a:t>edge detection to </a:t>
            </a:r>
            <a:r>
              <a:rPr lang="en-GB" dirty="0" smtClean="0">
                <a:solidFill>
                  <a:schemeClr val="tx2"/>
                </a:solidFill>
              </a:rPr>
              <a:t>characterise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           handgun features </a:t>
            </a:r>
            <a:r>
              <a:rPr lang="en-GB" dirty="0">
                <a:solidFill>
                  <a:schemeClr val="tx2"/>
                </a:solidFill>
              </a:rPr>
              <a:t>but only considering </a:t>
            </a:r>
            <a:r>
              <a:rPr lang="en-GB" dirty="0" smtClean="0">
                <a:solidFill>
                  <a:schemeClr val="tx2"/>
                </a:solidFill>
              </a:rPr>
              <a:t>handguns </a:t>
            </a:r>
            <a:r>
              <a:rPr lang="en-GB" dirty="0">
                <a:solidFill>
                  <a:schemeClr val="tx2"/>
                </a:solidFill>
              </a:rPr>
              <a:t>in </a:t>
            </a:r>
            <a:r>
              <a:rPr lang="en-GB" dirty="0">
                <a:solidFill>
                  <a:srgbClr val="FF0000"/>
                </a:solidFill>
              </a:rPr>
              <a:t>fixed </a:t>
            </a:r>
            <a:r>
              <a:rPr lang="en-GB" dirty="0" smtClean="0">
                <a:solidFill>
                  <a:srgbClr val="FF0000"/>
                </a:solidFill>
              </a:rPr>
              <a:t>orientations</a:t>
            </a:r>
            <a:r>
              <a:rPr lang="en-GB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GB" sz="5400" dirty="0" smtClean="0">
                <a:solidFill>
                  <a:schemeClr val="tx2"/>
                </a:solidFill>
              </a:rPr>
              <a:t> </a:t>
            </a:r>
            <a:r>
              <a:rPr lang="en-GB" sz="5400" dirty="0">
                <a:solidFill>
                  <a:schemeClr val="tx2"/>
                </a:solidFill>
              </a:rPr>
              <a:t>.</a:t>
            </a:r>
            <a:r>
              <a:rPr lang="en-GB" sz="5400" dirty="0" smtClean="0">
                <a:solidFill>
                  <a:schemeClr val="tx2"/>
                </a:solidFill>
              </a:rPr>
              <a:t> </a:t>
            </a:r>
            <a:r>
              <a:rPr lang="en-GB" dirty="0" smtClean="0">
                <a:solidFill>
                  <a:schemeClr val="tx2"/>
                </a:solidFill>
              </a:rPr>
              <a:t>A </a:t>
            </a:r>
            <a:r>
              <a:rPr lang="en-GB" dirty="0">
                <a:solidFill>
                  <a:schemeClr val="tx2"/>
                </a:solidFill>
              </a:rPr>
              <a:t>small dataset was used (</a:t>
            </a:r>
            <a:r>
              <a:rPr lang="en-GB" dirty="0">
                <a:solidFill>
                  <a:srgbClr val="FF0000"/>
                </a:solidFill>
              </a:rPr>
              <a:t>40</a:t>
            </a:r>
            <a:r>
              <a:rPr lang="en-GB" dirty="0">
                <a:solidFill>
                  <a:schemeClr val="tx2"/>
                </a:solidFill>
              </a:rPr>
              <a:t> handgun images, </a:t>
            </a:r>
            <a:r>
              <a:rPr lang="en-GB" dirty="0">
                <a:solidFill>
                  <a:srgbClr val="FF0000"/>
                </a:solidFill>
              </a:rPr>
              <a:t>400</a:t>
            </a:r>
            <a:r>
              <a:rPr lang="en-GB" dirty="0">
                <a:solidFill>
                  <a:schemeClr val="tx2"/>
                </a:solidFill>
              </a:rPr>
              <a:t> clutter images) </a:t>
            </a:r>
            <a:endParaRPr lang="en-GB" dirty="0" smtClean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      with </a:t>
            </a:r>
            <a:r>
              <a:rPr lang="en-GB" dirty="0">
                <a:solidFill>
                  <a:schemeClr val="tx2"/>
                </a:solidFill>
              </a:rPr>
              <a:t>two simple examples of handgun detection shown </a:t>
            </a:r>
            <a:r>
              <a:rPr lang="en-GB" dirty="0" smtClean="0">
                <a:solidFill>
                  <a:schemeClr val="tx2"/>
                </a:solidFill>
              </a:rPr>
              <a:t>  but </a:t>
            </a:r>
            <a:r>
              <a:rPr lang="en-GB" dirty="0">
                <a:solidFill>
                  <a:schemeClr val="tx2"/>
                </a:solidFill>
              </a:rPr>
              <a:t>no statistical results presented</a:t>
            </a:r>
          </a:p>
        </p:txBody>
      </p:sp>
    </p:spTree>
    <p:extLst>
      <p:ext uri="{BB962C8B-B14F-4D97-AF65-F5344CB8AC3E}">
        <p14:creationId xmlns:p14="http://schemas.microsoft.com/office/powerpoint/2010/main" val="10890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 rot="1041421">
            <a:off x="1749748" y="939669"/>
            <a:ext cx="18194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" name="مستطيل 1"/>
          <p:cNvSpPr/>
          <p:nvPr/>
        </p:nvSpPr>
        <p:spPr>
          <a:xfrm>
            <a:off x="990600" y="2362200"/>
            <a:ext cx="2395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Bottle results</a:t>
            </a: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346196"/>
            <a:ext cx="8273597" cy="303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 rot="1041421">
            <a:off x="1749748" y="939669"/>
            <a:ext cx="18194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" name="مستطيل 1"/>
          <p:cNvSpPr/>
          <p:nvPr/>
        </p:nvSpPr>
        <p:spPr>
          <a:xfrm>
            <a:off x="838200" y="2362200"/>
            <a:ext cx="2395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Bottle results</a:t>
            </a: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985" y="3048000"/>
            <a:ext cx="8915400" cy="318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 rot="2303980">
            <a:off x="1096796" y="1009709"/>
            <a:ext cx="1225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3124200"/>
            <a:ext cx="8350666" cy="3352800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609600" y="2438400"/>
            <a:ext cx="2558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Handgun results</a:t>
            </a:r>
          </a:p>
        </p:txBody>
      </p:sp>
    </p:spTree>
    <p:extLst>
      <p:ext uri="{BB962C8B-B14F-4D97-AF65-F5344CB8AC3E}">
        <p14:creationId xmlns:p14="http://schemas.microsoft.com/office/powerpoint/2010/main" val="33170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 rot="2303980">
            <a:off x="1096796" y="1009709"/>
            <a:ext cx="1225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00400"/>
            <a:ext cx="9154539" cy="3348038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905481" y="2514600"/>
            <a:ext cx="2117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Bottle results</a:t>
            </a:r>
          </a:p>
        </p:txBody>
      </p:sp>
    </p:spTree>
    <p:extLst>
      <p:ext uri="{BB962C8B-B14F-4D97-AF65-F5344CB8AC3E}">
        <p14:creationId xmlns:p14="http://schemas.microsoft.com/office/powerpoint/2010/main" val="9794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 rot="1321967">
            <a:off x="1676400" y="1134372"/>
            <a:ext cx="2169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1447800" y="2691682"/>
            <a:ext cx="9829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The  DH </a:t>
            </a:r>
            <a:r>
              <a:rPr lang="en-GB" sz="2800" dirty="0"/>
              <a:t>descriptor yielded the highest true-positive rates (97.3% for handguns; 89.3% for bottles)</a:t>
            </a: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56" y="2895600"/>
            <a:ext cx="184044" cy="221736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21" y="4845822"/>
            <a:ext cx="174344" cy="210049"/>
          </a:xfrm>
          <a:prstGeom prst="rect">
            <a:avLst/>
          </a:prstGeom>
        </p:spPr>
      </p:pic>
      <p:sp>
        <p:nvSpPr>
          <p:cNvPr id="9" name="مستطيل 8"/>
          <p:cNvSpPr/>
          <p:nvPr/>
        </p:nvSpPr>
        <p:spPr>
          <a:xfrm>
            <a:off x="1189855" y="4658460"/>
            <a:ext cx="10787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lowest false-positive rates (1.8% for handguns; 3.0% for bottles)</a:t>
            </a:r>
          </a:p>
        </p:txBody>
      </p:sp>
    </p:spTree>
    <p:extLst>
      <p:ext uri="{BB962C8B-B14F-4D97-AF65-F5344CB8AC3E}">
        <p14:creationId xmlns:p14="http://schemas.microsoft.com/office/powerpoint/2010/main" val="36873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 rot="1321967">
            <a:off x="1676400" y="1134372"/>
            <a:ext cx="2169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Conclusions</a:t>
            </a: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52800"/>
            <a:ext cx="189742" cy="228600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762000" y="3124200"/>
            <a:ext cx="110328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The </a:t>
            </a:r>
            <a:r>
              <a:rPr lang="en-GB" sz="3200" dirty="0"/>
              <a:t>performance of the more complex SIFT and RIFT </a:t>
            </a:r>
            <a:r>
              <a:rPr lang="en-GB" sz="3200" dirty="0" smtClean="0"/>
              <a:t>descriptors</a:t>
            </a:r>
          </a:p>
          <a:p>
            <a:endParaRPr lang="en-GB" sz="3200" dirty="0"/>
          </a:p>
          <a:p>
            <a:r>
              <a:rPr lang="en-GB" sz="3200" dirty="0" smtClean="0"/>
              <a:t> </a:t>
            </a:r>
            <a:r>
              <a:rPr lang="en-GB" sz="3200" dirty="0"/>
              <a:t>was significantly poorer, yielding both lower detection rates and </a:t>
            </a:r>
            <a:endParaRPr lang="en-GB" sz="3200" dirty="0" smtClean="0"/>
          </a:p>
          <a:p>
            <a:endParaRPr lang="en-GB" sz="3200" dirty="0"/>
          </a:p>
          <a:p>
            <a:r>
              <a:rPr lang="en-GB" sz="3200" dirty="0" smtClean="0"/>
              <a:t>higher false positive rates.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737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685800" y="2342165"/>
            <a:ext cx="109616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Optimal performance is achieved using the DH and DGH descriptors in conjunction with an uncertainty assignment </a:t>
            </a:r>
            <a:r>
              <a:rPr lang="en-GB" sz="3200" dirty="0" smtClean="0"/>
              <a:t>methodology</a:t>
            </a:r>
            <a:endParaRPr lang="en-GB" sz="3200" dirty="0"/>
          </a:p>
        </p:txBody>
      </p:sp>
      <p:sp>
        <p:nvSpPr>
          <p:cNvPr id="5" name="مستطيل 4"/>
          <p:cNvSpPr/>
          <p:nvPr/>
        </p:nvSpPr>
        <p:spPr>
          <a:xfrm>
            <a:off x="4495800" y="3962400"/>
            <a:ext cx="2411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Detection </a:t>
            </a:r>
            <a:r>
              <a:rPr lang="en-GB" sz="2800" dirty="0">
                <a:solidFill>
                  <a:srgbClr val="FF0000"/>
                </a:solidFill>
              </a:rPr>
              <a:t>rates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6629400" y="4780002"/>
            <a:ext cx="3189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97% for handguns</a:t>
            </a:r>
          </a:p>
        </p:txBody>
      </p:sp>
      <p:sp>
        <p:nvSpPr>
          <p:cNvPr id="8" name="مستطيل 7"/>
          <p:cNvSpPr/>
          <p:nvPr/>
        </p:nvSpPr>
        <p:spPr>
          <a:xfrm>
            <a:off x="1524000" y="4780002"/>
            <a:ext cx="2717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89% for bottles</a:t>
            </a:r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54" y="4946696"/>
            <a:ext cx="208654" cy="251386"/>
          </a:xfrm>
          <a:prstGeom prst="rect">
            <a:avLst/>
          </a:prstGeom>
        </p:spPr>
      </p:pic>
      <p:pic>
        <p:nvPicPr>
          <p:cNvPr id="10" name="صورة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46" y="4946696"/>
            <a:ext cx="208654" cy="251386"/>
          </a:xfrm>
          <a:prstGeom prst="rect">
            <a:avLst/>
          </a:prstGeom>
        </p:spPr>
      </p:pic>
      <p:sp>
        <p:nvSpPr>
          <p:cNvPr id="11" name="مستطيل 10"/>
          <p:cNvSpPr/>
          <p:nvPr/>
        </p:nvSpPr>
        <p:spPr>
          <a:xfrm>
            <a:off x="4048722" y="5560779"/>
            <a:ext cx="3367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False-positive </a:t>
            </a:r>
            <a:r>
              <a:rPr lang="en-GB" sz="3200" dirty="0">
                <a:solidFill>
                  <a:srgbClr val="FF0000"/>
                </a:solidFill>
              </a:rPr>
              <a:t>rates</a:t>
            </a:r>
          </a:p>
        </p:txBody>
      </p:sp>
      <p:sp>
        <p:nvSpPr>
          <p:cNvPr id="12" name="مستطيل 11"/>
          <p:cNvSpPr/>
          <p:nvPr/>
        </p:nvSpPr>
        <p:spPr>
          <a:xfrm>
            <a:off x="4048722" y="6145554"/>
            <a:ext cx="3619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/>
              <a:t>Approximately </a:t>
            </a:r>
            <a:r>
              <a:rPr lang="en-GB" sz="3200" dirty="0"/>
              <a:t>2–3%</a:t>
            </a:r>
          </a:p>
        </p:txBody>
      </p:sp>
      <p:sp>
        <p:nvSpPr>
          <p:cNvPr id="2" name="مستطيل 1"/>
          <p:cNvSpPr/>
          <p:nvPr/>
        </p:nvSpPr>
        <p:spPr>
          <a:xfrm rot="2043267">
            <a:off x="743937" y="1037985"/>
            <a:ext cx="1919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7307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86000"/>
            <a:ext cx="70866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1828800" y="2362200"/>
            <a:ext cx="2444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Previous works</a:t>
            </a: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20" y="2509510"/>
            <a:ext cx="174428" cy="228600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1842448" y="3276600"/>
            <a:ext cx="1884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Turcsany et al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1143000" y="3886200"/>
            <a:ext cx="10896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Present </a:t>
            </a:r>
            <a:r>
              <a:rPr lang="en-GB" dirty="0"/>
              <a:t>a BoW model using the Speeded-Up Robust </a:t>
            </a:r>
            <a:r>
              <a:rPr lang="en-GB" dirty="0" smtClean="0"/>
              <a:t>Features  (SURF)  and </a:t>
            </a:r>
            <a:r>
              <a:rPr lang="en-GB" dirty="0"/>
              <a:t>a Support Vector Machine (</a:t>
            </a:r>
            <a:r>
              <a:rPr lang="en-GB" dirty="0" smtClean="0"/>
              <a:t>SVM)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classifier </a:t>
            </a:r>
            <a:r>
              <a:rPr lang="en-GB" dirty="0"/>
              <a:t>for automated object recognition within 2D X-ray baggage imagery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Correct classification rates in excess of </a:t>
            </a:r>
            <a:r>
              <a:rPr lang="en-GB" dirty="0">
                <a:solidFill>
                  <a:srgbClr val="FF0000"/>
                </a:solidFill>
              </a:rPr>
              <a:t>99%</a:t>
            </a:r>
            <a:r>
              <a:rPr lang="en-GB" dirty="0"/>
              <a:t>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False </a:t>
            </a:r>
            <a:r>
              <a:rPr lang="en-GB" dirty="0"/>
              <a:t>positive rate of approximately </a:t>
            </a:r>
            <a:r>
              <a:rPr lang="en-GB" dirty="0">
                <a:solidFill>
                  <a:srgbClr val="FF0000"/>
                </a:solidFill>
              </a:rPr>
              <a:t>4% </a:t>
            </a:r>
            <a:r>
              <a:rPr lang="en-GB" dirty="0" smtClean="0">
                <a:solidFill>
                  <a:srgbClr val="FF0000"/>
                </a:solidFill>
              </a:rPr>
              <a:t>   </a:t>
            </a:r>
            <a:r>
              <a:rPr lang="en-GB" dirty="0" smtClean="0"/>
              <a:t>are </a:t>
            </a:r>
            <a:r>
              <a:rPr lang="en-GB" dirty="0"/>
              <a:t>demonstrated on a diverse dataset</a:t>
            </a:r>
          </a:p>
        </p:txBody>
      </p:sp>
    </p:spTree>
    <p:extLst>
      <p:ext uri="{BB962C8B-B14F-4D97-AF65-F5344CB8AC3E}">
        <p14:creationId xmlns:p14="http://schemas.microsoft.com/office/powerpoint/2010/main" val="5753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rot="570319">
            <a:off x="1533363" y="1132228"/>
            <a:ext cx="545381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25" dirty="0" smtClean="0"/>
              <a:t>Introduction</a:t>
            </a:r>
            <a:endParaRPr spc="25" dirty="0"/>
          </a:p>
        </p:txBody>
      </p:sp>
      <p:sp>
        <p:nvSpPr>
          <p:cNvPr id="3" name="مستطيل 2"/>
          <p:cNvSpPr/>
          <p:nvPr/>
        </p:nvSpPr>
        <p:spPr>
          <a:xfrm>
            <a:off x="607685" y="2592471"/>
            <a:ext cx="1158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This work has investigated the </a:t>
            </a:r>
            <a:r>
              <a:rPr lang="en-GB" sz="2800" dirty="0" smtClean="0"/>
              <a:t>suitability</a:t>
            </a:r>
          </a:p>
          <a:p>
            <a:endParaRPr lang="en-GB" sz="2800" dirty="0"/>
          </a:p>
          <a:p>
            <a:r>
              <a:rPr lang="en-GB" sz="2800" dirty="0" smtClean="0"/>
              <a:t> of the </a:t>
            </a:r>
            <a:r>
              <a:rPr lang="en-GB" sz="2800" dirty="0"/>
              <a:t>Bag-of-Words (BoW) approach in the classification of </a:t>
            </a:r>
            <a:r>
              <a:rPr lang="en-GB" sz="2800" dirty="0" smtClean="0"/>
              <a:t>two </a:t>
            </a:r>
            <a:r>
              <a:rPr lang="en-GB" sz="2800" dirty="0"/>
              <a:t>object </a:t>
            </a:r>
            <a:r>
              <a:rPr lang="en-GB" sz="2800" dirty="0" smtClean="0"/>
              <a:t>classes</a:t>
            </a:r>
          </a:p>
          <a:p>
            <a:r>
              <a:rPr lang="en-GB" sz="2800" dirty="0" smtClean="0"/>
              <a:t> </a:t>
            </a:r>
          </a:p>
          <a:p>
            <a:r>
              <a:rPr lang="en-GB" sz="2800" dirty="0" smtClean="0"/>
              <a:t>(</a:t>
            </a:r>
            <a:r>
              <a:rPr lang="en-GB" sz="2800" dirty="0"/>
              <a:t>handguns and bottles) in 3D baggage-CT imagery</a:t>
            </a:r>
            <a:r>
              <a:rPr lang="en-GB" sz="2800" dirty="0" smtClean="0"/>
              <a:t>.  In low resolution and noise.</a:t>
            </a:r>
            <a:endParaRPr lang="en-GB" sz="2800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2" y="2743200"/>
            <a:ext cx="174428" cy="228600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723899" y="5334000"/>
            <a:ext cx="1135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This poses a novel and unique challenge for rigid object classification within complex and cluttered volumetric imagery. </a:t>
            </a: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2" y="5486400"/>
            <a:ext cx="180255" cy="2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rot="570319">
            <a:off x="1533363" y="1132228"/>
            <a:ext cx="545381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25" dirty="0" smtClean="0"/>
              <a:t>Introduction</a:t>
            </a:r>
            <a:endParaRPr spc="25" dirty="0"/>
          </a:p>
        </p:txBody>
      </p:sp>
      <p:sp>
        <p:nvSpPr>
          <p:cNvPr id="4" name="مستطيل 3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923935" y="2819400"/>
            <a:ext cx="1158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In this paper they  extend  the BoW model to </a:t>
            </a:r>
            <a:r>
              <a:rPr lang="en-GB" sz="3600" dirty="0" smtClean="0">
                <a:solidFill>
                  <a:srgbClr val="FF0000"/>
                </a:solidFill>
              </a:rPr>
              <a:t>3D</a:t>
            </a:r>
          </a:p>
          <a:p>
            <a:endParaRPr lang="en-GB" sz="3600" dirty="0">
              <a:solidFill>
                <a:srgbClr val="FF0000"/>
              </a:solidFill>
            </a:endParaRPr>
          </a:p>
          <a:p>
            <a:r>
              <a:rPr lang="en-GB" sz="3600" dirty="0"/>
              <a:t>transmission imagery (X-ray CT) from its </a:t>
            </a:r>
            <a:r>
              <a:rPr lang="en-GB" sz="3600" dirty="0" smtClean="0"/>
              <a:t>conventional</a:t>
            </a:r>
          </a:p>
          <a:p>
            <a:endParaRPr lang="en-GB" sz="3600" dirty="0"/>
          </a:p>
          <a:p>
            <a:r>
              <a:rPr lang="en-GB" sz="3600" dirty="0" smtClean="0"/>
              <a:t> </a:t>
            </a:r>
            <a:r>
              <a:rPr lang="en-GB" sz="3600" dirty="0"/>
              <a:t>application in </a:t>
            </a:r>
            <a:r>
              <a:rPr lang="en-GB" sz="3600" dirty="0">
                <a:solidFill>
                  <a:srgbClr val="FF0000"/>
                </a:solidFill>
              </a:rPr>
              <a:t>2D</a:t>
            </a:r>
            <a:r>
              <a:rPr lang="en-GB" sz="3600" dirty="0"/>
              <a:t> (photographic) </a:t>
            </a:r>
            <a:r>
              <a:rPr lang="en-GB" sz="3600" dirty="0" smtClean="0"/>
              <a:t>imagery.</a:t>
            </a:r>
            <a:endParaRPr lang="en-GB" sz="3600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2979775"/>
            <a:ext cx="257907" cy="3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rot="570319">
            <a:off x="880023" y="1222637"/>
            <a:ext cx="545381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25" dirty="0" smtClean="0"/>
              <a:t>Introduction</a:t>
            </a:r>
            <a:endParaRPr spc="25" dirty="0"/>
          </a:p>
        </p:txBody>
      </p:sp>
      <p:sp>
        <p:nvSpPr>
          <p:cNvPr id="3" name="مستطيل 2"/>
          <p:cNvSpPr/>
          <p:nvPr/>
        </p:nvSpPr>
        <p:spPr>
          <a:xfrm>
            <a:off x="457200" y="2414797"/>
            <a:ext cx="1158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/>
              <a:t>They explore </a:t>
            </a:r>
            <a:r>
              <a:rPr lang="en-GB" sz="3600" dirty="0"/>
              <a:t>combinations of four 3D feature descriptors</a:t>
            </a:r>
          </a:p>
        </p:txBody>
      </p:sp>
      <p:sp>
        <p:nvSpPr>
          <p:cNvPr id="4" name="مستطيل 3"/>
          <p:cNvSpPr/>
          <p:nvPr/>
        </p:nvSpPr>
        <p:spPr>
          <a:xfrm>
            <a:off x="609600" y="3301971"/>
            <a:ext cx="41975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Density Histogram (DH</a:t>
            </a:r>
            <a:r>
              <a:rPr lang="en-GB" sz="3200" dirty="0" smtClean="0"/>
              <a:t>).</a:t>
            </a:r>
            <a:endParaRPr lang="en-GB" sz="3200" dirty="0"/>
          </a:p>
        </p:txBody>
      </p:sp>
      <p:sp>
        <p:nvSpPr>
          <p:cNvPr id="5" name="مستطيل 4"/>
          <p:cNvSpPr/>
          <p:nvPr/>
        </p:nvSpPr>
        <p:spPr>
          <a:xfrm>
            <a:off x="603738" y="4065656"/>
            <a:ext cx="6006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Density Gradient Histogram (DGH</a:t>
            </a:r>
            <a:r>
              <a:rPr lang="en-GB" sz="3200" dirty="0" smtClean="0"/>
              <a:t>).</a:t>
            </a:r>
            <a:endParaRPr lang="en-GB" sz="3200" dirty="0"/>
          </a:p>
        </p:txBody>
      </p:sp>
      <p:sp>
        <p:nvSpPr>
          <p:cNvPr id="6" name="مستطيل 5"/>
          <p:cNvSpPr/>
          <p:nvPr/>
        </p:nvSpPr>
        <p:spPr>
          <a:xfrm>
            <a:off x="603738" y="4829341"/>
            <a:ext cx="6882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Scale Invariant Feature Transform (SIFT</a:t>
            </a:r>
            <a:r>
              <a:rPr lang="en-GB" sz="3200" dirty="0" smtClean="0"/>
              <a:t>).</a:t>
            </a:r>
            <a:endParaRPr lang="en-GB" sz="3200" dirty="0"/>
          </a:p>
        </p:txBody>
      </p:sp>
      <p:sp>
        <p:nvSpPr>
          <p:cNvPr id="7" name="مستطيل 6"/>
          <p:cNvSpPr/>
          <p:nvPr/>
        </p:nvSpPr>
        <p:spPr>
          <a:xfrm>
            <a:off x="570318" y="5684267"/>
            <a:ext cx="7484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Rotation Invariant Feature Transform (RIFT</a:t>
            </a:r>
            <a:r>
              <a:rPr lang="en-GB" sz="3200" dirty="0" smtClean="0"/>
              <a:t>).</a:t>
            </a:r>
            <a:endParaRPr lang="en-GB" sz="3200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4" y="3416936"/>
            <a:ext cx="243122" cy="292912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7" y="4218670"/>
            <a:ext cx="302414" cy="364348"/>
          </a:xfrm>
          <a:prstGeom prst="rect">
            <a:avLst/>
          </a:prstGeom>
        </p:spPr>
      </p:pic>
      <p:pic>
        <p:nvPicPr>
          <p:cNvPr id="10" name="صورة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7" y="4977539"/>
            <a:ext cx="301650" cy="363427"/>
          </a:xfrm>
          <a:prstGeom prst="rect">
            <a:avLst/>
          </a:prstGeom>
        </p:spPr>
      </p:pic>
      <p:pic>
        <p:nvPicPr>
          <p:cNvPr id="11" name="صورة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1" y="5808637"/>
            <a:ext cx="287468" cy="34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rot="570319">
            <a:off x="1533363" y="1132228"/>
            <a:ext cx="545381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25" dirty="0" smtClean="0"/>
              <a:t>Introduction</a:t>
            </a:r>
            <a:endParaRPr spc="25" dirty="0"/>
          </a:p>
        </p:txBody>
      </p:sp>
      <p:sp>
        <p:nvSpPr>
          <p:cNvPr id="3" name="مستطيل 2"/>
          <p:cNvSpPr/>
          <p:nvPr/>
        </p:nvSpPr>
        <p:spPr>
          <a:xfrm>
            <a:off x="914400" y="2382711"/>
            <a:ext cx="1158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/>
              <a:t>Three </a:t>
            </a:r>
            <a:r>
              <a:rPr lang="en-GB" sz="3600" dirty="0"/>
              <a:t>codebook assignment methodologies</a:t>
            </a: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91" y="3392114"/>
            <a:ext cx="198544" cy="239206"/>
          </a:xfrm>
          <a:prstGeom prst="rect">
            <a:avLst/>
          </a:prstGeom>
        </p:spPr>
      </p:pic>
      <p:sp>
        <p:nvSpPr>
          <p:cNvPr id="13" name="مستطيل 12"/>
          <p:cNvSpPr/>
          <p:nvPr/>
        </p:nvSpPr>
        <p:spPr>
          <a:xfrm>
            <a:off x="1654979" y="3226402"/>
            <a:ext cx="889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/>
              <a:t>Hard</a:t>
            </a:r>
            <a:endParaRPr lang="en-GB" sz="2800" dirty="0"/>
          </a:p>
        </p:txBody>
      </p:sp>
      <p:sp>
        <p:nvSpPr>
          <p:cNvPr id="14" name="مستطيل 13"/>
          <p:cNvSpPr/>
          <p:nvPr/>
        </p:nvSpPr>
        <p:spPr>
          <a:xfrm>
            <a:off x="1591833" y="3868552"/>
            <a:ext cx="1197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/>
              <a:t>Kernel </a:t>
            </a:r>
            <a:endParaRPr lang="en-GB" sz="2800" dirty="0"/>
          </a:p>
        </p:txBody>
      </p:sp>
      <p:sp>
        <p:nvSpPr>
          <p:cNvPr id="15" name="مستطيل 14"/>
          <p:cNvSpPr/>
          <p:nvPr/>
        </p:nvSpPr>
        <p:spPr>
          <a:xfrm>
            <a:off x="1503822" y="4618601"/>
            <a:ext cx="1896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/>
              <a:t>Uncertainty</a:t>
            </a:r>
            <a:endParaRPr lang="en-GB" sz="2800" dirty="0"/>
          </a:p>
        </p:txBody>
      </p:sp>
      <p:pic>
        <p:nvPicPr>
          <p:cNvPr id="11" name="صورة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43" y="4107845"/>
            <a:ext cx="195515" cy="235556"/>
          </a:xfrm>
          <a:prstGeom prst="rect">
            <a:avLst/>
          </a:prstGeom>
        </p:spPr>
      </p:pic>
      <p:pic>
        <p:nvPicPr>
          <p:cNvPr id="12" name="صورة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27" y="4786373"/>
            <a:ext cx="169895" cy="20468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914400" y="5719721"/>
            <a:ext cx="3417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Seven </a:t>
            </a:r>
            <a:r>
              <a:rPr lang="en-GB" sz="2800" dirty="0">
                <a:solidFill>
                  <a:srgbClr val="FF0000"/>
                </a:solidFill>
              </a:rPr>
              <a:t>codebook </a:t>
            </a:r>
            <a:r>
              <a:rPr lang="en-GB" sz="2800" dirty="0" smtClean="0">
                <a:solidFill>
                  <a:srgbClr val="FF0000"/>
                </a:solidFill>
              </a:rPr>
              <a:t>sizes.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1318977" y="2286186"/>
            <a:ext cx="4129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Interest point detection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1003787" y="3101086"/>
            <a:ext cx="967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They  </a:t>
            </a:r>
            <a:r>
              <a:rPr lang="en-GB" sz="2000" dirty="0"/>
              <a:t>perform interest point detection using a 3D extension to the SIFT algorithm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723900" y="4191348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 smtClean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710603"/>
            <a:ext cx="6372225" cy="487076"/>
          </a:xfrm>
          <a:prstGeom prst="rect">
            <a:avLst/>
          </a:prstGeom>
        </p:spPr>
      </p:pic>
      <p:sp>
        <p:nvSpPr>
          <p:cNvPr id="8" name="مستطيل 7"/>
          <p:cNvSpPr/>
          <p:nvPr/>
        </p:nvSpPr>
        <p:spPr>
          <a:xfrm>
            <a:off x="1318977" y="3886200"/>
            <a:ext cx="10087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Scale-space </a:t>
            </a:r>
            <a:r>
              <a:rPr lang="en-GB" dirty="0" smtClean="0"/>
              <a:t>extreme </a:t>
            </a:r>
            <a:r>
              <a:rPr lang="en-GB" dirty="0"/>
              <a:t>detection: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3D input volume </a:t>
            </a:r>
            <a:r>
              <a:rPr lang="en-GB" dirty="0" smtClean="0"/>
              <a:t>   </a:t>
            </a:r>
            <a:r>
              <a:rPr lang="en-GB" dirty="0" smtClean="0">
                <a:solidFill>
                  <a:srgbClr val="FF0000"/>
                </a:solidFill>
              </a:rPr>
              <a:t>I(x</a:t>
            </a:r>
            <a:r>
              <a:rPr lang="en-GB" dirty="0">
                <a:solidFill>
                  <a:srgbClr val="FF0000"/>
                </a:solidFill>
              </a:rPr>
              <a:t>,</a:t>
            </a:r>
            <a:r>
              <a:rPr lang="en-GB" dirty="0" smtClean="0">
                <a:solidFill>
                  <a:srgbClr val="FF0000"/>
                </a:solidFill>
              </a:rPr>
              <a:t> y ,z )  </a:t>
            </a:r>
            <a:r>
              <a:rPr lang="en-GB" dirty="0" smtClean="0"/>
              <a:t>is </a:t>
            </a:r>
            <a:r>
              <a:rPr lang="en-GB" dirty="0"/>
              <a:t>convolved with a 3D Gaussian </a:t>
            </a:r>
            <a:r>
              <a:rPr lang="en-GB" dirty="0" smtClean="0"/>
              <a:t>filter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 G (x, y, z, </a:t>
            </a:r>
            <a:r>
              <a:rPr lang="en-GB" dirty="0">
                <a:solidFill>
                  <a:srgbClr val="FF0000"/>
                </a:solidFill>
              </a:rPr>
              <a:t>k</a:t>
            </a:r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n-GB" dirty="0" smtClean="0">
                <a:solidFill>
                  <a:srgbClr val="FF0000"/>
                </a:solidFill>
              </a:rPr>
              <a:t>) </a:t>
            </a:r>
            <a:r>
              <a:rPr lang="en-GB" dirty="0" smtClean="0"/>
              <a:t>at </a:t>
            </a:r>
            <a:r>
              <a:rPr lang="en-GB" dirty="0"/>
              <a:t>multiple scales to generate a series of multi-scale Difference-of-Gaussian (DoG) volumes:</a:t>
            </a:r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00" y="2479263"/>
            <a:ext cx="221100" cy="26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974</Words>
  <Application>Microsoft Office PowerPoint</Application>
  <PresentationFormat>ملء الشاشة</PresentationFormat>
  <Paragraphs>154</Paragraphs>
  <Slides>37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Object classiﬁcation in 3D baggage security computed    tomography imagery using visual codebooks  </vt:lpstr>
      <vt:lpstr>عرض تقديمي في PowerPoint</vt:lpstr>
      <vt:lpstr>عرض تقديمي في PowerPoint</vt:lpstr>
      <vt:lpstr>عرض تقديمي في PowerPoint</vt:lpstr>
      <vt:lpstr>Introduction</vt:lpstr>
      <vt:lpstr>Introduction</vt:lpstr>
      <vt:lpstr>Introduction</vt:lpstr>
      <vt:lpstr>Introduction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Jester Online Joke Recommender System</dc:title>
  <dc:creator>afefa</dc:creator>
  <cp:lastModifiedBy>afefa</cp:lastModifiedBy>
  <cp:revision>145</cp:revision>
  <dcterms:created xsi:type="dcterms:W3CDTF">2018-04-03T11:32:28Z</dcterms:created>
  <dcterms:modified xsi:type="dcterms:W3CDTF">2018-04-24T22:32:59Z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2018-04-03T00:00:00Z</vt:filetime>
  </property>
</Properties>
</file>